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5"/>
  </p:notesMasterIdLst>
  <p:sldIdLst>
    <p:sldId id="257" r:id="rId2"/>
    <p:sldId id="276" r:id="rId3"/>
    <p:sldId id="277" r:id="rId4"/>
    <p:sldId id="278" r:id="rId5"/>
    <p:sldId id="279" r:id="rId6"/>
    <p:sldId id="263" r:id="rId7"/>
    <p:sldId id="264" r:id="rId8"/>
    <p:sldId id="270" r:id="rId9"/>
    <p:sldId id="280" r:id="rId10"/>
    <p:sldId id="281" r:id="rId11"/>
    <p:sldId id="267" r:id="rId12"/>
    <p:sldId id="268" r:id="rId13"/>
    <p:sldId id="287" r:id="rId14"/>
    <p:sldId id="271" r:id="rId15"/>
    <p:sldId id="272" r:id="rId16"/>
    <p:sldId id="282" r:id="rId17"/>
    <p:sldId id="283" r:id="rId18"/>
    <p:sldId id="284" r:id="rId19"/>
    <p:sldId id="273" r:id="rId20"/>
    <p:sldId id="274" r:id="rId21"/>
    <p:sldId id="275" r:id="rId22"/>
    <p:sldId id="285" r:id="rId23"/>
    <p:sldId id="286" r:id="rId24"/>
  </p:sldIdLst>
  <p:sldSz cx="12192000" cy="6858000"/>
  <p:notesSz cx="6858000" cy="9144000"/>
  <p:embeddedFontLst>
    <p:embeddedFont>
      <p:font typeface="HY중고딕" panose="02030600000101010101" pitchFamily="18" charset="-127"/>
      <p:regular r:id="rId26"/>
    </p:embeddedFont>
    <p:embeddedFont>
      <p:font typeface="Malgun Gothic Semilight" panose="020B0502040204020203" pitchFamily="50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1526" y="2447473"/>
            <a:ext cx="4608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err="1">
                <a:solidFill>
                  <a:srgbClr val="00002F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포니부하곰</a:t>
            </a:r>
            <a:endParaRPr lang="ko-KR" altLang="en-US" sz="7200" spc="-300">
              <a:solidFill>
                <a:srgbClr val="00002F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latin typeface="HY중고딕" panose="02030600000101010101" pitchFamily="18" charset="-127"/>
                <a:ea typeface="HY중고딕" panose="02030600000101010101" pitchFamily="18" charset="-127"/>
              </a:rPr>
              <a:t>나눔스퀘어</a:t>
            </a:r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54D44CD-1FD0-4ED8-AB72-0EEDA17D6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573" y="1835066"/>
            <a:ext cx="6597950" cy="2066472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5454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01674" y="422003"/>
            <a:ext cx="35637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수행 목표</a:t>
            </a:r>
          </a:p>
          <a:p>
            <a:pPr algn="ctr"/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CB8090D-F738-4BE8-9C3C-3D80DF24B840}"/>
              </a:ext>
            </a:extLst>
          </p:cNvPr>
          <p:cNvSpPr/>
          <p:nvPr/>
        </p:nvSpPr>
        <p:spPr>
          <a:xfrm>
            <a:off x="3826634" y="2342792"/>
            <a:ext cx="936716" cy="936716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AE069A-E985-4F94-8A27-A5782F6D90D4}"/>
              </a:ext>
            </a:extLst>
          </p:cNvPr>
          <p:cNvSpPr txBox="1"/>
          <p:nvPr/>
        </p:nvSpPr>
        <p:spPr>
          <a:xfrm>
            <a:off x="4879502" y="5047241"/>
            <a:ext cx="1805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50% </a:t>
            </a:r>
            <a:r>
              <a:rPr lang="ko-KR" altLang="en-US" sz="3200" spc="-150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감소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1E542FC-E1D2-4B8C-A788-523380924E15}"/>
              </a:ext>
            </a:extLst>
          </p:cNvPr>
          <p:cNvCxnSpPr>
            <a:cxnSpLocks/>
          </p:cNvCxnSpPr>
          <p:nvPr/>
        </p:nvCxnSpPr>
        <p:spPr>
          <a:xfrm>
            <a:off x="5793676" y="4033649"/>
            <a:ext cx="0" cy="1042168"/>
          </a:xfrm>
          <a:prstGeom prst="line">
            <a:avLst/>
          </a:prstGeom>
          <a:ln w="50800" cap="rnd">
            <a:solidFill>
              <a:srgbClr val="C0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FE1DC8F-31EB-4DF3-9AEC-8AD250698A86}"/>
              </a:ext>
            </a:extLst>
          </p:cNvPr>
          <p:cNvSpPr/>
          <p:nvPr/>
        </p:nvSpPr>
        <p:spPr>
          <a:xfrm>
            <a:off x="6788257" y="2342792"/>
            <a:ext cx="936716" cy="936716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DF1075F4-760A-48D7-B61F-6B63142C989D}"/>
              </a:ext>
            </a:extLst>
          </p:cNvPr>
          <p:cNvCxnSpPr>
            <a:cxnSpLocks/>
            <a:stCxn id="38" idx="2"/>
            <a:endCxn id="49" idx="2"/>
          </p:cNvCxnSpPr>
          <p:nvPr/>
        </p:nvCxnSpPr>
        <p:spPr>
          <a:xfrm rot="16200000" flipH="1">
            <a:off x="5775803" y="1798696"/>
            <a:ext cx="12700" cy="2961623"/>
          </a:xfrm>
          <a:prstGeom prst="bentConnector3">
            <a:avLst>
              <a:gd name="adj1" fmla="val 5962496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46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649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>
                <a:solidFill>
                  <a:srgbClr val="00002F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04</a:t>
            </a:r>
            <a:endParaRPr lang="ko-KR" altLang="en-US" sz="4400" spc="-300">
              <a:solidFill>
                <a:srgbClr val="00002F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Context &amp; Use Case Diagrams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47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600127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7647" y="422003"/>
            <a:ext cx="58414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나눔스퀘어 ExtraBold"/>
                <a:ea typeface="HY중고딕" panose="02030600000101010101" pitchFamily="18" charset="-127"/>
              </a:rPr>
              <a:t>Context &amp; Use Case Diagrams</a:t>
            </a:r>
            <a:endParaRPr lang="ko-KR" altLang="en-US" sz="3200" dirty="0">
              <a:latin typeface="나눔스퀘어 ExtraBold"/>
              <a:ea typeface="HY중고딕" panose="02030600000101010101" pitchFamily="18" charset="-127"/>
            </a:endParaRPr>
          </a:p>
          <a:p>
            <a:pPr algn="ctr"/>
            <a:endParaRPr lang="ko-KR" altLang="en-US" sz="3200" spc="-150" dirty="0">
              <a:solidFill>
                <a:srgbClr val="00002F"/>
              </a:solidFill>
              <a:latin typeface="Malgun Gothic Semilight" panose="020B0502040204020203" pitchFamily="34" charset="-127"/>
              <a:ea typeface="Malgun Gothic Semilight" panose="020B0502040204020203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409" y="498947"/>
            <a:ext cx="532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</a:rPr>
              <a:t>04.</a:t>
            </a:r>
            <a:endParaRPr lang="ko-KR" altLang="en-US" sz="2400" spc="-150">
              <a:solidFill>
                <a:srgbClr val="00002F"/>
              </a:solidFill>
              <a:latin typeface="Malgun Gothic Semilight" panose="020B0502040204020203" pitchFamily="34" charset="-127"/>
              <a:ea typeface="Malgun Gothic Semilight" panose="020B0502040204020203" pitchFamily="34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CD180F-D6B3-407B-BA01-A7F2823DB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09" y="1262899"/>
            <a:ext cx="10229850" cy="4981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4398CF-428E-431B-AF86-1F2228F0CC32}"/>
              </a:ext>
            </a:extLst>
          </p:cNvPr>
          <p:cNvSpPr txBox="1"/>
          <p:nvPr/>
        </p:nvSpPr>
        <p:spPr>
          <a:xfrm>
            <a:off x="4764099" y="6148892"/>
            <a:ext cx="195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Context Diagram</a:t>
            </a:r>
          </a:p>
        </p:txBody>
      </p:sp>
    </p:spTree>
    <p:extLst>
      <p:ext uri="{BB962C8B-B14F-4D97-AF65-F5344CB8AC3E}">
        <p14:creationId xmlns:p14="http://schemas.microsoft.com/office/powerpoint/2010/main" val="2755263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600127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7647" y="422003"/>
            <a:ext cx="58414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나눔스퀘어 ExtraBold"/>
                <a:ea typeface="HY중고딕" panose="02030600000101010101" pitchFamily="18" charset="-127"/>
              </a:rPr>
              <a:t>Context &amp; Use Case Diagrams</a:t>
            </a:r>
            <a:endParaRPr lang="ko-KR" altLang="en-US" sz="3200" dirty="0">
              <a:latin typeface="나눔스퀘어 ExtraBold"/>
              <a:ea typeface="HY중고딕" panose="02030600000101010101" pitchFamily="18" charset="-127"/>
            </a:endParaRPr>
          </a:p>
          <a:p>
            <a:pPr algn="ctr"/>
            <a:endParaRPr lang="ko-KR" altLang="en-US" sz="3200" spc="-150" dirty="0">
              <a:solidFill>
                <a:srgbClr val="00002F"/>
              </a:solidFill>
              <a:latin typeface="Malgun Gothic Semilight" panose="020B0502040204020203" pitchFamily="34" charset="-127"/>
              <a:ea typeface="Malgun Gothic Semilight" panose="020B0502040204020203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409" y="498947"/>
            <a:ext cx="532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</a:rPr>
              <a:t>04.</a:t>
            </a:r>
            <a:endParaRPr lang="ko-KR" altLang="en-US" sz="2400" spc="-150">
              <a:solidFill>
                <a:srgbClr val="00002F"/>
              </a:solidFill>
              <a:latin typeface="Malgun Gothic Semilight" panose="020B0502040204020203" pitchFamily="34" charset="-127"/>
              <a:ea typeface="Malgun Gothic Semilight" panose="020B0502040204020203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4398CF-428E-431B-AF86-1F2228F0CC32}"/>
              </a:ext>
            </a:extLst>
          </p:cNvPr>
          <p:cNvSpPr txBox="1"/>
          <p:nvPr/>
        </p:nvSpPr>
        <p:spPr>
          <a:xfrm>
            <a:off x="9860619" y="3685638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Use Case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FCC753-42FC-4514-AE32-B5A1986F4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6" t="1554" r="1897" b="1149"/>
          <a:stretch/>
        </p:blipFill>
        <p:spPr>
          <a:xfrm>
            <a:off x="223112" y="1037556"/>
            <a:ext cx="9666612" cy="566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13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649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05</a:t>
            </a:r>
            <a:endParaRPr lang="ko-KR" altLang="en-US" sz="4400" spc="-300" dirty="0">
              <a:solidFill>
                <a:srgbClr val="00002F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Architectural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Model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1566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99480" y="1232977"/>
            <a:ext cx="4439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rgbClr val="8DBABD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</a:rPr>
              <a:t>Layered Architecture</a:t>
            </a:r>
            <a:endParaRPr lang="ko-KR" altLang="en-US" sz="4000" b="1" spc="-150" dirty="0">
              <a:solidFill>
                <a:srgbClr val="8DBABD"/>
              </a:solidFill>
              <a:latin typeface="Malgun Gothic Semilight" panose="020B0502040204020203" pitchFamily="34" charset="-127"/>
              <a:ea typeface="Malgun Gothic Semilight" panose="020B0502040204020203" pitchFamily="34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2587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68741" y="422154"/>
            <a:ext cx="3485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/>
                <a:ea typeface="Malgun Gothic Semilight" panose="020B0502040204020203" pitchFamily="34" charset="-127"/>
              </a:rPr>
              <a:t>Architectural Model</a:t>
            </a:r>
            <a:endParaRPr lang="ko-KR" altLang="en-US" sz="3200" spc="-150" dirty="0">
              <a:solidFill>
                <a:srgbClr val="00002F"/>
              </a:solidFill>
              <a:latin typeface="나눔스퀘어 ExtraBold"/>
              <a:ea typeface="Malgun Gothic Semilight" panose="020B0502040204020203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409" y="498947"/>
            <a:ext cx="532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Malgun Gothic Semilight" panose="020B0502040204020203" pitchFamily="34" charset="-127"/>
              <a:ea typeface="Malgun Gothic Semilight" panose="020B0502040204020203" pitchFamily="34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A9E877-2873-4F14-9587-FF3FB0EFE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0" t="3977" r="2924" b="4358"/>
          <a:stretch/>
        </p:blipFill>
        <p:spPr>
          <a:xfrm>
            <a:off x="2853801" y="2117555"/>
            <a:ext cx="6290200" cy="40907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3D56C9-6CCA-4F0B-A41E-CAA4A52CE0E6}"/>
              </a:ext>
            </a:extLst>
          </p:cNvPr>
          <p:cNvSpPr txBox="1"/>
          <p:nvPr/>
        </p:nvSpPr>
        <p:spPr>
          <a:xfrm>
            <a:off x="4321584" y="1988742"/>
            <a:ext cx="3202317" cy="81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spc="-15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User Interface (I/O)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C8921C-016C-4323-B3DC-2A2603C553C4}"/>
              </a:ext>
            </a:extLst>
          </p:cNvPr>
          <p:cNvSpPr txBox="1"/>
          <p:nvPr/>
        </p:nvSpPr>
        <p:spPr>
          <a:xfrm>
            <a:off x="2787267" y="2997621"/>
            <a:ext cx="6290200" cy="81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spc="-15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인증           입력 유효성 검사</a:t>
            </a:r>
            <a:endParaRPr lang="en-US" sz="2800" spc="-150" dirty="0"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7A2975-4E01-49EE-A3BB-DB05BDDC2E84}"/>
              </a:ext>
            </a:extLst>
          </p:cNvPr>
          <p:cNvSpPr txBox="1"/>
          <p:nvPr/>
        </p:nvSpPr>
        <p:spPr>
          <a:xfrm>
            <a:off x="2777642" y="4006500"/>
            <a:ext cx="6290200" cy="81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spc="-15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유저관리</a:t>
            </a:r>
            <a:r>
              <a:rPr lang="en-US" altLang="ko-KR" sz="2800" spc="-15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	</a:t>
            </a:r>
            <a:r>
              <a:rPr lang="ko-KR" altLang="en-US" sz="2800" spc="-15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예약기능     버스관리</a:t>
            </a:r>
            <a:endParaRPr lang="en-US" sz="2800" spc="-150" dirty="0"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EB1773-59BC-4C55-98F3-BF96557FE890}"/>
              </a:ext>
            </a:extLst>
          </p:cNvPr>
          <p:cNvSpPr txBox="1"/>
          <p:nvPr/>
        </p:nvSpPr>
        <p:spPr>
          <a:xfrm>
            <a:off x="3656434" y="5117126"/>
            <a:ext cx="4551865" cy="81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spc="-15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Database</a:t>
            </a:r>
            <a:r>
              <a:rPr lang="ko-KR" altLang="en-US" sz="2800" spc="-15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</a:t>
            </a:r>
            <a:r>
              <a:rPr lang="en-US" altLang="ko-KR" sz="2800" spc="-15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Management System</a:t>
            </a:r>
            <a:endParaRPr lang="en-US" sz="2800" spc="-150" dirty="0"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097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5974" y="2400300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06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Process Model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0267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3644" y="437393"/>
            <a:ext cx="2657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Process Model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BFD4E3-0F67-4697-AC80-1065B990F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2440800"/>
            <a:ext cx="9210675" cy="34004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F7496BD-CB60-4132-8411-882132870D71}"/>
              </a:ext>
            </a:extLst>
          </p:cNvPr>
          <p:cNvSpPr txBox="1"/>
          <p:nvPr/>
        </p:nvSpPr>
        <p:spPr>
          <a:xfrm>
            <a:off x="2629480" y="1573923"/>
            <a:ext cx="693305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Throwaway(rapid) Prototyping Model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3">
            <a:extLst>
              <a:ext uri="{FF2B5EF4-FFF2-40B4-BE49-F238E27FC236}">
                <a16:creationId xmlns:a16="http://schemas.microsoft.com/office/drawing/2014/main" id="{36A1C9E8-E1F4-4F54-9757-7F4E20F089B6}"/>
              </a:ext>
            </a:extLst>
          </p:cNvPr>
          <p:cNvCxnSpPr/>
          <p:nvPr/>
        </p:nvCxnSpPr>
        <p:spPr>
          <a:xfrm>
            <a:off x="10441247" y="128668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4">
            <a:extLst>
              <a:ext uri="{FF2B5EF4-FFF2-40B4-BE49-F238E27FC236}">
                <a16:creationId xmlns:a16="http://schemas.microsoft.com/office/drawing/2014/main" id="{1DA6497A-F849-4397-AC06-4CD0DA4519C9}"/>
              </a:ext>
            </a:extLst>
          </p:cNvPr>
          <p:cNvCxnSpPr/>
          <p:nvPr/>
        </p:nvCxnSpPr>
        <p:spPr>
          <a:xfrm>
            <a:off x="10868814" y="128668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5">
            <a:extLst>
              <a:ext uri="{FF2B5EF4-FFF2-40B4-BE49-F238E27FC236}">
                <a16:creationId xmlns:a16="http://schemas.microsoft.com/office/drawing/2014/main" id="{56768A4D-90D1-45B4-9C6E-4C11A2BFF1C7}"/>
              </a:ext>
            </a:extLst>
          </p:cNvPr>
          <p:cNvCxnSpPr/>
          <p:nvPr/>
        </p:nvCxnSpPr>
        <p:spPr>
          <a:xfrm>
            <a:off x="11296381" y="128668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16">
            <a:extLst>
              <a:ext uri="{FF2B5EF4-FFF2-40B4-BE49-F238E27FC236}">
                <a16:creationId xmlns:a16="http://schemas.microsoft.com/office/drawing/2014/main" id="{62426B57-137E-4014-A953-24B5D77E33EF}"/>
              </a:ext>
            </a:extLst>
          </p:cNvPr>
          <p:cNvCxnSpPr/>
          <p:nvPr/>
        </p:nvCxnSpPr>
        <p:spPr>
          <a:xfrm>
            <a:off x="11723947" y="128668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386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83071" y="437393"/>
            <a:ext cx="2657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Process Model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7496BD-CB60-4132-8411-882132870D71}"/>
              </a:ext>
            </a:extLst>
          </p:cNvPr>
          <p:cNvSpPr txBox="1"/>
          <p:nvPr/>
        </p:nvSpPr>
        <p:spPr>
          <a:xfrm>
            <a:off x="2629480" y="1573923"/>
            <a:ext cx="693305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Throwaway(rapid) Prototyping Model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2178DE-A75A-4989-8242-3857CBBE0658}"/>
              </a:ext>
            </a:extLst>
          </p:cNvPr>
          <p:cNvSpPr txBox="1"/>
          <p:nvPr/>
        </p:nvSpPr>
        <p:spPr>
          <a:xfrm>
            <a:off x="1841567" y="2266057"/>
            <a:ext cx="6665607" cy="218521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선택 사유</a:t>
            </a:r>
            <a:endParaRPr lang="en-US" altLang="ko-KR" sz="3200" spc="-150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spc="-150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기존의 프로젝트를 사용</a:t>
            </a:r>
            <a:r>
              <a:rPr lang="en-US" altLang="ko-KR" sz="2400" spc="-15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 → </a:t>
            </a:r>
            <a:r>
              <a:rPr lang="ko-KR" altLang="en-US" sz="2400" spc="-15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프로젝트로 시작</a:t>
            </a:r>
            <a:endParaRPr lang="en-US" altLang="ko-KR" sz="2400" spc="-150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프로젝트를 </a:t>
            </a:r>
            <a:r>
              <a:rPr lang="ko-KR" altLang="en-US" sz="2400" spc="-150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개선해나가는</a:t>
            </a:r>
            <a:r>
              <a:rPr lang="ko-KR" altLang="en-US" sz="2400" spc="-15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과제에 부합</a:t>
            </a:r>
            <a:endParaRPr lang="en-US" altLang="ko-KR" sz="2400" spc="-150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2400" spc="-150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3">
            <a:extLst>
              <a:ext uri="{FF2B5EF4-FFF2-40B4-BE49-F238E27FC236}">
                <a16:creationId xmlns:a16="http://schemas.microsoft.com/office/drawing/2014/main" id="{695D7F97-B207-4FD6-BABA-AA6D8CAA17B8}"/>
              </a:ext>
            </a:extLst>
          </p:cNvPr>
          <p:cNvCxnSpPr/>
          <p:nvPr/>
        </p:nvCxnSpPr>
        <p:spPr>
          <a:xfrm>
            <a:off x="10441247" y="128668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4">
            <a:extLst>
              <a:ext uri="{FF2B5EF4-FFF2-40B4-BE49-F238E27FC236}">
                <a16:creationId xmlns:a16="http://schemas.microsoft.com/office/drawing/2014/main" id="{5497A57E-504D-48E8-A18C-9DB6D78E4C34}"/>
              </a:ext>
            </a:extLst>
          </p:cNvPr>
          <p:cNvCxnSpPr/>
          <p:nvPr/>
        </p:nvCxnSpPr>
        <p:spPr>
          <a:xfrm>
            <a:off x="10868814" y="128668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15">
            <a:extLst>
              <a:ext uri="{FF2B5EF4-FFF2-40B4-BE49-F238E27FC236}">
                <a16:creationId xmlns:a16="http://schemas.microsoft.com/office/drawing/2014/main" id="{EC0C4A89-003F-430C-A934-8E4423C5EEBD}"/>
              </a:ext>
            </a:extLst>
          </p:cNvPr>
          <p:cNvCxnSpPr/>
          <p:nvPr/>
        </p:nvCxnSpPr>
        <p:spPr>
          <a:xfrm>
            <a:off x="11296381" y="128668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16">
            <a:extLst>
              <a:ext uri="{FF2B5EF4-FFF2-40B4-BE49-F238E27FC236}">
                <a16:creationId xmlns:a16="http://schemas.microsoft.com/office/drawing/2014/main" id="{865BCDB7-4619-40E3-AD4B-9C4258255108}"/>
              </a:ext>
            </a:extLst>
          </p:cNvPr>
          <p:cNvCxnSpPr/>
          <p:nvPr/>
        </p:nvCxnSpPr>
        <p:spPr>
          <a:xfrm>
            <a:off x="11723947" y="128668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525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649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07</a:t>
            </a:r>
            <a:endParaRPr lang="ko-KR" altLang="en-US" sz="4400" spc="-300" dirty="0">
              <a:solidFill>
                <a:srgbClr val="00002F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수행계획 </a:t>
            </a:r>
            <a:r>
              <a:rPr lang="ko-KR" altLang="en-US">
                <a:latin typeface="HY중고딕" panose="02030600000101010101" pitchFamily="18" charset="-127"/>
                <a:ea typeface="HY중고딕" panose="02030600000101010101" pitchFamily="18" charset="-127"/>
              </a:rPr>
              <a:t>및 추진전략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265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BFBBF25-36A7-4106-B294-89A51E9F0352}"/>
              </a:ext>
            </a:extLst>
          </p:cNvPr>
          <p:cNvSpPr txBox="1"/>
          <p:nvPr/>
        </p:nvSpPr>
        <p:spPr>
          <a:xfrm>
            <a:off x="8239555" y="3429000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A16EC72-FE47-4DC5-A7D3-997D16348AF5}"/>
              </a:ext>
            </a:extLst>
          </p:cNvPr>
          <p:cNvSpPr/>
          <p:nvPr/>
        </p:nvSpPr>
        <p:spPr>
          <a:xfrm>
            <a:off x="8144813" y="4061744"/>
            <a:ext cx="2201573" cy="596555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계획 및</a:t>
            </a:r>
            <a:endParaRPr lang="en-US" altLang="ko-KR" sz="2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추진 전략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0B42B9-2C47-47AD-B046-FB370CC1AAC9}"/>
              </a:ext>
            </a:extLst>
          </p:cNvPr>
          <p:cNvSpPr txBox="1"/>
          <p:nvPr/>
        </p:nvSpPr>
        <p:spPr>
          <a:xfrm>
            <a:off x="5089955" y="3429000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AA8730-DB67-4C62-B47F-73DB289DDCA0}"/>
              </a:ext>
            </a:extLst>
          </p:cNvPr>
          <p:cNvSpPr/>
          <p:nvPr/>
        </p:nvSpPr>
        <p:spPr>
          <a:xfrm>
            <a:off x="4993288" y="4061745"/>
            <a:ext cx="2201573" cy="596555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Process</a:t>
            </a:r>
          </a:p>
          <a:p>
            <a:pPr algn="ctr"/>
            <a:r>
              <a:rPr lang="en-US" altLang="ko-KR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</a:t>
            </a:r>
            <a:endParaRPr lang="ko-KR" altLang="en-US" sz="2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556" y="1801902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3" y="2497976"/>
            <a:ext cx="2201573" cy="469900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팀소개</a:t>
            </a:r>
            <a:endParaRPr lang="ko-KR" altLang="en-US" sz="2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5156" y="1801902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2497976"/>
            <a:ext cx="2201573" cy="469900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및 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1801902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63093" y="2497976"/>
            <a:ext cx="2408495" cy="469900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수행 목표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1801902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653048" y="2497975"/>
            <a:ext cx="2268140" cy="533231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Context/Use Case</a:t>
            </a:r>
          </a:p>
          <a:p>
            <a:pPr algn="ctr"/>
            <a:r>
              <a:rPr lang="en-US" altLang="ko-KR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Diagrams</a:t>
            </a:r>
            <a:endParaRPr lang="ko-KR" altLang="en-US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12535" y="627893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EA7EDE-E446-4956-9489-CCD51EF71B80}"/>
              </a:ext>
            </a:extLst>
          </p:cNvPr>
          <p:cNvSpPr txBox="1"/>
          <p:nvPr/>
        </p:nvSpPr>
        <p:spPr>
          <a:xfrm>
            <a:off x="1940355" y="3429000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9081CC-5E77-4430-8446-9B5688E76E68}"/>
              </a:ext>
            </a:extLst>
          </p:cNvPr>
          <p:cNvSpPr/>
          <p:nvPr/>
        </p:nvSpPr>
        <p:spPr>
          <a:xfrm>
            <a:off x="1845613" y="4061746"/>
            <a:ext cx="2201573" cy="596555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Architectural Model</a:t>
            </a:r>
            <a:endParaRPr lang="ko-KR" altLang="en-US" sz="2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8791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65572" y="1279239"/>
            <a:ext cx="53143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rgbClr val="8DBABD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</a:rPr>
              <a:t>Throw-Away Prototyping</a:t>
            </a:r>
            <a:endParaRPr lang="ko-KR" altLang="en-US" sz="4000" b="1" spc="-150" dirty="0">
              <a:solidFill>
                <a:srgbClr val="8DBABD"/>
              </a:solidFill>
              <a:latin typeface="Malgun Gothic Semilight" panose="020B0502040204020203" pitchFamily="34" charset="-127"/>
              <a:ea typeface="Malgun Gothic Semilight" panose="020B0502040204020203" pitchFamily="34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2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8672" y="412529"/>
            <a:ext cx="3656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수행계획 및 추진전략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820" y="498947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</a:rPr>
              <a:t>07.</a:t>
            </a:r>
            <a:endParaRPr lang="ko-KR" altLang="en-US" sz="2400" spc="-150" dirty="0">
              <a:solidFill>
                <a:srgbClr val="00002F"/>
              </a:solidFill>
              <a:latin typeface="Malgun Gothic Semilight" panose="020B0502040204020203" pitchFamily="34" charset="-127"/>
              <a:ea typeface="Malgun Gothic Semilight" panose="020B0502040204020203" pitchFamily="34" charset="-12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9F3133-01CD-4E21-89ED-A2E490987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1" y="2319296"/>
            <a:ext cx="12002746" cy="277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26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014762" y="1386402"/>
            <a:ext cx="21595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150" dirty="0">
                <a:solidFill>
                  <a:srgbClr val="8DBABD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</a:rPr>
              <a:t>추진전략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2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8672" y="412529"/>
            <a:ext cx="3656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수행계획 및 추진전략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820" y="498947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</a:rPr>
              <a:t>07.</a:t>
            </a:r>
            <a:endParaRPr lang="ko-KR" altLang="en-US" sz="2400" spc="-150" dirty="0">
              <a:solidFill>
                <a:srgbClr val="00002F"/>
              </a:solidFill>
              <a:latin typeface="Malgun Gothic Semilight" panose="020B0502040204020203" pitchFamily="34" charset="-127"/>
              <a:ea typeface="Malgun Gothic Semilight" panose="020B0502040204020203" pitchFamily="34" charset="-127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B6A813D-ADB3-4242-A24B-08DBD5CAD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6020" y="1949219"/>
            <a:ext cx="4137050" cy="21584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2C1DFB-D666-4E96-95B1-481401A9A5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230" y="4969603"/>
            <a:ext cx="3232724" cy="9935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CA0E05-5DC9-4D18-80F9-F3471DA2BE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4416" y1="54250" x2="44416" y2="54250"/>
                        <a14:foregroundMark x1="46753" y1="42250" x2="37532" y2="58750"/>
                        <a14:foregroundMark x1="48831" y1="30500" x2="49221" y2="56750"/>
                        <a14:foregroundMark x1="49221" y1="56750" x2="50000" y2="61750"/>
                        <a14:foregroundMark x1="57662" y1="42750" x2="63117" y2="62000"/>
                        <a14:foregroundMark x1="72857" y1="44000" x2="72208" y2="57750"/>
                        <a14:foregroundMark x1="70909" y1="45000" x2="73247" y2="47250"/>
                        <a14:foregroundMark x1="72727" y1="54750" x2="67143" y2="59500"/>
                        <a14:foregroundMark x1="60519" y1="40750" x2="62727" y2="47250"/>
                        <a14:foregroundMark x1="76234" y1="33250" x2="82987" y2="55500"/>
                        <a14:foregroundMark x1="82987" y1="55500" x2="79091" y2="52000"/>
                        <a14:foregroundMark x1="83377" y1="42750" x2="83896" y2="41250"/>
                        <a14:foregroundMark x1="80909" y1="52000" x2="82338" y2="51000"/>
                        <a14:foregroundMark x1="49870" y1="55750" x2="49221" y2="5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892" t="28020" r="12993" b="28807"/>
          <a:stretch/>
        </p:blipFill>
        <p:spPr>
          <a:xfrm>
            <a:off x="6842033" y="4875291"/>
            <a:ext cx="3327666" cy="99355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AF2B03-8974-4928-B0B2-B708E4DB69BB}"/>
              </a:ext>
            </a:extLst>
          </p:cNvPr>
          <p:cNvCxnSpPr>
            <a:cxnSpLocks/>
          </p:cNvCxnSpPr>
          <p:nvPr/>
        </p:nvCxnSpPr>
        <p:spPr>
          <a:xfrm flipH="1">
            <a:off x="3613592" y="3859731"/>
            <a:ext cx="1292085" cy="927300"/>
          </a:xfrm>
          <a:prstGeom prst="straightConnector1">
            <a:avLst/>
          </a:prstGeom>
          <a:ln w="571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5E0611-50CA-4180-AA92-E91C39B9D98A}"/>
              </a:ext>
            </a:extLst>
          </p:cNvPr>
          <p:cNvCxnSpPr>
            <a:cxnSpLocks/>
          </p:cNvCxnSpPr>
          <p:nvPr/>
        </p:nvCxnSpPr>
        <p:spPr>
          <a:xfrm flipH="1" flipV="1">
            <a:off x="7286324" y="3859731"/>
            <a:ext cx="1171418" cy="927300"/>
          </a:xfrm>
          <a:prstGeom prst="straightConnector1">
            <a:avLst/>
          </a:prstGeom>
          <a:ln w="571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B70DD50-A243-4546-93F5-D692157C79CE}"/>
              </a:ext>
            </a:extLst>
          </p:cNvPr>
          <p:cNvCxnSpPr>
            <a:cxnSpLocks/>
          </p:cNvCxnSpPr>
          <p:nvPr/>
        </p:nvCxnSpPr>
        <p:spPr>
          <a:xfrm flipH="1">
            <a:off x="5351646" y="5478085"/>
            <a:ext cx="1490387" cy="0"/>
          </a:xfrm>
          <a:prstGeom prst="straightConnector1">
            <a:avLst/>
          </a:prstGeom>
          <a:ln w="571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777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95572" y="2447473"/>
            <a:ext cx="2000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7551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41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팀소개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84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9B2D15D-B51A-4ABE-90BC-7C5A611EA912}"/>
              </a:ext>
            </a:extLst>
          </p:cNvPr>
          <p:cNvSpPr txBox="1"/>
          <p:nvPr/>
        </p:nvSpPr>
        <p:spPr>
          <a:xfrm>
            <a:off x="3753060" y="1390548"/>
            <a:ext cx="468589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소프트웨어 공학 구글 </a:t>
            </a: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대구점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8877" y="437393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팀소개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A26A0C-5B39-42C3-A5E7-5110ECCD430F}"/>
              </a:ext>
            </a:extLst>
          </p:cNvPr>
          <p:cNvSpPr txBox="1"/>
          <p:nvPr/>
        </p:nvSpPr>
        <p:spPr>
          <a:xfrm>
            <a:off x="5708714" y="1376261"/>
            <a:ext cx="774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FE74DB9-2F1C-4F05-91F0-12434CAF90A0}"/>
              </a:ext>
            </a:extLst>
          </p:cNvPr>
          <p:cNvCxnSpPr>
            <a:cxnSpLocks/>
            <a:stCxn id="14" idx="1"/>
            <a:endCxn id="14" idx="3"/>
          </p:cNvCxnSpPr>
          <p:nvPr/>
        </p:nvCxnSpPr>
        <p:spPr>
          <a:xfrm>
            <a:off x="5708714" y="1668649"/>
            <a:ext cx="774572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F73D16-505A-4ADE-9D97-D9D32ACDD458}"/>
              </a:ext>
            </a:extLst>
          </p:cNvPr>
          <p:cNvSpPr/>
          <p:nvPr/>
        </p:nvSpPr>
        <p:spPr>
          <a:xfrm>
            <a:off x="1738311" y="2323748"/>
            <a:ext cx="8715375" cy="4096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53050" y="1390548"/>
            <a:ext cx="468589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소프트웨어 공학 구글 </a:t>
            </a: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대구점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004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9EF7B82D-BFEC-4851-9D8B-0F6A583BB8EC}"/>
              </a:ext>
            </a:extLst>
          </p:cNvPr>
          <p:cNvGrpSpPr/>
          <p:nvPr/>
        </p:nvGrpSpPr>
        <p:grpSpPr>
          <a:xfrm>
            <a:off x="6813529" y="4383168"/>
            <a:ext cx="4136113" cy="1738687"/>
            <a:chOff x="1321712" y="2286112"/>
            <a:chExt cx="4136113" cy="1738687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CA4B1B85-3D24-4DD0-BDF0-582E8D80CFEB}"/>
                </a:ext>
              </a:extLst>
            </p:cNvPr>
            <p:cNvGrpSpPr/>
            <p:nvPr/>
          </p:nvGrpSpPr>
          <p:grpSpPr>
            <a:xfrm>
              <a:off x="1321712" y="2286112"/>
              <a:ext cx="2431338" cy="1620000"/>
              <a:chOff x="918259" y="2529000"/>
              <a:chExt cx="2431338" cy="162000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E4F143C-4778-4DD3-A7DC-CFC28A166B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8259" y="2529000"/>
                <a:ext cx="1620000" cy="16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5F94FE-3E30-4395-9F1A-4364BFD5ADEB}"/>
                  </a:ext>
                </a:extLst>
              </p:cNvPr>
              <p:cNvSpPr txBox="1"/>
              <p:nvPr/>
            </p:nvSpPr>
            <p:spPr>
              <a:xfrm>
                <a:off x="2651970" y="3502669"/>
                <a:ext cx="6976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accent1">
                        <a:lumMod val="50000"/>
                      </a:schemeClr>
                    </a:solidFill>
                  </a:rPr>
                  <a:t>이름</a:t>
                </a:r>
                <a:r>
                  <a:rPr lang="en-US" altLang="ko-KR" dirty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  <a:p>
                <a:r>
                  <a:rPr lang="ko-KR" altLang="en-US" dirty="0">
                    <a:solidFill>
                      <a:schemeClr val="accent1">
                        <a:lumMod val="50000"/>
                      </a:schemeClr>
                    </a:solidFill>
                  </a:rPr>
                  <a:t>담당</a:t>
                </a:r>
                <a:r>
                  <a:rPr lang="en-US" altLang="ko-KR" dirty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</p:txBody>
          </p:sp>
        </p:grp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BD733F66-449E-4087-9F6D-F0E8FEE978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1712" y="4014787"/>
              <a:ext cx="4136113" cy="10012"/>
            </a:xfrm>
            <a:prstGeom prst="line">
              <a:avLst/>
            </a:prstGeom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28DBB0E-5616-4A92-8C90-97893A0BA97A}"/>
              </a:ext>
            </a:extLst>
          </p:cNvPr>
          <p:cNvGrpSpPr/>
          <p:nvPr/>
        </p:nvGrpSpPr>
        <p:grpSpPr>
          <a:xfrm>
            <a:off x="6813350" y="2286112"/>
            <a:ext cx="4136113" cy="1738687"/>
            <a:chOff x="1321712" y="2286112"/>
            <a:chExt cx="4136113" cy="1738687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D651705-01BD-401B-B68B-5654C06EF41B}"/>
                </a:ext>
              </a:extLst>
            </p:cNvPr>
            <p:cNvGrpSpPr/>
            <p:nvPr/>
          </p:nvGrpSpPr>
          <p:grpSpPr>
            <a:xfrm>
              <a:off x="1321712" y="2286112"/>
              <a:ext cx="2431338" cy="1620000"/>
              <a:chOff x="918259" y="2529000"/>
              <a:chExt cx="2431338" cy="1620000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632DDF1-C444-457F-AADE-EF3E4691FF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8259" y="2529000"/>
                <a:ext cx="1620000" cy="16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DD52CE9-6005-4D0B-9D5D-6DF49EFF64B5}"/>
                  </a:ext>
                </a:extLst>
              </p:cNvPr>
              <p:cNvSpPr txBox="1"/>
              <p:nvPr/>
            </p:nvSpPr>
            <p:spPr>
              <a:xfrm>
                <a:off x="2651970" y="3502669"/>
                <a:ext cx="6976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accent1">
                        <a:lumMod val="50000"/>
                      </a:schemeClr>
                    </a:solidFill>
                  </a:rPr>
                  <a:t>이름</a:t>
                </a:r>
                <a:r>
                  <a:rPr lang="en-US" altLang="ko-KR" dirty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  <a:p>
                <a:r>
                  <a:rPr lang="ko-KR" altLang="en-US" dirty="0">
                    <a:solidFill>
                      <a:schemeClr val="accent1">
                        <a:lumMod val="50000"/>
                      </a:schemeClr>
                    </a:solidFill>
                  </a:rPr>
                  <a:t>담당</a:t>
                </a:r>
                <a:r>
                  <a:rPr lang="en-US" altLang="ko-KR" dirty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</p:txBody>
          </p:sp>
        </p:grp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5784C97-2845-414B-A753-FC32E99E10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1712" y="4014787"/>
              <a:ext cx="4136113" cy="10012"/>
            </a:xfrm>
            <a:prstGeom prst="line">
              <a:avLst/>
            </a:prstGeom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C151F7B-5386-4E42-9E12-333BB6553287}"/>
              </a:ext>
            </a:extLst>
          </p:cNvPr>
          <p:cNvGrpSpPr/>
          <p:nvPr/>
        </p:nvGrpSpPr>
        <p:grpSpPr>
          <a:xfrm>
            <a:off x="1321891" y="4383168"/>
            <a:ext cx="4136113" cy="1738687"/>
            <a:chOff x="1321712" y="2286112"/>
            <a:chExt cx="4136113" cy="1738687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8E10590E-3FC6-4EA7-A46B-E9DBDE87BED1}"/>
                </a:ext>
              </a:extLst>
            </p:cNvPr>
            <p:cNvGrpSpPr/>
            <p:nvPr/>
          </p:nvGrpSpPr>
          <p:grpSpPr>
            <a:xfrm>
              <a:off x="1321712" y="2286112"/>
              <a:ext cx="2431338" cy="1620000"/>
              <a:chOff x="918259" y="2529000"/>
              <a:chExt cx="2431338" cy="1620000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2F6CF89-41F5-4500-A802-9656CC019C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8259" y="2529000"/>
                <a:ext cx="1620000" cy="16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2AF78D-8501-442A-929A-BF18216691BD}"/>
                  </a:ext>
                </a:extLst>
              </p:cNvPr>
              <p:cNvSpPr txBox="1"/>
              <p:nvPr/>
            </p:nvSpPr>
            <p:spPr>
              <a:xfrm>
                <a:off x="2651970" y="3502669"/>
                <a:ext cx="6976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accent1">
                        <a:lumMod val="50000"/>
                      </a:schemeClr>
                    </a:solidFill>
                  </a:rPr>
                  <a:t>이름</a:t>
                </a:r>
                <a:r>
                  <a:rPr lang="en-US" altLang="ko-KR" dirty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  <a:p>
                <a:r>
                  <a:rPr lang="ko-KR" altLang="en-US" dirty="0">
                    <a:solidFill>
                      <a:schemeClr val="accent1">
                        <a:lumMod val="50000"/>
                      </a:schemeClr>
                    </a:solidFill>
                  </a:rPr>
                  <a:t>담당</a:t>
                </a:r>
                <a:r>
                  <a:rPr lang="en-US" altLang="ko-KR" dirty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</p:txBody>
          </p:sp>
        </p:grp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11886A1-5E1A-4561-8D93-BE3B1EBE32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1712" y="4014787"/>
              <a:ext cx="4136113" cy="10012"/>
            </a:xfrm>
            <a:prstGeom prst="line">
              <a:avLst/>
            </a:prstGeom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8877" y="437393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팀소개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53050" y="1390548"/>
            <a:ext cx="468589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소프트웨어 공학 구글 </a:t>
            </a: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대구점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63E2809-60EC-4363-99F5-39619CA6DDF0}"/>
              </a:ext>
            </a:extLst>
          </p:cNvPr>
          <p:cNvGrpSpPr/>
          <p:nvPr/>
        </p:nvGrpSpPr>
        <p:grpSpPr>
          <a:xfrm>
            <a:off x="1321712" y="2286112"/>
            <a:ext cx="4136113" cy="1738687"/>
            <a:chOff x="1321712" y="2286112"/>
            <a:chExt cx="4136113" cy="1738687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4F51E34-9FF5-46F3-8B66-90D9C8189085}"/>
                </a:ext>
              </a:extLst>
            </p:cNvPr>
            <p:cNvGrpSpPr/>
            <p:nvPr/>
          </p:nvGrpSpPr>
          <p:grpSpPr>
            <a:xfrm>
              <a:off x="1321712" y="2286112"/>
              <a:ext cx="2431338" cy="1620000"/>
              <a:chOff x="918259" y="2529000"/>
              <a:chExt cx="2431338" cy="1620000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E90E507-D502-4073-AFCF-EF3043C54B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8259" y="2529000"/>
                <a:ext cx="1620000" cy="16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4642F1-C5E1-4984-8444-C04195DDF000}"/>
                  </a:ext>
                </a:extLst>
              </p:cNvPr>
              <p:cNvSpPr txBox="1"/>
              <p:nvPr/>
            </p:nvSpPr>
            <p:spPr>
              <a:xfrm>
                <a:off x="2651970" y="3502669"/>
                <a:ext cx="6976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accent1">
                        <a:lumMod val="50000"/>
                      </a:schemeClr>
                    </a:solidFill>
                  </a:rPr>
                  <a:t>이름</a:t>
                </a:r>
                <a:r>
                  <a:rPr lang="en-US" altLang="ko-KR" dirty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  <a:p>
                <a:r>
                  <a:rPr lang="ko-KR" altLang="en-US" dirty="0">
                    <a:solidFill>
                      <a:schemeClr val="accent1">
                        <a:lumMod val="50000"/>
                      </a:schemeClr>
                    </a:solidFill>
                  </a:rPr>
                  <a:t>담당</a:t>
                </a:r>
                <a:r>
                  <a:rPr lang="en-US" altLang="ko-KR" dirty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</p:txBody>
          </p:sp>
        </p:grp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9E475833-D00C-4383-B2B2-34C8A7602E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1712" y="4014787"/>
              <a:ext cx="4136113" cy="10012"/>
            </a:xfrm>
            <a:prstGeom prst="line">
              <a:avLst/>
            </a:prstGeom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396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649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>
                <a:solidFill>
                  <a:srgbClr val="00002F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02</a:t>
            </a:r>
            <a:endParaRPr lang="ko-KR" altLang="en-US" sz="4400" spc="-300">
              <a:solidFill>
                <a:srgbClr val="00002F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주제 및 현황</a:t>
            </a: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26522" y="1112870"/>
            <a:ext cx="8654933" cy="3875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spc="-150" dirty="0">
                <a:solidFill>
                  <a:srgbClr val="8DBABD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수업내용 최대로 활용할 수 있는 객체지향 언어</a:t>
            </a:r>
            <a:endParaRPr lang="en-US" altLang="ko-KR" sz="3200" spc="-150" dirty="0">
              <a:solidFill>
                <a:srgbClr val="8DBABD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  <a:p>
            <a:pPr marL="3200400" lvl="6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200" spc="-150" dirty="0">
                <a:solidFill>
                  <a:srgbClr val="8DBABD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Multi-User </a:t>
            </a:r>
            <a:r>
              <a:rPr lang="ko-KR" altLang="en-US" sz="3200" spc="-150" dirty="0">
                <a:solidFill>
                  <a:srgbClr val="8DBABD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시스템 </a:t>
            </a:r>
            <a:r>
              <a:rPr lang="en-US" altLang="ko-KR" sz="3200" spc="-150" dirty="0">
                <a:solidFill>
                  <a:srgbClr val="8DBABD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requirement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spc="-150" dirty="0">
                <a:solidFill>
                  <a:srgbClr val="8DBABD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팀원들의 기존 경험과 능력</a:t>
            </a:r>
            <a:endParaRPr lang="en-US" altLang="ko-KR" sz="3200" spc="-150" dirty="0">
              <a:solidFill>
                <a:srgbClr val="8DBABD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3200" spc="-150" dirty="0">
              <a:solidFill>
                <a:srgbClr val="8DBABD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1564" y="437393"/>
            <a:ext cx="2332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rgbClr val="00002F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주제 및 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02.</a:t>
            </a:r>
            <a:endParaRPr lang="ko-KR" altLang="en-US" sz="2400" spc="-150">
              <a:solidFill>
                <a:srgbClr val="00002F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95DDF4-96BC-43F2-8C4F-ACBCAC38ED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70" b="90000" l="10000" r="90000">
                        <a14:foregroundMark x1="54111" y1="9848" x2="51222" y2="6970"/>
                        <a14:foregroundMark x1="46333" y1="89394" x2="53000" y2="9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455" y="961841"/>
            <a:ext cx="1502004" cy="110147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ADBEC0-7D34-4D97-BB10-5AC2F877B101}"/>
              </a:ext>
            </a:extLst>
          </p:cNvPr>
          <p:cNvCxnSpPr>
            <a:cxnSpLocks/>
          </p:cNvCxnSpPr>
          <p:nvPr/>
        </p:nvCxnSpPr>
        <p:spPr>
          <a:xfrm flipV="1">
            <a:off x="9931983" y="1101077"/>
            <a:ext cx="1117600" cy="87379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2B09242F-C828-47C8-A22C-7BB9545705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0889" y1="63556" x2="19778" y2="51444"/>
                        <a14:foregroundMark x1="19778" y1="51444" x2="25667" y2="47556"/>
                        <a14:foregroundMark x1="25667" y1="47556" x2="29778" y2="54444"/>
                        <a14:foregroundMark x1="29778" y1="54444" x2="25000" y2="62889"/>
                        <a14:foregroundMark x1="25000" y1="62889" x2="24000" y2="53111"/>
                        <a14:foregroundMark x1="24000" y1="53111" x2="27333" y2="46667"/>
                        <a14:foregroundMark x1="27333" y1="46667" x2="31667" y2="52222"/>
                        <a14:foregroundMark x1="31667" y1="52222" x2="25222" y2="59778"/>
                        <a14:foregroundMark x1="25222" y1="59778" x2="25444" y2="50000"/>
                        <a14:foregroundMark x1="25444" y1="50000" x2="33222" y2="47889"/>
                        <a14:foregroundMark x1="33222" y1="47889" x2="32000" y2="51000"/>
                        <a14:foregroundMark x1="26778" y1="34889" x2="25889" y2="26000"/>
                        <a14:foregroundMark x1="25889" y1="26000" x2="33778" y2="32667"/>
                        <a14:foregroundMark x1="33778" y1="32667" x2="27444" y2="29778"/>
                        <a14:foregroundMark x1="27444" y1="29778" x2="34889" y2="27556"/>
                        <a14:foregroundMark x1="34889" y1="27556" x2="34667" y2="34000"/>
                        <a14:foregroundMark x1="49667" y1="44667" x2="50889" y2="46222"/>
                        <a14:foregroundMark x1="67889" y1="35556" x2="66778" y2="28667"/>
                        <a14:foregroundMark x1="66778" y1="28667" x2="71556" y2="32556"/>
                        <a14:foregroundMark x1="73556" y1="58444" x2="69556" y2="51333"/>
                        <a14:foregroundMark x1="69556" y1="51333" x2="76889" y2="50778"/>
                        <a14:foregroundMark x1="76889" y1="50778" x2="77111" y2="54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553" y="1883359"/>
            <a:ext cx="1765775" cy="17657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DEA9941-7806-4C20-BE77-BBF800172A44}"/>
              </a:ext>
            </a:extLst>
          </p:cNvPr>
          <p:cNvSpPr txBox="1"/>
          <p:nvPr/>
        </p:nvSpPr>
        <p:spPr>
          <a:xfrm>
            <a:off x="1093508" y="4463204"/>
            <a:ext cx="9087439" cy="11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4000" b="1" spc="-150" dirty="0">
                <a:solidFill>
                  <a:srgbClr val="8DBABD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Java</a:t>
            </a:r>
            <a:r>
              <a:rPr lang="ko-KR" altLang="en-US" sz="4000" b="1" spc="-150" dirty="0">
                <a:solidFill>
                  <a:srgbClr val="8DBABD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바탕의 새로운</a:t>
            </a:r>
            <a:r>
              <a:rPr lang="en-US" sz="4000" b="1" spc="-150" dirty="0">
                <a:solidFill>
                  <a:srgbClr val="8DBABD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1564" y="437393"/>
            <a:ext cx="2332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rgbClr val="00002F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주제 및 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02.</a:t>
            </a:r>
            <a:endParaRPr lang="ko-KR" altLang="en-US" sz="2400" spc="-150">
              <a:solidFill>
                <a:srgbClr val="00002F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EA9941-7806-4C20-BE77-BBF800172A44}"/>
              </a:ext>
            </a:extLst>
          </p:cNvPr>
          <p:cNvSpPr txBox="1"/>
          <p:nvPr/>
        </p:nvSpPr>
        <p:spPr>
          <a:xfrm>
            <a:off x="1343453" y="780828"/>
            <a:ext cx="9087439" cy="11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4000" b="1" spc="-150" dirty="0">
                <a:solidFill>
                  <a:srgbClr val="8DBABD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버스 예약 </a:t>
            </a:r>
            <a:r>
              <a:rPr lang="en-US" sz="4000" b="1" spc="-150" dirty="0">
                <a:solidFill>
                  <a:srgbClr val="8DBABD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Management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BDD542-CEE0-4C33-84C7-65E1AAFC7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396" y="2485436"/>
            <a:ext cx="4199068" cy="37281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EB04E1-68E1-4023-886F-5D17CB7BA64E}"/>
              </a:ext>
            </a:extLst>
          </p:cNvPr>
          <p:cNvSpPr txBox="1"/>
          <p:nvPr/>
        </p:nvSpPr>
        <p:spPr>
          <a:xfrm>
            <a:off x="1264913" y="3429000"/>
            <a:ext cx="4139483" cy="920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3200" spc="-150">
                <a:solidFill>
                  <a:srgbClr val="8DBABD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영감</a:t>
            </a:r>
            <a:r>
              <a:rPr lang="en-US" altLang="ko-KR" sz="3200" spc="-150" dirty="0">
                <a:solidFill>
                  <a:srgbClr val="8DBABD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: </a:t>
            </a:r>
            <a:r>
              <a:rPr lang="ko-KR" altLang="en-US" sz="3200" spc="-150" dirty="0">
                <a:solidFill>
                  <a:srgbClr val="8DBABD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고속버스 앱</a:t>
            </a:r>
            <a:endParaRPr lang="en-US" sz="3200" spc="-150" dirty="0">
              <a:solidFill>
                <a:srgbClr val="8DBABD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83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수행 목표</a:t>
            </a:r>
          </a:p>
        </p:txBody>
      </p:sp>
    </p:spTree>
    <p:extLst>
      <p:ext uri="{BB962C8B-B14F-4D97-AF65-F5344CB8AC3E}">
        <p14:creationId xmlns:p14="http://schemas.microsoft.com/office/powerpoint/2010/main" val="13760634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230</Words>
  <Application>Microsoft Office PowerPoint</Application>
  <PresentationFormat>Widescreen</PresentationFormat>
  <Paragraphs>94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HY중고딕</vt:lpstr>
      <vt:lpstr>맑은 고딕</vt:lpstr>
      <vt:lpstr>Malgun Gothic Semilight</vt:lpstr>
      <vt:lpstr>나눔스퀘어 ExtraBold</vt:lpstr>
      <vt:lpstr>Arial</vt:lpstr>
      <vt:lpstr>나눔스퀘어 Bold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Juhyeon Jeong</cp:lastModifiedBy>
  <cp:revision>8</cp:revision>
  <dcterms:created xsi:type="dcterms:W3CDTF">2017-05-29T09:12:16Z</dcterms:created>
  <dcterms:modified xsi:type="dcterms:W3CDTF">2019-04-15T06:53:15Z</dcterms:modified>
</cp:coreProperties>
</file>