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75" r:id="rId2"/>
    <p:sldId id="778" r:id="rId3"/>
    <p:sldId id="780" r:id="rId4"/>
    <p:sldId id="270" r:id="rId5"/>
    <p:sldId id="781" r:id="rId6"/>
    <p:sldId id="782" r:id="rId7"/>
    <p:sldId id="275" r:id="rId8"/>
    <p:sldId id="783" r:id="rId9"/>
    <p:sldId id="784" r:id="rId10"/>
    <p:sldId id="785" r:id="rId11"/>
    <p:sldId id="787" r:id="rId12"/>
    <p:sldId id="786" r:id="rId13"/>
    <p:sldId id="789" r:id="rId14"/>
    <p:sldId id="790" r:id="rId15"/>
    <p:sldId id="797" r:id="rId16"/>
    <p:sldId id="798" r:id="rId17"/>
    <p:sldId id="791" r:id="rId18"/>
    <p:sldId id="792" r:id="rId19"/>
    <p:sldId id="793" r:id="rId20"/>
    <p:sldId id="794" r:id="rId21"/>
    <p:sldId id="796" r:id="rId22"/>
    <p:sldId id="7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9D7"/>
    <a:srgbClr val="7A788D"/>
    <a:srgbClr val="B7F7EC"/>
    <a:srgbClr val="3EA88A"/>
    <a:srgbClr val="ECC19C"/>
    <a:srgbClr val="A15A1F"/>
    <a:srgbClr val="546471"/>
    <a:srgbClr val="E8B388"/>
    <a:srgbClr val="FFC19B"/>
    <a:srgbClr val="FFD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5" autoAdjust="0"/>
    <p:restoredTop sz="95990" autoAdjust="0"/>
  </p:normalViewPr>
  <p:slideViewPr>
    <p:cSldViewPr snapToGrid="0">
      <p:cViewPr varScale="1">
        <p:scale>
          <a:sx n="72" d="100"/>
          <a:sy n="72" d="100"/>
        </p:scale>
        <p:origin x="780" y="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97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A788D"/>
            </a:gs>
            <a:gs pos="50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69895" y="1930302"/>
            <a:ext cx="6982104" cy="12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400" b="1" i="1" dirty="0">
                <a:solidFill>
                  <a:prstClr val="white"/>
                </a:solidFill>
              </a:rPr>
              <a:t>Management System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Software Engineering TEAM 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9895" y="1625600"/>
            <a:ext cx="6982105" cy="18142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69894" y="3439886"/>
            <a:ext cx="6982105" cy="1814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김동영</a:t>
            </a:r>
            <a:endParaRPr lang="en-US" altLang="ko-KR" sz="2000" b="1" dirty="0">
              <a:solidFill>
                <a:srgbClr val="7A788D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유송은</a:t>
            </a:r>
            <a:endParaRPr lang="en-US" altLang="ko-KR" sz="2000" b="1" dirty="0">
              <a:solidFill>
                <a:srgbClr val="7A788D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정주현</a:t>
            </a:r>
          </a:p>
        </p:txBody>
      </p:sp>
    </p:spTree>
    <p:extLst>
      <p:ext uri="{BB962C8B-B14F-4D97-AF65-F5344CB8AC3E}">
        <p14:creationId xmlns:p14="http://schemas.microsoft.com/office/powerpoint/2010/main" val="3910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826D14-BFBA-447E-93BD-2A1B62A8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79" y="2029666"/>
            <a:ext cx="7393641" cy="4171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4999385" y="1223682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기존 목표</a:t>
            </a: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8405348E-1E76-4FBD-BEF6-C60070844EFE}"/>
              </a:ext>
            </a:extLst>
          </p:cNvPr>
          <p:cNvSpPr/>
          <p:nvPr/>
        </p:nvSpPr>
        <p:spPr>
          <a:xfrm>
            <a:off x="3738281" y="3606053"/>
            <a:ext cx="3966883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1E8ADAFD-F324-4286-9A5D-450F9B2BCACE}"/>
              </a:ext>
            </a:extLst>
          </p:cNvPr>
          <p:cNvSpPr/>
          <p:nvPr/>
        </p:nvSpPr>
        <p:spPr>
          <a:xfrm>
            <a:off x="3724834" y="3084979"/>
            <a:ext cx="2864225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AEEDC726-F63B-41FE-BC09-3652C77148B8}"/>
              </a:ext>
            </a:extLst>
          </p:cNvPr>
          <p:cNvSpPr/>
          <p:nvPr/>
        </p:nvSpPr>
        <p:spPr>
          <a:xfrm>
            <a:off x="3496235" y="5161955"/>
            <a:ext cx="2366683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2C124594-DD41-40AC-AB8D-82DFE99FB029}"/>
              </a:ext>
            </a:extLst>
          </p:cNvPr>
          <p:cNvSpPr/>
          <p:nvPr/>
        </p:nvSpPr>
        <p:spPr>
          <a:xfrm>
            <a:off x="3738282" y="5632846"/>
            <a:ext cx="2030506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6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목표 대비 성과</a:t>
            </a:r>
          </a:p>
        </p:txBody>
      </p:sp>
    </p:spTree>
    <p:extLst>
      <p:ext uri="{BB962C8B-B14F-4D97-AF65-F5344CB8AC3E}">
        <p14:creationId xmlns:p14="http://schemas.microsoft.com/office/powerpoint/2010/main" val="259990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237685" y="1580108"/>
            <a:ext cx="5716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동시 접속 사용자 </a:t>
            </a:r>
            <a:r>
              <a:rPr lang="en-US" altLang="ko-KR" sz="3600" b="1" dirty="0">
                <a:solidFill>
                  <a:srgbClr val="7A788D"/>
                </a:solidFill>
              </a:rPr>
              <a:t>5</a:t>
            </a:r>
            <a:r>
              <a:rPr lang="ko-KR" altLang="en-US" sz="3600" b="1" dirty="0">
                <a:solidFill>
                  <a:srgbClr val="7A788D"/>
                </a:solidFill>
              </a:rPr>
              <a:t>명 이상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0E9474-5505-4ADF-A74D-06114083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58" y="3429000"/>
            <a:ext cx="5366483" cy="18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7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2152451" y="1580108"/>
            <a:ext cx="788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각 단일 기능에 걸리는 시간 </a:t>
            </a:r>
            <a:r>
              <a:rPr lang="en-US" altLang="ko-KR" sz="3600" b="1" dirty="0">
                <a:solidFill>
                  <a:srgbClr val="7A788D"/>
                </a:solidFill>
              </a:rPr>
              <a:t>1</a:t>
            </a:r>
            <a:r>
              <a:rPr lang="ko-KR" altLang="en-US" sz="3600" b="1" dirty="0">
                <a:solidFill>
                  <a:srgbClr val="7A788D"/>
                </a:solidFill>
              </a:rPr>
              <a:t>초 이내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173FD-6CAC-44F5-8DB6-18D278AA845C}"/>
              </a:ext>
            </a:extLst>
          </p:cNvPr>
          <p:cNvSpPr txBox="1"/>
          <p:nvPr/>
        </p:nvSpPr>
        <p:spPr>
          <a:xfrm>
            <a:off x="5284694" y="289111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테스트코드 만들어서 해본 거 </a:t>
            </a:r>
            <a:r>
              <a:rPr lang="ko-KR" altLang="en-US"/>
              <a:t>결과 띄우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51C517-1269-4EB6-AC3E-9242B5CF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62" y="3260450"/>
            <a:ext cx="2371725" cy="45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56A8B8-8BD3-41FA-AE41-8F406291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2" y="5039767"/>
            <a:ext cx="2505075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C7B924-58F2-42AA-B3F9-85C7058F6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322" y="3429000"/>
            <a:ext cx="3243397" cy="1684555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3B30576F-1FFF-4426-A5A7-D642D1EEAFC6}"/>
              </a:ext>
            </a:extLst>
          </p:cNvPr>
          <p:cNvSpPr/>
          <p:nvPr/>
        </p:nvSpPr>
        <p:spPr>
          <a:xfrm>
            <a:off x="4124325" y="3652835"/>
            <a:ext cx="2603394" cy="283759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D96818-A956-473F-ADFC-25311A1F8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047" y="3936594"/>
            <a:ext cx="5467350" cy="1266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2C04EB-0F4B-4210-90FE-2495C5F7E701}"/>
              </a:ext>
            </a:extLst>
          </p:cNvPr>
          <p:cNvSpPr txBox="1"/>
          <p:nvPr/>
        </p:nvSpPr>
        <p:spPr>
          <a:xfrm>
            <a:off x="4596603" y="4201358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8571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95F7480-0289-4E08-893E-0DBA710D7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01" y="3357389"/>
            <a:ext cx="9300394" cy="1905936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06252" y="1580108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Bug 0, Coverage 100%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BCBB8084-BC7F-404E-81A8-86580F3FDAF7}"/>
              </a:ext>
            </a:extLst>
          </p:cNvPr>
          <p:cNvSpPr/>
          <p:nvPr/>
        </p:nvSpPr>
        <p:spPr>
          <a:xfrm>
            <a:off x="1929691" y="4233444"/>
            <a:ext cx="935201" cy="837621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7788B-32D6-4061-AC8B-B4C39190C0E2}"/>
              </a:ext>
            </a:extLst>
          </p:cNvPr>
          <p:cNvSpPr txBox="1"/>
          <p:nvPr/>
        </p:nvSpPr>
        <p:spPr>
          <a:xfrm>
            <a:off x="4905608" y="262235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788D"/>
                </a:solidFill>
              </a:rPr>
              <a:t>(6</a:t>
            </a:r>
            <a:r>
              <a:rPr lang="ko-KR" altLang="en-US" b="1" dirty="0">
                <a:solidFill>
                  <a:srgbClr val="7A788D"/>
                </a:solidFill>
              </a:rPr>
              <a:t>월 </a:t>
            </a:r>
            <a:r>
              <a:rPr lang="en-US" altLang="ko-KR" b="1" dirty="0">
                <a:solidFill>
                  <a:srgbClr val="7A788D"/>
                </a:solidFill>
              </a:rPr>
              <a:t>20</a:t>
            </a:r>
            <a:r>
              <a:rPr lang="ko-KR" altLang="en-US" b="1" dirty="0">
                <a:solidFill>
                  <a:srgbClr val="7A788D"/>
                </a:solidFill>
              </a:rPr>
              <a:t>일 자정 기준</a:t>
            </a:r>
            <a:r>
              <a:rPr lang="en-US" altLang="ko-KR" b="1" dirty="0">
                <a:solidFill>
                  <a:srgbClr val="7A788D"/>
                </a:solidFill>
              </a:rPr>
              <a:t>)</a:t>
            </a:r>
            <a:endParaRPr lang="ko-KR" altLang="en-US" b="1" dirty="0">
              <a:solidFill>
                <a:srgbClr val="7A788D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E2246B5-7A27-4D85-AE96-141BEA272513}"/>
              </a:ext>
            </a:extLst>
          </p:cNvPr>
          <p:cNvSpPr/>
          <p:nvPr/>
        </p:nvSpPr>
        <p:spPr>
          <a:xfrm>
            <a:off x="3452467" y="4303571"/>
            <a:ext cx="1533566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BC781C0C-7828-4E50-8F85-6E054CB526B1}"/>
              </a:ext>
            </a:extLst>
          </p:cNvPr>
          <p:cNvSpPr/>
          <p:nvPr/>
        </p:nvSpPr>
        <p:spPr>
          <a:xfrm>
            <a:off x="5439093" y="4303571"/>
            <a:ext cx="1287782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BDCC29E4-8188-40DC-B2B9-78B5A33B78CA}"/>
              </a:ext>
            </a:extLst>
          </p:cNvPr>
          <p:cNvSpPr/>
          <p:nvPr/>
        </p:nvSpPr>
        <p:spPr>
          <a:xfrm>
            <a:off x="7354967" y="4296462"/>
            <a:ext cx="1287781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301836B7-4840-4799-BE2D-E4126A167057}"/>
              </a:ext>
            </a:extLst>
          </p:cNvPr>
          <p:cNvSpPr/>
          <p:nvPr/>
        </p:nvSpPr>
        <p:spPr>
          <a:xfrm>
            <a:off x="9136470" y="4296462"/>
            <a:ext cx="1287780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872E7C-E602-44C0-A1EF-FFA3754D38B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998858" y="5063956"/>
            <a:ext cx="0" cy="554966"/>
          </a:xfrm>
          <a:prstGeom prst="straightConnector1">
            <a:avLst/>
          </a:prstGeom>
          <a:ln w="25400">
            <a:solidFill>
              <a:srgbClr val="7A78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89F9FA-D49C-4BCB-9647-318DA02244DC}"/>
              </a:ext>
            </a:extLst>
          </p:cNvPr>
          <p:cNvSpPr txBox="1"/>
          <p:nvPr/>
        </p:nvSpPr>
        <p:spPr>
          <a:xfrm>
            <a:off x="6931930" y="5661487"/>
            <a:ext cx="21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A788D"/>
                </a:solidFill>
              </a:rPr>
              <a:t>Test</a:t>
            </a:r>
            <a:r>
              <a:rPr lang="ko-KR" altLang="en-US" dirty="0">
                <a:solidFill>
                  <a:srgbClr val="7A788D"/>
                </a:solidFill>
              </a:rPr>
              <a:t>를 올리면 오류</a:t>
            </a:r>
          </a:p>
        </p:txBody>
      </p:sp>
    </p:spTree>
    <p:extLst>
      <p:ext uri="{BB962C8B-B14F-4D97-AF65-F5344CB8AC3E}">
        <p14:creationId xmlns:p14="http://schemas.microsoft.com/office/powerpoint/2010/main" val="29838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9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06252" y="1580108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Bug 0, Coverage 100%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7788B-32D6-4061-AC8B-B4C39190C0E2}"/>
              </a:ext>
            </a:extLst>
          </p:cNvPr>
          <p:cNvSpPr txBox="1"/>
          <p:nvPr/>
        </p:nvSpPr>
        <p:spPr>
          <a:xfrm>
            <a:off x="4566124" y="2622358"/>
            <a:ext cx="3059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7A788D"/>
                </a:solidFill>
              </a:rPr>
              <a:t>intelliJ</a:t>
            </a:r>
            <a:r>
              <a:rPr lang="ko-KR" altLang="en-US" sz="2000" b="1" dirty="0">
                <a:solidFill>
                  <a:srgbClr val="7A788D"/>
                </a:solidFill>
              </a:rPr>
              <a:t>에 </a:t>
            </a:r>
            <a:r>
              <a:rPr lang="en-US" altLang="ko-KR" sz="2000" b="1" dirty="0">
                <a:solidFill>
                  <a:srgbClr val="7A788D"/>
                </a:solidFill>
              </a:rPr>
              <a:t>Coverage </a:t>
            </a:r>
            <a:r>
              <a:rPr lang="ko-KR" altLang="en-US" sz="2000" b="1" dirty="0">
                <a:solidFill>
                  <a:srgbClr val="7A788D"/>
                </a:solidFill>
              </a:rPr>
              <a:t>확인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116293F-08CA-4322-87F4-B67E0DAB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69" y="3835533"/>
            <a:ext cx="9507658" cy="1293405"/>
          </a:xfrm>
          <a:prstGeom prst="rect">
            <a:avLst/>
          </a:prstGeom>
        </p:spPr>
      </p:pic>
      <p:sp>
        <p:nvSpPr>
          <p:cNvPr id="20" name="액자 19">
            <a:extLst>
              <a:ext uri="{FF2B5EF4-FFF2-40B4-BE49-F238E27FC236}">
                <a16:creationId xmlns:a16="http://schemas.microsoft.com/office/drawing/2014/main" id="{9DD0E961-3373-4020-AB71-5F1038AE4DEC}"/>
              </a:ext>
            </a:extLst>
          </p:cNvPr>
          <p:cNvSpPr/>
          <p:nvPr/>
        </p:nvSpPr>
        <p:spPr>
          <a:xfrm>
            <a:off x="5670333" y="3862468"/>
            <a:ext cx="5056807" cy="1210355"/>
          </a:xfrm>
          <a:prstGeom prst="frame">
            <a:avLst>
              <a:gd name="adj1" fmla="val 7372"/>
            </a:avLst>
          </a:prstGeom>
          <a:solidFill>
            <a:srgbClr val="E3D9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06252" y="1580108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Bug 0, Coverage 100%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C12A9D-C1B7-4383-841C-0CB3E199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27" y="2512333"/>
            <a:ext cx="6983946" cy="3990826"/>
          </a:xfrm>
          <a:prstGeom prst="rect">
            <a:avLst/>
          </a:prstGeom>
        </p:spPr>
      </p:pic>
      <p:sp>
        <p:nvSpPr>
          <p:cNvPr id="20" name="액자 19">
            <a:extLst>
              <a:ext uri="{FF2B5EF4-FFF2-40B4-BE49-F238E27FC236}">
                <a16:creationId xmlns:a16="http://schemas.microsoft.com/office/drawing/2014/main" id="{9DD0E961-3373-4020-AB71-5F1038AE4DEC}"/>
              </a:ext>
            </a:extLst>
          </p:cNvPr>
          <p:cNvSpPr/>
          <p:nvPr/>
        </p:nvSpPr>
        <p:spPr>
          <a:xfrm>
            <a:off x="2604027" y="3105834"/>
            <a:ext cx="6930564" cy="643789"/>
          </a:xfrm>
          <a:prstGeom prst="frame">
            <a:avLst>
              <a:gd name="adj1" fmla="val 7372"/>
            </a:avLst>
          </a:prstGeom>
          <a:solidFill>
            <a:srgbClr val="E3D9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79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3.54167E-6 0.046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.04699 L -0.00013 0.1509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5092 L -0.00013 0.254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544 L -0.00013 0.3041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0417 L -0.00013 0.3958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4" animBg="1"/>
      <p:bldP spid="20" grpId="5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06252" y="1580108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Bug 0, Coverage 100%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4FC4C-C7C5-41FF-ADF4-1513CCED8968}"/>
              </a:ext>
            </a:extLst>
          </p:cNvPr>
          <p:cNvSpPr txBox="1"/>
          <p:nvPr/>
        </p:nvSpPr>
        <p:spPr>
          <a:xfrm>
            <a:off x="1492624" y="2921168"/>
            <a:ext cx="3670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7A788D"/>
                </a:solidFill>
              </a:rPr>
              <a:t>버그 </a:t>
            </a:r>
            <a:r>
              <a:rPr lang="en-US" altLang="ko-KR" sz="2000" b="1" dirty="0">
                <a:solidFill>
                  <a:srgbClr val="7A788D"/>
                </a:solidFill>
              </a:rPr>
              <a:t>0</a:t>
            </a:r>
            <a:r>
              <a:rPr lang="ko-KR" altLang="en-US" sz="2000" b="1" dirty="0">
                <a:solidFill>
                  <a:srgbClr val="7A788D"/>
                </a:solidFill>
              </a:rPr>
              <a:t> 만족</a:t>
            </a:r>
            <a:endParaRPr lang="en-US" altLang="ko-KR" sz="20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A788D"/>
                </a:solidFill>
              </a:rPr>
              <a:t>Coverage 100% </a:t>
            </a:r>
            <a:r>
              <a:rPr lang="ko-KR" altLang="en-US" sz="2000" b="1" dirty="0">
                <a:solidFill>
                  <a:srgbClr val="7A788D"/>
                </a:solidFill>
              </a:rPr>
              <a:t>안 된 사유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24DFBD-256C-4073-927C-02D784E2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24" y="4324924"/>
            <a:ext cx="9300394" cy="1905936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670991E5-3C05-4563-A90E-12BF326FB87A}"/>
              </a:ext>
            </a:extLst>
          </p:cNvPr>
          <p:cNvSpPr/>
          <p:nvPr/>
        </p:nvSpPr>
        <p:spPr>
          <a:xfrm>
            <a:off x="1993370" y="5247861"/>
            <a:ext cx="869100" cy="800707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4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88166" y="1580108"/>
            <a:ext cx="501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7A788D"/>
                </a:solidFill>
              </a:rPr>
              <a:t>Observer Pattern </a:t>
            </a:r>
            <a:r>
              <a:rPr lang="ko-KR" altLang="en-US" sz="3600" b="1" dirty="0">
                <a:solidFill>
                  <a:srgbClr val="7A788D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59645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프로젝트 고찰</a:t>
            </a:r>
          </a:p>
        </p:txBody>
      </p:sp>
    </p:spTree>
    <p:extLst>
      <p:ext uri="{BB962C8B-B14F-4D97-AF65-F5344CB8AC3E}">
        <p14:creationId xmlns:p14="http://schemas.microsoft.com/office/powerpoint/2010/main" val="353576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B86B16E-A146-468C-97C0-86F6EE90F1D1}"/>
              </a:ext>
            </a:extLst>
          </p:cNvPr>
          <p:cNvCxnSpPr>
            <a:cxnSpLocks/>
          </p:cNvCxnSpPr>
          <p:nvPr/>
        </p:nvCxnSpPr>
        <p:spPr>
          <a:xfrm>
            <a:off x="2030506" y="3186953"/>
            <a:ext cx="2714485" cy="1660713"/>
          </a:xfrm>
          <a:prstGeom prst="bentConnector3">
            <a:avLst>
              <a:gd name="adj1" fmla="val 297691"/>
            </a:avLst>
          </a:prstGeom>
          <a:ln w="63500" cap="rnd">
            <a:solidFill>
              <a:schemeClr val="bg1">
                <a:alpha val="70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D1753C0-84CA-42CB-9433-B3C63CC5A3B6}"/>
              </a:ext>
            </a:extLst>
          </p:cNvPr>
          <p:cNvCxnSpPr/>
          <p:nvPr/>
        </p:nvCxnSpPr>
        <p:spPr>
          <a:xfrm>
            <a:off x="3134452" y="2978523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A2CDEDC-8F7D-4747-9B0F-2EB1B0CF8419}"/>
              </a:ext>
            </a:extLst>
          </p:cNvPr>
          <p:cNvSpPr txBox="1"/>
          <p:nvPr/>
        </p:nvSpPr>
        <p:spPr>
          <a:xfrm>
            <a:off x="2064287" y="260919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프로젝트 개요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255D835-3237-4A7B-8F9B-0757BB85261A}"/>
              </a:ext>
            </a:extLst>
          </p:cNvPr>
          <p:cNvCxnSpPr/>
          <p:nvPr/>
        </p:nvCxnSpPr>
        <p:spPr>
          <a:xfrm>
            <a:off x="8129570" y="2978523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7A5585-42F3-43A9-860F-0CCF4A860637}"/>
              </a:ext>
            </a:extLst>
          </p:cNvPr>
          <p:cNvSpPr txBox="1"/>
          <p:nvPr/>
        </p:nvSpPr>
        <p:spPr>
          <a:xfrm>
            <a:off x="7018529" y="260965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7A788D"/>
                </a:solidFill>
              </a:rPr>
              <a:t>목표 대비 성과</a:t>
            </a:r>
            <a:endParaRPr lang="ko-KR" altLang="en-US" sz="2400" dirty="0">
              <a:solidFill>
                <a:srgbClr val="7A788D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861CD15-194B-4A99-AAFE-FA55995A586E}"/>
              </a:ext>
            </a:extLst>
          </p:cNvPr>
          <p:cNvCxnSpPr/>
          <p:nvPr/>
        </p:nvCxnSpPr>
        <p:spPr>
          <a:xfrm>
            <a:off x="5611573" y="2978061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C2648B6-EDEA-4CAD-BD43-D215AE9D15D3}"/>
              </a:ext>
            </a:extLst>
          </p:cNvPr>
          <p:cNvSpPr txBox="1"/>
          <p:nvPr/>
        </p:nvSpPr>
        <p:spPr>
          <a:xfrm>
            <a:off x="4849185" y="260919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기존 목표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BFDCA7E-264E-4FD7-A3AA-A74BA35EC2FF}"/>
              </a:ext>
            </a:extLst>
          </p:cNvPr>
          <p:cNvCxnSpPr/>
          <p:nvPr/>
        </p:nvCxnSpPr>
        <p:spPr>
          <a:xfrm>
            <a:off x="9505653" y="4625789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99B0B47-54A6-4BE2-BFC7-01FF42F1DCDC}"/>
              </a:ext>
            </a:extLst>
          </p:cNvPr>
          <p:cNvSpPr txBox="1"/>
          <p:nvPr/>
        </p:nvSpPr>
        <p:spPr>
          <a:xfrm>
            <a:off x="8435488" y="506954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프로젝트 고찰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EC7E04-8408-483D-BD67-788BF3874E84}"/>
              </a:ext>
            </a:extLst>
          </p:cNvPr>
          <p:cNvCxnSpPr/>
          <p:nvPr/>
        </p:nvCxnSpPr>
        <p:spPr>
          <a:xfrm>
            <a:off x="6749006" y="4625789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7542533-2FE7-485E-A582-6F7CCE09E480}"/>
              </a:ext>
            </a:extLst>
          </p:cNvPr>
          <p:cNvSpPr txBox="1"/>
          <p:nvPr/>
        </p:nvSpPr>
        <p:spPr>
          <a:xfrm>
            <a:off x="5678841" y="506954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3763235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4537720" y="1580108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7A788D"/>
                </a:solidFill>
              </a:rPr>
              <a:t>프로젝트 고찰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599EAB-3FC3-427C-B27C-21651684F184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5D1F3-559D-41F0-8E20-5A1A60CAA8BB}"/>
              </a:ext>
            </a:extLst>
          </p:cNvPr>
          <p:cNvSpPr txBox="1"/>
          <p:nvPr/>
        </p:nvSpPr>
        <p:spPr>
          <a:xfrm>
            <a:off x="1506071" y="2958353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7A788D"/>
                </a:solidFill>
              </a:rPr>
              <a:t>5</a:t>
            </a:r>
            <a:r>
              <a:rPr lang="ko-KR" altLang="en-US" sz="2400" b="1" dirty="0">
                <a:solidFill>
                  <a:srgbClr val="7A788D"/>
                </a:solidFill>
              </a:rPr>
              <a:t>월 후반부터 프로젝트 진행 </a:t>
            </a:r>
            <a:r>
              <a:rPr lang="en-US" altLang="ko-KR" sz="2400" b="1" dirty="0">
                <a:solidFill>
                  <a:srgbClr val="7A788D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7A788D"/>
                </a:solidFill>
              </a:rPr>
              <a:t>인력 부족</a:t>
            </a:r>
            <a:endParaRPr lang="en-US" altLang="ko-KR" sz="24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7A788D"/>
                </a:solidFill>
              </a:rPr>
              <a:t>프로그램과 </a:t>
            </a:r>
            <a:r>
              <a:rPr lang="en-US" altLang="ko-KR" sz="2400" b="1" dirty="0">
                <a:solidFill>
                  <a:srgbClr val="7A788D"/>
                </a:solidFill>
              </a:rPr>
              <a:t>DB</a:t>
            </a:r>
            <a:r>
              <a:rPr lang="ko-KR" altLang="en-US" sz="2400" b="1" dirty="0">
                <a:solidFill>
                  <a:srgbClr val="7A788D"/>
                </a:solidFill>
              </a:rPr>
              <a:t>를 직접 연결하는 등 </a:t>
            </a:r>
            <a:r>
              <a:rPr lang="en-US" altLang="ko-KR" sz="2400" b="1" dirty="0">
                <a:solidFill>
                  <a:srgbClr val="7A788D"/>
                </a:solidFill>
              </a:rPr>
              <a:t>dependability </a:t>
            </a:r>
            <a:r>
              <a:rPr lang="ko-KR" altLang="en-US" sz="2400" b="1" dirty="0">
                <a:solidFill>
                  <a:srgbClr val="7A788D"/>
                </a:solidFill>
              </a:rPr>
              <a:t>떨어짐</a:t>
            </a:r>
          </a:p>
        </p:txBody>
      </p:sp>
    </p:spTree>
    <p:extLst>
      <p:ext uri="{BB962C8B-B14F-4D97-AF65-F5344CB8AC3E}">
        <p14:creationId xmlns:p14="http://schemas.microsoft.com/office/powerpoint/2010/main" val="126514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81691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A788D"/>
            </a:gs>
            <a:gs pos="50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69895" y="1790954"/>
            <a:ext cx="6982104" cy="1297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prstClr val="white"/>
                </a:solidFill>
              </a:rPr>
              <a:t>THANK</a:t>
            </a:r>
            <a:r>
              <a:rPr lang="ko-KR" altLang="en-US" sz="4000" b="1" i="1" dirty="0">
                <a:solidFill>
                  <a:prstClr val="white"/>
                </a:solidFill>
              </a:rPr>
              <a:t> </a:t>
            </a:r>
            <a:r>
              <a:rPr lang="en-US" altLang="ko-KR" sz="4000" b="1" i="1" dirty="0">
                <a:solidFill>
                  <a:prstClr val="white"/>
                </a:solidFill>
              </a:rPr>
              <a:t>YOU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Software Engineering TEAM 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9895" y="1625600"/>
            <a:ext cx="6982105" cy="18142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69894" y="3439886"/>
            <a:ext cx="6982105" cy="1814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시연으로 이어집니다</a:t>
            </a:r>
            <a:r>
              <a:rPr lang="en-US" altLang="ko-KR" sz="2000" b="1" dirty="0">
                <a:solidFill>
                  <a:srgbClr val="7A788D"/>
                </a:solidFill>
              </a:rPr>
              <a:t>.</a:t>
            </a:r>
            <a:endParaRPr lang="ko-KR" altLang="en-US" sz="2000" b="1" dirty="0">
              <a:solidFill>
                <a:srgbClr val="7A78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5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70580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BDD542-CEE0-4C33-84C7-65E1AAFC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5180"/>
            <a:ext cx="4199068" cy="37281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8F801-471F-4164-A93E-B0D1983ADFE5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C5172-7C49-40AD-97A8-8E12BEC5F4F1}"/>
              </a:ext>
            </a:extLst>
          </p:cNvPr>
          <p:cNvSpPr txBox="1"/>
          <p:nvPr/>
        </p:nvSpPr>
        <p:spPr>
          <a:xfrm>
            <a:off x="1658534" y="3596865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7A788D"/>
                </a:solidFill>
              </a:rPr>
              <a:t>영감</a:t>
            </a:r>
            <a:r>
              <a:rPr lang="en-US" altLang="ko-KR" sz="3200" b="1" dirty="0">
                <a:solidFill>
                  <a:srgbClr val="7A788D"/>
                </a:solidFill>
              </a:rPr>
              <a:t>: </a:t>
            </a:r>
            <a:r>
              <a:rPr lang="ko-KR" altLang="en-US" sz="3200" b="1" dirty="0">
                <a:solidFill>
                  <a:srgbClr val="7A788D"/>
                </a:solidFill>
              </a:rPr>
              <a:t>고속버스 앱</a:t>
            </a:r>
          </a:p>
        </p:txBody>
      </p:sp>
    </p:spTree>
    <p:extLst>
      <p:ext uri="{BB962C8B-B14F-4D97-AF65-F5344CB8AC3E}">
        <p14:creationId xmlns:p14="http://schemas.microsoft.com/office/powerpoint/2010/main" val="27783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8F801-471F-4164-A93E-B0D1983ADFE5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BFD4E3-0F67-4697-AC80-1065B990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468427"/>
            <a:ext cx="9210675" cy="3400425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0F7496BD-CB60-4132-8411-882132870D71}"/>
              </a:ext>
            </a:extLst>
          </p:cNvPr>
          <p:cNvSpPr txBox="1"/>
          <p:nvPr/>
        </p:nvSpPr>
        <p:spPr>
          <a:xfrm>
            <a:off x="2636245" y="1601550"/>
            <a:ext cx="6919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spc="-150" dirty="0">
                <a:solidFill>
                  <a:srgbClr val="7A788D"/>
                </a:solidFill>
                <a:latin typeface="+mn-ea"/>
              </a:rPr>
              <a:t>Throwaway(rapid) Prototyping Model</a:t>
            </a:r>
            <a:endParaRPr lang="ko-KR" altLang="en-US" sz="3200" b="1" spc="-150" dirty="0">
              <a:solidFill>
                <a:srgbClr val="7A788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52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8F801-471F-4164-A93E-B0D1983ADFE5}"/>
              </a:ext>
            </a:extLst>
          </p:cNvPr>
          <p:cNvSpPr/>
          <p:nvPr/>
        </p:nvSpPr>
        <p:spPr>
          <a:xfrm>
            <a:off x="625262" y="-72571"/>
            <a:ext cx="6313411" cy="121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F7496BD-CB60-4132-8411-882132870D71}"/>
              </a:ext>
            </a:extLst>
          </p:cNvPr>
          <p:cNvSpPr txBox="1"/>
          <p:nvPr/>
        </p:nvSpPr>
        <p:spPr>
          <a:xfrm>
            <a:off x="2629480" y="1601550"/>
            <a:ext cx="693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spc="-150" dirty="0">
                <a:solidFill>
                  <a:srgbClr val="7A788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Throwaway(rapid) Prototyping Model</a:t>
            </a:r>
            <a:endParaRPr lang="ko-KR" altLang="en-US" sz="3200" spc="-150" dirty="0">
              <a:solidFill>
                <a:srgbClr val="7A788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D9F3133-01CD-4E21-89ED-A2E490987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7" y="2848502"/>
            <a:ext cx="12002746" cy="27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6A813D-ADB3-4242-A24B-08DBD5CAD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20" y="1949219"/>
            <a:ext cx="4137050" cy="215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C1DFB-D666-4E96-95B1-481401A9A5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30" y="4969603"/>
            <a:ext cx="3232724" cy="99356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AF2B03-8974-4928-B0B2-B708E4DB69BB}"/>
              </a:ext>
            </a:extLst>
          </p:cNvPr>
          <p:cNvCxnSpPr>
            <a:cxnSpLocks/>
          </p:cNvCxnSpPr>
          <p:nvPr/>
        </p:nvCxnSpPr>
        <p:spPr>
          <a:xfrm flipH="1">
            <a:off x="3613592" y="3859731"/>
            <a:ext cx="1292085" cy="927300"/>
          </a:xfrm>
          <a:prstGeom prst="straightConnector1">
            <a:avLst/>
          </a:prstGeom>
          <a:ln w="57150">
            <a:solidFill>
              <a:srgbClr val="7A788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5E0611-50CA-4180-AA92-E91C39B9D98A}"/>
              </a:ext>
            </a:extLst>
          </p:cNvPr>
          <p:cNvCxnSpPr>
            <a:cxnSpLocks/>
          </p:cNvCxnSpPr>
          <p:nvPr/>
        </p:nvCxnSpPr>
        <p:spPr>
          <a:xfrm flipH="1" flipV="1">
            <a:off x="7286324" y="3859731"/>
            <a:ext cx="1171418" cy="927300"/>
          </a:xfrm>
          <a:prstGeom prst="straightConnector1">
            <a:avLst/>
          </a:prstGeom>
          <a:ln w="57150">
            <a:solidFill>
              <a:srgbClr val="7A788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70DD50-A243-4546-93F5-D692157C79CE}"/>
              </a:ext>
            </a:extLst>
          </p:cNvPr>
          <p:cNvCxnSpPr>
            <a:cxnSpLocks/>
          </p:cNvCxnSpPr>
          <p:nvPr/>
        </p:nvCxnSpPr>
        <p:spPr>
          <a:xfrm flipH="1">
            <a:off x="5351646" y="5478085"/>
            <a:ext cx="1490387" cy="0"/>
          </a:xfrm>
          <a:prstGeom prst="straightConnector1">
            <a:avLst/>
          </a:prstGeom>
          <a:ln w="57150">
            <a:solidFill>
              <a:srgbClr val="7A788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F3E7F-0E8E-41BB-A9B3-50C67FB4442A}"/>
              </a:ext>
            </a:extLst>
          </p:cNvPr>
          <p:cNvSpPr txBox="1"/>
          <p:nvPr/>
        </p:nvSpPr>
        <p:spPr>
          <a:xfrm>
            <a:off x="5078882" y="138381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추진전략</a:t>
            </a: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D9CA0E05-5DC9-4D18-80F9-F3471DA2BE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2" t="28020" r="12993" b="28807"/>
          <a:stretch/>
        </p:blipFill>
        <p:spPr>
          <a:xfrm>
            <a:off x="7110207" y="4969603"/>
            <a:ext cx="3327666" cy="9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7EFF49-5C9E-476C-9E01-1908609B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8" y="1875836"/>
            <a:ext cx="7543800" cy="4181475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BBC7022-F68D-4841-BF10-13A42263F4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t="8865" r="17164" b="1275"/>
          <a:stretch/>
        </p:blipFill>
        <p:spPr>
          <a:xfrm>
            <a:off x="3514755" y="2422794"/>
            <a:ext cx="6026937" cy="34460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D213B3-1555-493F-814C-B739B5A34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474" y="1394823"/>
            <a:ext cx="5734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6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기존 목표</a:t>
            </a:r>
          </a:p>
        </p:txBody>
      </p:sp>
    </p:spTree>
    <p:extLst>
      <p:ext uri="{BB962C8B-B14F-4D97-AF65-F5344CB8AC3E}">
        <p14:creationId xmlns:p14="http://schemas.microsoft.com/office/powerpoint/2010/main" val="359738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5909</TotalTime>
  <Words>283</Words>
  <Application>Microsoft Office PowerPoint</Application>
  <PresentationFormat>와이드스크린</PresentationFormat>
  <Paragraphs>81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 </cp:lastModifiedBy>
  <cp:revision>901</cp:revision>
  <dcterms:created xsi:type="dcterms:W3CDTF">2018-08-02T07:05:36Z</dcterms:created>
  <dcterms:modified xsi:type="dcterms:W3CDTF">2019-06-19T19:17:02Z</dcterms:modified>
</cp:coreProperties>
</file>