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85" r:id="rId3"/>
    <p:sldId id="257" r:id="rId4"/>
    <p:sldId id="395" r:id="rId5"/>
    <p:sldId id="382" r:id="rId6"/>
    <p:sldId id="383" r:id="rId7"/>
    <p:sldId id="397" r:id="rId8"/>
    <p:sldId id="401" r:id="rId9"/>
    <p:sldId id="402" r:id="rId10"/>
    <p:sldId id="403" r:id="rId11"/>
    <p:sldId id="396" r:id="rId12"/>
    <p:sldId id="404" r:id="rId13"/>
    <p:sldId id="405" r:id="rId14"/>
    <p:sldId id="406" r:id="rId15"/>
    <p:sldId id="407" r:id="rId16"/>
    <p:sldId id="408" r:id="rId17"/>
    <p:sldId id="410" r:id="rId18"/>
    <p:sldId id="411" r:id="rId19"/>
    <p:sldId id="412" r:id="rId20"/>
    <p:sldId id="413" r:id="rId21"/>
    <p:sldId id="409" r:id="rId22"/>
    <p:sldId id="414" r:id="rId23"/>
    <p:sldId id="399" r:id="rId24"/>
    <p:sldId id="415" r:id="rId25"/>
    <p:sldId id="416" r:id="rId26"/>
    <p:sldId id="417" r:id="rId27"/>
    <p:sldId id="419" r:id="rId28"/>
    <p:sldId id="418" r:id="rId29"/>
    <p:sldId id="420" r:id="rId30"/>
    <p:sldId id="421" r:id="rId31"/>
    <p:sldId id="422" r:id="rId32"/>
    <p:sldId id="423" r:id="rId33"/>
    <p:sldId id="400" r:id="rId34"/>
    <p:sldId id="424" r:id="rId35"/>
    <p:sldId id="425" r:id="rId36"/>
    <p:sldId id="428" r:id="rId37"/>
    <p:sldId id="427" r:id="rId38"/>
    <p:sldId id="426" r:id="rId39"/>
    <p:sldId id="393" r:id="rId40"/>
    <p:sldId id="394" r:id="rId41"/>
    <p:sldId id="283" r:id="rId4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e7e88930f680cc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84145" autoAdjust="0"/>
  </p:normalViewPr>
  <p:slideViewPr>
    <p:cSldViewPr snapToGrid="0">
      <p:cViewPr varScale="1">
        <p:scale>
          <a:sx n="53" d="100"/>
          <a:sy n="53" d="100"/>
        </p:scale>
        <p:origin x="62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00214-AEBF-4D72-8E4F-911372F446A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93D3-D528-4A88-8747-92622C78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1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79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33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65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589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71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318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77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73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06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999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49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212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361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061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122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8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402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076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343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317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82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1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57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737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082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254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553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177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646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066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790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530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6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00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83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9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8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60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570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6893D3-D528-4A88-8747-92622C783CD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85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7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FEEA-2E09-45E2-8865-21710BB2C6D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D7E7BE-7311-4B94-906A-0A05BE962D39}"/>
              </a:ext>
            </a:extLst>
          </p:cNvPr>
          <p:cNvSpPr/>
          <p:nvPr/>
        </p:nvSpPr>
        <p:spPr>
          <a:xfrm>
            <a:off x="4998407" y="4173127"/>
            <a:ext cx="25090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spc="-15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</a:t>
            </a:r>
            <a:endParaRPr lang="ko-KR" altLang="en-US" sz="6600" spc="-15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741A3-79E8-4800-9B53-467BE12922BA}"/>
              </a:ext>
            </a:extLst>
          </p:cNvPr>
          <p:cNvSpPr/>
          <p:nvPr/>
        </p:nvSpPr>
        <p:spPr>
          <a:xfrm>
            <a:off x="8354760" y="5751413"/>
            <a:ext cx="15696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60142026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정규호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60142248	</a:t>
            </a:r>
            <a:r>
              <a:rPr lang="ko-KR" altLang="en-US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김민우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60142287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변상환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60172515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심현아</a:t>
            </a:r>
            <a:endParaRPr lang="en-US" altLang="ko-KR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60172172	</a:t>
            </a:r>
            <a:r>
              <a:rPr lang="ko-KR" altLang="en-US" sz="120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오희권</a:t>
            </a:r>
            <a:endParaRPr lang="ko-KR" altLang="en-US" sz="120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D08AA-424C-4A1D-9C97-2C6297F3B890}"/>
              </a:ext>
            </a:extLst>
          </p:cNvPr>
          <p:cNvSpPr/>
          <p:nvPr/>
        </p:nvSpPr>
        <p:spPr>
          <a:xfrm>
            <a:off x="6520604" y="4851322"/>
            <a:ext cx="18341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spc="-15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Foot</a:t>
            </a:r>
            <a:endParaRPr lang="ko-KR" altLang="en-US" sz="6600" spc="-15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072ABF-8AFF-4999-8A0E-BE18E5A8E770}"/>
              </a:ext>
            </a:extLst>
          </p:cNvPr>
          <p:cNvSpPr/>
          <p:nvPr/>
        </p:nvSpPr>
        <p:spPr>
          <a:xfrm>
            <a:off x="5115168" y="5551642"/>
            <a:ext cx="11381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</p:spTree>
    <p:extLst>
      <p:ext uri="{BB962C8B-B14F-4D97-AF65-F5344CB8AC3E}">
        <p14:creationId xmlns:p14="http://schemas.microsoft.com/office/powerpoint/2010/main" val="115765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26518"/>
            <a:ext cx="10121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modules/sfp_badipscom.py/class </a:t>
            </a:r>
            <a:r>
              <a:rPr lang="en-US" altLang="ko-KR" sz="32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sfp_badipscom</a:t>
            </a:r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ASN, IP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또는 도메인이 악의적인지 확인하는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sfp_badipscom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1295341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‘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’query’ </a:t>
            </a: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유형의 소스를 찾는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828885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‘list’ </a:t>
            </a: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유형의 소스를 찾는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57577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전달받은 이벤트를 다루는 함수</a:t>
            </a: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1295341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resourceQuery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id, target,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traget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Type)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812432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resourceList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id, target,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targetType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574686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handleEvent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event)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869165"/>
            <a:ext cx="788419" cy="2344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3402709"/>
            <a:ext cx="788419" cy="810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21182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4287874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아이템의 유형을 탐색하여 반환하는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428349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lookupItem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resourceId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itemType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target)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73F2C3D-F65C-49C5-ABC5-451E2828CF68}"/>
              </a:ext>
            </a:extLst>
          </p:cNvPr>
          <p:cNvCxnSpPr>
            <a:stCxn id="6" idx="3"/>
            <a:endCxn id="47" idx="1"/>
          </p:cNvCxnSpPr>
          <p:nvPr/>
        </p:nvCxnSpPr>
        <p:spPr>
          <a:xfrm>
            <a:off x="4557487" y="4213319"/>
            <a:ext cx="788419" cy="648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1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7084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ext/PyPDF2/merger.py </a:t>
            </a:r>
            <a:r>
              <a:rPr kumimoji="0" lang="ko-KR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기능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542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xt/PyPDF2/merger.py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기능 설명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87BB03-EB5D-4ECB-812F-6A544DD085C2}"/>
              </a:ext>
            </a:extLst>
          </p:cNvPr>
          <p:cNvSpPr/>
          <p:nvPr/>
        </p:nvSpPr>
        <p:spPr>
          <a:xfrm>
            <a:off x="804957" y="2361084"/>
            <a:ext cx="6938342" cy="217228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55635-1F5A-48F8-8B31-17D863351AB7}"/>
              </a:ext>
            </a:extLst>
          </p:cNvPr>
          <p:cNvSpPr txBox="1"/>
          <p:nvPr/>
        </p:nvSpPr>
        <p:spPr>
          <a:xfrm>
            <a:off x="789709" y="2341418"/>
            <a:ext cx="69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</a:rPr>
              <a:t>merger</a:t>
            </a:r>
            <a:r>
              <a:rPr lang="ko-KR" altLang="en-US" sz="2400" b="1" dirty="0">
                <a:solidFill>
                  <a:prstClr val="black"/>
                </a:solidFill>
              </a:rPr>
              <a:t>파일은 </a:t>
            </a:r>
            <a:r>
              <a:rPr lang="en-US" altLang="ko-KR" sz="2400" b="1" dirty="0">
                <a:solidFill>
                  <a:prstClr val="black"/>
                </a:solidFill>
              </a:rPr>
              <a:t>PyPDF2</a:t>
            </a:r>
            <a:r>
              <a:rPr lang="ko-KR" altLang="en-US" sz="2400" b="1" dirty="0">
                <a:solidFill>
                  <a:prstClr val="black"/>
                </a:solidFill>
              </a:rPr>
              <a:t>폴더에 존재하며 병합중인 각 페이지에서 필요한 정보를 수집하기 위한 파일입니다</a:t>
            </a:r>
            <a:r>
              <a:rPr lang="en-US" altLang="ko-KR" sz="2400" b="1" dirty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6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65273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ext/PyPDF2/merger.py </a:t>
            </a:r>
            <a:r>
              <a:rPr lang="ko-KR" altLang="en-US" sz="40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</a:t>
            </a:r>
            <a:endParaRPr lang="ko-KR" altLang="en-US" sz="20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PyPDF2 / merger.py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			class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MergedPage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(object)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			class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PdfFileMerger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(object)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			class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OutlinesObject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(list) :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974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185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ext/PyPDF2/merger.py/class _</a:t>
            </a:r>
            <a:r>
              <a:rPr kumimoji="0" lang="en-US" altLang="ko-KR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MergedPage</a:t>
            </a:r>
            <a:r>
              <a:rPr kumimoji="0" lang="en-US" altLang="ko-KR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ko-KR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구성 및 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7" y="1306285"/>
            <a:ext cx="4658990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class_ 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MergedPage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(object)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__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pagedata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		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src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id) :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0D465-388C-4934-BDDA-29F5DA9B71E9}"/>
              </a:ext>
            </a:extLst>
          </p:cNvPr>
          <p:cNvSpPr txBox="1"/>
          <p:nvPr/>
        </p:nvSpPr>
        <p:spPr>
          <a:xfrm>
            <a:off x="5486400" y="1748511"/>
            <a:ext cx="49657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2400" dirty="0"/>
              <a:t>_</a:t>
            </a:r>
            <a:r>
              <a:rPr lang="en-US" altLang="ko-KR" sz="2400" dirty="0" err="1"/>
              <a:t>MergedPage</a:t>
            </a:r>
            <a:r>
              <a:rPr lang="en-US" altLang="ko-KR" sz="2400" dirty="0"/>
              <a:t>(object) 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PdfFileMerger</a:t>
            </a:r>
            <a:r>
              <a:rPr lang="ko-KR" altLang="en-US" sz="2400" dirty="0"/>
              <a:t>에 의해 내부적으로 사용되어</a:t>
            </a:r>
            <a:r>
              <a:rPr lang="en-US" altLang="ko-KR" sz="2400" dirty="0"/>
              <a:t> </a:t>
            </a:r>
            <a:r>
              <a:rPr lang="ko-KR" altLang="en-US" sz="2400" dirty="0"/>
              <a:t>병합중인 각 페이지의 정보를 수집하는 클래스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__</a:t>
            </a:r>
            <a:r>
              <a:rPr lang="en-US" altLang="ko-KR" sz="2400" dirty="0" err="1"/>
              <a:t>init</a:t>
            </a:r>
            <a:r>
              <a:rPr lang="en-US" altLang="ko-KR" sz="2400" dirty="0"/>
              <a:t>__ </a:t>
            </a:r>
            <a:r>
              <a:rPr lang="ko-KR" altLang="en-US" sz="2400" dirty="0"/>
              <a:t>함수는 클래스에서 사용될 변수를 초기화하는 함수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11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995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ext/PyPDF2/merger.py/class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PdfFileMerger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class 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PdfFileMerger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(object)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strict=True)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merge(self, position,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fileobj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bookmark=None,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			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page=None,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import_bookmarks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append(self,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fileobj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bookmark=None, page=None,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			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import_bookmarks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def write(self, 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fileobj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def close(self)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def 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addMetadata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(self, 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infos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 :</a:t>
            </a:r>
          </a:p>
        </p:txBody>
      </p:sp>
    </p:spTree>
    <p:extLst>
      <p:ext uri="{BB962C8B-B14F-4D97-AF65-F5344CB8AC3E}">
        <p14:creationId xmlns:p14="http://schemas.microsoft.com/office/powerpoint/2010/main" val="111446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995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/PyPDF2/merger.py/class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PdfFileMerger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def 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setPageLayout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(self, layout) :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setPageMode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(self, mode)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trim_dests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pdf,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dests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pages)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trim_outline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pdf, outline, pages)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write_dests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write_bookmarks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bookmarks=None, parent=None) :</a:t>
            </a:r>
          </a:p>
        </p:txBody>
      </p:sp>
    </p:spTree>
    <p:extLst>
      <p:ext uri="{BB962C8B-B14F-4D97-AF65-F5344CB8AC3E}">
        <p14:creationId xmlns:p14="http://schemas.microsoft.com/office/powerpoint/2010/main" val="411036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995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/PyPDF2/merger.py/class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PdfFileMerger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associate_dests_to_pages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pages)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associate_bookmarks_to_pages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pages,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									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bookmarks=None):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findBookmark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bookmark, root=None)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addBookmark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title,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pagenum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parent=None)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addNamedDestination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title,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pagenum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</p:txBody>
      </p:sp>
    </p:spTree>
    <p:extLst>
      <p:ext uri="{BB962C8B-B14F-4D97-AF65-F5344CB8AC3E}">
        <p14:creationId xmlns:p14="http://schemas.microsoft.com/office/powerpoint/2010/main" val="9124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8995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/PyPDF2/merger.py/class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PdfFileMerger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chemeClr val="tx1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다수의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 PDF</a:t>
            </a: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를 하나의 </a:t>
            </a:r>
            <a:r>
              <a:rPr lang="en-US" altLang="ko-KR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PDF</a:t>
            </a: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로 </a:t>
            </a:r>
            <a:endParaRPr lang="en-US" altLang="ko-KR" dirty="0">
              <a:solidFill>
                <a:schemeClr val="tx1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/>
                </a:solidFill>
                <a:latin typeface="Calibri" panose="020F0502020204030204"/>
                <a:ea typeface="맑은 고딕" panose="020B0503020000020004" pitchFamily="50" charset="-127"/>
              </a:rPr>
              <a:t>병합하는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PdfFileMerger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1295341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클래스에서 사용되는 변수를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초기화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828885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주어진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파일의 페이지를 출력 파일로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병합하는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57577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병합된 모든 데이터를 주어진 출력 파일에 기록하는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1295341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init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__(self,</a:t>
            </a:r>
            <a:r>
              <a:rPr lang="ko-KR" altLang="en-US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strict=True)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812432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merge(self, position,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fileobj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bookmark=None, pages=None,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import_bookmarks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574686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write(self,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fileobj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869165"/>
            <a:ext cx="788419" cy="2344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3402709"/>
            <a:ext cx="788419" cy="810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21182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4287874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모든 페이지를 파일의 끝에 저장하는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428349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append(self,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fileobj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bookmark=None, page=None,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import_bookmarks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8BBF548-1C1A-480A-AB12-8332485A731F}"/>
              </a:ext>
            </a:extLst>
          </p:cNvPr>
          <p:cNvCxnSpPr>
            <a:stCxn id="6" idx="3"/>
            <a:endCxn id="47" idx="1"/>
          </p:cNvCxnSpPr>
          <p:nvPr/>
        </p:nvCxnSpPr>
        <p:spPr>
          <a:xfrm>
            <a:off x="4557487" y="4213319"/>
            <a:ext cx="788419" cy="648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02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8995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/PyPDF2/merger.py/class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PdfFileMerger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다수의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PDF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하나의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PDF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합병하는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PdfFileMerger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1295341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모든 파일 입출력을 종료하고 </a:t>
            </a:r>
            <a:endPara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모든 메모리를 지우는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828885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출력에 사용자 정의 메타 데이터를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추가하는 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57577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페이지의 모드를 설정하는 함수</a:t>
            </a: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1295341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close(self)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812432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addMetadata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infos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574686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setPageMode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mode)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869165"/>
            <a:ext cx="788419" cy="2344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3402709"/>
            <a:ext cx="788419" cy="810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21182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4287874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페이지 레이아웃을 설정하는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428349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setPageLayout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layout)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12A4625F-3688-4229-B8FE-3C561069CEB2}"/>
              </a:ext>
            </a:extLst>
          </p:cNvPr>
          <p:cNvCxnSpPr>
            <a:endCxn id="47" idx="1"/>
          </p:cNvCxnSpPr>
          <p:nvPr/>
        </p:nvCxnSpPr>
        <p:spPr>
          <a:xfrm>
            <a:off x="4557487" y="4213319"/>
            <a:ext cx="788419" cy="648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94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8995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/PyPDF2/merger.py/class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PdfFileMerger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다수의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PDF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하나의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PDF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합병하는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PdfFileMerger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1295341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지정된 대상을 제거하는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828885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개요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/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책갈피 항목을 제거하는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57577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북마크를 저장하는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1295761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trim_dests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pdf,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dests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pages)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812432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trim_outline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pdf, outline, pages)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574686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write_bookmarks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bookmarks=None, parent=None)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869165"/>
            <a:ext cx="788419" cy="2344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3402709"/>
            <a:ext cx="788419" cy="810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21182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4287874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지정된 대상을 저장하는 함수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428349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write_dests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stCxn id="6" idx="3"/>
            <a:endCxn id="47" idx="1"/>
          </p:cNvCxnSpPr>
          <p:nvPr/>
        </p:nvCxnSpPr>
        <p:spPr>
          <a:xfrm>
            <a:off x="4557487" y="4213319"/>
            <a:ext cx="788419" cy="648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0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099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Spider Foot </a:t>
            </a:r>
            <a:r>
              <a:rPr kumimoji="0" lang="ko-KR" altLang="en-US" sz="40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기능</a:t>
            </a:r>
            <a:endParaRPr kumimoji="0" lang="ko-KR" altLang="en-US" sz="20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3683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Spider Foot </a:t>
            </a: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기능 설명</a:t>
            </a:r>
            <a:endParaRPr kumimoji="0" lang="en-US" altLang="ko-KR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87BB03-EB5D-4ECB-812F-6A544DD085C2}"/>
              </a:ext>
            </a:extLst>
          </p:cNvPr>
          <p:cNvSpPr/>
          <p:nvPr/>
        </p:nvSpPr>
        <p:spPr>
          <a:xfrm>
            <a:off x="804957" y="2361084"/>
            <a:ext cx="6938342" cy="217228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55635-1F5A-48F8-8B31-17D863351AB7}"/>
              </a:ext>
            </a:extLst>
          </p:cNvPr>
          <p:cNvSpPr txBox="1"/>
          <p:nvPr/>
        </p:nvSpPr>
        <p:spPr>
          <a:xfrm>
            <a:off x="789709" y="2341418"/>
            <a:ext cx="6953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스파이더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풋은</a:t>
            </a:r>
            <a:r>
              <a:rPr lang="ko-KR" altLang="en-US" sz="2400" b="1" dirty="0"/>
              <a:t> 스캔에서 반환된 데이터를 통해 스캔 대상에 대한 많은 정보를 드러내며 침투 테스트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레드 팀 활동 등 위협적으로 활용될 수 있는 데이터 누출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취약성 또는 민감한 정보를 제공합니다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787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8995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/PyPDF2/merger.py/class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PdfFileMerger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다수의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PDF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를 하나의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PDF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합병하는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PdfFileMerger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993352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지정된 대상을 페이지에 연결하는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320403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북마크를 페이지에 연결하는 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49665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북마크를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추가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하는 함수</a:t>
            </a: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96622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associate_dests_to_pages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pages)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317585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associate_boo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k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marks_to_pages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pages, bookmarks=None)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496696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addBookmark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title,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pagenum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parent=None)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567176"/>
            <a:ext cx="788419" cy="26461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2894227"/>
            <a:ext cx="788419" cy="1319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1327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363902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북마크를 검색하는 함수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364315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findBookmark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bookmark, root=None)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4557487" y="4212851"/>
            <a:ext cx="788419" cy="4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F52B96-E45A-446C-9048-17F242E974EC}"/>
              </a:ext>
            </a:extLst>
          </p:cNvPr>
          <p:cNvSpPr/>
          <p:nvPr/>
        </p:nvSpPr>
        <p:spPr>
          <a:xfrm>
            <a:off x="5345906" y="629406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출력에 지정된 대상을 추가하는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9C66207C-2411-4E8A-8384-DEB9B13A9C66}"/>
              </a:ext>
            </a:extLst>
          </p:cNvPr>
          <p:cNvSpPr/>
          <p:nvPr/>
        </p:nvSpPr>
        <p:spPr>
          <a:xfrm>
            <a:off x="5345906" y="6294067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addNamedDestination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title,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pagenum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FBE37F-ACE3-4EC4-871D-7C0155B464D1}"/>
              </a:ext>
            </a:extLst>
          </p:cNvPr>
          <p:cNvCxnSpPr>
            <a:stCxn id="6" idx="3"/>
            <a:endCxn id="30" idx="1"/>
          </p:cNvCxnSpPr>
          <p:nvPr/>
        </p:nvCxnSpPr>
        <p:spPr>
          <a:xfrm>
            <a:off x="4557487" y="4213319"/>
            <a:ext cx="788419" cy="2654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178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ext/PyPDF2/merger.py/class </a:t>
            </a: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OutlinesObject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OutlinesObject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(list)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pdf, tree, parent=None)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remove(self, index)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add(self, title,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pagenum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removeAll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</p:txBody>
      </p:sp>
    </p:spTree>
    <p:extLst>
      <p:ext uri="{BB962C8B-B14F-4D97-AF65-F5344CB8AC3E}">
        <p14:creationId xmlns:p14="http://schemas.microsoft.com/office/powerpoint/2010/main" val="234854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9178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/PyPDF2/merger.py/class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OutlinesObject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파일의 개요에 대한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OutlinesObject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1295341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클래스에서 사용되는 변수를 설정하는 함수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828885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인덱스를 제거하는 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57577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객체의 모든 정보를 삭제하는 함수</a:t>
            </a: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1295761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pdf, tree,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paren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=None)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812432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remove(self, index)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574686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removeAll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869165"/>
            <a:ext cx="788419" cy="2344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3402709"/>
            <a:ext cx="788419" cy="810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21182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4287874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타이틀과 페이지 수를 추가하는 함수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428349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add(self, title,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pagenum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stCxn id="6" idx="3"/>
            <a:endCxn id="47" idx="1"/>
          </p:cNvCxnSpPr>
          <p:nvPr/>
        </p:nvCxnSpPr>
        <p:spPr>
          <a:xfrm>
            <a:off x="4557487" y="4213319"/>
            <a:ext cx="788419" cy="648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1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7793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ext/adblockparser/parser.py </a:t>
            </a:r>
            <a:r>
              <a:rPr kumimoji="0" lang="ko-KR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기능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63004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ext/adblockparser/parser.py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기능 설명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87BB03-EB5D-4ECB-812F-6A544DD085C2}"/>
              </a:ext>
            </a:extLst>
          </p:cNvPr>
          <p:cNvSpPr/>
          <p:nvPr/>
        </p:nvSpPr>
        <p:spPr>
          <a:xfrm>
            <a:off x="804957" y="2361084"/>
            <a:ext cx="6938342" cy="217228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55635-1F5A-48F8-8B31-17D863351AB7}"/>
              </a:ext>
            </a:extLst>
          </p:cNvPr>
          <p:cNvSpPr txBox="1"/>
          <p:nvPr/>
        </p:nvSpPr>
        <p:spPr>
          <a:xfrm>
            <a:off x="789709" y="2341418"/>
            <a:ext cx="69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parser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파일은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adblockparser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폴더에 존재하며 실행 대상이 되는 객체가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adblockrule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에 어긋나는지 확인하는 파일입니다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2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7793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ext/adblockparser/parser.py </a:t>
            </a:r>
            <a:r>
              <a:rPr lang="ko-KR" altLang="en-US" sz="40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</a:t>
            </a:r>
            <a:endParaRPr lang="ko-KR" altLang="en-US" sz="20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	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adblockparser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/ parser.py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			class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AdblockRule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(object)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			class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AdblockRules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(object) :</a:t>
            </a:r>
          </a:p>
        </p:txBody>
      </p:sp>
    </p:spTree>
    <p:extLst>
      <p:ext uri="{BB962C8B-B14F-4D97-AF65-F5344CB8AC3E}">
        <p14:creationId xmlns:p14="http://schemas.microsoft.com/office/powerpoint/2010/main" val="122683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766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ext/adblockparser/parser.py/class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AdblockRule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AdblockRule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(object)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rule_text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match_url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options=None)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domain_matches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domain)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url_matches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matching_supported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options=None) :</a:t>
            </a:r>
          </a:p>
        </p:txBody>
      </p:sp>
    </p:spTree>
    <p:extLst>
      <p:ext uri="{BB962C8B-B14F-4D97-AF65-F5344CB8AC3E}">
        <p14:creationId xmlns:p14="http://schemas.microsoft.com/office/powerpoint/2010/main" val="211493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766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ext/adblockparser/parser.py/class </a:t>
            </a: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AdblockRule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구성</a:t>
            </a:r>
            <a:endParaRPr kumimoji="0" lang="ko-KR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400" b="1" dirty="0">
                <a:solidFill>
                  <a:prstClr val="black"/>
                </a:solidFill>
              </a:rPr>
              <a:t>		def _</a:t>
            </a:r>
            <a:r>
              <a:rPr lang="en-US" altLang="ko-KR" sz="2400" b="1" dirty="0" err="1">
                <a:solidFill>
                  <a:prstClr val="black"/>
                </a:solidFill>
              </a:rPr>
              <a:t>split_options</a:t>
            </a:r>
            <a:r>
              <a:rPr lang="en-US" altLang="ko-KR" sz="2400" b="1" dirty="0">
                <a:solidFill>
                  <a:prstClr val="black"/>
                </a:solidFill>
              </a:rPr>
              <a:t>(</a:t>
            </a:r>
            <a:r>
              <a:rPr lang="en-US" altLang="ko-KR" sz="2400" b="1" dirty="0" err="1">
                <a:solidFill>
                  <a:prstClr val="black"/>
                </a:solidFill>
              </a:rPr>
              <a:t>cls</a:t>
            </a:r>
            <a:r>
              <a:rPr lang="en-US" altLang="ko-KR" sz="2400" b="1" dirty="0">
                <a:solidFill>
                  <a:prstClr val="black"/>
                </a:solidFill>
              </a:rPr>
              <a:t>, </a:t>
            </a:r>
            <a:r>
              <a:rPr lang="en-US" altLang="ko-KR" sz="2400" b="1" dirty="0" err="1">
                <a:solidFill>
                  <a:prstClr val="black"/>
                </a:solidFill>
              </a:rPr>
              <a:t>options_text</a:t>
            </a:r>
            <a:r>
              <a:rPr lang="en-US" altLang="ko-KR" sz="2400" b="1" dirty="0">
                <a:solidFill>
                  <a:prstClr val="black"/>
                </a:solidFill>
              </a:rPr>
              <a:t>) :</a:t>
            </a:r>
          </a:p>
          <a:p>
            <a:pPr lvl="0"/>
            <a:endParaRPr lang="en-US" altLang="ko-KR" sz="24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400" b="1" dirty="0">
                <a:solidFill>
                  <a:prstClr val="black"/>
                </a:solidFill>
              </a:rPr>
              <a:t>		def _</a:t>
            </a:r>
            <a:r>
              <a:rPr lang="en-US" altLang="ko-KR" sz="2400" b="1" dirty="0" err="1">
                <a:solidFill>
                  <a:prstClr val="black"/>
                </a:solidFill>
              </a:rPr>
              <a:t>parse_domain_option</a:t>
            </a:r>
            <a:r>
              <a:rPr lang="en-US" altLang="ko-KR" sz="2400" b="1" dirty="0">
                <a:solidFill>
                  <a:prstClr val="black"/>
                </a:solidFill>
              </a:rPr>
              <a:t>(</a:t>
            </a:r>
            <a:r>
              <a:rPr lang="en-US" altLang="ko-KR" sz="2400" b="1" dirty="0" err="1">
                <a:solidFill>
                  <a:prstClr val="black"/>
                </a:solidFill>
              </a:rPr>
              <a:t>cls</a:t>
            </a:r>
            <a:r>
              <a:rPr lang="en-US" altLang="ko-KR" sz="2400" b="1" dirty="0">
                <a:solidFill>
                  <a:prstClr val="black"/>
                </a:solidFill>
              </a:rPr>
              <a:t>, text) :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400" b="1" dirty="0">
                <a:solidFill>
                  <a:prstClr val="black"/>
                </a:solidFill>
              </a:rPr>
              <a:t>	</a:t>
            </a:r>
          </a:p>
          <a:p>
            <a:pPr lvl="0"/>
            <a:endParaRPr lang="en-US" altLang="ko-KR" sz="24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400" b="1" dirty="0">
                <a:solidFill>
                  <a:prstClr val="black"/>
                </a:solidFill>
              </a:rPr>
              <a:t>		def _</a:t>
            </a:r>
            <a:r>
              <a:rPr lang="en-US" altLang="ko-KR" sz="2400" b="1" dirty="0" err="1">
                <a:solidFill>
                  <a:prstClr val="black"/>
                </a:solidFill>
              </a:rPr>
              <a:t>parse_option_negation</a:t>
            </a:r>
            <a:r>
              <a:rPr lang="en-US" altLang="ko-KR" sz="2400" b="1" dirty="0">
                <a:solidFill>
                  <a:prstClr val="black"/>
                </a:solidFill>
              </a:rPr>
              <a:t>(</a:t>
            </a:r>
            <a:r>
              <a:rPr lang="en-US" altLang="ko-KR" sz="2400" b="1" dirty="0" err="1">
                <a:solidFill>
                  <a:prstClr val="black"/>
                </a:solidFill>
              </a:rPr>
              <a:t>cls</a:t>
            </a:r>
            <a:r>
              <a:rPr lang="en-US" altLang="ko-KR" sz="2400" b="1" dirty="0">
                <a:solidFill>
                  <a:prstClr val="black"/>
                </a:solidFill>
              </a:rPr>
              <a:t>, text) :</a:t>
            </a:r>
          </a:p>
          <a:p>
            <a:pPr lvl="0"/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parse_option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cls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</a:t>
            </a:r>
            <a:r>
              <a:rPr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text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rule_to_regex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rule) :</a:t>
            </a:r>
          </a:p>
        </p:txBody>
      </p:sp>
    </p:spTree>
    <p:extLst>
      <p:ext uri="{BB962C8B-B14F-4D97-AF65-F5344CB8AC3E}">
        <p14:creationId xmlns:p14="http://schemas.microsoft.com/office/powerpoint/2010/main" val="2376051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9766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adblockparser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/parser.py/class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AdblockRule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 규칙에 대하여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정의하는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AdblockRule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993352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클래스에서 사용되는 변수를 </a:t>
            </a:r>
            <a:endParaRPr lang="en-US" altLang="ko-KR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초기화하는 함수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320403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규칙이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과 일치하면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URL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값을 </a:t>
            </a:r>
            <a:endPara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돌려주는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49665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의 일치 여부를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True / False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값으로 반환하는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96622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rule_text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27546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match_url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options=None)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4938009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url_matches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567176"/>
            <a:ext cx="788419" cy="26461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2894227"/>
            <a:ext cx="788419" cy="1319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1327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363902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규칙이 도메인과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일치하면 도메인 값을 돌려주는 함수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3611130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domain_matches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(self, domain)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4557487" y="4212851"/>
            <a:ext cx="788419" cy="4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F52B96-E45A-446C-9048-17F242E974EC}"/>
              </a:ext>
            </a:extLst>
          </p:cNvPr>
          <p:cNvSpPr/>
          <p:nvPr/>
        </p:nvSpPr>
        <p:spPr>
          <a:xfrm>
            <a:off x="5345906" y="629406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규칙이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의미있는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결과를 반환 할 수 있는지 여부를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True / False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값으로 반환하는 함수</a:t>
            </a: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9C66207C-2411-4E8A-8384-DEB9B13A9C66}"/>
              </a:ext>
            </a:extLst>
          </p:cNvPr>
          <p:cNvSpPr/>
          <p:nvPr/>
        </p:nvSpPr>
        <p:spPr>
          <a:xfrm>
            <a:off x="5345906" y="623258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matching_sup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ported(self, options=None)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FBE37F-ACE3-4EC4-871D-7C0155B464D1}"/>
              </a:ext>
            </a:extLst>
          </p:cNvPr>
          <p:cNvCxnSpPr>
            <a:stCxn id="6" idx="3"/>
            <a:endCxn id="30" idx="1"/>
          </p:cNvCxnSpPr>
          <p:nvPr/>
        </p:nvCxnSpPr>
        <p:spPr>
          <a:xfrm>
            <a:off x="4557487" y="4213319"/>
            <a:ext cx="788419" cy="2654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2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9766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adblockparser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/parser.py/class </a:t>
            </a: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AdblockRule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lang="en-US" altLang="ko-KR" dirty="0" err="1">
                <a:solidFill>
                  <a:prstClr val="black"/>
                </a:solidFill>
              </a:rPr>
              <a:t>Adblock</a:t>
            </a:r>
            <a:r>
              <a:rPr lang="ko-KR" altLang="en-US" dirty="0">
                <a:solidFill>
                  <a:prstClr val="black"/>
                </a:solidFill>
              </a:rPr>
              <a:t>의 규칙에 대하여 </a:t>
            </a:r>
            <a:endParaRPr lang="en-US" altLang="ko-KR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정의하는 클래스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dirty="0">
                <a:solidFill>
                  <a:prstClr val="white"/>
                </a:solidFill>
              </a:rPr>
              <a:t>class </a:t>
            </a:r>
            <a:r>
              <a:rPr lang="en-US" altLang="ko-KR" dirty="0" err="1">
                <a:solidFill>
                  <a:prstClr val="white"/>
                </a:solidFill>
              </a:rPr>
              <a:t>AdblockRule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993352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Options_text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를 분할하고 반환하는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320403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도메인을 파싱하고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변환하여 반환하는 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49665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텍스트 파싱을 설정하는 함수</a:t>
            </a: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96622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split_options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options_text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317585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parse_domain_option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text)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496696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parse_option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text)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567176"/>
            <a:ext cx="788419" cy="26461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2894227"/>
            <a:ext cx="788419" cy="1319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1327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363902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‘ ~ ’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를 제거한 텍스트를 반환하는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364315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parse_option_negation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text)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4557487" y="4212851"/>
            <a:ext cx="788419" cy="4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F52B96-E45A-446C-9048-17F242E974EC}"/>
              </a:ext>
            </a:extLst>
          </p:cNvPr>
          <p:cNvSpPr/>
          <p:nvPr/>
        </p:nvSpPr>
        <p:spPr>
          <a:xfrm>
            <a:off x="5345906" y="629406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정규 표현식의 규칙을 확인하는 함수</a:t>
            </a: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9C66207C-2411-4E8A-8384-DEB9B13A9C66}"/>
              </a:ext>
            </a:extLst>
          </p:cNvPr>
          <p:cNvSpPr/>
          <p:nvPr/>
        </p:nvSpPr>
        <p:spPr>
          <a:xfrm>
            <a:off x="5345906" y="6294067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rule_to_regex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rule)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FBE37F-ACE3-4EC4-871D-7C0155B464D1}"/>
              </a:ext>
            </a:extLst>
          </p:cNvPr>
          <p:cNvCxnSpPr>
            <a:stCxn id="6" idx="3"/>
            <a:endCxn id="30" idx="1"/>
          </p:cNvCxnSpPr>
          <p:nvPr/>
        </p:nvCxnSpPr>
        <p:spPr>
          <a:xfrm>
            <a:off x="4557487" y="4213319"/>
            <a:ext cx="788419" cy="2654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39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944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ext/adblockparser/parser.py/class </a:t>
            </a: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AdblockRule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구성</a:t>
            </a:r>
            <a:endParaRPr kumimoji="0" lang="ko-KR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AdblockRules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(object)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rules,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supported_options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=None,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			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skip_unsupported_rule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=True, use_re2=‘auto’,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			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max_mem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=256*1024*1024,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			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rule_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cls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AdblockRule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should_block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options=None)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is_white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listed(self, 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url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options)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is_blacklisted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options)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_matches(self,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opitons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general_re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				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rules_with_domains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rules_with_options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4351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C4CC4-73BA-46D9-AC9C-ABE77BCDB7EA}"/>
              </a:ext>
            </a:extLst>
          </p:cNvPr>
          <p:cNvSpPr/>
          <p:nvPr/>
        </p:nvSpPr>
        <p:spPr>
          <a:xfrm>
            <a:off x="6471271" y="1473715"/>
            <a:ext cx="25709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500" b="1" i="1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Contents</a:t>
            </a:r>
            <a:endParaRPr lang="ko-KR" altLang="en-US" sz="3500" b="1" i="1">
              <a:solidFill>
                <a:schemeClr val="bg1"/>
              </a:solidFill>
              <a:latin typeface="Noto Sans" panose="020B0502040504020204" pitchFamily="34" charset="0"/>
              <a:ea typeface="Noto Sans CJK KR Black" panose="020B0A00000000000000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D0FC86-3DE6-4563-B89E-F182B4CBDE68}"/>
              </a:ext>
            </a:extLst>
          </p:cNvPr>
          <p:cNvGrpSpPr/>
          <p:nvPr/>
        </p:nvGrpSpPr>
        <p:grpSpPr>
          <a:xfrm>
            <a:off x="6748420" y="2418571"/>
            <a:ext cx="3943392" cy="477054"/>
            <a:chOff x="5702787" y="1349696"/>
            <a:chExt cx="3943392" cy="4770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78693F-842B-4B8D-8BB7-C716CDCF3338}"/>
                </a:ext>
              </a:extLst>
            </p:cNvPr>
            <p:cNvSpPr/>
            <p:nvPr/>
          </p:nvSpPr>
          <p:spPr>
            <a:xfrm>
              <a:off x="6677846" y="1388168"/>
              <a:ext cx="29683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코드 상세 분석 </a:t>
              </a:r>
              <a:endParaRPr lang="en-US" altLang="ko-KR" sz="2000" b="1" i="1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FEEC73-4CEF-4BAE-B558-9CEC3A309FF7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BA66282-63F0-4D90-AD3A-EF2D24BE5163}"/>
                </a:ext>
              </a:extLst>
            </p:cNvPr>
            <p:cNvSpPr/>
            <p:nvPr/>
          </p:nvSpPr>
          <p:spPr>
            <a:xfrm>
              <a:off x="5846386" y="1349696"/>
              <a:ext cx="53732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i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01</a:t>
              </a:r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DC183E0-3510-40B8-AB87-8B431BC7FF78}"/>
              </a:ext>
            </a:extLst>
          </p:cNvPr>
          <p:cNvGrpSpPr/>
          <p:nvPr/>
        </p:nvGrpSpPr>
        <p:grpSpPr>
          <a:xfrm>
            <a:off x="6729609" y="4664050"/>
            <a:ext cx="3948973" cy="804608"/>
            <a:chOff x="5702787" y="1349696"/>
            <a:chExt cx="3948973" cy="8046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BED617F-16F7-421F-BB53-C6E21F2DC128}"/>
                </a:ext>
              </a:extLst>
            </p:cNvPr>
            <p:cNvSpPr/>
            <p:nvPr/>
          </p:nvSpPr>
          <p:spPr>
            <a:xfrm>
              <a:off x="6694860" y="1388168"/>
              <a:ext cx="2956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0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추가 기능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F24A41-5852-4A08-923A-BD789698923D}"/>
                </a:ext>
              </a:extLst>
            </p:cNvPr>
            <p:cNvSpPr/>
            <p:nvPr/>
          </p:nvSpPr>
          <p:spPr>
            <a:xfrm>
              <a:off x="6678610" y="1877305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20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F271BB0-E668-48B4-962B-E7E288C1B9BD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A02D79C-C8E3-4CC3-841A-9A4081348728}"/>
                </a:ext>
              </a:extLst>
            </p:cNvPr>
            <p:cNvSpPr/>
            <p:nvPr/>
          </p:nvSpPr>
          <p:spPr>
            <a:xfrm>
              <a:off x="5846386" y="1349696"/>
              <a:ext cx="537327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500" b="1" i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02</a:t>
              </a:r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E4DA05-81DB-4363-8C2A-4D94DC86E43E}"/>
              </a:ext>
            </a:extLst>
          </p:cNvPr>
          <p:cNvSpPr/>
          <p:nvPr/>
        </p:nvSpPr>
        <p:spPr>
          <a:xfrm>
            <a:off x="5943778" y="0"/>
            <a:ext cx="51908" cy="2104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FDCB5-25B0-41CE-9A01-70399212D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22" y="1631375"/>
            <a:ext cx="949023" cy="98764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DC276A-556F-4EF5-97CC-60A61377356B}"/>
              </a:ext>
            </a:extLst>
          </p:cNvPr>
          <p:cNvGrpSpPr/>
          <p:nvPr/>
        </p:nvGrpSpPr>
        <p:grpSpPr>
          <a:xfrm>
            <a:off x="7263387" y="2907967"/>
            <a:ext cx="3428426" cy="477054"/>
            <a:chOff x="5702787" y="1349696"/>
            <a:chExt cx="3428426" cy="47705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9D6FE04-7F19-4C98-9FCC-6C5998385632}"/>
                </a:ext>
              </a:extLst>
            </p:cNvPr>
            <p:cNvSpPr/>
            <p:nvPr/>
          </p:nvSpPr>
          <p:spPr>
            <a:xfrm>
              <a:off x="5896184" y="1434334"/>
              <a:ext cx="32350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sfp_yahoosearch.py</a:t>
              </a:r>
              <a:endParaRPr lang="ko-KR" altLang="en-US" sz="9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6FA517-BBEB-486E-9DF4-074BB4611F19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628256-D313-4F87-AF79-E4E99F5631AC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14FC97-4DF8-4979-A54D-1C5B3429F0E3}"/>
              </a:ext>
            </a:extLst>
          </p:cNvPr>
          <p:cNvGrpSpPr/>
          <p:nvPr/>
        </p:nvGrpSpPr>
        <p:grpSpPr>
          <a:xfrm>
            <a:off x="7267983" y="3158454"/>
            <a:ext cx="3423829" cy="477054"/>
            <a:chOff x="5702787" y="1349696"/>
            <a:chExt cx="3423829" cy="47705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12D268C-E4B3-4F84-AFE7-BAE75B8799B6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sfp_badipscom.py</a:t>
              </a:r>
              <a:endParaRPr lang="ko-KR" altLang="en-US" sz="9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9BEA7E-8F12-48FB-9CC5-BE7CC8FDCB20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7066A4-13E5-4FAC-887B-F5F0B80B563D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7943A30-791E-4751-ACED-1EB89ED20D11}"/>
              </a:ext>
            </a:extLst>
          </p:cNvPr>
          <p:cNvGrpSpPr/>
          <p:nvPr/>
        </p:nvGrpSpPr>
        <p:grpSpPr>
          <a:xfrm>
            <a:off x="7267984" y="3402851"/>
            <a:ext cx="3423829" cy="477054"/>
            <a:chOff x="5702787" y="1349696"/>
            <a:chExt cx="3423829" cy="47705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91A66D-0624-423A-95E9-09E94B8A8D1F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parser.py</a:t>
              </a:r>
              <a:endParaRPr lang="ko-KR" altLang="en-US" sz="9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1F40DA-0D72-43BC-8A1F-1D1E50AC19F5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F6E7D8B-8B9F-48FA-860B-8CC65F95331A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7775B87-EB19-4DC8-BAD4-51BF21CD1D48}"/>
              </a:ext>
            </a:extLst>
          </p:cNvPr>
          <p:cNvGrpSpPr/>
          <p:nvPr/>
        </p:nvGrpSpPr>
        <p:grpSpPr>
          <a:xfrm>
            <a:off x="7267984" y="3636308"/>
            <a:ext cx="3423829" cy="477054"/>
            <a:chOff x="5702787" y="1349696"/>
            <a:chExt cx="3423829" cy="47705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725F933-BA76-4A2B-812C-1A872F3BB83C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merger.py</a:t>
              </a:r>
              <a:endParaRPr lang="ko-KR" altLang="en-US" sz="9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57F0AF6-89D7-4585-B08D-F9424CDE65F6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51E905F-497F-4176-8000-775E49BFC459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376F8C0-3B94-4502-A222-83CF4557A70B}"/>
              </a:ext>
            </a:extLst>
          </p:cNvPr>
          <p:cNvGrpSpPr/>
          <p:nvPr/>
        </p:nvGrpSpPr>
        <p:grpSpPr>
          <a:xfrm>
            <a:off x="7267984" y="3877464"/>
            <a:ext cx="3423829" cy="477054"/>
            <a:chOff x="5702787" y="1349696"/>
            <a:chExt cx="3423829" cy="47705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25730E5-EBA0-46CA-A411-F8FC680CA674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document.py</a:t>
              </a:r>
              <a:endParaRPr lang="ko-KR" altLang="en-US" sz="9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D6E883C-94E4-45BA-9BD1-3F7EABCEB588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3E94D46-EDAA-4172-8286-DBE137AA6CFA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55C3C17-53A4-4E06-BFA3-40D3BCC976E7}"/>
              </a:ext>
            </a:extLst>
          </p:cNvPr>
          <p:cNvGrpSpPr/>
          <p:nvPr/>
        </p:nvGrpSpPr>
        <p:grpSpPr>
          <a:xfrm>
            <a:off x="7245122" y="5138610"/>
            <a:ext cx="3423829" cy="477054"/>
            <a:chOff x="5702787" y="1349696"/>
            <a:chExt cx="3423829" cy="47705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01DA71D-12E1-48DA-BC3B-A3535EB745FE}"/>
                </a:ext>
              </a:extLst>
            </p:cNvPr>
            <p:cNvSpPr/>
            <p:nvPr/>
          </p:nvSpPr>
          <p:spPr>
            <a:xfrm>
              <a:off x="5896183" y="1434334"/>
              <a:ext cx="32304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i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검색 </a:t>
              </a:r>
              <a:r>
                <a:rPr lang="en-US" altLang="ko-KR" sz="1400" i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url </a:t>
              </a:r>
              <a:r>
                <a:rPr lang="ko-KR" altLang="en-US" sz="1400" i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추가</a:t>
              </a:r>
              <a:r>
                <a:rPr lang="en-US" altLang="ko-KR" sz="1400" i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(Naver)</a:t>
              </a:r>
              <a:endParaRPr lang="ko-KR" altLang="en-US" sz="9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8ECF55B-F102-47BD-AD63-0B4FCAF0AF7C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32FE63C-1DF5-4D35-9FB6-3DE2D8EC7122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058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944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ext/adblockparser/parser.py/class </a:t>
            </a: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AdblockRules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구성</a:t>
            </a:r>
            <a:endParaRPr kumimoji="0" lang="ko-KR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split_bw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rules)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split_bw_domain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rules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domain_index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rules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domain_variants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(domain)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combined_regex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(regexes, flags=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re.IGNORECASE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								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use_re2=False,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max_mem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=None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</p:txBody>
      </p:sp>
    </p:spTree>
    <p:extLst>
      <p:ext uri="{BB962C8B-B14F-4D97-AF65-F5344CB8AC3E}">
        <p14:creationId xmlns:p14="http://schemas.microsoft.com/office/powerpoint/2010/main" val="4123795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9944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/</a:t>
            </a: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adblockparser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/parser.py/class </a:t>
            </a: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AdblockRules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분석</a:t>
            </a:r>
            <a:endParaRPr kumimoji="0" lang="ko-KR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여러 개의 </a:t>
            </a:r>
            <a:r>
              <a:rPr lang="en-US" altLang="ko-KR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Adbolck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규칙에 대해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을 확인하기 위한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AdblockRules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993352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클래스에서 사용되는 변수를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초기화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320403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을 </a:t>
            </a:r>
            <a:r>
              <a:rPr lang="ko-KR" altLang="en-US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블럭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하는지 검사하는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49665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전달된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 블랙리스트에 있는지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확인하는 함수</a:t>
            </a: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96622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rules, …)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27546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def 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should_block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(self, 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url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, options=None)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4938009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is_blacklisted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options)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567176"/>
            <a:ext cx="788419" cy="26461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2894227"/>
            <a:ext cx="788419" cy="1319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1327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363902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전달된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URL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이 화이트 리스트에 있는지 확인하는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3611130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is_whitelisted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options)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4557487" y="4212851"/>
            <a:ext cx="788419" cy="4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F52B96-E45A-446C-9048-17F242E974EC}"/>
              </a:ext>
            </a:extLst>
          </p:cNvPr>
          <p:cNvSpPr/>
          <p:nvPr/>
        </p:nvSpPr>
        <p:spPr>
          <a:xfrm>
            <a:off x="5345906" y="629406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또는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Option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이 정의된 규칙과 </a:t>
            </a:r>
            <a:endPara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일치하면 반환하는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9C66207C-2411-4E8A-8384-DEB9B13A9C66}"/>
              </a:ext>
            </a:extLst>
          </p:cNvPr>
          <p:cNvSpPr/>
          <p:nvPr/>
        </p:nvSpPr>
        <p:spPr>
          <a:xfrm>
            <a:off x="5345906" y="623258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_matches(self,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url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options,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general_re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rules_with_domains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rules_with_options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FBE37F-ACE3-4EC4-871D-7C0155B464D1}"/>
              </a:ext>
            </a:extLst>
          </p:cNvPr>
          <p:cNvCxnSpPr>
            <a:stCxn id="6" idx="3"/>
            <a:endCxn id="30" idx="1"/>
          </p:cNvCxnSpPr>
          <p:nvPr/>
        </p:nvCxnSpPr>
        <p:spPr>
          <a:xfrm>
            <a:off x="4557487" y="4213319"/>
            <a:ext cx="788419" cy="2654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62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9944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/</a:t>
            </a: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adblockparser</a:t>
            </a:r>
            <a:r>
              <a:rPr kumimoji="0" lang="en-US" altLang="ko-KR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/parser.py/class </a:t>
            </a:r>
            <a:r>
              <a:rPr kumimoji="0" lang="en-US" altLang="ko-KR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AdblockRule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 </a:t>
            </a:r>
            <a:r>
              <a:rPr kumimoji="0" lang="ko-KR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분석</a:t>
            </a:r>
            <a:endParaRPr kumimoji="0" lang="ko-KR" alt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여러 개의 </a:t>
            </a:r>
            <a:r>
              <a:rPr lang="en-US" altLang="ko-KR" dirty="0" err="1">
                <a:solidFill>
                  <a:prstClr val="black"/>
                </a:solidFill>
              </a:rPr>
              <a:t>Adbolck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규칙에 대해 </a:t>
            </a:r>
            <a:r>
              <a:rPr lang="en-US" altLang="ko-KR" dirty="0">
                <a:solidFill>
                  <a:prstClr val="black"/>
                </a:solidFill>
              </a:rPr>
              <a:t>URL</a:t>
            </a:r>
            <a:r>
              <a:rPr lang="ko-KR" altLang="en-US" dirty="0">
                <a:solidFill>
                  <a:prstClr val="black"/>
                </a:solidFill>
              </a:rPr>
              <a:t>을 확인하기 위한 클래스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AdblockRules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993352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전달된 데이터를 분할하는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320403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분할된 데이터를 규칙에 맞는지 검사한 뒤 블랙리스트 또는 화이트리스트로 분류하는 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49665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‘ . ‘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을 기준으로 도메인을 나눠서 </a:t>
            </a:r>
            <a:endPara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저장하는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96622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_split_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bw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rules)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317585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split_bw_domain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rules)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496696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domain_variants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(domain)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567176"/>
            <a:ext cx="788419" cy="26461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2894227"/>
            <a:ext cx="788419" cy="1319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1327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363902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옵션에서 도메인을 찾아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딕셔너리로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묶어서 반환하는 함수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362449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domain_index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rules)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4557487" y="4212851"/>
            <a:ext cx="788419" cy="4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F52B96-E45A-446C-9048-17F242E974EC}"/>
              </a:ext>
            </a:extLst>
          </p:cNvPr>
          <p:cNvSpPr/>
          <p:nvPr/>
        </p:nvSpPr>
        <p:spPr>
          <a:xfrm>
            <a:off x="5345906" y="629406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컴파일된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정규 표현식을 반환하는 함수</a:t>
            </a: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9C66207C-2411-4E8A-8384-DEB9B13A9C66}"/>
              </a:ext>
            </a:extLst>
          </p:cNvPr>
          <p:cNvSpPr/>
          <p:nvPr/>
        </p:nvSpPr>
        <p:spPr>
          <a:xfrm>
            <a:off x="5345906" y="6294067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combined_regex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(regexes, flags=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re.IGNORECASE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…)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FBE37F-ACE3-4EC4-871D-7C0155B464D1}"/>
              </a:ext>
            </a:extLst>
          </p:cNvPr>
          <p:cNvCxnSpPr>
            <a:stCxn id="6" idx="3"/>
            <a:endCxn id="30" idx="1"/>
          </p:cNvCxnSpPr>
          <p:nvPr/>
        </p:nvCxnSpPr>
        <p:spPr>
          <a:xfrm>
            <a:off x="4557487" y="4213319"/>
            <a:ext cx="788419" cy="2654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666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262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ko-KR" sz="40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ext</a:t>
            </a: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/</a:t>
            </a:r>
            <a:r>
              <a:rPr lang="en-US" altLang="ko-KR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openxmllib/document.py </a:t>
            </a:r>
            <a:r>
              <a:rPr kumimoji="0" lang="ko-KR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기능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64721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ext/openxmllib/document.py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기능 설명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87BB03-EB5D-4ECB-812F-6A544DD085C2}"/>
              </a:ext>
            </a:extLst>
          </p:cNvPr>
          <p:cNvSpPr/>
          <p:nvPr/>
        </p:nvSpPr>
        <p:spPr>
          <a:xfrm>
            <a:off x="804957" y="2361084"/>
            <a:ext cx="6938342" cy="217228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55635-1F5A-48F8-8B31-17D863351AB7}"/>
              </a:ext>
            </a:extLst>
          </p:cNvPr>
          <p:cNvSpPr txBox="1"/>
          <p:nvPr/>
        </p:nvSpPr>
        <p:spPr>
          <a:xfrm>
            <a:off x="789709" y="2341418"/>
            <a:ext cx="695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document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파일은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openxmllib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폴더에 존재하며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open</a:t>
            </a:r>
            <a:r>
              <a:rPr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xml</a:t>
            </a:r>
            <a:r>
              <a:rPr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문서를 처리하는 파일입니다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81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595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ext/</a:t>
            </a:r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openxmllib/document.py/class Document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Document(object)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file_,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mime_type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=None)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mimeType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coreProperties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extendedProperties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tagValuedProperties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self,content_type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customProperties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</p:txBody>
      </p:sp>
    </p:spTree>
    <p:extLst>
      <p:ext uri="{BB962C8B-B14F-4D97-AF65-F5344CB8AC3E}">
        <p14:creationId xmlns:p14="http://schemas.microsoft.com/office/powerpoint/2010/main" val="3849300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944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en-US" altLang="ko-KR" sz="32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openxmllib</a:t>
            </a:r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/document.py/class Document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allProperties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indexableText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include_properties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=True) :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allText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__del__(self)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_cleanup(self)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canProcessMime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mime_type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canProcessFilename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cls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filename)</a:t>
            </a:r>
            <a:r>
              <a:rPr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139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9595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en-US" altLang="ko-KR" sz="32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openxmllib</a:t>
            </a:r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/document.py/class Document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Open XML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문서의 처리를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실행하는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class Document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1295341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클래스에서 사용되는 변수를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초기화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828885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문서의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mime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유형을 반환하는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57577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문서의 확장된 속성을 반환하는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1295761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__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init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__(self, pdf, tree,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paren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=None)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812432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lang="ko-KR" altLang="en-US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mimeType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574686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d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extendedProperties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869165"/>
            <a:ext cx="788419" cy="2344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3402709"/>
            <a:ext cx="788419" cy="810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21182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4287874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문서 핵심 속성을 반환하는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428349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coreProperties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stCxn id="6" idx="3"/>
            <a:endCxn id="47" idx="1"/>
          </p:cNvCxnSpPr>
          <p:nvPr/>
        </p:nvCxnSpPr>
        <p:spPr>
          <a:xfrm>
            <a:off x="4557487" y="4213319"/>
            <a:ext cx="788419" cy="648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46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9595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en-US" altLang="ko-KR" sz="32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openxmllib</a:t>
            </a:r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/document.py/class Document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prstClr val="black"/>
                </a:solidFill>
              </a:rPr>
              <a:t>Open XML </a:t>
            </a:r>
            <a:r>
              <a:rPr lang="ko-KR" altLang="en-US" dirty="0">
                <a:solidFill>
                  <a:prstClr val="black"/>
                </a:solidFill>
              </a:rPr>
              <a:t>문서의 처리를 </a:t>
            </a:r>
            <a:endParaRPr lang="en-US" altLang="ko-KR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실행하는 클래스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dirty="0">
                <a:solidFill>
                  <a:prstClr val="white"/>
                </a:solidFill>
              </a:rPr>
              <a:t>class Document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1295341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문서의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특성을 반환하는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828885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 정의 속성을 문서화하는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사용자 정의 값을 받아 반환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57577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인덱싱 가능한 텍스트를 반환하는 함수</a:t>
            </a: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1295761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tagValuedProperties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(self, 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content_type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812432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customProperties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574686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dirty="0">
                <a:solidFill>
                  <a:prstClr val="white"/>
                </a:solidFill>
              </a:rPr>
              <a:t>def </a:t>
            </a:r>
            <a:r>
              <a:rPr lang="en-US" altLang="ko-KR" dirty="0" err="1">
                <a:solidFill>
                  <a:prstClr val="white"/>
                </a:solidFill>
              </a:rPr>
              <a:t>indexableText</a:t>
            </a:r>
            <a:r>
              <a:rPr lang="en-US" altLang="ko-KR" dirty="0">
                <a:solidFill>
                  <a:prstClr val="white"/>
                </a:solidFill>
              </a:rPr>
              <a:t>(self,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en-US" altLang="ko-KR" dirty="0" err="1">
                <a:solidFill>
                  <a:prstClr val="white"/>
                </a:solidFill>
              </a:rPr>
              <a:t>include_properties</a:t>
            </a:r>
            <a:r>
              <a:rPr lang="en-US" altLang="ko-KR" dirty="0">
                <a:solidFill>
                  <a:prstClr val="white"/>
                </a:solidFill>
              </a:rPr>
              <a:t>=True)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869165"/>
            <a:ext cx="788419" cy="2344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3402709"/>
            <a:ext cx="788419" cy="810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21182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4287874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핵심 정의 속성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확장 정의 속성 그리고 사용자 정의 속성을 병합하는 함수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428349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dirty="0">
                <a:solidFill>
                  <a:prstClr val="white"/>
                </a:solidFill>
              </a:rPr>
              <a:t>def </a:t>
            </a:r>
            <a:r>
              <a:rPr lang="en-US" altLang="ko-KR" dirty="0" err="1">
                <a:solidFill>
                  <a:prstClr val="white"/>
                </a:solidFill>
              </a:rPr>
              <a:t>allProperties</a:t>
            </a:r>
            <a:r>
              <a:rPr lang="en-US" altLang="ko-KR" dirty="0">
                <a:solidFill>
                  <a:prstClr val="white"/>
                </a:solidFill>
              </a:rPr>
              <a:t>(self)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stCxn id="6" idx="3"/>
            <a:endCxn id="47" idx="1"/>
          </p:cNvCxnSpPr>
          <p:nvPr/>
        </p:nvCxnSpPr>
        <p:spPr>
          <a:xfrm>
            <a:off x="4557487" y="4213319"/>
            <a:ext cx="788419" cy="648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4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9595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i="1" dirty="0" err="1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ext</a:t>
            </a:r>
            <a:r>
              <a:rPr lang="en-US" altLang="ko-KR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</a:t>
            </a:r>
            <a:r>
              <a:rPr lang="en-US" altLang="ko-KR" sz="32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openxmllib</a:t>
            </a:r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/document.py/class Document </a:t>
            </a:r>
            <a:r>
              <a:rPr lang="ko-KR" altLang="en-US" sz="32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1600" i="1" dirty="0">
              <a:solidFill>
                <a:prstClr val="white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defRPr/>
            </a:pPr>
            <a:endParaRPr lang="en-US" altLang="ko-KR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dirty="0">
                <a:solidFill>
                  <a:prstClr val="black"/>
                </a:solidFill>
              </a:rPr>
              <a:t>Open XML </a:t>
            </a:r>
            <a:r>
              <a:rPr lang="ko-KR" altLang="en-US" dirty="0">
                <a:solidFill>
                  <a:prstClr val="black"/>
                </a:solidFill>
              </a:rPr>
              <a:t>문서의 처리를 </a:t>
            </a:r>
            <a:endParaRPr lang="en-US" altLang="ko-KR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ko-KR" altLang="en-US" dirty="0">
                <a:solidFill>
                  <a:prstClr val="black"/>
                </a:solidFill>
              </a:rPr>
              <a:t>실행하는 클래스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dirty="0">
                <a:solidFill>
                  <a:prstClr val="white"/>
                </a:solidFill>
              </a:rPr>
              <a:t>class Document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993352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모든 텍스트를 받아오는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320403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문서 개체 삭제 시 정리를 진행하는 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49665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Mime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형식을 처리할 수 있는지 확인하는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966228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allText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317585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ko-KR" dirty="0">
                <a:solidFill>
                  <a:prstClr val="white"/>
                </a:solidFill>
              </a:rPr>
              <a:t>def __del__(self)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496696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canProcessMime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cls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mime_type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567176"/>
            <a:ext cx="788419" cy="26461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2894227"/>
            <a:ext cx="788419" cy="1319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13270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363902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모든 임시 파일들을 삭제하는 함수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362449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_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cleanup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46C7DE-EEFC-4FC4-9B70-74AF6746114B}"/>
              </a:ext>
            </a:extLst>
          </p:cNvPr>
          <p:cNvCxnSpPr>
            <a:cxnSpLocks/>
            <a:stCxn id="6" idx="3"/>
            <a:endCxn id="47" idx="1"/>
          </p:cNvCxnSpPr>
          <p:nvPr/>
        </p:nvCxnSpPr>
        <p:spPr>
          <a:xfrm flipV="1">
            <a:off x="4557487" y="4212851"/>
            <a:ext cx="788419" cy="4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8F52B96-E45A-446C-9048-17F242E974EC}"/>
              </a:ext>
            </a:extLst>
          </p:cNvPr>
          <p:cNvSpPr/>
          <p:nvPr/>
        </p:nvSpPr>
        <p:spPr>
          <a:xfrm>
            <a:off x="5345906" y="629406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이름에 따라 파일을 처리할 수 있는지 확인하는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위쪽 모서리 30">
            <a:extLst>
              <a:ext uri="{FF2B5EF4-FFF2-40B4-BE49-F238E27FC236}">
                <a16:creationId xmlns:a16="http://schemas.microsoft.com/office/drawing/2014/main" id="{9C66207C-2411-4E8A-8384-DEB9B13A9C66}"/>
              </a:ext>
            </a:extLst>
          </p:cNvPr>
          <p:cNvSpPr/>
          <p:nvPr/>
        </p:nvSpPr>
        <p:spPr>
          <a:xfrm>
            <a:off x="5345906" y="6294067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canProcessFilename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filename)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9FBE37F-ACE3-4EC4-871D-7C0155B464D1}"/>
              </a:ext>
            </a:extLst>
          </p:cNvPr>
          <p:cNvCxnSpPr>
            <a:stCxn id="6" idx="3"/>
            <a:endCxn id="30" idx="1"/>
          </p:cNvCxnSpPr>
          <p:nvPr/>
        </p:nvCxnSpPr>
        <p:spPr>
          <a:xfrm>
            <a:off x="4557487" y="4213319"/>
            <a:ext cx="788419" cy="26545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22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추가기능</a:t>
            </a:r>
            <a:endParaRPr lang="ko-KR" altLang="en-US" sz="2000" i="1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211AA3-99F3-4A06-A97C-DF2D07C35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66964"/>
            <a:ext cx="10691813" cy="45085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094849-086F-4E88-8682-1667A5438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7" y="5837983"/>
            <a:ext cx="10691813" cy="272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05739D-793F-488D-B8AC-6311B8CCC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6" y="6079703"/>
            <a:ext cx="10691813" cy="12494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9DD4D9-0C47-41C2-B553-725521F1A7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3" y="5337254"/>
            <a:ext cx="10691813" cy="5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075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modules/sfp_yahoosearch.py</a:t>
            </a:r>
            <a:r>
              <a:rPr lang="ko-KR" altLang="en-US" sz="4000" i="1" dirty="0">
                <a:solidFill>
                  <a:prstClr val="whit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기능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64089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modules/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sfp_yahoosearch.py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기능 설명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87BB03-EB5D-4ECB-812F-6A544DD085C2}"/>
              </a:ext>
            </a:extLst>
          </p:cNvPr>
          <p:cNvSpPr/>
          <p:nvPr/>
        </p:nvSpPr>
        <p:spPr>
          <a:xfrm>
            <a:off x="804957" y="2361084"/>
            <a:ext cx="6938342" cy="217228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55635-1F5A-48F8-8B31-17D863351AB7}"/>
              </a:ext>
            </a:extLst>
          </p:cNvPr>
          <p:cNvSpPr txBox="1"/>
          <p:nvPr/>
        </p:nvSpPr>
        <p:spPr>
          <a:xfrm>
            <a:off x="789709" y="2341418"/>
            <a:ext cx="69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sfp_yahoosearch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파일은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modules</a:t>
            </a:r>
            <a:r>
              <a:rPr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폴더에 존재하며 도메인과 관련된 컨텐츠를 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yahoo</a:t>
            </a:r>
            <a:r>
              <a:rPr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에서 검색하는 파일입니다</a:t>
            </a:r>
            <a:r>
              <a:rPr lang="en-US" altLang="ko-KR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450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433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추가기능 </a:t>
            </a:r>
            <a:r>
              <a:rPr lang="en-US" altLang="ko-KR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40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Naver</a:t>
            </a:r>
            <a:r>
              <a:rPr lang="en-US" altLang="ko-KR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또는 대형 포털 사이트</a:t>
            </a:r>
            <a:r>
              <a:rPr lang="en-US" altLang="ko-KR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165A95-4F2E-4DE3-90B7-4D940DE1A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866963"/>
            <a:ext cx="10691813" cy="66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79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C4CC4-73BA-46D9-AC9C-ABE77BCDB7EA}"/>
              </a:ext>
            </a:extLst>
          </p:cNvPr>
          <p:cNvSpPr/>
          <p:nvPr/>
        </p:nvSpPr>
        <p:spPr>
          <a:xfrm>
            <a:off x="7206625" y="5705121"/>
            <a:ext cx="27946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 b="1" i="1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감사합니다</a:t>
            </a:r>
            <a:r>
              <a:rPr lang="en-US" altLang="ko-KR" sz="3500" b="1" i="1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.</a:t>
            </a:r>
            <a:endParaRPr lang="ko-KR" altLang="en-US" sz="3500" b="1" i="1">
              <a:solidFill>
                <a:schemeClr val="bg1"/>
              </a:solidFill>
              <a:latin typeface="Noto Sans" panose="020B0502040504020204" pitchFamily="34" charset="0"/>
              <a:ea typeface="Noto Sans CJK KR Black" panose="020B0A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E4DA05-81DB-4363-8C2A-4D94DC86E43E}"/>
              </a:ext>
            </a:extLst>
          </p:cNvPr>
          <p:cNvSpPr/>
          <p:nvPr/>
        </p:nvSpPr>
        <p:spPr>
          <a:xfrm>
            <a:off x="5937814" y="0"/>
            <a:ext cx="51684" cy="4374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FDCB5-25B0-41CE-9A01-70399212D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93551"/>
            <a:ext cx="949023" cy="9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408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modules/sfp_yahoosearch.py/class </a:t>
            </a:r>
            <a:r>
              <a:rPr lang="en-US" altLang="ko-KR" sz="28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sfp_yahooserach</a:t>
            </a:r>
            <a:r>
              <a:rPr lang="en-US" altLang="ko-KR" sz="28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8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			</a:t>
            </a:r>
            <a:r>
              <a:rPr lang="en-US" altLang="ko-KR" sz="2400" b="1" dirty="0">
                <a:solidFill>
                  <a:schemeClr val="tx1"/>
                </a:solidFill>
              </a:rPr>
              <a:t>class </a:t>
            </a:r>
            <a:r>
              <a:rPr lang="en-US" altLang="ko-KR" sz="2400" b="1" dirty="0" err="1">
                <a:solidFill>
                  <a:schemeClr val="tx1"/>
                </a:solidFill>
              </a:rPr>
              <a:t>sfp_yahoosearch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>
                <a:solidFill>
                  <a:schemeClr val="tx1"/>
                </a:solidFill>
              </a:rPr>
              <a:t>SpiderFootPlugin</a:t>
            </a:r>
            <a:r>
              <a:rPr lang="en-US" altLang="ko-KR" sz="2400" b="1" dirty="0">
                <a:solidFill>
                  <a:schemeClr val="tx1"/>
                </a:solidFill>
              </a:rPr>
              <a:t>):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				def setup(self, </a:t>
            </a:r>
            <a:r>
              <a:rPr lang="en-US" altLang="ko-KR" sz="2400" b="1" dirty="0" err="1">
                <a:solidFill>
                  <a:schemeClr val="tx1"/>
                </a:solidFill>
              </a:rPr>
              <a:t>sfc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en-US" altLang="ko-KR" sz="2400" b="1" dirty="0" err="1">
                <a:solidFill>
                  <a:schemeClr val="tx1"/>
                </a:solidFill>
              </a:rPr>
              <a:t>userOpts</a:t>
            </a:r>
            <a:r>
              <a:rPr lang="en-US" altLang="ko-KR" sz="2400" b="1" dirty="0">
                <a:solidFill>
                  <a:schemeClr val="tx1"/>
                </a:solidFill>
              </a:rPr>
              <a:t> = </a:t>
            </a:r>
            <a:r>
              <a:rPr lang="en-US" altLang="ko-KR" sz="2400" b="1" dirty="0" err="1">
                <a:solidFill>
                  <a:schemeClr val="tx1"/>
                </a:solidFill>
              </a:rPr>
              <a:t>dict</a:t>
            </a:r>
            <a:r>
              <a:rPr lang="en-US" altLang="ko-KR" sz="2400" b="1" dirty="0">
                <a:solidFill>
                  <a:schemeClr val="tx1"/>
                </a:solidFill>
              </a:rPr>
              <a:t>()):</a:t>
            </a:r>
          </a:p>
          <a:p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				def</a:t>
            </a:r>
            <a:r>
              <a:rPr lang="ko-KR" altLang="en-US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</a:rPr>
              <a:t>watchedEvents</a:t>
            </a:r>
            <a:r>
              <a:rPr lang="en-US" altLang="ko-KR" sz="2400" b="1" dirty="0">
                <a:solidFill>
                  <a:schemeClr val="tx1"/>
                </a:solidFill>
              </a:rPr>
              <a:t>(self) :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				def </a:t>
            </a:r>
            <a:r>
              <a:rPr lang="en-US" altLang="ko-KR" sz="2400" b="1" dirty="0" err="1">
                <a:solidFill>
                  <a:schemeClr val="tx1"/>
                </a:solidFill>
              </a:rPr>
              <a:t>producedEvents</a:t>
            </a:r>
            <a:r>
              <a:rPr lang="en-US" altLang="ko-KR" sz="2400" b="1" dirty="0">
                <a:solidFill>
                  <a:schemeClr val="tx1"/>
                </a:solidFill>
              </a:rPr>
              <a:t>(self) :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2400" b="1" dirty="0">
                <a:solidFill>
                  <a:schemeClr val="tx1"/>
                </a:solidFill>
              </a:rPr>
              <a:t>				def </a:t>
            </a:r>
            <a:r>
              <a:rPr lang="en-US" altLang="ko-KR" sz="2400" b="1" dirty="0" err="1">
                <a:solidFill>
                  <a:schemeClr val="tx1"/>
                </a:solidFill>
              </a:rPr>
              <a:t>handleEvent</a:t>
            </a:r>
            <a:r>
              <a:rPr lang="en-US" altLang="ko-KR" sz="2400" b="1" dirty="0">
                <a:solidFill>
                  <a:schemeClr val="tx1"/>
                </a:solidFill>
              </a:rPr>
              <a:t>(self, event) :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1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9408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modules/sfp_yahoosearch.py/class </a:t>
            </a:r>
            <a:r>
              <a:rPr lang="en-US" altLang="ko-KR" sz="28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sfp_yahooserach</a:t>
            </a:r>
            <a:r>
              <a:rPr lang="en-US" altLang="ko-KR" sz="28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8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 받은 도메인과 관련된 컨텐츠를 </a:t>
            </a:r>
            <a:r>
              <a:rPr lang="en-US" altLang="ko-KR" dirty="0">
                <a:solidFill>
                  <a:schemeClr val="tx1"/>
                </a:solidFill>
              </a:rPr>
              <a:t>yahoo</a:t>
            </a:r>
            <a:r>
              <a:rPr lang="ko-KR" altLang="en-US" dirty="0">
                <a:solidFill>
                  <a:schemeClr val="tx1"/>
                </a:solidFill>
              </a:rPr>
              <a:t>에서 검색하는 클래스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</a:t>
            </a:r>
            <a:r>
              <a:rPr lang="en-US" altLang="ko-KR" dirty="0" err="1"/>
              <a:t>sfp_yahoosearch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1295341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클래스에서 사용되는 변수를 설정하는 함수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828885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모듈 이벤트에 어떤 입력이 필요한지 판단하는 함수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4362849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모듈이 생성하는 이벤트를 처리하는 함수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A389408-61FA-49E1-975A-1370AA4F98E3}"/>
              </a:ext>
            </a:extLst>
          </p:cNvPr>
          <p:cNvSpPr/>
          <p:nvPr/>
        </p:nvSpPr>
        <p:spPr>
          <a:xfrm>
            <a:off x="5345906" y="5896813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전달받은 이벤트를 다루는 함수</a:t>
            </a: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1295341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/>
              <a:t>setup(self,</a:t>
            </a:r>
            <a:r>
              <a:rPr lang="ko-KR" altLang="en-US" dirty="0"/>
              <a:t> </a:t>
            </a:r>
            <a:r>
              <a:rPr lang="en-US" altLang="ko-KR" dirty="0" err="1"/>
              <a:t>sfc</a:t>
            </a:r>
            <a:r>
              <a:rPr lang="en-US" altLang="ko-KR" dirty="0"/>
              <a:t>, </a:t>
            </a:r>
            <a:r>
              <a:rPr lang="en-US" altLang="ko-KR" dirty="0" err="1"/>
              <a:t>userOpts</a:t>
            </a:r>
            <a:r>
              <a:rPr lang="en-US" altLang="ko-KR" dirty="0"/>
              <a:t>=</a:t>
            </a:r>
            <a:r>
              <a:rPr lang="en-US" altLang="ko-KR" dirty="0" err="1"/>
              <a:t>dict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812432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 </a:t>
            </a:r>
            <a:r>
              <a:rPr lang="en-US" altLang="ko-KR" dirty="0" err="1"/>
              <a:t>watchedEvents</a:t>
            </a:r>
            <a:r>
              <a:rPr lang="en-US" altLang="ko-KR" dirty="0"/>
              <a:t>(self)</a:t>
            </a:r>
            <a:endParaRPr lang="ko-KR" altLang="en-US" dirty="0"/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4370859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 </a:t>
            </a:r>
            <a:r>
              <a:rPr lang="en-US" altLang="ko-KR" dirty="0" err="1"/>
              <a:t>producedEvents</a:t>
            </a:r>
            <a:r>
              <a:rPr lang="en-US" altLang="ko-KR" dirty="0"/>
              <a:t>(self)</a:t>
            </a:r>
            <a:endParaRPr lang="ko-KR" altLang="en-US" dirty="0"/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6D9F7EC5-FFEA-4C78-9EA4-D788496184FE}"/>
              </a:ext>
            </a:extLst>
          </p:cNvPr>
          <p:cNvSpPr/>
          <p:nvPr/>
        </p:nvSpPr>
        <p:spPr>
          <a:xfrm>
            <a:off x="5347664" y="589681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 </a:t>
            </a:r>
            <a:r>
              <a:rPr lang="en-US" altLang="ko-KR" dirty="0" err="1"/>
              <a:t>handleEvent</a:t>
            </a:r>
            <a:r>
              <a:rPr lang="en-US" altLang="ko-KR" dirty="0"/>
              <a:t>(self, event)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4557487" y="1869165"/>
            <a:ext cx="788419" cy="2344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4557487" y="3402709"/>
            <a:ext cx="788419" cy="810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endCxn id="14" idx="1"/>
          </p:cNvCxnSpPr>
          <p:nvPr/>
        </p:nvCxnSpPr>
        <p:spPr>
          <a:xfrm>
            <a:off x="4557487" y="4196055"/>
            <a:ext cx="788419" cy="7406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24BE863-AE82-49F1-A19C-B01682A48235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4557487" y="4213319"/>
            <a:ext cx="788419" cy="22573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1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80754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modules/</a:t>
            </a:r>
            <a:r>
              <a:rPr lang="en-US" altLang="ko-KR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sfp_badipscom.py </a:t>
            </a:r>
            <a:r>
              <a:rPr kumimoji="0" lang="ko-KR" alt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기능</a:t>
            </a:r>
            <a:endParaRPr kumimoji="0" lang="ko-KR" alt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629715" y="1531137"/>
            <a:ext cx="6125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modules/sfp_badipscom.py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기능 설명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87BB03-EB5D-4ECB-812F-6A544DD085C2}"/>
              </a:ext>
            </a:extLst>
          </p:cNvPr>
          <p:cNvSpPr/>
          <p:nvPr/>
        </p:nvSpPr>
        <p:spPr>
          <a:xfrm>
            <a:off x="804957" y="2361084"/>
            <a:ext cx="6938342" cy="217228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55635-1F5A-48F8-8B31-17D863351AB7}"/>
              </a:ext>
            </a:extLst>
          </p:cNvPr>
          <p:cNvSpPr txBox="1"/>
          <p:nvPr/>
        </p:nvSpPr>
        <p:spPr>
          <a:xfrm>
            <a:off x="789709" y="2341418"/>
            <a:ext cx="69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sfp_badipscom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파일은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modules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폴더에 존재하며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ASN, IP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또는 도메인이 악의적인지 확인하는 파일입니다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15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89" y="138613"/>
            <a:ext cx="10121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modules/sfp_badipscom.py/class </a:t>
            </a:r>
            <a:r>
              <a:rPr lang="en-US" altLang="ko-KR" sz="32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sfp_badipscom</a:t>
            </a:r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30E731E-DFCD-4A9F-9875-6EB68BA5D630}"/>
              </a:ext>
            </a:extLst>
          </p:cNvPr>
          <p:cNvSpPr/>
          <p:nvPr/>
        </p:nvSpPr>
        <p:spPr>
          <a:xfrm>
            <a:off x="686916" y="1306285"/>
            <a:ext cx="9317979" cy="58174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lang="en-US" altLang="ko-KR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lass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sfp_badipscom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SpiderFootPlugin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setup(self,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sfc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userOpts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dict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()):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watchedEvents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producedEvents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contentMalicious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content,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goodregex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badregex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resourceQuery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id, target,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targetType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resourceList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id, target,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targetType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lookupItem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resourceId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itemType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target)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		def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handleEvent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event) :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6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285290" y="163795"/>
            <a:ext cx="10121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modules/sfp_badipscom.py/class </a:t>
            </a:r>
            <a:r>
              <a:rPr lang="en-US" altLang="ko-KR" sz="3200" i="1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sfp_badipscom</a:t>
            </a:r>
            <a:r>
              <a:rPr lang="en-US" altLang="ko-KR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32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213CAA-0EBB-412D-95D5-C6B468FB20A2}"/>
              </a:ext>
            </a:extLst>
          </p:cNvPr>
          <p:cNvSpPr/>
          <p:nvPr/>
        </p:nvSpPr>
        <p:spPr>
          <a:xfrm>
            <a:off x="435430" y="3298011"/>
            <a:ext cx="4122057" cy="1830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ASN, 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IP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또는 도메인이 악의적인지 확인하는 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266C26CA-6253-476E-9F09-11396CAC6C34}"/>
              </a:ext>
            </a:extLst>
          </p:cNvPr>
          <p:cNvSpPr/>
          <p:nvPr/>
        </p:nvSpPr>
        <p:spPr>
          <a:xfrm>
            <a:off x="435431" y="3298011"/>
            <a:ext cx="4122056" cy="899886"/>
          </a:xfrm>
          <a:prstGeom prst="round2Same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lass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sfp</a:t>
            </a:r>
            <a:r>
              <a:rPr lang="en-US" altLang="ko-KR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_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badipscom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5499D9-1F48-4238-8F26-EB225878838E}"/>
              </a:ext>
            </a:extLst>
          </p:cNvPr>
          <p:cNvSpPr/>
          <p:nvPr/>
        </p:nvSpPr>
        <p:spPr>
          <a:xfrm>
            <a:off x="5345906" y="1295341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클래스에서 사용되는 변수를 설정하는 함수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74E305B-0391-4475-A196-CCA1A6A1FAA4}"/>
              </a:ext>
            </a:extLst>
          </p:cNvPr>
          <p:cNvSpPr/>
          <p:nvPr/>
        </p:nvSpPr>
        <p:spPr>
          <a:xfrm>
            <a:off x="5345906" y="2828885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/>
            <a:r>
              <a:rPr lang="ko-KR" altLang="en-US" dirty="0">
                <a:solidFill>
                  <a:schemeClr val="tx1"/>
                </a:solidFill>
              </a:rPr>
              <a:t>악성임을 확인하고자 하는 </a:t>
            </a:r>
            <a:r>
              <a:rPr lang="en-US" altLang="ko-KR" dirty="0" err="1">
                <a:solidFill>
                  <a:schemeClr val="tx1"/>
                </a:solidFill>
              </a:rPr>
              <a:t>ip</a:t>
            </a:r>
            <a:r>
              <a:rPr lang="en-US" altLang="ko-KR" dirty="0">
                <a:solidFill>
                  <a:schemeClr val="tx1"/>
                </a:solidFill>
              </a:rPr>
              <a:t>, host site </a:t>
            </a:r>
            <a:r>
              <a:rPr lang="ko-KR" altLang="en-US" dirty="0">
                <a:solidFill>
                  <a:schemeClr val="tx1"/>
                </a:solidFill>
              </a:rPr>
              <a:t>값을 </a:t>
            </a:r>
            <a:r>
              <a:rPr lang="ko-KR" altLang="en-US" dirty="0" err="1">
                <a:solidFill>
                  <a:schemeClr val="tx1"/>
                </a:solidFill>
              </a:rPr>
              <a:t>리턴해주는</a:t>
            </a:r>
            <a:r>
              <a:rPr lang="ko-KR" altLang="en-US" dirty="0">
                <a:solidFill>
                  <a:schemeClr val="tx1"/>
                </a:solidFill>
              </a:rPr>
              <a:t> 함수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74BE74-E53F-4178-88A8-E90512237F77}"/>
              </a:ext>
            </a:extLst>
          </p:cNvPr>
          <p:cNvSpPr/>
          <p:nvPr/>
        </p:nvSpPr>
        <p:spPr>
          <a:xfrm>
            <a:off x="5345906" y="5757747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컨텐츠의 정규 표현식을 확인하여 </a:t>
            </a:r>
            <a:endPara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악성임을 판별하는 함수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4F5D9B49-7DC0-4641-8230-53BE18E47C0B}"/>
              </a:ext>
            </a:extLst>
          </p:cNvPr>
          <p:cNvSpPr/>
          <p:nvPr/>
        </p:nvSpPr>
        <p:spPr>
          <a:xfrm>
            <a:off x="5345906" y="1295341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setup(self,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sfc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userOpts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dict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())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8AD93B96-4FD3-4468-B74D-183DDABB8160}"/>
              </a:ext>
            </a:extLst>
          </p:cNvPr>
          <p:cNvSpPr/>
          <p:nvPr/>
        </p:nvSpPr>
        <p:spPr>
          <a:xfrm>
            <a:off x="5345906" y="2812432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watchedEvents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636D5FF-02BF-4427-AAAA-2DA19F17FA14}"/>
              </a:ext>
            </a:extLst>
          </p:cNvPr>
          <p:cNvSpPr/>
          <p:nvPr/>
        </p:nvSpPr>
        <p:spPr>
          <a:xfrm>
            <a:off x="5345906" y="5746863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lang="en-US" altLang="ko-KR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contentMalicious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(self, content,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goodregex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badregex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FFDF80-D9D3-4D1A-AEE0-5F7E999DBD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4557487" y="1869165"/>
            <a:ext cx="788419" cy="23441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D9BA2B6-941A-4F63-9A63-1E8CA863D58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557487" y="3402709"/>
            <a:ext cx="788419" cy="8106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FA97A5D-7FD5-46A9-AF4A-D7B69794BF8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4557487" y="4213319"/>
            <a:ext cx="788419" cy="21182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212954-DF2A-477B-BA06-41684B36BB4D}"/>
              </a:ext>
            </a:extLst>
          </p:cNvPr>
          <p:cNvSpPr/>
          <p:nvPr/>
        </p:nvSpPr>
        <p:spPr>
          <a:xfrm>
            <a:off x="5345906" y="4287874"/>
            <a:ext cx="4799580" cy="11476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모듈이 생성하는 이벤트를 처리하는 함수</a:t>
            </a: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693BBB59-19C1-47F6-A5D5-E93B6C6BE1DC}"/>
              </a:ext>
            </a:extLst>
          </p:cNvPr>
          <p:cNvSpPr/>
          <p:nvPr/>
        </p:nvSpPr>
        <p:spPr>
          <a:xfrm>
            <a:off x="5345906" y="4283496"/>
            <a:ext cx="4799580" cy="573404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def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producedEvents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(self)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D6DA30A-A78C-4D93-B7B1-352DCEEECF46}"/>
              </a:ext>
            </a:extLst>
          </p:cNvPr>
          <p:cNvCxnSpPr>
            <a:stCxn id="6" idx="3"/>
            <a:endCxn id="47" idx="1"/>
          </p:cNvCxnSpPr>
          <p:nvPr/>
        </p:nvCxnSpPr>
        <p:spPr>
          <a:xfrm>
            <a:off x="4557487" y="4213319"/>
            <a:ext cx="788419" cy="648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95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3658</TotalTime>
  <Words>1898</Words>
  <Application>Microsoft Office PowerPoint</Application>
  <PresentationFormat>사용자 지정</PresentationFormat>
  <Paragraphs>658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Noto Sans</vt:lpstr>
      <vt:lpstr>Noto Sans CJK KR Black</vt:lpstr>
      <vt:lpstr>Noto Sans CJK KR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정 규호</cp:lastModifiedBy>
  <cp:revision>317</cp:revision>
  <dcterms:created xsi:type="dcterms:W3CDTF">2017-08-31T00:14:07Z</dcterms:created>
  <dcterms:modified xsi:type="dcterms:W3CDTF">2018-11-27T10:21:08Z</dcterms:modified>
</cp:coreProperties>
</file>