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85" r:id="rId5"/>
    <p:sldId id="299" r:id="rId6"/>
    <p:sldId id="300" r:id="rId7"/>
    <p:sldId id="293" r:id="rId8"/>
    <p:sldId id="284" r:id="rId9"/>
    <p:sldId id="301" r:id="rId10"/>
    <p:sldId id="302" r:id="rId11"/>
    <p:sldId id="303" r:id="rId12"/>
    <p:sldId id="319" r:id="rId13"/>
    <p:sldId id="318" r:id="rId14"/>
    <p:sldId id="321" r:id="rId15"/>
    <p:sldId id="322" r:id="rId16"/>
    <p:sldId id="320" r:id="rId17"/>
    <p:sldId id="304" r:id="rId18"/>
    <p:sldId id="324" r:id="rId19"/>
    <p:sldId id="325" r:id="rId20"/>
    <p:sldId id="326" r:id="rId21"/>
    <p:sldId id="323" r:id="rId22"/>
    <p:sldId id="305" r:id="rId23"/>
    <p:sldId id="306" r:id="rId24"/>
    <p:sldId id="314" r:id="rId25"/>
    <p:sldId id="327" r:id="rId26"/>
    <p:sldId id="328" r:id="rId27"/>
    <p:sldId id="333" r:id="rId28"/>
    <p:sldId id="334" r:id="rId29"/>
    <p:sldId id="330" r:id="rId30"/>
    <p:sldId id="315" r:id="rId31"/>
    <p:sldId id="316" r:id="rId32"/>
    <p:sldId id="317" r:id="rId33"/>
    <p:sldId id="312" r:id="rId34"/>
    <p:sldId id="283" r:id="rId3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7e88930f680cc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45" autoAdjust="0"/>
  </p:normalViewPr>
  <p:slideViewPr>
    <p:cSldViewPr snapToGrid="0">
      <p:cViewPr varScale="1">
        <p:scale>
          <a:sx n="66" d="100"/>
          <a:sy n="66" d="100"/>
        </p:scale>
        <p:origin x="163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00214-AEBF-4D72-8E4F-911372F446A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93D3-D528-4A88-8747-92622C78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7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4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8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3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3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9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7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9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03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56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4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26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64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45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48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2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61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7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1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49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81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2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6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1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2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0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시연 영상 </a:t>
            </a:r>
            <a:r>
              <a:rPr lang="en-US" altLang="ko-KR"/>
              <a:t>( </a:t>
            </a:r>
            <a:r>
              <a:rPr lang="ko-KR" altLang="en-US"/>
              <a:t>매우 빠름 </a:t>
            </a:r>
            <a:r>
              <a:rPr lang="en-US" altLang="ko-KR"/>
              <a:t>) GIF</a:t>
            </a:r>
            <a:r>
              <a:rPr lang="ko-KR" altLang="en-US"/>
              <a:t>형식 영상</a:t>
            </a:r>
            <a:r>
              <a:rPr lang="en-US" altLang="ko-KR"/>
              <a:t>. </a:t>
            </a:r>
            <a:r>
              <a:rPr lang="ko-KR" altLang="en-US"/>
              <a:t>영상을 멈추면서 앞의 내용을 다시 한 번 짚어주면 될 듯해요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https://twitter.com/i/status/1037773786685296640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5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piderfoot.net/documentation/#what-can-i-do-with-spiderfo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i/status/1037773786685296640" TargetMode="External"/><Relationship Id="rId5" Type="http://schemas.openxmlformats.org/officeDocument/2006/relationships/hyperlink" Target="https://www.spiderfoot.net/documentation/#usage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spiderfoot.net/documentation/#what-can-i-do-with-spiderfoo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spiderfoot.net/documentation/#runni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spiderfoot.net/documentation/#manag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spiderfoot.net/documentation/#falsepos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D7E7BE-7311-4B94-906A-0A05BE962D39}"/>
              </a:ext>
            </a:extLst>
          </p:cNvPr>
          <p:cNvSpPr/>
          <p:nvPr/>
        </p:nvSpPr>
        <p:spPr>
          <a:xfrm>
            <a:off x="4998407" y="4173127"/>
            <a:ext cx="25090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8354760" y="5751413"/>
            <a:ext cx="15696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60142026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정규호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60142248	</a:t>
            </a:r>
            <a:r>
              <a:rPr lang="ko-KR" altLang="en-US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김민우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60142287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변상환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60172515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심현아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60172172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오희권</a:t>
            </a:r>
            <a:endParaRPr lang="ko-KR" altLang="en-US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D08AA-424C-4A1D-9C97-2C6297F3B890}"/>
              </a:ext>
            </a:extLst>
          </p:cNvPr>
          <p:cNvSpPr/>
          <p:nvPr/>
        </p:nvSpPr>
        <p:spPr>
          <a:xfrm>
            <a:off x="6520604" y="4851322"/>
            <a:ext cx="183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Foot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72ABF-8AFF-4999-8A0E-BE18E5A8E770}"/>
              </a:ext>
            </a:extLst>
          </p:cNvPr>
          <p:cNvSpPr/>
          <p:nvPr/>
        </p:nvSpPr>
        <p:spPr>
          <a:xfrm>
            <a:off x="5115168" y="5551642"/>
            <a:ext cx="11381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73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1998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ext/PyPDF2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119107"/>
            <a:ext cx="100620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		init.py</a:t>
            </a:r>
            <a:endParaRPr lang="ko-KR" altLang="en-US" sz="1600"/>
          </a:p>
          <a:p>
            <a:r>
              <a:rPr lang="ko-KR" altLang="en-US" sz="1600"/>
              <a:t>		</a:t>
            </a:r>
            <a:r>
              <a:rPr lang="en-US" altLang="ko-KR" sz="1600"/>
              <a:t>version.py</a:t>
            </a:r>
            <a:endParaRPr lang="ko-KR" altLang="en-US" sz="1600"/>
          </a:p>
          <a:p>
            <a:r>
              <a:rPr lang="ko-KR" altLang="en-US" sz="1600"/>
              <a:t>		</a:t>
            </a:r>
            <a:r>
              <a:rPr lang="en-US" altLang="ko-KR" sz="1600"/>
              <a:t>filter.py</a:t>
            </a:r>
          </a:p>
          <a:p>
            <a:r>
              <a:rPr lang="en-US" altLang="ko-KR" sz="1600"/>
              <a:t>			pdf </a:t>
            </a:r>
            <a:r>
              <a:rPr lang="ko-KR" altLang="en-US" sz="1600"/>
              <a:t>용 스트림 필터 구현</a:t>
            </a:r>
          </a:p>
          <a:p>
            <a:r>
              <a:rPr lang="ko-KR" altLang="en-US" sz="1600"/>
              <a:t>		</a:t>
            </a:r>
            <a:r>
              <a:rPr lang="en-US" altLang="ko-KR" sz="1600"/>
              <a:t>generic .py</a:t>
            </a:r>
          </a:p>
          <a:p>
            <a:r>
              <a:rPr lang="en-US" altLang="ko-KR" sz="1600"/>
              <a:t>			</a:t>
            </a:r>
            <a:r>
              <a:rPr lang="ko-KR" altLang="en-US" sz="1600"/>
              <a:t>일반 </a:t>
            </a:r>
            <a:r>
              <a:rPr lang="en-US" altLang="ko-KR" sz="1600"/>
              <a:t>PDF </a:t>
            </a:r>
            <a:r>
              <a:rPr lang="ko-KR" altLang="en-US" sz="1600"/>
              <a:t>객체 </a:t>
            </a:r>
            <a:r>
              <a:rPr lang="en-US" altLang="ko-KR" sz="1600"/>
              <a:t>(</a:t>
            </a:r>
            <a:r>
              <a:rPr lang="ko-KR" altLang="en-US" sz="1600"/>
              <a:t>사전</a:t>
            </a:r>
            <a:r>
              <a:rPr lang="en-US" altLang="ko-KR" sz="1600"/>
              <a:t>, </a:t>
            </a:r>
            <a:r>
              <a:rPr lang="ko-KR" altLang="en-US" sz="1600"/>
              <a:t>숫자</a:t>
            </a:r>
            <a:r>
              <a:rPr lang="en-US" altLang="ko-KR" sz="1600"/>
              <a:t>, </a:t>
            </a:r>
            <a:r>
              <a:rPr lang="ko-KR" altLang="en-US" sz="1600"/>
              <a:t>문자열 등</a:t>
            </a:r>
            <a:r>
              <a:rPr lang="en-US" altLang="ko-KR" sz="1600"/>
              <a:t>) </a:t>
            </a:r>
            <a:r>
              <a:rPr lang="ko-KR" altLang="en-US" sz="1600"/>
              <a:t>구현</a:t>
            </a:r>
          </a:p>
          <a:p>
            <a:r>
              <a:rPr lang="ko-KR" altLang="en-US" sz="1600"/>
              <a:t>		</a:t>
            </a:r>
            <a:r>
              <a:rPr lang="en-US" altLang="ko-KR" sz="1600"/>
              <a:t>merger .py</a:t>
            </a:r>
          </a:p>
          <a:p>
            <a:r>
              <a:rPr lang="en-US" altLang="ko-KR" sz="1600"/>
              <a:t>			MergedPage</a:t>
            </a:r>
            <a:r>
              <a:rPr lang="ko-KR" altLang="en-US" sz="1600"/>
              <a:t>는 병합중인 각 페이지에서 필요한 정보를 수집하기 위해 </a:t>
            </a:r>
            <a:endParaRPr lang="en-US" altLang="ko-KR" sz="1600"/>
          </a:p>
          <a:p>
            <a:r>
              <a:rPr lang="en-US" altLang="ko-KR" sz="1600"/>
              <a:t>			PdfFileMerger</a:t>
            </a:r>
            <a:r>
              <a:rPr lang="ko-KR" altLang="en-US" sz="1600"/>
              <a:t>에서 내부적으로 사용</a:t>
            </a:r>
            <a:endParaRPr lang="en-US" altLang="ko-KR" sz="1600"/>
          </a:p>
          <a:p>
            <a:r>
              <a:rPr lang="en-US" altLang="ko-KR" sz="1600"/>
              <a:t>		pagerange .py</a:t>
            </a:r>
          </a:p>
          <a:p>
            <a:r>
              <a:rPr lang="en-US" altLang="ko-KR" sz="1600"/>
              <a:t>			PDF </a:t>
            </a:r>
            <a:r>
              <a:rPr lang="ko-KR" altLang="en-US" sz="1600"/>
              <a:t>파일 페이지 범위에 대한 표현 및 유틸리티</a:t>
            </a:r>
            <a:endParaRPr lang="en-US" altLang="ko-KR" sz="1600"/>
          </a:p>
          <a:p>
            <a:r>
              <a:rPr lang="en-US" altLang="ko-KR" sz="1600"/>
              <a:t>		pdf .py</a:t>
            </a:r>
          </a:p>
          <a:p>
            <a:r>
              <a:rPr lang="en-US" altLang="ko-KR" sz="1600"/>
              <a:t>			</a:t>
            </a:r>
            <a:r>
              <a:rPr lang="ko-KR" altLang="en-US" sz="1600"/>
              <a:t>기능 수가 증가하는 순수 </a:t>
            </a:r>
            <a:r>
              <a:rPr lang="en-US" altLang="ko-KR" sz="1600"/>
              <a:t>Python PDF </a:t>
            </a:r>
            <a:r>
              <a:rPr lang="ko-KR" altLang="en-US" sz="1600"/>
              <a:t>라이브러리</a:t>
            </a:r>
            <a:endParaRPr lang="en-US" altLang="ko-KR" sz="1600"/>
          </a:p>
          <a:p>
            <a:r>
              <a:rPr lang="en-US" altLang="ko-KR" sz="1600"/>
              <a:t>		utils .py</a:t>
            </a:r>
          </a:p>
          <a:p>
            <a:r>
              <a:rPr lang="en-US" altLang="ko-KR" sz="1600"/>
              <a:t>			PDF </a:t>
            </a:r>
            <a:r>
              <a:rPr lang="ko-KR" altLang="en-US" sz="1600"/>
              <a:t>라이브러리의 유틸리티 기능</a:t>
            </a:r>
            <a:endParaRPr lang="en-US" altLang="ko-KR" sz="1600"/>
          </a:p>
          <a:p>
            <a:r>
              <a:rPr lang="en-US" altLang="ko-KR" sz="1600"/>
              <a:t>		xmp .py</a:t>
            </a:r>
          </a:p>
          <a:p>
            <a:r>
              <a:rPr lang="en-US" altLang="ko-KR" sz="1600"/>
              <a:t>			</a:t>
            </a:r>
            <a:r>
              <a:rPr lang="ko-KR" altLang="en-US" sz="1600"/>
              <a:t>확장 메타데이터 플랫폼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2000"/>
              <a:t>=&gt;</a:t>
            </a:r>
            <a:r>
              <a:rPr lang="ko-KR" altLang="en-US" sz="2000"/>
              <a:t> </a:t>
            </a:r>
            <a:r>
              <a:rPr lang="en-US" altLang="ko-KR" sz="2000"/>
              <a:t>PDF </a:t>
            </a:r>
            <a:r>
              <a:rPr lang="ko-KR" altLang="en-US" sz="2000"/>
              <a:t>문서 정보 추출 및 관리 </a:t>
            </a:r>
            <a:r>
              <a:rPr lang="en-US" altLang="ko-KR" sz="2000"/>
              <a:t>(</a:t>
            </a:r>
            <a:r>
              <a:rPr lang="ko-KR" altLang="en-US" sz="2000"/>
              <a:t>열기</a:t>
            </a:r>
            <a:r>
              <a:rPr lang="en-US" altLang="ko-KR" sz="2000"/>
              <a:t>, </a:t>
            </a:r>
            <a:r>
              <a:rPr lang="ko-KR" altLang="en-US" sz="2000"/>
              <a:t>검색</a:t>
            </a:r>
            <a:r>
              <a:rPr lang="en-US" altLang="ko-KR" sz="2000"/>
              <a:t>, </a:t>
            </a:r>
            <a:r>
              <a:rPr lang="ko-KR" altLang="en-US" sz="2000"/>
              <a:t>복사</a:t>
            </a:r>
            <a:r>
              <a:rPr lang="en-US" altLang="ko-KR" sz="2000"/>
              <a:t>, </a:t>
            </a:r>
            <a:r>
              <a:rPr lang="ko-KR" altLang="en-US" sz="2000"/>
              <a:t>페이지 표현</a:t>
            </a:r>
            <a:r>
              <a:rPr lang="en-US" altLang="ko-KR" sz="2000"/>
              <a:t>, </a:t>
            </a:r>
            <a:r>
              <a:rPr lang="ko-KR" altLang="en-US" sz="2000"/>
              <a:t>병합</a:t>
            </a:r>
            <a:r>
              <a:rPr lang="en-US" altLang="ko-KR" sz="2000"/>
              <a:t>, </a:t>
            </a:r>
            <a:r>
              <a:rPr lang="ko-KR" altLang="en-US" sz="2000"/>
              <a:t>암호화 등</a:t>
            </a:r>
            <a:r>
              <a:rPr lang="en-US" altLang="ko-KR" sz="2000"/>
              <a:t>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9786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422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/adblockparser/parser.py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(match_url)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8297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ext/adblockparser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특정 객체가 </a:t>
            </a:r>
            <a:r>
              <a:rPr lang="en-US" altLang="ko-KR" sz="3000"/>
              <a:t>adblockrule</a:t>
            </a:r>
            <a:r>
              <a:rPr lang="ko-KR" altLang="en-US" sz="3000"/>
              <a:t>에 어긋나는지 판별</a:t>
            </a:r>
            <a:endParaRPr lang="en-US" altLang="ko-KR" sz="3000"/>
          </a:p>
          <a:p>
            <a:endParaRPr lang="en-US" altLang="ko-KR" sz="3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24F78-2757-4778-8EAD-BCB56E9FA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634" y="2810180"/>
            <a:ext cx="6772275" cy="43529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4627DC7-631B-4AE2-B13A-90670DE8B3E1}"/>
              </a:ext>
            </a:extLst>
          </p:cNvPr>
          <p:cNvSpPr/>
          <p:nvPr/>
        </p:nvSpPr>
        <p:spPr>
          <a:xfrm>
            <a:off x="1764634" y="2770909"/>
            <a:ext cx="6783621" cy="4405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0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3115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/adblockparser/parser.py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(match_url)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8297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ext/adblockparser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특정 객체가 </a:t>
            </a:r>
            <a:r>
              <a:rPr lang="en-US" altLang="ko-KR" sz="3000"/>
              <a:t>adblockrule</a:t>
            </a:r>
            <a:r>
              <a:rPr lang="ko-KR" altLang="en-US" sz="3000"/>
              <a:t>에 어긋나는지 판별</a:t>
            </a:r>
            <a:endParaRPr lang="en-US" altLang="ko-KR" sz="3000"/>
          </a:p>
          <a:p>
            <a:endParaRPr lang="en-US" altLang="ko-KR" sz="3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627DC7-631B-4AE2-B13A-90670DE8B3E1}"/>
              </a:ext>
            </a:extLst>
          </p:cNvPr>
          <p:cNvSpPr/>
          <p:nvPr/>
        </p:nvSpPr>
        <p:spPr>
          <a:xfrm>
            <a:off x="1764634" y="2770909"/>
            <a:ext cx="6783621" cy="4405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F5EEA-38A0-4201-B275-09EA5EF54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509" y="2847372"/>
            <a:ext cx="6477940" cy="42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749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/exifread/tags/exif.py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16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ext/exifread 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이미지 메타 데이터를 식별하고 이미지 및 오피스와</a:t>
            </a:r>
            <a:endParaRPr lang="en-US" altLang="ko-KR" sz="3000"/>
          </a:p>
          <a:p>
            <a:r>
              <a:rPr lang="en-US" altLang="ko-KR" sz="3000"/>
              <a:t>		 PDF</a:t>
            </a:r>
            <a:r>
              <a:rPr lang="ko-KR" altLang="en-US" sz="3000"/>
              <a:t>문서에서 사용되는 소프트웨어를 추출</a:t>
            </a:r>
            <a:endParaRPr lang="en-US" altLang="ko-KR" sz="3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3D183-AEFC-4534-899B-266A27A90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768" y="3186875"/>
            <a:ext cx="6772275" cy="3848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F2D2FF-0350-4797-AAAC-2A23F1B0B4EA}"/>
              </a:ext>
            </a:extLst>
          </p:cNvPr>
          <p:cNvSpPr/>
          <p:nvPr/>
        </p:nvSpPr>
        <p:spPr>
          <a:xfrm>
            <a:off x="1921397" y="3148314"/>
            <a:ext cx="6840638" cy="3912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592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/exifread/tags/exif.py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16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ext/exifread 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이미지 메타 데이터를 식별하고 이미지 및 오피스와</a:t>
            </a:r>
            <a:endParaRPr lang="en-US" altLang="ko-KR" sz="3000"/>
          </a:p>
          <a:p>
            <a:r>
              <a:rPr lang="en-US" altLang="ko-KR" sz="3000"/>
              <a:t>		 PDF</a:t>
            </a:r>
            <a:r>
              <a:rPr lang="ko-KR" altLang="en-US" sz="3000"/>
              <a:t>문서에서 사용되는 소프트웨어를 추출</a:t>
            </a:r>
            <a:endParaRPr lang="en-US" altLang="ko-KR" sz="3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305EF-B83B-419E-8DE4-ABBF22C9C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443" y="3008465"/>
            <a:ext cx="6810375" cy="34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3DEB81-782A-414B-9BE0-980CC7841866}"/>
              </a:ext>
            </a:extLst>
          </p:cNvPr>
          <p:cNvSpPr/>
          <p:nvPr/>
        </p:nvSpPr>
        <p:spPr>
          <a:xfrm>
            <a:off x="1944547" y="3008465"/>
            <a:ext cx="6863787" cy="4063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B08EE-DC76-477C-B679-8F024EBDCE58}"/>
              </a:ext>
            </a:extLst>
          </p:cNvPr>
          <p:cNvSpPr txBox="1"/>
          <p:nvPr/>
        </p:nvSpPr>
        <p:spPr>
          <a:xfrm>
            <a:off x="2218511" y="6191275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 . . . </a:t>
            </a:r>
          </a:p>
        </p:txBody>
      </p:sp>
    </p:spTree>
    <p:extLst>
      <p:ext uri="{BB962C8B-B14F-4D97-AF65-F5344CB8AC3E}">
        <p14:creationId xmlns:p14="http://schemas.microsoft.com/office/powerpoint/2010/main" val="150491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592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/exifread/tags/exif.py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16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ext/exifread 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이미지 메타 데이터를 식별하고 이미지 및 오피스와</a:t>
            </a:r>
            <a:endParaRPr lang="en-US" altLang="ko-KR" sz="3000"/>
          </a:p>
          <a:p>
            <a:r>
              <a:rPr lang="en-US" altLang="ko-KR" sz="3000"/>
              <a:t>		 PDF</a:t>
            </a:r>
            <a:r>
              <a:rPr lang="ko-KR" altLang="en-US" sz="3000"/>
              <a:t>문서에서 사용되는 소프트웨어를 추출</a:t>
            </a:r>
            <a:endParaRPr lang="en-US" altLang="ko-KR" sz="3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E0D09-237F-44F9-A5E2-E6FCC2CA3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693" y="2981630"/>
            <a:ext cx="6448425" cy="4524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5DC4DD-882E-4296-BFBE-511963B3D39B}"/>
              </a:ext>
            </a:extLst>
          </p:cNvPr>
          <p:cNvSpPr/>
          <p:nvPr/>
        </p:nvSpPr>
        <p:spPr>
          <a:xfrm>
            <a:off x="2121693" y="2927960"/>
            <a:ext cx="6448425" cy="457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5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861"/>
            <a:ext cx="10691813" cy="67520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592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/exifread/tags/exif.py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16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ext/exifread 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이미지 메타 데이터를 식별하고 이미지 및 오피스와</a:t>
            </a:r>
            <a:endParaRPr lang="en-US" altLang="ko-KR" sz="3000"/>
          </a:p>
          <a:p>
            <a:r>
              <a:rPr lang="en-US" altLang="ko-KR" sz="3000"/>
              <a:t>		 PDF</a:t>
            </a:r>
            <a:r>
              <a:rPr lang="ko-KR" altLang="en-US" sz="3000"/>
              <a:t>문서에서 사용되는 소프트웨어를 추출</a:t>
            </a:r>
            <a:endParaRPr lang="en-US" altLang="ko-KR" sz="3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40308B-9D6B-4A70-B03A-B61A981DC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42" y="3042437"/>
            <a:ext cx="2628900" cy="382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7C74C0-ECB1-4EF3-BF52-230AF1BCC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850" y="3042437"/>
            <a:ext cx="2609850" cy="3352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F3B22B-552B-4CB2-843D-472B9F48AE32}"/>
              </a:ext>
            </a:extLst>
          </p:cNvPr>
          <p:cNvSpPr/>
          <p:nvPr/>
        </p:nvSpPr>
        <p:spPr>
          <a:xfrm>
            <a:off x="4143737" y="3008465"/>
            <a:ext cx="2628900" cy="38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01409-7F85-4130-8855-344EA981AF5C}"/>
              </a:ext>
            </a:extLst>
          </p:cNvPr>
          <p:cNvSpPr/>
          <p:nvPr/>
        </p:nvSpPr>
        <p:spPr>
          <a:xfrm>
            <a:off x="863079" y="3008465"/>
            <a:ext cx="2648963" cy="38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6C01B-ED56-477C-A050-FEFDB05F128A}"/>
              </a:ext>
            </a:extLst>
          </p:cNvPr>
          <p:cNvSpPr txBox="1"/>
          <p:nvPr/>
        </p:nvSpPr>
        <p:spPr>
          <a:xfrm>
            <a:off x="4375121" y="6243105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 . . . </a:t>
            </a:r>
          </a:p>
        </p:txBody>
      </p:sp>
    </p:spTree>
    <p:extLst>
      <p:ext uri="{BB962C8B-B14F-4D97-AF65-F5344CB8AC3E}">
        <p14:creationId xmlns:p14="http://schemas.microsoft.com/office/powerpoint/2010/main" val="360090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825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/stem/socket.py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(send)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36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ext/stem</a:t>
            </a:r>
          </a:p>
          <a:p>
            <a:r>
              <a:rPr lang="en-US" altLang="ko-KR" sz="3000"/>
              <a:t>	=&gt; Tor </a:t>
            </a:r>
            <a:r>
              <a:rPr lang="ko-KR" altLang="en-US" sz="3000"/>
              <a:t>프로세스와 연결하고 제어하기 위한 라이브러리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99810-0E76-44B2-B997-66817D643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501" y="2564865"/>
            <a:ext cx="6715125" cy="4152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0FA25F-0756-4568-AC7E-DEF8F5E81E06}"/>
              </a:ext>
            </a:extLst>
          </p:cNvPr>
          <p:cNvSpPr/>
          <p:nvPr/>
        </p:nvSpPr>
        <p:spPr>
          <a:xfrm>
            <a:off x="1782501" y="2580772"/>
            <a:ext cx="6759615" cy="4271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1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63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/stem/socket.py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(recv)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36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ext/stem</a:t>
            </a:r>
          </a:p>
          <a:p>
            <a:r>
              <a:rPr lang="en-US" altLang="ko-KR" sz="3000"/>
              <a:t>	=&gt; Tor </a:t>
            </a:r>
            <a:r>
              <a:rPr lang="ko-KR" altLang="en-US" sz="3000"/>
              <a:t>프로세스와 연결하고 제어하기 위한 라이브러리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26C4F-F7F6-43CE-BBE8-9A02E80EF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36" y="2743303"/>
            <a:ext cx="5400675" cy="3648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E7B8C9-3EBF-4D68-88C1-23194BAF93D1}"/>
              </a:ext>
            </a:extLst>
          </p:cNvPr>
          <p:cNvSpPr/>
          <p:nvPr/>
        </p:nvSpPr>
        <p:spPr>
          <a:xfrm>
            <a:off x="1956122" y="2708476"/>
            <a:ext cx="6886936" cy="38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3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428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/stem/socket.py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(is_alive, is_localhost)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36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ext/stem</a:t>
            </a:r>
          </a:p>
          <a:p>
            <a:r>
              <a:rPr lang="en-US" altLang="ko-KR" sz="3000"/>
              <a:t>	=&gt; Tor </a:t>
            </a:r>
            <a:r>
              <a:rPr lang="ko-KR" altLang="en-US" sz="3000"/>
              <a:t>프로세스와 연결하고 제어하기 위한 라이브러리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647CEC-A8AE-4C0F-A6E8-FB23C5AA8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197" y="2732937"/>
            <a:ext cx="5192053" cy="2542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7DDA30-080D-47E1-9195-2D7F0AC794FD}"/>
              </a:ext>
            </a:extLst>
          </p:cNvPr>
          <p:cNvSpPr/>
          <p:nvPr/>
        </p:nvSpPr>
        <p:spPr>
          <a:xfrm>
            <a:off x="1846959" y="2732937"/>
            <a:ext cx="5428527" cy="2847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6471271" y="1473715"/>
            <a:ext cx="25709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Contents</a:t>
            </a:r>
            <a:endParaRPr lang="ko-KR" altLang="en-US" sz="3500" b="1" i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0FC86-3DE6-4563-B89E-F182B4CBDE68}"/>
              </a:ext>
            </a:extLst>
          </p:cNvPr>
          <p:cNvGrpSpPr/>
          <p:nvPr/>
        </p:nvGrpSpPr>
        <p:grpSpPr>
          <a:xfrm>
            <a:off x="6748420" y="2418571"/>
            <a:ext cx="3943392" cy="477054"/>
            <a:chOff x="5702787" y="1349696"/>
            <a:chExt cx="3943392" cy="4770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78693F-842B-4B8D-8BB7-C716CDCF3338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 </a:t>
              </a:r>
              <a:r>
                <a:rPr lang="ko-KR" altLang="en-US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기능</a:t>
              </a:r>
              <a:endParaRPr lang="en-US" altLang="ko-KR" sz="20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EEC73-4CEF-4BAE-B558-9CEC3A309FF7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A66282-63F0-4D90-AD3A-EF2D24BE5163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01</a:t>
              </a:r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DC183E0-3510-40B8-AB87-8B431BC7FF78}"/>
              </a:ext>
            </a:extLst>
          </p:cNvPr>
          <p:cNvGrpSpPr/>
          <p:nvPr/>
        </p:nvGrpSpPr>
        <p:grpSpPr>
          <a:xfrm>
            <a:off x="6729609" y="3625568"/>
            <a:ext cx="3931960" cy="804608"/>
            <a:chOff x="5702787" y="1349696"/>
            <a:chExt cx="3931960" cy="8046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ED617F-16F7-421F-BB53-C6E21F2DC128}"/>
                </a:ext>
              </a:extLst>
            </p:cNvPr>
            <p:cNvSpPr/>
            <p:nvPr/>
          </p:nvSpPr>
          <p:spPr>
            <a:xfrm>
              <a:off x="6677847" y="1388168"/>
              <a:ext cx="2956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폴더별 기능 분석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F24A41-5852-4A08-923A-BD789698923D}"/>
                </a:ext>
              </a:extLst>
            </p:cNvPr>
            <p:cNvSpPr/>
            <p:nvPr/>
          </p:nvSpPr>
          <p:spPr>
            <a:xfrm>
              <a:off x="6678610" y="1877305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20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F271BB0-E668-48B4-962B-E7E288C1B9B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02D79C-C8E3-4CC3-841A-9A4081348728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02</a:t>
              </a:r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B1E4EB-FB5F-42F4-9077-8E08BD0B3AF9}"/>
              </a:ext>
            </a:extLst>
          </p:cNvPr>
          <p:cNvGrpSpPr/>
          <p:nvPr/>
        </p:nvGrpSpPr>
        <p:grpSpPr>
          <a:xfrm>
            <a:off x="6722214" y="4967328"/>
            <a:ext cx="3969598" cy="477054"/>
            <a:chOff x="5702787" y="1349696"/>
            <a:chExt cx="3969598" cy="4770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A666F24-4C91-4CBF-81AE-6A19A37B13CD}"/>
                </a:ext>
              </a:extLst>
            </p:cNvPr>
            <p:cNvSpPr/>
            <p:nvPr/>
          </p:nvSpPr>
          <p:spPr>
            <a:xfrm>
              <a:off x="6677847" y="1388168"/>
              <a:ext cx="29945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참고자료</a:t>
              </a:r>
              <a:endParaRPr lang="en-US" altLang="ko-KR" sz="20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2F29FE8-8ECB-43DF-A7F3-3D68070ACBB4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E110F08-C10A-4FF4-8969-CB3A6093414F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03</a:t>
              </a:r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43778" y="0"/>
            <a:ext cx="51908" cy="2104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22" y="1631375"/>
            <a:ext cx="949023" cy="98764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DC276A-556F-4EF5-97CC-60A61377356B}"/>
              </a:ext>
            </a:extLst>
          </p:cNvPr>
          <p:cNvGrpSpPr/>
          <p:nvPr/>
        </p:nvGrpSpPr>
        <p:grpSpPr>
          <a:xfrm>
            <a:off x="7263387" y="2907967"/>
            <a:ext cx="3428426" cy="477054"/>
            <a:chOff x="5702787" y="1349696"/>
            <a:chExt cx="3428426" cy="4770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D6FE04-7F19-4C98-9FCC-6C5998385632}"/>
                </a:ext>
              </a:extLst>
            </p:cNvPr>
            <p:cNvSpPr/>
            <p:nvPr/>
          </p:nvSpPr>
          <p:spPr>
            <a:xfrm>
              <a:off x="5896184" y="1434334"/>
              <a:ext cx="3235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</a:t>
              </a:r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Foot </a:t>
              </a:r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기능 설명</a:t>
              </a:r>
              <a:endParaRPr lang="en-US" altLang="ko-KR" sz="14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6FA517-BBEB-486E-9DF4-074BB4611F1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628256-D313-4F87-AF79-E4E99F5631A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14FC97-4DF8-4979-A54D-1C5B3429F0E3}"/>
              </a:ext>
            </a:extLst>
          </p:cNvPr>
          <p:cNvGrpSpPr/>
          <p:nvPr/>
        </p:nvGrpSpPr>
        <p:grpSpPr>
          <a:xfrm>
            <a:off x="7267983" y="3158454"/>
            <a:ext cx="3423829" cy="477054"/>
            <a:chOff x="5702787" y="1349696"/>
            <a:chExt cx="3423829" cy="4770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2D268C-E4B3-4F84-AFE7-BAE75B8799B6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 </a:t>
              </a:r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기능 예시</a:t>
              </a:r>
              <a:endParaRPr lang="en-US" altLang="ko-KR" sz="14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9BEA7E-8F12-48FB-9CC5-BE7CC8FDCB20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7066A4-13E5-4FAC-887B-F5F0B80B563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B2D9F4-BCA4-45C5-AD5F-22809FD733DD}"/>
              </a:ext>
            </a:extLst>
          </p:cNvPr>
          <p:cNvGrpSpPr/>
          <p:nvPr/>
        </p:nvGrpSpPr>
        <p:grpSpPr>
          <a:xfrm>
            <a:off x="7240706" y="4291676"/>
            <a:ext cx="3442497" cy="477054"/>
            <a:chOff x="5702787" y="1349696"/>
            <a:chExt cx="3442497" cy="4770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9FE95C-6FF2-49EF-A6EB-F5F49C427AE4}"/>
                </a:ext>
              </a:extLst>
            </p:cNvPr>
            <p:cNvSpPr/>
            <p:nvPr/>
          </p:nvSpPr>
          <p:spPr>
            <a:xfrm>
              <a:off x="5930908" y="1434334"/>
              <a:ext cx="32143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ext </a:t>
              </a:r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내부 폴더</a:t>
              </a:r>
              <a:endParaRPr lang="en-US" altLang="ko-KR" sz="14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05A65B-AA01-4E44-BD7F-86498965C7BB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DCD8A8B-8E6C-41F3-B195-CA3F5A11474A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1E3D31-3119-4D70-8657-C1F6EF8471EE}"/>
              </a:ext>
            </a:extLst>
          </p:cNvPr>
          <p:cNvGrpSpPr/>
          <p:nvPr/>
        </p:nvGrpSpPr>
        <p:grpSpPr>
          <a:xfrm>
            <a:off x="7237740" y="4035176"/>
            <a:ext cx="3423829" cy="477054"/>
            <a:chOff x="5702787" y="1349696"/>
            <a:chExt cx="3423829" cy="47705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828AA7C-8B7E-41CC-962C-54EFEA2632C4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내부 폴더 목록</a:t>
              </a:r>
              <a:endParaRPr lang="en-US" altLang="ko-KR" sz="14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5BCEC41-4447-40AE-B14C-E1639A4AB473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9F2DC85-A33A-4D52-B995-E9FADC1C5341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AB108DA-5425-4A0A-9CD2-6E18AF776B2F}"/>
              </a:ext>
            </a:extLst>
          </p:cNvPr>
          <p:cNvGrpSpPr/>
          <p:nvPr/>
        </p:nvGrpSpPr>
        <p:grpSpPr>
          <a:xfrm>
            <a:off x="7249315" y="4558242"/>
            <a:ext cx="3442497" cy="477054"/>
            <a:chOff x="5702787" y="1349696"/>
            <a:chExt cx="3442497" cy="4770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6F6D7B-417B-42AF-83BF-0FDBC5FCA3C0}"/>
                </a:ext>
              </a:extLst>
            </p:cNvPr>
            <p:cNvSpPr/>
            <p:nvPr/>
          </p:nvSpPr>
          <p:spPr>
            <a:xfrm>
              <a:off x="5930908" y="1434334"/>
              <a:ext cx="32143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modules </a:t>
              </a:r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내부 폴더</a:t>
              </a:r>
              <a:endParaRPr lang="en-US" altLang="ko-KR" sz="14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DF44D0C-0332-46C4-A525-74881C35D55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D9028DA-FADA-4988-8E38-0BD1C7EEE0E3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5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5194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/stem/socket.py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(connect)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9736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ext/stem</a:t>
            </a:r>
          </a:p>
          <a:p>
            <a:r>
              <a:rPr lang="en-US" altLang="ko-KR" sz="3000"/>
              <a:t>	=&gt; Tor </a:t>
            </a:r>
            <a:r>
              <a:rPr lang="ko-KR" altLang="en-US" sz="3000"/>
              <a:t>프로세스와 연결하고 제어하기 위한 라이브러리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E01F3-2AA7-4690-84AE-AA4C76B31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977" y="2859308"/>
            <a:ext cx="6324600" cy="3714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59A1AA-F305-47D5-BE74-93498C972F64}"/>
              </a:ext>
            </a:extLst>
          </p:cNvPr>
          <p:cNvSpPr/>
          <p:nvPr/>
        </p:nvSpPr>
        <p:spPr>
          <a:xfrm>
            <a:off x="1678329" y="2824223"/>
            <a:ext cx="6370248" cy="378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73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87529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ext/gexf</a:t>
            </a:r>
          </a:p>
          <a:p>
            <a:r>
              <a:rPr lang="en-US" altLang="ko-KR" sz="3000"/>
              <a:t>	=&gt; GEXF(Graph Exchange XML Format) </a:t>
            </a:r>
            <a:r>
              <a:rPr lang="ko-KR" altLang="en-US" sz="3000"/>
              <a:t>파일 형식을</a:t>
            </a:r>
            <a:endParaRPr lang="en-US" altLang="ko-KR" sz="3000"/>
          </a:p>
          <a:p>
            <a:r>
              <a:rPr lang="en-US" altLang="ko-KR" sz="3000"/>
              <a:t>		</a:t>
            </a:r>
            <a:r>
              <a:rPr lang="ko-KR" altLang="en-US" sz="3000"/>
              <a:t>생성하는 파이썬 라이브러리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ext/ispell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잘못된 철자를 검사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ext/openxmllib</a:t>
            </a:r>
          </a:p>
          <a:p>
            <a:r>
              <a:rPr lang="en-US" altLang="ko-KR" sz="3000"/>
              <a:t>	=&gt; docx, xlsx, pptx, pdf </a:t>
            </a:r>
            <a:r>
              <a:rPr lang="ko-KR" altLang="en-US" sz="3000"/>
              <a:t>메타 데이터를 추출</a:t>
            </a:r>
            <a:endParaRPr lang="en-US" altLang="ko-KR" sz="3000"/>
          </a:p>
          <a:p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8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73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100620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ext/phonenumbers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전화번호 식별 지원</a:t>
            </a:r>
            <a:endParaRPr lang="en-US" altLang="ko-KR" sz="3000"/>
          </a:p>
          <a:p>
            <a:r>
              <a:rPr lang="en-US" altLang="ko-KR" sz="3000"/>
              <a:t>		</a:t>
            </a:r>
            <a:r>
              <a:rPr lang="ko-KR" altLang="en-US" sz="3000"/>
              <a:t>전화번호 관련 객체 생성</a:t>
            </a:r>
            <a:r>
              <a:rPr lang="en-US" altLang="ko-KR" sz="3000"/>
              <a:t>, </a:t>
            </a:r>
            <a:r>
              <a:rPr lang="ko-KR" altLang="en-US" sz="3000"/>
              <a:t>시간대 매핑 기능</a:t>
            </a:r>
            <a:r>
              <a:rPr lang="en-US" altLang="ko-KR" sz="3000"/>
              <a:t>,</a:t>
            </a:r>
          </a:p>
          <a:p>
            <a:r>
              <a:rPr lang="en-US" altLang="ko-KR" sz="3000"/>
              <a:t>		</a:t>
            </a:r>
            <a:r>
              <a:rPr lang="ko-KR" altLang="en-US" sz="3000"/>
              <a:t>전화번호 일치 확인</a:t>
            </a:r>
            <a:r>
              <a:rPr lang="en-US" altLang="ko-KR" sz="3000"/>
              <a:t>, </a:t>
            </a:r>
            <a:r>
              <a:rPr lang="ko-KR" altLang="en-US" sz="3000"/>
              <a:t>파싱 등 지원</a:t>
            </a:r>
            <a:endParaRPr lang="en-US" altLang="ko-KR" sz="3000"/>
          </a:p>
          <a:p>
            <a:br>
              <a:rPr lang="en-US" altLang="ko-KR" sz="3000"/>
            </a:br>
            <a:r>
              <a:rPr lang="en-US" altLang="ko-KR" sz="3000"/>
              <a:t>ext/pythonwhois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데이터를 검색하고 파싱하기 위한 파이썬 모듈</a:t>
            </a:r>
            <a:br>
              <a:rPr lang="en-US" altLang="ko-KR" sz="3000"/>
            </a:br>
            <a:endParaRPr lang="en-US" altLang="ko-KR" sz="3000"/>
          </a:p>
          <a:p>
            <a:r>
              <a:rPr lang="en-US" altLang="ko-KR" sz="3000"/>
              <a:t>ext/DNS</a:t>
            </a:r>
          </a:p>
          <a:p>
            <a:r>
              <a:rPr lang="en-US" altLang="ko-KR" sz="3000"/>
              <a:t>	=&gt; </a:t>
            </a:r>
            <a:r>
              <a:rPr lang="ko-KR" altLang="en-US" sz="3000"/>
              <a:t>도메인 이름과 </a:t>
            </a:r>
            <a:r>
              <a:rPr lang="en-US" altLang="ko-KR" sz="3000"/>
              <a:t>IP</a:t>
            </a:r>
            <a:r>
              <a:rPr lang="ko-KR" altLang="en-US" sz="3000"/>
              <a:t>주소 등과 관련된 업무 수행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287416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17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B6C61-733C-487C-AE33-6E4DDB50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6" y="974303"/>
            <a:ext cx="3486150" cy="6305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EBA94-9B57-434D-810F-12AF26A33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836" y="974303"/>
            <a:ext cx="3495675" cy="63055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2B5D99-59F6-49B5-B78C-3B1463502E01}"/>
              </a:ext>
            </a:extLst>
          </p:cNvPr>
          <p:cNvSpPr/>
          <p:nvPr/>
        </p:nvSpPr>
        <p:spPr>
          <a:xfrm>
            <a:off x="8027561" y="2980695"/>
            <a:ext cx="18582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i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. .</a:t>
            </a:r>
            <a:endParaRPr lang="ko-KR" altLang="en-US" sz="9600" i="1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77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438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(regexps)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A630C-04BE-4336-BF8B-72243F09F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618" y="1660968"/>
            <a:ext cx="6886575" cy="4352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0194CD-D3F6-4C62-8B31-BC5CA86B7119}"/>
              </a:ext>
            </a:extLst>
          </p:cNvPr>
          <p:cNvSpPr/>
          <p:nvPr/>
        </p:nvSpPr>
        <p:spPr>
          <a:xfrm>
            <a:off x="1574156" y="1545782"/>
            <a:ext cx="7523545" cy="456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4369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(regexps)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7F69A8-0540-4049-9A84-E652CA0AB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583" y="1748989"/>
            <a:ext cx="5514975" cy="4324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89AEFC-75AB-4871-8AE9-276947770327}"/>
              </a:ext>
            </a:extLst>
          </p:cNvPr>
          <p:cNvSpPr/>
          <p:nvPr/>
        </p:nvSpPr>
        <p:spPr>
          <a:xfrm>
            <a:off x="1493134" y="1608881"/>
            <a:ext cx="7581418" cy="476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438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(regexps)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9F4B2-A708-4371-A5D4-3D1F887D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98" y="1193894"/>
            <a:ext cx="6696075" cy="6038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110EFC-A36A-4697-8A1D-1C285F199E10}"/>
              </a:ext>
            </a:extLst>
          </p:cNvPr>
          <p:cNvSpPr/>
          <p:nvPr/>
        </p:nvSpPr>
        <p:spPr>
          <a:xfrm>
            <a:off x="1655180" y="1193894"/>
            <a:ext cx="6841993" cy="6038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7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438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(regexps)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0DF96-CE01-4597-9D22-CFBB2EF4A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60" y="2813144"/>
            <a:ext cx="6629400" cy="1400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44E3CF-73AB-44F5-89C0-9E4FB7E949B3}"/>
              </a:ext>
            </a:extLst>
          </p:cNvPr>
          <p:cNvSpPr/>
          <p:nvPr/>
        </p:nvSpPr>
        <p:spPr>
          <a:xfrm>
            <a:off x="1592515" y="2719977"/>
            <a:ext cx="6724891" cy="149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4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5249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 </a:t>
            </a:r>
            <a:r>
              <a:rPr lang="ko-KR" altLang="en-US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분석예시</a:t>
            </a:r>
            <a:r>
              <a:rPr lang="en-US" altLang="ko-KR" sz="2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(watchedEvents)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4E3CF-73AB-44F5-89C0-9E4FB7E949B3}"/>
              </a:ext>
            </a:extLst>
          </p:cNvPr>
          <p:cNvSpPr/>
          <p:nvPr/>
        </p:nvSpPr>
        <p:spPr>
          <a:xfrm>
            <a:off x="1731819" y="1274222"/>
            <a:ext cx="6585588" cy="595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921366-7DB3-46EC-99A2-0A8A76431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331" y="1308194"/>
            <a:ext cx="63150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9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17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1. </a:t>
            </a:r>
            <a:r>
              <a:rPr lang="ko-KR" altLang="en-US" sz="3000"/>
              <a:t>상태 확인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749308"/>
            <a:ext cx="10062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altLang="ko-KR" sz="2000"/>
              <a:t>DNS </a:t>
            </a:r>
            <a:r>
              <a:rPr lang="ko-KR" altLang="en-US" sz="2000"/>
              <a:t>신뢰성 판단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악성 </a:t>
            </a:r>
            <a:r>
              <a:rPr lang="en-US" altLang="ko-KR" sz="2000"/>
              <a:t>IP / </a:t>
            </a:r>
            <a:r>
              <a:rPr lang="ko-KR" altLang="en-US" sz="2000"/>
              <a:t>도메인 확인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메일 계정이 해킹되었는지 확인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호스트가 블록됐는지 아닌지 확인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웹 프레임 워크의 사용 확인</a:t>
            </a:r>
          </a:p>
        </p:txBody>
      </p:sp>
    </p:spTree>
    <p:extLst>
      <p:ext uri="{BB962C8B-B14F-4D97-AF65-F5344CB8AC3E}">
        <p14:creationId xmlns:p14="http://schemas.microsoft.com/office/powerpoint/2010/main" val="14719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368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Spider Foot </a:t>
            </a:r>
            <a:r>
              <a:rPr lang="ko-KR" altLang="en-US" sz="3000"/>
              <a:t>기능 설명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E948C-E30C-4558-AA09-E17E12CCC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78" y="2583337"/>
            <a:ext cx="634365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E5E855-F873-4D68-BBF3-FD70235E0E3D}"/>
              </a:ext>
            </a:extLst>
          </p:cNvPr>
          <p:cNvSpPr txBox="1"/>
          <p:nvPr/>
        </p:nvSpPr>
        <p:spPr>
          <a:xfrm>
            <a:off x="656859" y="4614196"/>
            <a:ext cx="87533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/>
              <a:t>(</a:t>
            </a:r>
            <a:r>
              <a:rPr lang="ko-KR" altLang="en-US" sz="1700"/>
              <a:t>출처 </a:t>
            </a:r>
            <a:r>
              <a:rPr lang="en-US" altLang="ko-KR" sz="1700"/>
              <a:t>: </a:t>
            </a:r>
            <a:r>
              <a:rPr lang="en-US" altLang="ko-KR" sz="1700">
                <a:hlinkClick r:id="rId6"/>
              </a:rPr>
              <a:t>https://www.spiderfoot.net/documentation/#what-can-i-do-with-spiderfoot</a:t>
            </a:r>
            <a:r>
              <a:rPr lang="en-US" altLang="ko-KR" sz="170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8B694-6888-4B42-9774-517B1EAA9F42}"/>
              </a:ext>
            </a:extLst>
          </p:cNvPr>
          <p:cNvSpPr/>
          <p:nvPr/>
        </p:nvSpPr>
        <p:spPr>
          <a:xfrm>
            <a:off x="656859" y="2487051"/>
            <a:ext cx="6361394" cy="204631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74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17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2276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2. </a:t>
            </a:r>
            <a:r>
              <a:rPr lang="ko-KR" altLang="en-US" sz="3000"/>
              <a:t>식별 대상</a:t>
            </a:r>
            <a:endParaRPr lang="en-US" altLang="ko-KR" sz="3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749308"/>
            <a:ext cx="1006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잠재적인 내용과 파일도 식별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도메인과 링크 식별</a:t>
            </a:r>
            <a:br>
              <a:rPr lang="ko-KR" altLang="en-US" sz="2000"/>
            </a:br>
            <a:r>
              <a:rPr lang="ko-KR" altLang="en-US" sz="2000"/>
              <a:t>웹 서버의 버전 식별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altLang="ko-KR" sz="2000"/>
              <a:t>SQL</a:t>
            </a:r>
            <a:r>
              <a:rPr lang="ko-KR" altLang="en-US" sz="2000"/>
              <a:t>오류와 같은 내용에서 일반적인 오류 메시지 식별</a:t>
            </a:r>
          </a:p>
        </p:txBody>
      </p:sp>
    </p:spTree>
    <p:extLst>
      <p:ext uri="{BB962C8B-B14F-4D97-AF65-F5344CB8AC3E}">
        <p14:creationId xmlns:p14="http://schemas.microsoft.com/office/powerpoint/2010/main" val="2963212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17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3. </a:t>
            </a:r>
            <a:r>
              <a:rPr lang="ko-KR" altLang="en-US" sz="3000"/>
              <a:t>방식 설정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749308"/>
            <a:ext cx="1006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altLang="ko-KR" sz="2000"/>
              <a:t>API(</a:t>
            </a:r>
            <a:r>
              <a:rPr lang="ko-KR" altLang="en-US" sz="2000"/>
              <a:t>운영체제와 응용프로그램 사이의 통신에 사용되는 언어나 메시지 형식</a:t>
            </a:r>
            <a:r>
              <a:rPr lang="en-US" altLang="ko-KR" sz="2000"/>
              <a:t>) </a:t>
            </a:r>
            <a:r>
              <a:rPr lang="ko-KR" altLang="en-US" sz="2000"/>
              <a:t>사용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altLang="ko-KR" sz="2000"/>
              <a:t>Brute Forcing(</a:t>
            </a:r>
            <a:r>
              <a:rPr lang="ko-KR" altLang="en-US" sz="2000"/>
              <a:t>사용자 계정 정보를 알아내기 위한 무차별적 공격 기법</a:t>
            </a:r>
            <a:r>
              <a:rPr lang="en-US" altLang="ko-KR" sz="2000"/>
              <a:t>)</a:t>
            </a:r>
            <a:r>
              <a:rPr lang="ko-KR" altLang="en-US" sz="2000"/>
              <a:t>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557412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17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4. </a:t>
            </a:r>
            <a:r>
              <a:rPr lang="ko-KR" altLang="en-US" sz="3000"/>
              <a:t>기타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749308"/>
            <a:ext cx="10062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사이트에서 사용하는 인증서 정보 수집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웹페이지의 스파이더링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인터넷에서 열려있는 </a:t>
            </a:r>
            <a:r>
              <a:rPr lang="en-US" altLang="ko-KR" sz="2000"/>
              <a:t>TCP</a:t>
            </a:r>
            <a:r>
              <a:rPr lang="ko-KR" altLang="en-US" sz="2000"/>
              <a:t>포트 검색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같은 </a:t>
            </a:r>
            <a:r>
              <a:rPr lang="en-US" altLang="ko-KR" sz="2000"/>
              <a:t>IP</a:t>
            </a:r>
            <a:r>
              <a:rPr lang="ko-KR" altLang="en-US" sz="2000"/>
              <a:t>를 공유하는 호스트에 대해 </a:t>
            </a:r>
            <a:r>
              <a:rPr lang="en-US" altLang="ko-KR" sz="2000"/>
              <a:t>(</a:t>
            </a:r>
            <a:r>
              <a:rPr lang="ko-KR" altLang="en-US" sz="2000"/>
              <a:t>여러 사이트</a:t>
            </a:r>
            <a:r>
              <a:rPr lang="en-US" altLang="ko-KR" sz="2000"/>
              <a:t>)</a:t>
            </a:r>
            <a:r>
              <a:rPr lang="ko-KR" altLang="en-US" sz="2000"/>
              <a:t>에서 검색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정보 데이터베이스 관리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2000"/>
              <a:t>비트코인 관련</a:t>
            </a:r>
            <a:br>
              <a:rPr lang="en-US" altLang="ko-KR" sz="2000"/>
            </a:br>
            <a:r>
              <a:rPr lang="ko-KR" altLang="en-US" sz="2000"/>
              <a:t>등등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561154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참고자료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100620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/>
          </a:p>
          <a:p>
            <a:r>
              <a:rPr lang="en-US" altLang="ko-KR"/>
              <a:t>Spider Foot </a:t>
            </a:r>
            <a:r>
              <a:rPr lang="ko-KR" altLang="en-US"/>
              <a:t>기능 예시 사진</a:t>
            </a:r>
            <a:endParaRPr lang="en-US" altLang="ko-KR"/>
          </a:p>
          <a:p>
            <a:r>
              <a:rPr lang="en-US" altLang="ko-KR">
                <a:hlinkClick r:id="rId5"/>
              </a:rPr>
              <a:t>https://www.spiderfoot.net/documentation/#usage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Spider Foot </a:t>
            </a:r>
            <a:r>
              <a:rPr lang="ko-KR" altLang="en-US"/>
              <a:t>개발자 트위터</a:t>
            </a:r>
            <a:r>
              <a:rPr lang="en-US" altLang="ko-KR"/>
              <a:t>(</a:t>
            </a:r>
            <a:r>
              <a:rPr lang="ko-KR" altLang="en-US"/>
              <a:t>시연 영상</a:t>
            </a:r>
            <a:r>
              <a:rPr lang="en-US" altLang="ko-KR"/>
              <a:t>)</a:t>
            </a:r>
          </a:p>
          <a:p>
            <a:r>
              <a:rPr lang="ko-KR" altLang="en-US">
                <a:hlinkClick r:id="rId6"/>
              </a:rPr>
              <a:t>https://twitter.com/i/status/1037773786685296640</a:t>
            </a:r>
            <a:endParaRPr lang="en-US" altLang="ko-KR"/>
          </a:p>
          <a:p>
            <a:endParaRPr lang="ko-KR" altLang="en-US" sz="1400"/>
          </a:p>
          <a:p>
            <a:pPr fontAlgn="base" latinLnBrk="1"/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1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7206625" y="5705121"/>
            <a:ext cx="27946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감사합니다</a:t>
            </a:r>
            <a:r>
              <a:rPr lang="en-US" altLang="ko-KR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.</a:t>
            </a:r>
            <a:endParaRPr lang="ko-KR" altLang="en-US" sz="3500" b="1" i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37814" y="0"/>
            <a:ext cx="51684" cy="437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93551"/>
            <a:ext cx="949023" cy="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368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Spider Foot </a:t>
            </a:r>
            <a:r>
              <a:rPr lang="ko-KR" altLang="en-US" sz="3000"/>
              <a:t>기능 설명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5E855-F873-4D68-BBF3-FD70235E0E3D}"/>
              </a:ext>
            </a:extLst>
          </p:cNvPr>
          <p:cNvSpPr txBox="1"/>
          <p:nvPr/>
        </p:nvSpPr>
        <p:spPr>
          <a:xfrm>
            <a:off x="657845" y="4623988"/>
            <a:ext cx="85671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/>
              <a:t>(</a:t>
            </a:r>
            <a:r>
              <a:rPr lang="ko-KR" altLang="en-US" sz="1700"/>
              <a:t>출처 </a:t>
            </a:r>
            <a:r>
              <a:rPr lang="en-US" altLang="ko-KR" sz="1700"/>
              <a:t>: </a:t>
            </a:r>
            <a:r>
              <a:rPr lang="en-US" altLang="ko-KR" sz="1700">
                <a:hlinkClick r:id="rId5"/>
              </a:rPr>
              <a:t>https://www.spiderfoot.net/documentation/#what-can-i-do-with-spiderfoot</a:t>
            </a:r>
            <a:r>
              <a:rPr lang="en-US" altLang="ko-KR" sz="170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657845" y="2487051"/>
            <a:ext cx="6361394" cy="204631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30BECE-B144-4199-B8E2-F29014DBD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20" y="2508344"/>
            <a:ext cx="6349819" cy="20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기능예시 </a:t>
            </a:r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(New Scan)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5E855-F873-4D68-BBF3-FD70235E0E3D}"/>
              </a:ext>
            </a:extLst>
          </p:cNvPr>
          <p:cNvSpPr txBox="1"/>
          <p:nvPr/>
        </p:nvSpPr>
        <p:spPr>
          <a:xfrm>
            <a:off x="629715" y="7123775"/>
            <a:ext cx="921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/>
              <a:t>(</a:t>
            </a:r>
            <a:r>
              <a:rPr lang="ko-KR" altLang="en-US" sz="1700"/>
              <a:t>출처 </a:t>
            </a:r>
            <a:r>
              <a:rPr lang="en-US" altLang="ko-KR" sz="1700"/>
              <a:t>: </a:t>
            </a:r>
            <a:r>
              <a:rPr lang="en-US" altLang="ko-KR">
                <a:hlinkClick r:id="rId5"/>
              </a:rPr>
              <a:t>https://www.spiderfoot.net/documentation/#running</a:t>
            </a:r>
            <a:r>
              <a:rPr lang="en-US" altLang="ko-KR" sz="170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9705CF-57F7-47C6-B42D-5A8856F2A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68" y="1166445"/>
            <a:ext cx="9210675" cy="5657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B6196C-3C2E-49B3-AB33-A5FDA61DE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07" y="6824295"/>
            <a:ext cx="542925" cy="2476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56CE96E-AA93-4736-8985-B3C23680DF13}"/>
              </a:ext>
            </a:extLst>
          </p:cNvPr>
          <p:cNvSpPr/>
          <p:nvPr/>
        </p:nvSpPr>
        <p:spPr>
          <a:xfrm>
            <a:off x="740568" y="6769530"/>
            <a:ext cx="833589" cy="35424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9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기능예시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5E855-F873-4D68-BBF3-FD70235E0E3D}"/>
              </a:ext>
            </a:extLst>
          </p:cNvPr>
          <p:cNvSpPr txBox="1"/>
          <p:nvPr/>
        </p:nvSpPr>
        <p:spPr>
          <a:xfrm>
            <a:off x="629715" y="7123775"/>
            <a:ext cx="59645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/>
              <a:t>(</a:t>
            </a:r>
            <a:r>
              <a:rPr lang="ko-KR" altLang="en-US" sz="1700"/>
              <a:t>출처 </a:t>
            </a:r>
            <a:r>
              <a:rPr lang="en-US" altLang="ko-KR" sz="1700"/>
              <a:t>: </a:t>
            </a:r>
            <a:r>
              <a:rPr lang="en-US" altLang="ko-KR" sz="1700">
                <a:hlinkClick r:id="rId5"/>
              </a:rPr>
              <a:t>https://www.spiderfoot.net/documentation/#managing</a:t>
            </a:r>
            <a:r>
              <a:rPr lang="en-US" altLang="ko-KR" sz="170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1E660-0351-46FE-963F-11CAFFAA2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31"/>
            <a:ext cx="10691813" cy="62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기능예시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5E855-F873-4D68-BBF3-FD70235E0E3D}"/>
              </a:ext>
            </a:extLst>
          </p:cNvPr>
          <p:cNvSpPr txBox="1"/>
          <p:nvPr/>
        </p:nvSpPr>
        <p:spPr>
          <a:xfrm>
            <a:off x="629715" y="7126926"/>
            <a:ext cx="57744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/>
              <a:t>(</a:t>
            </a:r>
            <a:r>
              <a:rPr lang="ko-KR" altLang="en-US" sz="1700"/>
              <a:t>출처 </a:t>
            </a:r>
            <a:r>
              <a:rPr lang="en-US" altLang="ko-KR" sz="1700"/>
              <a:t>: </a:t>
            </a:r>
            <a:r>
              <a:rPr lang="en-US" altLang="ko-KR" sz="1700">
                <a:hlinkClick r:id="rId5"/>
              </a:rPr>
              <a:t>https://www.spiderfoot.net/documentation/#falsepos</a:t>
            </a:r>
            <a:r>
              <a:rPr lang="en-US" altLang="ko-KR" sz="17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EDC63-D84E-41C1-9F59-888CAE69B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31" y="2336348"/>
            <a:ext cx="9048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137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폴더별 기능 분석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내부 폴더 목록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ACEEF7-4BC2-41E3-BC73-A5D21C6F8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15" y="2363810"/>
            <a:ext cx="4627722" cy="4407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5887152" y="2365502"/>
            <a:ext cx="480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/>
              <a:t>dyn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/>
              <a:t>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/>
              <a:t>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5382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73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323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ext </a:t>
            </a:r>
            <a:r>
              <a:rPr lang="ko-KR" altLang="en-US" sz="3000"/>
              <a:t>내부 폴더 목록</a:t>
            </a:r>
            <a:endParaRPr lang="en-US" altLang="ko-KR" sz="3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C562-C530-4E00-8AD8-9AFB9EDF9889}"/>
              </a:ext>
            </a:extLst>
          </p:cNvPr>
          <p:cNvSpPr txBox="1"/>
          <p:nvPr/>
        </p:nvSpPr>
        <p:spPr>
          <a:xfrm>
            <a:off x="629715" y="2467914"/>
            <a:ext cx="48046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 - PyPDF2</a:t>
            </a:r>
            <a:br>
              <a:rPr lang="en-US" altLang="ko-KR" sz="3000"/>
            </a:br>
            <a:r>
              <a:rPr lang="en-US" altLang="ko-KR" sz="3000"/>
              <a:t> - adblockparser</a:t>
            </a:r>
            <a:br>
              <a:rPr lang="en-US" altLang="ko-KR" sz="3000"/>
            </a:br>
            <a:r>
              <a:rPr lang="en-US" altLang="ko-KR" sz="3000"/>
              <a:t> - DNS</a:t>
            </a:r>
            <a:br>
              <a:rPr lang="en-US" altLang="ko-KR" sz="3000"/>
            </a:br>
            <a:r>
              <a:rPr lang="en-US" altLang="ko-KR" sz="3000"/>
              <a:t> - exifread</a:t>
            </a:r>
            <a:br>
              <a:rPr lang="en-US" altLang="ko-KR" sz="3000"/>
            </a:br>
            <a:r>
              <a:rPr lang="en-US" altLang="ko-KR" sz="3000"/>
              <a:t> - gexf</a:t>
            </a:r>
            <a:br>
              <a:rPr lang="en-US" altLang="ko-KR" sz="3000"/>
            </a:br>
            <a:r>
              <a:rPr lang="en-US" altLang="ko-KR" sz="3000"/>
              <a:t> - ispell</a:t>
            </a:r>
            <a:br>
              <a:rPr lang="en-US" altLang="ko-KR" sz="3000"/>
            </a:br>
            <a:r>
              <a:rPr lang="en-US" altLang="ko-KR" sz="3000"/>
              <a:t> - openxmllib</a:t>
            </a:r>
            <a:br>
              <a:rPr lang="en-US" altLang="ko-KR" sz="3000"/>
            </a:br>
            <a:r>
              <a:rPr lang="en-US" altLang="ko-KR" sz="3000"/>
              <a:t> - phonenumbers</a:t>
            </a:r>
            <a:br>
              <a:rPr lang="en-US" altLang="ko-KR" sz="3000"/>
            </a:br>
            <a:r>
              <a:rPr lang="en-US" altLang="ko-KR" sz="3000"/>
              <a:t> - pythonwhois</a:t>
            </a:r>
            <a:br>
              <a:rPr lang="en-US" altLang="ko-KR" sz="3000"/>
            </a:br>
            <a:r>
              <a:rPr lang="en-US" altLang="ko-KR" sz="3000"/>
              <a:t> - stem</a:t>
            </a:r>
          </a:p>
        </p:txBody>
      </p:sp>
    </p:spTree>
    <p:extLst>
      <p:ext uri="{BB962C8B-B14F-4D97-AF65-F5344CB8AC3E}">
        <p14:creationId xmlns:p14="http://schemas.microsoft.com/office/powerpoint/2010/main" val="19519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2711</TotalTime>
  <Words>575</Words>
  <Application>Microsoft Office PowerPoint</Application>
  <PresentationFormat>사용자 지정</PresentationFormat>
  <Paragraphs>214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Noto Sans</vt:lpstr>
      <vt:lpstr>Noto Sans CJK KR Black</vt:lpstr>
      <vt:lpstr>Noto Sans CJK KR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 </cp:lastModifiedBy>
  <cp:revision>94</cp:revision>
  <dcterms:created xsi:type="dcterms:W3CDTF">2017-08-31T00:14:07Z</dcterms:created>
  <dcterms:modified xsi:type="dcterms:W3CDTF">2018-11-13T10:34:45Z</dcterms:modified>
</cp:coreProperties>
</file>