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78" r:id="rId6"/>
    <p:sldId id="279" r:id="rId7"/>
    <p:sldId id="270" r:id="rId8"/>
    <p:sldId id="271" r:id="rId9"/>
    <p:sldId id="280" r:id="rId10"/>
    <p:sldId id="281" r:id="rId11"/>
    <p:sldId id="283" r:id="rId1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e7e88930f680cc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145" autoAdjust="0"/>
  </p:normalViewPr>
  <p:slideViewPr>
    <p:cSldViewPr snapToGrid="0">
      <p:cViewPr varScale="1">
        <p:scale>
          <a:sx n="66" d="100"/>
          <a:sy n="66" d="100"/>
        </p:scale>
        <p:origin x="163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00214-AEBF-4D72-8E4F-911372F446AB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93D3-D528-4A88-8747-92622C783C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1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57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정보화 시대로 원하는 정보를 어디서나 쉽게 얻을 수 있게 되었다</a:t>
            </a:r>
            <a:r>
              <a:rPr lang="en-US" altLang="ko-KR" dirty="0"/>
              <a:t>. </a:t>
            </a:r>
            <a:r>
              <a:rPr lang="ko-KR" altLang="en-US" dirty="0"/>
              <a:t>그러나 한편으로는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도메인 이름</a:t>
            </a:r>
            <a:r>
              <a:rPr lang="en-US" altLang="ko-KR" dirty="0"/>
              <a:t>, </a:t>
            </a:r>
            <a:r>
              <a:rPr lang="ko-KR" altLang="en-US" dirty="0"/>
              <a:t>전자 메일 주소</a:t>
            </a:r>
            <a:r>
              <a:rPr lang="en-US" altLang="ko-KR" dirty="0"/>
              <a:t>, </a:t>
            </a:r>
            <a:r>
              <a:rPr lang="ko-KR" altLang="en-US" dirty="0"/>
              <a:t>이름 같은 개인정보의 유출이 심각해졌다</a:t>
            </a:r>
            <a:r>
              <a:rPr lang="en-US" altLang="ko-KR" dirty="0"/>
              <a:t>. </a:t>
            </a:r>
            <a:r>
              <a:rPr lang="ko-KR" altLang="en-US" dirty="0"/>
              <a:t>이에 대비하여 </a:t>
            </a:r>
            <a:r>
              <a:rPr lang="en-US" altLang="ko-KR" dirty="0" err="1"/>
              <a:t>SpiderFoot</a:t>
            </a:r>
            <a:r>
              <a:rPr lang="ko-KR" altLang="en-US" dirty="0"/>
              <a:t>을 통해 보안 취약점을 찾아내 정보유출을 사전에 방지하는 것을 목표로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일에 처음으로 </a:t>
            </a:r>
            <a:r>
              <a:rPr lang="en-US" altLang="ko-KR" dirty="0"/>
              <a:t>Spider</a:t>
            </a:r>
            <a:r>
              <a:rPr lang="en-US" altLang="ko-KR" baseline="0" dirty="0"/>
              <a:t> Foot 2.3.0</a:t>
            </a:r>
            <a:r>
              <a:rPr lang="ko-KR" altLang="en-US" dirty="0"/>
              <a:t>을 블로그에 올리기 시작했음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지속적인 </a:t>
            </a:r>
            <a:r>
              <a:rPr lang="ko-KR" altLang="en-US" dirty="0"/>
              <a:t>업데이트를 통하여 기능과 데이터소스를 추가하고 버그를 수정함</a:t>
            </a:r>
            <a:r>
              <a:rPr lang="en-US" altLang="ko-KR" dirty="0"/>
              <a:t>.</a:t>
            </a:r>
            <a:r>
              <a:rPr lang="ko-KR" altLang="en-US" dirty="0"/>
              <a:t> 가장 최근</a:t>
            </a:r>
            <a:r>
              <a:rPr lang="ko-KR" altLang="en-US" baseline="0" dirty="0"/>
              <a:t> 버전은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일에 업데이트 된 </a:t>
            </a:r>
            <a:r>
              <a:rPr lang="en-US" altLang="ko-KR" dirty="0"/>
              <a:t>Spider Foot 2.12</a:t>
            </a:r>
            <a:r>
              <a:rPr lang="ko-KR" altLang="en-US" dirty="0"/>
              <a:t>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46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한국정보통신기술협회의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용어사전에 따르면 침투 시험이란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시장 등으로의 진출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침투의 의미를 갖는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penetration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복합어의 한 가지로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 시스템의 안전 보호면에서의 약점을 식별할 목적으로 프로그래머와 시스템 분석가를 통해 특별 팀을 편성하고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시스템에 대하여 부당한 액세스를 시험하는 것을 말한다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레드 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 내 전략의 취약점을 발견해 공격하는 역할을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부여받은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이러한 팀을 설치하는 의사결정 기법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3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깃 허브 주소</a:t>
            </a:r>
            <a:r>
              <a:rPr lang="en-US" altLang="ko-KR" dirty="0"/>
              <a:t>, </a:t>
            </a:r>
            <a:r>
              <a:rPr lang="ko-KR" altLang="en-US" dirty="0"/>
              <a:t>홈페이지 주소</a:t>
            </a:r>
            <a:r>
              <a:rPr lang="en-US" altLang="ko-KR" dirty="0"/>
              <a:t>, </a:t>
            </a:r>
            <a:r>
              <a:rPr lang="ko-KR" altLang="en-US" dirty="0"/>
              <a:t>블로그 주소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3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구현기술 첫 줄의 예</a:t>
            </a:r>
            <a:endParaRPr lang="en-US" altLang="ko-KR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또는 </a:t>
            </a:r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badips.com.</a:t>
            </a:r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악성인지 확인합니다</a:t>
            </a:r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abuse.ch.</a:t>
            </a:r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</a:t>
            </a:r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host/domain, IP</a:t>
            </a:r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netblock(IP</a:t>
            </a:r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주소의 블록</a:t>
            </a:r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악성인지 확인합니다</a:t>
            </a:r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Robtex.com</a:t>
            </a:r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동일한 </a:t>
            </a:r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ko-KR" alt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공유하는 사람들을 검색합니다</a:t>
            </a:r>
            <a:r>
              <a:rPr lang="en-US" altLang="ko-KR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0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034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8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예외 상황 발생 시 조장에게 연락하며</a:t>
            </a:r>
            <a:r>
              <a:rPr lang="en-US" altLang="ko-KR" dirty="0"/>
              <a:t>, </a:t>
            </a:r>
            <a:r>
              <a:rPr lang="ko-KR" altLang="en-US" dirty="0"/>
              <a:t>조장은 예외 사항 공지 및 팀 회의 소집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893D3-D528-4A88-8747-92622C783C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7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4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5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9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4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7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FEEA-2E09-45E2-8865-21710BB2C6D1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448-43C0-4172-8747-4153416D3F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D7E7BE-7311-4B94-906A-0A05BE962D39}"/>
              </a:ext>
            </a:extLst>
          </p:cNvPr>
          <p:cNvSpPr/>
          <p:nvPr/>
        </p:nvSpPr>
        <p:spPr>
          <a:xfrm>
            <a:off x="4998407" y="4173127"/>
            <a:ext cx="25090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</a:t>
            </a:r>
            <a:endParaRPr lang="ko-KR" altLang="en-US" sz="6600" spc="-15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741A3-79E8-4800-9B53-467BE12922BA}"/>
              </a:ext>
            </a:extLst>
          </p:cNvPr>
          <p:cNvSpPr/>
          <p:nvPr/>
        </p:nvSpPr>
        <p:spPr>
          <a:xfrm>
            <a:off x="8354760" y="5751413"/>
            <a:ext cx="15696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60123456	</a:t>
            </a:r>
            <a:r>
              <a:rPr lang="ko-KR" altLang="en-US" sz="120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정규호</a:t>
            </a:r>
            <a:endParaRPr lang="en-US" altLang="ko-KR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60123456	</a:t>
            </a:r>
            <a:r>
              <a:rPr lang="ko-KR" altLang="en-US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김민우</a:t>
            </a:r>
            <a:endParaRPr lang="en-US" altLang="ko-KR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60123456	</a:t>
            </a:r>
            <a:r>
              <a:rPr lang="ko-KR" altLang="en-US" sz="120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변상환</a:t>
            </a:r>
            <a:endParaRPr lang="en-US" altLang="ko-KR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60123456	</a:t>
            </a:r>
            <a:r>
              <a:rPr lang="ko-KR" altLang="en-US" sz="120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심현아</a:t>
            </a:r>
            <a:endParaRPr lang="en-US" altLang="ko-KR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60123456	</a:t>
            </a:r>
            <a:r>
              <a:rPr lang="ko-KR" altLang="en-US" sz="1200" dirty="0" err="1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오희권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D08AA-424C-4A1D-9C97-2C6297F3B890}"/>
              </a:ext>
            </a:extLst>
          </p:cNvPr>
          <p:cNvSpPr/>
          <p:nvPr/>
        </p:nvSpPr>
        <p:spPr>
          <a:xfrm>
            <a:off x="6520604" y="4851322"/>
            <a:ext cx="18341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Foot</a:t>
            </a:r>
            <a:endParaRPr lang="ko-KR" altLang="en-US" sz="6600" spc="-15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072ABF-8AFF-4999-8A0E-BE18E5A8E770}"/>
              </a:ext>
            </a:extLst>
          </p:cNvPr>
          <p:cNvSpPr/>
          <p:nvPr/>
        </p:nvSpPr>
        <p:spPr>
          <a:xfrm>
            <a:off x="5115168" y="5551642"/>
            <a:ext cx="11381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</p:spTree>
    <p:extLst>
      <p:ext uri="{BB962C8B-B14F-4D97-AF65-F5344CB8AC3E}">
        <p14:creationId xmlns:p14="http://schemas.microsoft.com/office/powerpoint/2010/main" val="115765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계획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781440" y="1792005"/>
            <a:ext cx="3906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예외 상황의 대처 방안</a:t>
            </a:r>
            <a:endParaRPr lang="en-US" altLang="ko-KR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6BF057-253D-4C1C-B04A-02C6651BF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943" y="3010003"/>
            <a:ext cx="32099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7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C4CC4-73BA-46D9-AC9C-ABE77BCDB7EA}"/>
              </a:ext>
            </a:extLst>
          </p:cNvPr>
          <p:cNvSpPr/>
          <p:nvPr/>
        </p:nvSpPr>
        <p:spPr>
          <a:xfrm>
            <a:off x="7206625" y="5705121"/>
            <a:ext cx="27946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5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감사합니다</a:t>
            </a:r>
            <a:r>
              <a:rPr lang="en-US" altLang="ko-KR" sz="35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.</a:t>
            </a:r>
            <a:endParaRPr lang="ko-KR" altLang="en-US" sz="3500" b="1" i="1" dirty="0">
              <a:solidFill>
                <a:schemeClr val="bg1"/>
              </a:solidFill>
              <a:latin typeface="Noto Sans" panose="020B0502040504020204" pitchFamily="34" charset="0"/>
              <a:ea typeface="Noto Sans CJK KR Black" panose="020B0A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E4DA05-81DB-4363-8C2A-4D94DC86E43E}"/>
              </a:ext>
            </a:extLst>
          </p:cNvPr>
          <p:cNvSpPr/>
          <p:nvPr/>
        </p:nvSpPr>
        <p:spPr>
          <a:xfrm>
            <a:off x="5937814" y="0"/>
            <a:ext cx="51684" cy="4374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FDCB5-25B0-41CE-9A01-70399212D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93551"/>
            <a:ext cx="949023" cy="9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5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EC4CC4-73BA-46D9-AC9C-ABE77BCDB7EA}"/>
              </a:ext>
            </a:extLst>
          </p:cNvPr>
          <p:cNvSpPr/>
          <p:nvPr/>
        </p:nvSpPr>
        <p:spPr>
          <a:xfrm>
            <a:off x="6471271" y="1473715"/>
            <a:ext cx="182505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lack" panose="020B0A00000000000000" pitchFamily="34" charset="-127"/>
              </a:rPr>
              <a:t>Contents</a:t>
            </a:r>
            <a:endParaRPr lang="ko-KR" altLang="en-US" sz="3500" b="1" i="1" dirty="0">
              <a:solidFill>
                <a:schemeClr val="bg1"/>
              </a:solidFill>
              <a:latin typeface="Noto Sans" panose="020B0502040504020204" pitchFamily="34" charset="0"/>
              <a:ea typeface="Noto Sans CJK KR Black" panose="020B0A00000000000000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D0FC86-3DE6-4563-B89E-F182B4CBDE68}"/>
              </a:ext>
            </a:extLst>
          </p:cNvPr>
          <p:cNvGrpSpPr/>
          <p:nvPr/>
        </p:nvGrpSpPr>
        <p:grpSpPr>
          <a:xfrm>
            <a:off x="6748420" y="2592196"/>
            <a:ext cx="1672687" cy="477054"/>
            <a:chOff x="5702787" y="1349696"/>
            <a:chExt cx="1672687" cy="4770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78693F-842B-4B8D-8BB7-C716CDCF3338}"/>
                </a:ext>
              </a:extLst>
            </p:cNvPr>
            <p:cNvSpPr/>
            <p:nvPr/>
          </p:nvSpPr>
          <p:spPr>
            <a:xfrm>
              <a:off x="6677847" y="1388168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개요</a:t>
              </a:r>
              <a:endParaRPr lang="en-US" altLang="ko-KR" sz="20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FEEC73-4CEF-4BAE-B558-9CEC3A309FF7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BA66282-63F0-4D90-AD3A-EF2D24BE5163}"/>
                </a:ext>
              </a:extLst>
            </p:cNvPr>
            <p:cNvSpPr/>
            <p:nvPr/>
          </p:nvSpPr>
          <p:spPr>
            <a:xfrm>
              <a:off x="5846386" y="1349696"/>
              <a:ext cx="53732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i="1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01</a:t>
              </a:r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DC183E0-3510-40B8-AB87-8B431BC7FF78}"/>
              </a:ext>
            </a:extLst>
          </p:cNvPr>
          <p:cNvGrpSpPr/>
          <p:nvPr/>
        </p:nvGrpSpPr>
        <p:grpSpPr>
          <a:xfrm>
            <a:off x="6729608" y="4029981"/>
            <a:ext cx="2925530" cy="804608"/>
            <a:chOff x="5702787" y="1349696"/>
            <a:chExt cx="2925530" cy="80460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BED617F-16F7-421F-BB53-C6E21F2DC128}"/>
                </a:ext>
              </a:extLst>
            </p:cNvPr>
            <p:cNvSpPr/>
            <p:nvPr/>
          </p:nvSpPr>
          <p:spPr>
            <a:xfrm>
              <a:off x="6677847" y="1388168"/>
              <a:ext cx="19504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 </a:t>
              </a:r>
              <a:r>
                <a:rPr lang="ko-KR" altLang="en-US" sz="20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분석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F24A41-5852-4A08-923A-BD789698923D}"/>
                </a:ext>
              </a:extLst>
            </p:cNvPr>
            <p:cNvSpPr/>
            <p:nvPr/>
          </p:nvSpPr>
          <p:spPr>
            <a:xfrm>
              <a:off x="6678610" y="1877305"/>
              <a:ext cx="1847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F271BB0-E668-48B4-962B-E7E288C1B9BD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A02D79C-C8E3-4CC3-841A-9A4081348728}"/>
                </a:ext>
              </a:extLst>
            </p:cNvPr>
            <p:cNvSpPr/>
            <p:nvPr/>
          </p:nvSpPr>
          <p:spPr>
            <a:xfrm>
              <a:off x="5846386" y="1349696"/>
              <a:ext cx="537327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500" b="1" i="1" dirty="0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02</a:t>
              </a:r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3B1E4EB-FB5F-42F4-9077-8E08BD0B3AF9}"/>
              </a:ext>
            </a:extLst>
          </p:cNvPr>
          <p:cNvGrpSpPr/>
          <p:nvPr/>
        </p:nvGrpSpPr>
        <p:grpSpPr>
          <a:xfrm>
            <a:off x="6722214" y="4967328"/>
            <a:ext cx="1672687" cy="477054"/>
            <a:chOff x="5702787" y="1349696"/>
            <a:chExt cx="1672687" cy="47705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A666F24-4C91-4CBF-81AE-6A19A37B13CD}"/>
                </a:ext>
              </a:extLst>
            </p:cNvPr>
            <p:cNvSpPr/>
            <p:nvPr/>
          </p:nvSpPr>
          <p:spPr>
            <a:xfrm>
              <a:off x="6677847" y="1388168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계획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2F29FE8-8ECB-43DF-A7F3-3D68070ACBB4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E110F08-C10A-4FF4-8969-CB3A6093414F}"/>
                </a:ext>
              </a:extLst>
            </p:cNvPr>
            <p:cNvSpPr/>
            <p:nvPr/>
          </p:nvSpPr>
          <p:spPr>
            <a:xfrm>
              <a:off x="5846386" y="1349696"/>
              <a:ext cx="537327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i="1" dirty="0">
                  <a:solidFill>
                    <a:schemeClr val="bg1">
                      <a:alpha val="40000"/>
                    </a:schemeClr>
                  </a:solidFill>
                  <a:latin typeface="Noto Sans" panose="020B0502040504020204" pitchFamily="34" charset="0"/>
                  <a:ea typeface="Noto Sans CJK KR Black" panose="020B0A00000000000000" pitchFamily="34" charset="-127"/>
                </a:rPr>
                <a:t>03</a:t>
              </a:r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E4DA05-81DB-4363-8C2A-4D94DC86E43E}"/>
              </a:ext>
            </a:extLst>
          </p:cNvPr>
          <p:cNvSpPr/>
          <p:nvPr/>
        </p:nvSpPr>
        <p:spPr>
          <a:xfrm>
            <a:off x="5943778" y="0"/>
            <a:ext cx="51908" cy="2104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aseline="-25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FDCB5-25B0-41CE-9A01-70399212D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22" y="1631375"/>
            <a:ext cx="949023" cy="98764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24DC276A-556F-4EF5-97CC-60A61377356B}"/>
              </a:ext>
            </a:extLst>
          </p:cNvPr>
          <p:cNvGrpSpPr/>
          <p:nvPr/>
        </p:nvGrpSpPr>
        <p:grpSpPr>
          <a:xfrm>
            <a:off x="7263387" y="3081592"/>
            <a:ext cx="1495356" cy="477054"/>
            <a:chOff x="5702787" y="1349696"/>
            <a:chExt cx="1495356" cy="47705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9D6FE04-7F19-4C98-9FCC-6C5998385632}"/>
                </a:ext>
              </a:extLst>
            </p:cNvPr>
            <p:cNvSpPr/>
            <p:nvPr/>
          </p:nvSpPr>
          <p:spPr>
            <a:xfrm>
              <a:off x="5896184" y="1434334"/>
              <a:ext cx="13019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프로젝트 목적</a:t>
              </a:r>
              <a:endParaRPr lang="en-US" altLang="ko-KR" sz="14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6FA517-BBEB-486E-9DF4-074BB4611F19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C628256-D313-4F87-AF79-E4E99F5631AC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14FC97-4DF8-4979-A54D-1C5B3429F0E3}"/>
              </a:ext>
            </a:extLst>
          </p:cNvPr>
          <p:cNvGrpSpPr/>
          <p:nvPr/>
        </p:nvGrpSpPr>
        <p:grpSpPr>
          <a:xfrm>
            <a:off x="7267983" y="3332079"/>
            <a:ext cx="1788037" cy="477054"/>
            <a:chOff x="5702787" y="1349696"/>
            <a:chExt cx="1788037" cy="47705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12D268C-E4B3-4F84-AFE7-BAE75B8799B6}"/>
                </a:ext>
              </a:extLst>
            </p:cNvPr>
            <p:cNvSpPr/>
            <p:nvPr/>
          </p:nvSpPr>
          <p:spPr>
            <a:xfrm>
              <a:off x="5896184" y="1434334"/>
              <a:ext cx="1594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</a:t>
              </a:r>
              <a:r>
                <a:rPr lang="ko-KR" altLang="en-US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의 개요</a:t>
              </a:r>
              <a:endParaRPr lang="en-US" altLang="ko-KR" sz="14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29BEA7E-8F12-48FB-9CC5-BE7CC8FDCB20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47066A4-13E5-4FAC-887B-F5F0B80B563D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B2D9F4-BCA4-45C5-AD5F-22809FD733DD}"/>
              </a:ext>
            </a:extLst>
          </p:cNvPr>
          <p:cNvGrpSpPr/>
          <p:nvPr/>
        </p:nvGrpSpPr>
        <p:grpSpPr>
          <a:xfrm>
            <a:off x="7267983" y="3584775"/>
            <a:ext cx="2387155" cy="477054"/>
            <a:chOff x="5702787" y="1349696"/>
            <a:chExt cx="2387155" cy="47705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9FE95C-6FF2-49EF-A6EB-F5F49C427AE4}"/>
                </a:ext>
              </a:extLst>
            </p:cNvPr>
            <p:cNvSpPr/>
            <p:nvPr/>
          </p:nvSpPr>
          <p:spPr>
            <a:xfrm>
              <a:off x="5896183" y="1434334"/>
              <a:ext cx="21937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Spider Foot</a:t>
              </a:r>
              <a:r>
                <a:rPr lang="ko-KR" altLang="en-US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의 </a:t>
              </a:r>
              <a:r>
                <a:rPr lang="en-US" altLang="ko-KR" sz="1400" b="1" i="1" dirty="0" err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github</a:t>
              </a:r>
              <a:r>
                <a:rPr lang="en-US" altLang="ko-KR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 </a:t>
              </a:r>
              <a:r>
                <a:rPr lang="ko-KR" altLang="en-US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주소</a:t>
              </a:r>
              <a:endParaRPr lang="en-US" altLang="ko-KR" sz="14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A05A65B-AA01-4E44-BD7F-86498965C7BB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DCD8A8B-8E6C-41F3-B195-CA3F5A11474A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1E3D31-3119-4D70-8657-C1F6EF8471EE}"/>
              </a:ext>
            </a:extLst>
          </p:cNvPr>
          <p:cNvGrpSpPr/>
          <p:nvPr/>
        </p:nvGrpSpPr>
        <p:grpSpPr>
          <a:xfrm>
            <a:off x="7249314" y="4439589"/>
            <a:ext cx="2143865" cy="477054"/>
            <a:chOff x="5702787" y="1349696"/>
            <a:chExt cx="2143865" cy="477054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828AA7C-8B7E-41CC-962C-54EFEA2632C4}"/>
                </a:ext>
              </a:extLst>
            </p:cNvPr>
            <p:cNvSpPr/>
            <p:nvPr/>
          </p:nvSpPr>
          <p:spPr>
            <a:xfrm>
              <a:off x="5896183" y="1434334"/>
              <a:ext cx="195046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복잡도 및 난이도 분석</a:t>
              </a:r>
              <a:endParaRPr lang="en-US" altLang="ko-KR" sz="14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5BCEC41-4447-40AE-B14C-E1639A4AB473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9F2DC85-A33A-4D52-B995-E9FADC1C5341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B4F1322-0C84-4F1E-B3F2-307F3F9FEF2C}"/>
              </a:ext>
            </a:extLst>
          </p:cNvPr>
          <p:cNvGrpSpPr/>
          <p:nvPr/>
        </p:nvGrpSpPr>
        <p:grpSpPr>
          <a:xfrm>
            <a:off x="7254188" y="5353977"/>
            <a:ext cx="1788037" cy="477054"/>
            <a:chOff x="5702787" y="1349696"/>
            <a:chExt cx="1788037" cy="47705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F3EF7E7-4B92-4858-89E7-877419A79E3F}"/>
                </a:ext>
              </a:extLst>
            </p:cNvPr>
            <p:cNvSpPr/>
            <p:nvPr/>
          </p:nvSpPr>
          <p:spPr>
            <a:xfrm>
              <a:off x="5896184" y="1434334"/>
              <a:ext cx="1594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일정표</a:t>
              </a:r>
              <a:endParaRPr lang="en-US" altLang="ko-KR" sz="14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075AA3A-D102-4DFA-A52A-D1E3D5D71159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B5EBFAA-08C5-4B0A-A417-8566501626AD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8ED99F3-2F97-4CE8-BEB2-FC53FFF946C5}"/>
              </a:ext>
            </a:extLst>
          </p:cNvPr>
          <p:cNvGrpSpPr/>
          <p:nvPr/>
        </p:nvGrpSpPr>
        <p:grpSpPr>
          <a:xfrm>
            <a:off x="7254188" y="5614941"/>
            <a:ext cx="1788037" cy="477054"/>
            <a:chOff x="5702787" y="1349696"/>
            <a:chExt cx="1788037" cy="477054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3699519-CFF7-4F0D-B5A0-0C1BC80690B1}"/>
                </a:ext>
              </a:extLst>
            </p:cNvPr>
            <p:cNvSpPr/>
            <p:nvPr/>
          </p:nvSpPr>
          <p:spPr>
            <a:xfrm>
              <a:off x="5896184" y="1434334"/>
              <a:ext cx="15946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i="1" dirty="0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업무 분담</a:t>
              </a:r>
              <a:endParaRPr lang="en-US" altLang="ko-KR" sz="14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FAB53B7-78B1-414C-B204-E43EF5CBD9EA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31D4DEE3-73EA-4AC0-A776-CDD9F4E7E84D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2DA93DD-8929-4498-B0E4-0583FF7B9EDA}"/>
              </a:ext>
            </a:extLst>
          </p:cNvPr>
          <p:cNvGrpSpPr/>
          <p:nvPr/>
        </p:nvGrpSpPr>
        <p:grpSpPr>
          <a:xfrm>
            <a:off x="7247942" y="5877844"/>
            <a:ext cx="2285143" cy="477054"/>
            <a:chOff x="5702787" y="1349696"/>
            <a:chExt cx="2285143" cy="47705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D7E510F-D9B7-40DD-881A-126EADE536ED}"/>
                </a:ext>
              </a:extLst>
            </p:cNvPr>
            <p:cNvSpPr/>
            <p:nvPr/>
          </p:nvSpPr>
          <p:spPr>
            <a:xfrm>
              <a:off x="5896183" y="1434334"/>
              <a:ext cx="209174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i="1">
                  <a:solidFill>
                    <a:schemeClr val="bg1"/>
                  </a:solidFill>
                  <a:latin typeface="Noto Sans" panose="020B0502040504020204" pitchFamily="34" charset="0"/>
                  <a:ea typeface="Noto Sans CJK KR Bold" panose="020B0800000000000000" pitchFamily="34" charset="-127"/>
                </a:rPr>
                <a:t>예외 상황의 대처 방안</a:t>
              </a:r>
              <a:endParaRPr lang="en-US" altLang="ko-KR" sz="1400" b="1" i="1" dirty="0">
                <a:solidFill>
                  <a:schemeClr val="bg1"/>
                </a:solidFill>
                <a:latin typeface="Noto Sans" panose="020B0502040504020204" pitchFamily="34" charset="0"/>
                <a:ea typeface="Noto Sans CJK KR Bold" panose="020B0800000000000000" pitchFamily="34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6615A47-B305-4C50-8A1D-7B6D9A0DBB57}"/>
                </a:ext>
              </a:extLst>
            </p:cNvPr>
            <p:cNvSpPr/>
            <p:nvPr/>
          </p:nvSpPr>
          <p:spPr>
            <a:xfrm rot="2700000">
              <a:off x="5702787" y="1542811"/>
              <a:ext cx="90825" cy="9082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5ED999C-9ACB-41F4-A6EC-C0D503F2A591}"/>
                </a:ext>
              </a:extLst>
            </p:cNvPr>
            <p:cNvSpPr/>
            <p:nvPr/>
          </p:nvSpPr>
          <p:spPr>
            <a:xfrm>
              <a:off x="5846386" y="1349696"/>
              <a:ext cx="184731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2500" b="1" i="1" dirty="0">
                <a:solidFill>
                  <a:schemeClr val="bg1">
                    <a:alpha val="40000"/>
                  </a:schemeClr>
                </a:solidFill>
                <a:latin typeface="Noto Sans" panose="020B0502040504020204" pitchFamily="34" charset="0"/>
                <a:ea typeface="Noto Sans CJK KR Black" panose="020B0A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05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781440" y="1792005"/>
            <a:ext cx="2579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프로젝트 목적</a:t>
            </a:r>
            <a:endParaRPr lang="en-US" altLang="ko-KR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3C323FC-88D4-43EB-A524-9369C9984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09" y="3018733"/>
            <a:ext cx="2848998" cy="2715070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EFEB676-83FC-42B4-812F-36DDE27B255F}"/>
              </a:ext>
            </a:extLst>
          </p:cNvPr>
          <p:cNvCxnSpPr/>
          <p:nvPr/>
        </p:nvCxnSpPr>
        <p:spPr>
          <a:xfrm>
            <a:off x="1840303" y="4376268"/>
            <a:ext cx="2630097" cy="12230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A2A6C07-607C-4A2A-8683-6B4FADDCCA7E}"/>
              </a:ext>
            </a:extLst>
          </p:cNvPr>
          <p:cNvCxnSpPr/>
          <p:nvPr/>
        </p:nvCxnSpPr>
        <p:spPr>
          <a:xfrm flipH="1">
            <a:off x="781440" y="4376268"/>
            <a:ext cx="1878068" cy="20922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D2C54F-1918-45FA-9377-36366B1624A7}"/>
              </a:ext>
            </a:extLst>
          </p:cNvPr>
          <p:cNvSpPr txBox="1"/>
          <p:nvPr/>
        </p:nvSpPr>
        <p:spPr>
          <a:xfrm>
            <a:off x="184864" y="6460106"/>
            <a:ext cx="210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hong@mju.ac.kr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E7C1C-AC0C-45D5-A962-8094E81B48B9}"/>
              </a:ext>
            </a:extLst>
          </p:cNvPr>
          <p:cNvSpPr txBox="1"/>
          <p:nvPr/>
        </p:nvSpPr>
        <p:spPr>
          <a:xfrm>
            <a:off x="4163992" y="5649473"/>
            <a:ext cx="1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홍길동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BF96300-AF9D-4810-9AF2-7566A28E01C3}"/>
              </a:ext>
            </a:extLst>
          </p:cNvPr>
          <p:cNvSpPr/>
          <p:nvPr/>
        </p:nvSpPr>
        <p:spPr>
          <a:xfrm>
            <a:off x="4163992" y="5613867"/>
            <a:ext cx="858455" cy="44054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76644F8-F3D9-4DF9-A8FF-C21452A423D6}"/>
              </a:ext>
            </a:extLst>
          </p:cNvPr>
          <p:cNvSpPr/>
          <p:nvPr/>
        </p:nvSpPr>
        <p:spPr>
          <a:xfrm>
            <a:off x="185195" y="6462073"/>
            <a:ext cx="1770927" cy="37856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FD1B3B6-7A64-4663-8D69-CB1950AD0CD4}"/>
              </a:ext>
            </a:extLst>
          </p:cNvPr>
          <p:cNvSpPr/>
          <p:nvPr/>
        </p:nvSpPr>
        <p:spPr>
          <a:xfrm>
            <a:off x="4419585" y="3504072"/>
            <a:ext cx="1976699" cy="1137850"/>
          </a:xfrm>
          <a:prstGeom prst="rightArrow">
            <a:avLst/>
          </a:prstGeom>
          <a:solidFill>
            <a:schemeClr val="bg1"/>
          </a:solidFill>
          <a:ln w="98425" cmpd="thinThick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88E68A9-0747-4145-BEB5-D6B1BBAB8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62" y="3018733"/>
            <a:ext cx="2848998" cy="2715070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55E303F-C278-4DB9-B22F-02A1D31F10FB}"/>
              </a:ext>
            </a:extLst>
          </p:cNvPr>
          <p:cNvCxnSpPr/>
          <p:nvPr/>
        </p:nvCxnSpPr>
        <p:spPr>
          <a:xfrm>
            <a:off x="7627716" y="4479403"/>
            <a:ext cx="42826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0DF3585-3B66-4CEF-83CD-7D7B0A5C7886}"/>
              </a:ext>
            </a:extLst>
          </p:cNvPr>
          <p:cNvCxnSpPr/>
          <p:nvPr/>
        </p:nvCxnSpPr>
        <p:spPr>
          <a:xfrm>
            <a:off x="7009803" y="4315121"/>
            <a:ext cx="490592" cy="4368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B5737AF-BA55-4393-BD6D-803EEA0A0CF3}"/>
              </a:ext>
            </a:extLst>
          </p:cNvPr>
          <p:cNvCxnSpPr/>
          <p:nvPr/>
        </p:nvCxnSpPr>
        <p:spPr>
          <a:xfrm flipV="1">
            <a:off x="7413584" y="4641922"/>
            <a:ext cx="742777" cy="11008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55C008-2BBB-4796-8165-571C4F799726}"/>
              </a:ext>
            </a:extLst>
          </p:cNvPr>
          <p:cNvCxnSpPr/>
          <p:nvPr/>
        </p:nvCxnSpPr>
        <p:spPr>
          <a:xfrm>
            <a:off x="7264402" y="5012857"/>
            <a:ext cx="104622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555DE1B-7EE5-4E8A-9F96-6834C38EEB66}"/>
              </a:ext>
            </a:extLst>
          </p:cNvPr>
          <p:cNvCxnSpPr/>
          <p:nvPr/>
        </p:nvCxnSpPr>
        <p:spPr>
          <a:xfrm>
            <a:off x="7413584" y="4376268"/>
            <a:ext cx="989636" cy="37573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956A280-F779-45EE-BD27-7D3C8D618CC5}"/>
              </a:ext>
            </a:extLst>
          </p:cNvPr>
          <p:cNvCxnSpPr/>
          <p:nvPr/>
        </p:nvCxnSpPr>
        <p:spPr>
          <a:xfrm flipV="1">
            <a:off x="8391646" y="3333509"/>
            <a:ext cx="100293" cy="145247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83CB356-EC0F-4A9A-A07F-59DAF3F6DDDD}"/>
              </a:ext>
            </a:extLst>
          </p:cNvPr>
          <p:cNvCxnSpPr/>
          <p:nvPr/>
        </p:nvCxnSpPr>
        <p:spPr>
          <a:xfrm flipH="1">
            <a:off x="7744759" y="4315121"/>
            <a:ext cx="411603" cy="6977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5706071-4685-4F1C-B16D-CBB8B96F7ACA}"/>
              </a:ext>
            </a:extLst>
          </p:cNvPr>
          <p:cNvCxnSpPr/>
          <p:nvPr/>
        </p:nvCxnSpPr>
        <p:spPr>
          <a:xfrm flipH="1" flipV="1">
            <a:off x="6872548" y="3779837"/>
            <a:ext cx="912427" cy="1233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7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781440" y="1792005"/>
            <a:ext cx="3212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Spider Foot</a:t>
            </a:r>
            <a:r>
              <a:rPr lang="ko-KR" altLang="en-US" sz="3000" dirty="0"/>
              <a:t>의 개요</a:t>
            </a:r>
            <a:endParaRPr lang="en-US" altLang="ko-KR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31002-43EF-402C-B43B-9CF815338285}"/>
              </a:ext>
            </a:extLst>
          </p:cNvPr>
          <p:cNvSpPr txBox="1"/>
          <p:nvPr/>
        </p:nvSpPr>
        <p:spPr>
          <a:xfrm>
            <a:off x="781440" y="2517098"/>
            <a:ext cx="3177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Spider Foot</a:t>
            </a:r>
            <a:r>
              <a:rPr lang="ko-KR" altLang="en-US" sz="2000" dirty="0"/>
              <a:t>의 역사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A3FB10-3D8F-4C01-8C31-6FA1453C5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75" y="4159869"/>
            <a:ext cx="4019550" cy="1200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F5B991-422D-4805-936C-AE7A1A370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8351" y="4131292"/>
            <a:ext cx="3933825" cy="12287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8D5F14-0BA0-4E11-B2DC-18BC0EFC61E6}"/>
              </a:ext>
            </a:extLst>
          </p:cNvPr>
          <p:cNvSpPr/>
          <p:nvPr/>
        </p:nvSpPr>
        <p:spPr>
          <a:xfrm>
            <a:off x="781440" y="4131294"/>
            <a:ext cx="4042020" cy="12287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DDE9FF-1987-4810-9F25-8F61421B9AAD}"/>
              </a:ext>
            </a:extLst>
          </p:cNvPr>
          <p:cNvSpPr/>
          <p:nvPr/>
        </p:nvSpPr>
        <p:spPr>
          <a:xfrm>
            <a:off x="6081664" y="4131293"/>
            <a:ext cx="3933825" cy="12287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1CD93-727A-4423-A1E2-5D6EC157611A}"/>
              </a:ext>
            </a:extLst>
          </p:cNvPr>
          <p:cNvSpPr txBox="1"/>
          <p:nvPr/>
        </p:nvSpPr>
        <p:spPr>
          <a:xfrm>
            <a:off x="792675" y="3748310"/>
            <a:ext cx="209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058A39-C1AC-4572-B11A-AFB4AE684D47}"/>
              </a:ext>
            </a:extLst>
          </p:cNvPr>
          <p:cNvSpPr txBox="1"/>
          <p:nvPr/>
        </p:nvSpPr>
        <p:spPr>
          <a:xfrm>
            <a:off x="6068351" y="3714196"/>
            <a:ext cx="193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116361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781440" y="1792005"/>
            <a:ext cx="3212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Spider Foot</a:t>
            </a:r>
            <a:r>
              <a:rPr lang="ko-KR" altLang="en-US" sz="3000" dirty="0"/>
              <a:t>의 개요</a:t>
            </a:r>
            <a:endParaRPr lang="en-US" altLang="ko-KR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31002-43EF-402C-B43B-9CF815338285}"/>
              </a:ext>
            </a:extLst>
          </p:cNvPr>
          <p:cNvSpPr txBox="1"/>
          <p:nvPr/>
        </p:nvSpPr>
        <p:spPr>
          <a:xfrm>
            <a:off x="781440" y="2517098"/>
            <a:ext cx="4007730" cy="401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Spider Foot</a:t>
            </a:r>
            <a:r>
              <a:rPr lang="ko-KR" altLang="en-US" sz="2000" dirty="0"/>
              <a:t>의 사용 목적 및 사용자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ADFE25-115A-4B40-BD60-6ED4D0E5E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11" y="2517098"/>
            <a:ext cx="4259173" cy="4279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1619E-B714-4ABB-BE09-986FFAFC06B7}"/>
              </a:ext>
            </a:extLst>
          </p:cNvPr>
          <p:cNvSpPr txBox="1"/>
          <p:nvPr/>
        </p:nvSpPr>
        <p:spPr>
          <a:xfrm>
            <a:off x="781440" y="3736344"/>
            <a:ext cx="4245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Spider Foot</a:t>
            </a:r>
            <a:r>
              <a:rPr lang="ko-KR" altLang="en-US" dirty="0"/>
              <a:t>은 사이트를 스캔하고 반환 된 데이터로 대상에 대한 정보를 제공한다</a:t>
            </a:r>
            <a:r>
              <a:rPr lang="en-US" altLang="ko-KR" dirty="0"/>
              <a:t>. </a:t>
            </a:r>
            <a:r>
              <a:rPr lang="ko-KR" altLang="en-US" dirty="0"/>
              <a:t>이를 통하여 침투 시험 및 레드 팀의 역할을 수행 할 수 있으며</a:t>
            </a:r>
            <a:r>
              <a:rPr lang="en-US" altLang="ko-KR" dirty="0"/>
              <a:t>, </a:t>
            </a:r>
            <a:r>
              <a:rPr lang="ko-KR" altLang="en-US" dirty="0"/>
              <a:t>이러한 테스트를 통하여 사이트의 데이터 누출 및 취약성을 시험할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44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개요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781440" y="1792005"/>
            <a:ext cx="32122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Spider Foot</a:t>
            </a:r>
            <a:r>
              <a:rPr lang="ko-KR" altLang="en-US" sz="3000" dirty="0"/>
              <a:t>의 주소</a:t>
            </a:r>
            <a:endParaRPr lang="en-US" altLang="ko-KR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31002-43EF-402C-B43B-9CF815338285}"/>
              </a:ext>
            </a:extLst>
          </p:cNvPr>
          <p:cNvSpPr txBox="1"/>
          <p:nvPr/>
        </p:nvSpPr>
        <p:spPr>
          <a:xfrm>
            <a:off x="273524" y="2517098"/>
            <a:ext cx="3177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058A39-C1AC-4572-B11A-AFB4AE684D47}"/>
              </a:ext>
            </a:extLst>
          </p:cNvPr>
          <p:cNvSpPr txBox="1"/>
          <p:nvPr/>
        </p:nvSpPr>
        <p:spPr>
          <a:xfrm>
            <a:off x="5345904" y="3088303"/>
            <a:ext cx="3363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https://www.spiderfoot.net/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18B91-0622-4F7F-AD7C-A6C9CD63A335}"/>
              </a:ext>
            </a:extLst>
          </p:cNvPr>
          <p:cNvSpPr txBox="1"/>
          <p:nvPr/>
        </p:nvSpPr>
        <p:spPr>
          <a:xfrm>
            <a:off x="273524" y="3088303"/>
            <a:ext cx="440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https://github.com/smicallef/spiderfoot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7233B-2DBF-46B2-9F4F-D612103F4149}"/>
              </a:ext>
            </a:extLst>
          </p:cNvPr>
          <p:cNvSpPr txBox="1"/>
          <p:nvPr/>
        </p:nvSpPr>
        <p:spPr>
          <a:xfrm>
            <a:off x="5345905" y="2517098"/>
            <a:ext cx="3177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홈페이지</a:t>
            </a:r>
            <a:r>
              <a:rPr lang="en-US" altLang="ko-KR" sz="2000" dirty="0"/>
              <a:t> </a:t>
            </a:r>
            <a:r>
              <a:rPr lang="ko-KR" altLang="en-US" sz="2000" dirty="0"/>
              <a:t>주소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02B39-1D39-446B-9C39-BDF73A4B1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25" y="3779837"/>
            <a:ext cx="5072379" cy="24787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A9D92F-0AD8-4618-A837-68B5D9FDA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680" y="3779837"/>
            <a:ext cx="5050608" cy="24787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C94A39F-99EE-4167-85B7-23E1F0B2B4CC}"/>
              </a:ext>
            </a:extLst>
          </p:cNvPr>
          <p:cNvSpPr/>
          <p:nvPr/>
        </p:nvSpPr>
        <p:spPr>
          <a:xfrm>
            <a:off x="5345904" y="3779837"/>
            <a:ext cx="5072379" cy="247876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9185FA-E2E6-49A2-AB02-CF211080A24E}"/>
              </a:ext>
            </a:extLst>
          </p:cNvPr>
          <p:cNvSpPr/>
          <p:nvPr/>
        </p:nvSpPr>
        <p:spPr>
          <a:xfrm>
            <a:off x="273524" y="3779837"/>
            <a:ext cx="5072379" cy="247876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4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4099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Spider Foot </a:t>
            </a:r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분석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781440" y="1792005"/>
            <a:ext cx="3906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복잡도 및 난이도 분석</a:t>
            </a:r>
            <a:endParaRPr lang="en-US" altLang="ko-KR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6290E0-EBAA-4A55-AA27-BA9DA1026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40" y="2379975"/>
            <a:ext cx="4627722" cy="4407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19F74-E395-464D-A994-4A5FA4B6676C}"/>
              </a:ext>
            </a:extLst>
          </p:cNvPr>
          <p:cNvSpPr txBox="1"/>
          <p:nvPr/>
        </p:nvSpPr>
        <p:spPr>
          <a:xfrm>
            <a:off x="6190602" y="2379975"/>
            <a:ext cx="390683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2000" b="1" dirty="0"/>
              <a:t>총 파일 개수</a:t>
            </a:r>
            <a:endParaRPr lang="en-US" altLang="ko-KR" sz="2000" b="1" dirty="0"/>
          </a:p>
          <a:p>
            <a:pPr fontAlgn="base" latinLnBrk="1"/>
            <a:endParaRPr lang="en-US" altLang="ko-KR" sz="1000" b="1" dirty="0"/>
          </a:p>
          <a:p>
            <a:pPr fontAlgn="base" latinLnBrk="1"/>
            <a:r>
              <a:rPr lang="en-US" altLang="ko-KR" dirty="0"/>
              <a:t> - 916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000" b="1" dirty="0"/>
              <a:t>구현 기술 </a:t>
            </a:r>
            <a:endParaRPr lang="en-US" altLang="ko-KR" sz="2000" b="1" dirty="0"/>
          </a:p>
          <a:p>
            <a:endParaRPr lang="en-US" altLang="ko-KR" sz="1000" b="1" dirty="0"/>
          </a:p>
          <a:p>
            <a:pPr fontAlgn="base" latinLnBrk="1"/>
            <a:r>
              <a:rPr lang="en-US" altLang="ko-KR" sz="1600" dirty="0"/>
              <a:t>-</a:t>
            </a:r>
            <a:r>
              <a:rPr lang="ko-KR" altLang="en-US" sz="1600" dirty="0"/>
              <a:t>다양한 </a:t>
            </a:r>
            <a:r>
              <a:rPr lang="en-US" altLang="ko-KR" sz="1600" dirty="0"/>
              <a:t>IP </a:t>
            </a:r>
            <a:r>
              <a:rPr lang="ko-KR" altLang="en-US" sz="1600" dirty="0"/>
              <a:t>및 도메인 확인 사이트에서 도메인이나 </a:t>
            </a:r>
            <a:r>
              <a:rPr lang="en-US" altLang="ko-KR" sz="1600" dirty="0"/>
              <a:t>IP</a:t>
            </a:r>
            <a:r>
              <a:rPr lang="ko-KR" altLang="en-US" sz="1600" dirty="0"/>
              <a:t>가 불법적으로 사용 중인지 확인</a:t>
            </a:r>
            <a:r>
              <a:rPr lang="en-US" altLang="ko-KR" sz="1600" dirty="0"/>
              <a:t>.</a:t>
            </a:r>
          </a:p>
          <a:p>
            <a:pPr fontAlgn="base" latinLnBrk="1"/>
            <a:r>
              <a:rPr lang="en-US" altLang="ko-KR" sz="1600" dirty="0"/>
              <a:t>- </a:t>
            </a:r>
            <a:r>
              <a:rPr lang="ko-KR" altLang="en-US" sz="1600" dirty="0"/>
              <a:t>다양한 웹 사이트에서 가능한 계정 정보를 수집</a:t>
            </a:r>
          </a:p>
          <a:p>
            <a:pPr fontAlgn="base" latinLnBrk="1"/>
            <a:r>
              <a:rPr lang="en-US" altLang="ko-KR" sz="1600" dirty="0"/>
              <a:t>- </a:t>
            </a:r>
            <a:r>
              <a:rPr lang="ko-KR" altLang="en-US" sz="1600" dirty="0"/>
              <a:t>모든 컨텐츠 및 </a:t>
            </a:r>
            <a:r>
              <a:rPr lang="en-US" altLang="ko-KR" sz="1600" dirty="0"/>
              <a:t>URL</a:t>
            </a:r>
            <a:r>
              <a:rPr lang="ko-KR" altLang="en-US" sz="1600" dirty="0"/>
              <a:t>에서 </a:t>
            </a:r>
            <a:r>
              <a:rPr lang="en-US" altLang="ko-KR" sz="1600" dirty="0"/>
              <a:t>64Base</a:t>
            </a:r>
            <a:r>
              <a:rPr lang="ko-KR" altLang="en-US" sz="1600" dirty="0"/>
              <a:t>로 인코딩 된 문자열 식별</a:t>
            </a:r>
          </a:p>
          <a:p>
            <a:pPr fontAlgn="base" latinLnBrk="1"/>
            <a:r>
              <a:rPr lang="en-US" altLang="ko-KR" sz="1600" dirty="0"/>
              <a:t>- </a:t>
            </a:r>
            <a:r>
              <a:rPr lang="ko-KR" altLang="en-US" sz="1600" dirty="0"/>
              <a:t>웹 페이지에 관한 정보 수집</a:t>
            </a:r>
          </a:p>
          <a:p>
            <a:pPr fontAlgn="base" latinLnBrk="1"/>
            <a:r>
              <a:rPr lang="en-US" altLang="ko-KR" sz="1600" dirty="0"/>
              <a:t>- </a:t>
            </a:r>
            <a:r>
              <a:rPr lang="ko-KR" altLang="en-US" sz="1600" dirty="0"/>
              <a:t>다양한 소스를 검색하여 닮은 또는 유사한 도메인 이름 식별</a:t>
            </a:r>
            <a:endParaRPr lang="en-US" altLang="ko-KR" sz="1600" dirty="0"/>
          </a:p>
          <a:p>
            <a:pPr fontAlgn="base" latinLnBrk="1"/>
            <a:r>
              <a:rPr lang="en-US" altLang="ko-KR" sz="1600" dirty="0"/>
              <a:t>- </a:t>
            </a:r>
            <a:r>
              <a:rPr lang="ko-KR" altLang="en-US" sz="1600" dirty="0"/>
              <a:t>외부 취약점 검색 </a:t>
            </a:r>
            <a:r>
              <a:rPr lang="en-US" altLang="ko-KR" sz="1600" dirty="0"/>
              <a:t>/ </a:t>
            </a:r>
            <a:r>
              <a:rPr lang="ko-KR" altLang="en-US" sz="1600" dirty="0"/>
              <a:t>보고 서비스</a:t>
            </a:r>
          </a:p>
        </p:txBody>
      </p:sp>
    </p:spTree>
    <p:extLst>
      <p:ext uri="{BB962C8B-B14F-4D97-AF65-F5344CB8AC3E}">
        <p14:creationId xmlns:p14="http://schemas.microsoft.com/office/powerpoint/2010/main" val="224326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계획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781440" y="1792005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일정표</a:t>
            </a:r>
            <a:endParaRPr lang="en-US" altLang="ko-KR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370AB2-51E7-4D87-A400-4C1F9D612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0" y="2857068"/>
            <a:ext cx="9716342" cy="27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4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7DB7950-51B3-437E-A490-7D2621F33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964"/>
            <a:ext cx="10691813" cy="66927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D19CEE-2DD1-4935-B955-512F9C8B9975}"/>
              </a:ext>
            </a:extLst>
          </p:cNvPr>
          <p:cNvSpPr/>
          <p:nvPr/>
        </p:nvSpPr>
        <p:spPr>
          <a:xfrm>
            <a:off x="629715" y="12510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i="1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계획</a:t>
            </a:r>
            <a:endParaRPr lang="ko-KR" altLang="en-US" sz="2000" i="1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302B-324F-4CB1-A457-944BC8F0DFF4}"/>
              </a:ext>
            </a:extLst>
          </p:cNvPr>
          <p:cNvSpPr txBox="1"/>
          <p:nvPr/>
        </p:nvSpPr>
        <p:spPr>
          <a:xfrm>
            <a:off x="781440" y="1792005"/>
            <a:ext cx="18101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업무 분담</a:t>
            </a:r>
            <a:endParaRPr lang="en-US" altLang="ko-KR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2DAAA-1C3C-4E3F-8C44-F083A76FCA8B}"/>
              </a:ext>
            </a:extLst>
          </p:cNvPr>
          <p:cNvSpPr txBox="1"/>
          <p:nvPr/>
        </p:nvSpPr>
        <p:spPr>
          <a:xfrm>
            <a:off x="2643236" y="4567341"/>
            <a:ext cx="780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80AAE-8FDA-4441-9C33-06F247149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127" y="2346003"/>
            <a:ext cx="6858000" cy="467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2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454</Words>
  <Application>Microsoft Office PowerPoint</Application>
  <PresentationFormat>사용자 지정</PresentationFormat>
  <Paragraphs>89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Noto Sans</vt:lpstr>
      <vt:lpstr>Noto Sans CJK KR Black</vt:lpstr>
      <vt:lpstr>Noto Sans CJK KR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이지은</dc:creator>
  <cp:lastModifiedBy> </cp:lastModifiedBy>
  <cp:revision>63</cp:revision>
  <dcterms:created xsi:type="dcterms:W3CDTF">2017-08-31T00:14:07Z</dcterms:created>
  <dcterms:modified xsi:type="dcterms:W3CDTF">2018-10-20T11:18:55Z</dcterms:modified>
</cp:coreProperties>
</file>