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322" r:id="rId4"/>
    <p:sldId id="323" r:id="rId5"/>
    <p:sldId id="324" r:id="rId6"/>
    <p:sldId id="325" r:id="rId7"/>
    <p:sldId id="299" r:id="rId8"/>
    <p:sldId id="300" r:id="rId9"/>
    <p:sldId id="293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2" r:id="rId18"/>
    <p:sldId id="401" r:id="rId19"/>
    <p:sldId id="404" r:id="rId20"/>
    <p:sldId id="405" r:id="rId21"/>
    <p:sldId id="406" r:id="rId22"/>
    <p:sldId id="312" r:id="rId23"/>
    <p:sldId id="283" r:id="rId24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3" clrIdx="0">
    <p:extLst>
      <p:ext uri="{19B8F6BF-5375-455C-9EA6-DF929625EA0E}">
        <p15:presenceInfo xmlns:p15="http://schemas.microsoft.com/office/powerpoint/2012/main" userId="e7e88930f680cc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E6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145" autoAdjust="0"/>
  </p:normalViewPr>
  <p:slideViewPr>
    <p:cSldViewPr snapToGrid="0">
      <p:cViewPr varScale="1">
        <p:scale>
          <a:sx n="55" d="100"/>
          <a:sy n="55" d="100"/>
        </p:scale>
        <p:origin x="38" y="3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00214-AEBF-4D72-8E4F-911372F446AB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893D3-D528-4A88-8747-92622C783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1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279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218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333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52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583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804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45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200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81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76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57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346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330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606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9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826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ko-KR" altLang="en-US" sz="1200" b="1"/>
              <a:t>상태 확인</a:t>
            </a:r>
            <a:r>
              <a:rPr lang="ko-KR" altLang="en-US" sz="1200"/>
              <a:t> </a:t>
            </a:r>
            <a:r>
              <a:rPr lang="en-US" altLang="ko-KR" sz="1200"/>
              <a:t>:</a:t>
            </a:r>
            <a:r>
              <a:rPr lang="ko-KR" altLang="en-US" sz="1200"/>
              <a:t> </a:t>
            </a:r>
            <a:r>
              <a:rPr lang="en-US" altLang="ko-KR" sz="1200"/>
              <a:t>DNS</a:t>
            </a:r>
            <a:r>
              <a:rPr lang="ko-KR" altLang="en-US" sz="1200"/>
              <a:t>의 신뢰성</a:t>
            </a:r>
            <a:r>
              <a:rPr lang="en-US" altLang="ko-KR" sz="1200"/>
              <a:t>, </a:t>
            </a:r>
            <a:r>
              <a:rPr lang="ko-KR" altLang="en-US" sz="1200"/>
              <a:t>악성 </a:t>
            </a:r>
            <a:r>
              <a:rPr lang="en-US" altLang="ko-KR" sz="1200"/>
              <a:t>IP/</a:t>
            </a:r>
            <a:r>
              <a:rPr lang="ko-KR" altLang="en-US" sz="1200"/>
              <a:t>도메인 여부</a:t>
            </a:r>
            <a:r>
              <a:rPr lang="en-US" altLang="ko-KR" sz="1200"/>
              <a:t>, </a:t>
            </a:r>
            <a:r>
              <a:rPr lang="ko-KR" altLang="en-US" sz="1200"/>
              <a:t>메일 계정의 해킹 여부</a:t>
            </a:r>
            <a:r>
              <a:rPr lang="en-US" altLang="ko-KR" sz="1200"/>
              <a:t>,</a:t>
            </a:r>
            <a:r>
              <a:rPr lang="ko-KR" altLang="en-US" sz="1200"/>
              <a:t> 호스트의 블로킹 여부</a:t>
            </a:r>
            <a:r>
              <a:rPr lang="en-US" altLang="ko-KR" sz="1200"/>
              <a:t>, </a:t>
            </a:r>
            <a:r>
              <a:rPr lang="ko-KR" altLang="en-US" sz="1200"/>
              <a:t>웹 프레임워크의 사용 여부</a:t>
            </a:r>
            <a:endParaRPr lang="en-US" altLang="ko-KR" sz="1200"/>
          </a:p>
          <a:p>
            <a:pPr algn="just"/>
            <a:r>
              <a:rPr lang="ko-KR" altLang="en-US" sz="1200" b="1"/>
              <a:t>상세한 식별 대상 설정</a:t>
            </a:r>
            <a:r>
              <a:rPr lang="ko-KR" altLang="en-US" sz="1200"/>
              <a:t> </a:t>
            </a:r>
            <a:r>
              <a:rPr lang="en-US" altLang="ko-KR" sz="1200"/>
              <a:t>:</a:t>
            </a:r>
            <a:r>
              <a:rPr lang="ko-KR" altLang="en-US" sz="1200"/>
              <a:t> 잠재적인 내용과 파일의 식별 여부</a:t>
            </a:r>
            <a:r>
              <a:rPr lang="en-US" altLang="ko-KR" sz="1200"/>
              <a:t>, </a:t>
            </a:r>
            <a:r>
              <a:rPr lang="ko-KR" altLang="en-US" sz="1200"/>
              <a:t>웹 서버의 버전 식별 여부</a:t>
            </a:r>
            <a:r>
              <a:rPr lang="en-US" altLang="ko-KR" sz="1200"/>
              <a:t>, SQL </a:t>
            </a:r>
            <a:r>
              <a:rPr lang="ko-KR" altLang="en-US" sz="1200"/>
              <a:t>오류와 같은 내용에서 일반적인 오류 메시지의 식별 여부</a:t>
            </a:r>
            <a:endParaRPr lang="en-US" altLang="ko-KR" sz="1200"/>
          </a:p>
          <a:p>
            <a:pPr marL="0" indent="0" fontAlgn="base" latinLnBrk="1">
              <a:buFont typeface="Arial" panose="020B0604020202020204" pitchFamily="34" charset="0"/>
              <a:buNone/>
            </a:pPr>
            <a:r>
              <a:rPr lang="ko-KR" altLang="en-US" sz="1200" b="1">
                <a:solidFill>
                  <a:srgbClr val="7030A0"/>
                </a:solidFill>
              </a:rPr>
              <a:t>조사 방식 설정</a:t>
            </a:r>
            <a:r>
              <a:rPr lang="ko-KR" altLang="en-US" sz="1200"/>
              <a:t> </a:t>
            </a:r>
            <a:r>
              <a:rPr lang="en-US" altLang="ko-KR" sz="1200"/>
              <a:t>: API(</a:t>
            </a:r>
            <a:r>
              <a:rPr lang="ko-KR" altLang="en-US" sz="1200"/>
              <a:t>운영체제와 응용프로그램 사이의 통신에 사용되는 언어나 메시지 형식</a:t>
            </a:r>
            <a:r>
              <a:rPr lang="en-US" altLang="ko-KR" sz="1200"/>
              <a:t>) </a:t>
            </a:r>
            <a:r>
              <a:rPr lang="ko-KR" altLang="en-US" sz="1200"/>
              <a:t>사용</a:t>
            </a:r>
            <a:r>
              <a:rPr lang="en-US" altLang="ko-KR" sz="1200"/>
              <a:t>, Brute Forcing(</a:t>
            </a:r>
            <a:r>
              <a:rPr lang="ko-KR" altLang="en-US" sz="1200"/>
              <a:t>사용자 계정 정보를 알아내기 위한 무차별적 공격 기법</a:t>
            </a:r>
            <a:r>
              <a:rPr lang="en-US" altLang="ko-KR" sz="1200"/>
              <a:t>)</a:t>
            </a:r>
            <a:r>
              <a:rPr lang="ko-KR" altLang="en-US" sz="1200"/>
              <a:t>사용</a:t>
            </a:r>
            <a:endParaRPr lang="en-US" altLang="ko-KR" sz="1200"/>
          </a:p>
          <a:p>
            <a:pPr marL="0" indent="0" fontAlgn="base" latinLnBrk="1">
              <a:buFont typeface="Arial" panose="020B0604020202020204" pitchFamily="34" charset="0"/>
              <a:buNone/>
            </a:pPr>
            <a:r>
              <a:rPr lang="ko-KR" altLang="en-US" sz="1200" b="1"/>
              <a:t>기타</a:t>
            </a:r>
            <a:r>
              <a:rPr lang="en-US" altLang="ko-KR" sz="1200" b="1"/>
              <a:t>(+@)</a:t>
            </a:r>
            <a:r>
              <a:rPr lang="ko-KR" altLang="en-US" sz="1200"/>
              <a:t> </a:t>
            </a:r>
            <a:r>
              <a:rPr lang="en-US" altLang="ko-KR" sz="1200"/>
              <a:t>: </a:t>
            </a:r>
            <a:r>
              <a:rPr lang="ko-KR" altLang="en-US" sz="1200"/>
              <a:t>사이트에서 사용하는 인증서 정보 수집</a:t>
            </a:r>
            <a:r>
              <a:rPr lang="en-US" altLang="ko-KR" sz="1200"/>
              <a:t>, </a:t>
            </a:r>
            <a:r>
              <a:rPr lang="ko-KR" altLang="en-US" sz="1200"/>
              <a:t>웹페이지의 스파이더링</a:t>
            </a:r>
            <a:r>
              <a:rPr lang="en-US" altLang="ko-KR" sz="1200"/>
              <a:t>, </a:t>
            </a:r>
            <a:r>
              <a:rPr lang="ko-KR" altLang="en-US" sz="1200"/>
              <a:t>인터넷에서 열려있는 </a:t>
            </a:r>
            <a:r>
              <a:rPr lang="en-US" altLang="ko-KR" sz="1200"/>
              <a:t>TCP</a:t>
            </a:r>
            <a:r>
              <a:rPr lang="ko-KR" altLang="en-US" sz="1200"/>
              <a:t>포트 검색</a:t>
            </a:r>
            <a:r>
              <a:rPr lang="en-US" altLang="ko-KR" sz="1200"/>
              <a:t>, </a:t>
            </a:r>
            <a:r>
              <a:rPr lang="ko-KR" altLang="en-US" sz="1200"/>
              <a:t>같은 </a:t>
            </a:r>
            <a:r>
              <a:rPr lang="en-US" altLang="ko-KR" sz="1200"/>
              <a:t>IP</a:t>
            </a:r>
            <a:r>
              <a:rPr lang="ko-KR" altLang="en-US" sz="1200"/>
              <a:t>를 공유하는 호스트에 대해 </a:t>
            </a:r>
            <a:r>
              <a:rPr lang="en-US" altLang="ko-KR" sz="1200"/>
              <a:t>(</a:t>
            </a:r>
            <a:r>
              <a:rPr lang="ko-KR" altLang="en-US" sz="1200"/>
              <a:t>여러 사이트</a:t>
            </a:r>
            <a:r>
              <a:rPr lang="en-US" altLang="ko-KR" sz="1200"/>
              <a:t>)</a:t>
            </a:r>
            <a:r>
              <a:rPr lang="ko-KR" altLang="en-US" sz="1200"/>
              <a:t>에서 검색</a:t>
            </a:r>
            <a:r>
              <a:rPr lang="en-US" altLang="ko-KR" sz="1200"/>
              <a:t>, </a:t>
            </a:r>
            <a:r>
              <a:rPr lang="ko-KR" altLang="en-US" sz="1200"/>
              <a:t>정보 데이터베이스 관리</a:t>
            </a:r>
            <a:r>
              <a:rPr lang="en-US" altLang="ko-KR" sz="1200"/>
              <a:t>, </a:t>
            </a:r>
            <a:r>
              <a:rPr lang="ko-KR" altLang="en-US" sz="1200"/>
              <a:t>비트코인 관련</a:t>
            </a:r>
            <a:r>
              <a:rPr lang="en-US" altLang="ko-KR" sz="1200"/>
              <a:t> </a:t>
            </a:r>
            <a:endParaRPr lang="en-US" altLang="ko-KR" sz="1050"/>
          </a:p>
          <a:p>
            <a:pPr algn="just"/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788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278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레드 팀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조직 내 전략의 취약점을 발견해 공격하는 역할을 부여받은 팀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이러한 팀을 설치하는 의사결정 기법</a:t>
            </a:r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침투 시험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시스템의 보안 취약점을 찾거나 또는 접근 권한을 얻기 위해 시도하는 공격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침투 시험은 정보 시스템의 취약점이 있는지 또는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취약점이 실제로 악용될 수 있는지를 확인하기 위해 평가자가 직접 침투를 실시하는 모의 해킹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(hacking simulation)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사용된다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기능분석 때 설명함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endParaRPr lang="ko-KR" alt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27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21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06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65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4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85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5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5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3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9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4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7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FEEA-2E09-45E2-8865-21710BB2C6D1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11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spiderfoot.net/download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spiderfoot.net/downloa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hnlab.com/kr/site/securityinfo/secunews/secuNewsView.do?seq=23706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terms.tta.or.kr/dictionary/dictionaryView.do?word_seq=051890-1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witter.com/i/status/1037773786685296640" TargetMode="External"/><Relationship Id="rId5" Type="http://schemas.openxmlformats.org/officeDocument/2006/relationships/hyperlink" Target="https://terms.naver.com/entry.nhn?docId=3595643&amp;cid=43667&amp;categoryId=43667" TargetMode="Externa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D7E7BE-7311-4B94-906A-0A05BE962D39}"/>
              </a:ext>
            </a:extLst>
          </p:cNvPr>
          <p:cNvSpPr/>
          <p:nvPr/>
        </p:nvSpPr>
        <p:spPr>
          <a:xfrm>
            <a:off x="4998407" y="4173127"/>
            <a:ext cx="250902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spc="-15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Spider</a:t>
            </a:r>
            <a:endParaRPr lang="ko-KR" altLang="en-US" sz="6600" spc="-15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0741A3-79E8-4800-9B53-467BE12922BA}"/>
              </a:ext>
            </a:extLst>
          </p:cNvPr>
          <p:cNvSpPr/>
          <p:nvPr/>
        </p:nvSpPr>
        <p:spPr>
          <a:xfrm>
            <a:off x="8354760" y="5751413"/>
            <a:ext cx="15696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60142026	</a:t>
            </a:r>
            <a:r>
              <a:rPr lang="ko-KR" altLang="en-US" sz="120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정규호</a:t>
            </a:r>
            <a:endParaRPr lang="en-US" altLang="ko-KR" sz="12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2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60142248	</a:t>
            </a:r>
            <a:r>
              <a:rPr lang="ko-KR" altLang="en-US" sz="12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김민우</a:t>
            </a:r>
            <a:endParaRPr lang="en-US" altLang="ko-KR" sz="12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2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60142287	</a:t>
            </a:r>
            <a:r>
              <a:rPr lang="ko-KR" altLang="en-US" sz="120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변상환</a:t>
            </a:r>
            <a:endParaRPr lang="en-US" altLang="ko-KR" sz="12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2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60172515	</a:t>
            </a:r>
            <a:r>
              <a:rPr lang="ko-KR" altLang="en-US" sz="120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심현아</a:t>
            </a:r>
            <a:endParaRPr lang="en-US" altLang="ko-KR" sz="12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2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60172172	</a:t>
            </a:r>
            <a:r>
              <a:rPr lang="ko-KR" altLang="en-US" sz="120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오희권</a:t>
            </a:r>
            <a:endParaRPr lang="ko-KR" altLang="en-US" sz="12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1D08AA-424C-4A1D-9C97-2C6297F3B890}"/>
              </a:ext>
            </a:extLst>
          </p:cNvPr>
          <p:cNvSpPr/>
          <p:nvPr/>
        </p:nvSpPr>
        <p:spPr>
          <a:xfrm>
            <a:off x="6520604" y="4851322"/>
            <a:ext cx="18341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spc="-15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Foot</a:t>
            </a:r>
            <a:endParaRPr lang="ko-KR" altLang="en-US" sz="6600" spc="-15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072ABF-8AFF-4999-8A0E-BE18E5A8E770}"/>
              </a:ext>
            </a:extLst>
          </p:cNvPr>
          <p:cNvSpPr/>
          <p:nvPr/>
        </p:nvSpPr>
        <p:spPr>
          <a:xfrm>
            <a:off x="5115168" y="5551642"/>
            <a:ext cx="113814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aseline="-25000"/>
          </a:p>
        </p:txBody>
      </p:sp>
    </p:spTree>
    <p:extLst>
      <p:ext uri="{BB962C8B-B14F-4D97-AF65-F5344CB8AC3E}">
        <p14:creationId xmlns:p14="http://schemas.microsoft.com/office/powerpoint/2010/main" val="1157652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40991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Spider Foot </a:t>
            </a:r>
            <a:r>
              <a:rPr lang="ko-KR" altLang="en-US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기능</a:t>
            </a:r>
            <a:endParaRPr lang="ko-KR" altLang="en-US" sz="20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211AA3-99F3-4A06-A97C-DF2D07C35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66964"/>
            <a:ext cx="10691813" cy="450859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0776C65-8963-45EE-BDDF-B58F09D1C4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57" y="4823267"/>
            <a:ext cx="10552218" cy="223751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BFA576D-4958-44FB-AB37-9054C8764A3F}"/>
              </a:ext>
            </a:extLst>
          </p:cNvPr>
          <p:cNvSpPr/>
          <p:nvPr/>
        </p:nvSpPr>
        <p:spPr>
          <a:xfrm>
            <a:off x="13857" y="4823267"/>
            <a:ext cx="10691813" cy="127273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7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53062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Spider Foot </a:t>
            </a:r>
            <a:r>
              <a:rPr lang="ko-KR" altLang="en-US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추가 기능</a:t>
            </a:r>
            <a:endParaRPr lang="ko-KR" altLang="en-US" sz="20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3B8C8A-97DB-42B9-A767-FF72CC18F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06" y="2890551"/>
            <a:ext cx="10287000" cy="32194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43A8FE-F343-4089-8160-99001E4ED4F8}"/>
              </a:ext>
            </a:extLst>
          </p:cNvPr>
          <p:cNvSpPr/>
          <p:nvPr/>
        </p:nvSpPr>
        <p:spPr>
          <a:xfrm>
            <a:off x="324910" y="1413587"/>
            <a:ext cx="394531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sflib.py</a:t>
            </a:r>
          </a:p>
          <a:p>
            <a:r>
              <a:rPr lang="en-US" altLang="ko-KR" sz="4000"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		</a:t>
            </a:r>
            <a:r>
              <a:rPr lang="en-US" altLang="ko-KR" sz="3000"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class</a:t>
            </a:r>
            <a:r>
              <a:rPr lang="en-US" altLang="ko-KR" sz="30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3000">
                <a:solidFill>
                  <a:schemeClr val="accent4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SpiderFoot</a:t>
            </a:r>
            <a:endParaRPr lang="ko-KR" altLang="en-US" sz="3000">
              <a:solidFill>
                <a:schemeClr val="accent4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12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53062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Spider Foot </a:t>
            </a:r>
            <a:r>
              <a:rPr lang="ko-KR" altLang="en-US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추가 기능</a:t>
            </a:r>
            <a:endParaRPr lang="ko-KR" altLang="en-US" sz="20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43A8FE-F343-4089-8160-99001E4ED4F8}"/>
              </a:ext>
            </a:extLst>
          </p:cNvPr>
          <p:cNvSpPr/>
          <p:nvPr/>
        </p:nvSpPr>
        <p:spPr>
          <a:xfrm>
            <a:off x="324910" y="1413587"/>
            <a:ext cx="6652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mudules/sfp_naversearch.py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45CE75-3010-4EEF-8380-F0326BB07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1460" y="2737026"/>
            <a:ext cx="7808891" cy="454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65133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Spider Foot </a:t>
            </a:r>
            <a:r>
              <a:rPr lang="ko-KR" altLang="en-US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추가 기능 시연</a:t>
            </a:r>
            <a:endParaRPr lang="ko-KR" altLang="en-US" sz="20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D3640A-3A68-4AB3-AEA1-276768B0C9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" y="886689"/>
            <a:ext cx="10680365" cy="556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6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65133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Spider Foot </a:t>
            </a:r>
            <a:r>
              <a:rPr lang="ko-KR" altLang="en-US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추가 기능 시연</a:t>
            </a:r>
            <a:endParaRPr lang="ko-KR" altLang="en-US" sz="20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70F5FD-1D71-4A98-BE43-ABDB7BB115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352"/>
            <a:ext cx="10691813" cy="61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07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65133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Spider Foot </a:t>
            </a:r>
            <a:r>
              <a:rPr lang="ko-KR" altLang="en-US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추가 기능 시연</a:t>
            </a:r>
            <a:endParaRPr lang="ko-KR" altLang="en-US" sz="20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378AB4-040B-4C7E-B9CF-0AD9F2C94F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83757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286B74B-2054-4526-8CB9-31459EABAF86}"/>
              </a:ext>
            </a:extLst>
          </p:cNvPr>
          <p:cNvSpPr/>
          <p:nvPr/>
        </p:nvSpPr>
        <p:spPr>
          <a:xfrm>
            <a:off x="0" y="5652655"/>
            <a:ext cx="5805055" cy="26323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417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65133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Spider Foot </a:t>
            </a:r>
            <a:r>
              <a:rPr lang="ko-KR" altLang="en-US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추가 기능 시연</a:t>
            </a:r>
            <a:endParaRPr lang="ko-KR" altLang="en-US" sz="20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338A1B-9565-4A3E-8ABF-491FBF6988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9432"/>
            <a:ext cx="10691813" cy="580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27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65133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Spider Foot </a:t>
            </a:r>
            <a:r>
              <a:rPr lang="ko-KR" altLang="en-US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추가 기능 시연</a:t>
            </a:r>
            <a:endParaRPr lang="ko-KR" altLang="en-US" sz="20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B8DBD8-FE69-476E-96B6-CB799FE80A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183"/>
            <a:ext cx="10691812" cy="591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25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65133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Spider Foot </a:t>
            </a:r>
            <a:r>
              <a:rPr lang="ko-KR" altLang="en-US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추가 기능 시연</a:t>
            </a:r>
            <a:endParaRPr lang="ko-KR" altLang="en-US" sz="20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2FE0B0-6850-4974-A7FF-A79D31BA14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2" y="890523"/>
            <a:ext cx="10688024" cy="380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40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46506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문제점과 향후 과제</a:t>
            </a:r>
            <a:endParaRPr lang="ko-KR" altLang="en-US" sz="20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43A8FE-F343-4089-8160-99001E4ED4F8}"/>
              </a:ext>
            </a:extLst>
          </p:cNvPr>
          <p:cNvSpPr/>
          <p:nvPr/>
        </p:nvSpPr>
        <p:spPr>
          <a:xfrm>
            <a:off x="324910" y="1413587"/>
            <a:ext cx="93871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</a:t>
            </a:r>
            <a:r>
              <a:rPr lang="ko-KR" altLang="en-US" sz="40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주요 타겟이 외국인</a:t>
            </a:r>
            <a:endParaRPr lang="ko-KR" altLang="en-US" sz="3000">
              <a:solidFill>
                <a:schemeClr val="accent4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8E3709-02CB-42E6-BEC4-190019647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838" y="2400586"/>
            <a:ext cx="2894323" cy="5434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8191E81-4FBC-4C46-A57D-1781B3324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597" y="2944010"/>
            <a:ext cx="5590011" cy="5252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FA5B0A5-863E-40EC-A2D4-141CAE28A3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838" y="3487433"/>
            <a:ext cx="4374337" cy="55467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3F5389-2610-4D33-BB39-8C362F211239}"/>
              </a:ext>
            </a:extLst>
          </p:cNvPr>
          <p:cNvSpPr/>
          <p:nvPr/>
        </p:nvSpPr>
        <p:spPr>
          <a:xfrm>
            <a:off x="3770602" y="2286000"/>
            <a:ext cx="3974089" cy="2119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14730B7-AB6C-4C00-9B23-721F92DFBC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720" y="2227066"/>
            <a:ext cx="6874951" cy="397250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F14E45-4CAB-496D-856B-777367A392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4003" y="2227065"/>
            <a:ext cx="6874951" cy="397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2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EC4CC4-73BA-46D9-AC9C-ABE77BCDB7EA}"/>
              </a:ext>
            </a:extLst>
          </p:cNvPr>
          <p:cNvSpPr/>
          <p:nvPr/>
        </p:nvSpPr>
        <p:spPr>
          <a:xfrm>
            <a:off x="6471271" y="1473715"/>
            <a:ext cx="25709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500" b="1">
                <a:solidFill>
                  <a:schemeClr val="bg1"/>
                </a:solidFill>
                <a:latin typeface="Noto Sans" panose="020B0502040504020204" pitchFamily="34" charset="0"/>
                <a:ea typeface="Noto Sans CJK KR Black" panose="020B0A00000000000000" pitchFamily="34" charset="-127"/>
              </a:rPr>
              <a:t>Contents</a:t>
            </a:r>
            <a:endParaRPr lang="ko-KR" altLang="en-US" sz="3500" b="1">
              <a:solidFill>
                <a:schemeClr val="bg1"/>
              </a:solidFill>
              <a:latin typeface="Noto Sans" panose="020B0502040504020204" pitchFamily="34" charset="0"/>
              <a:ea typeface="Noto Sans CJK KR Black" panose="020B0A00000000000000" pitchFamily="34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BD0FC86-3DE6-4563-B89E-F182B4CBDE68}"/>
              </a:ext>
            </a:extLst>
          </p:cNvPr>
          <p:cNvGrpSpPr/>
          <p:nvPr/>
        </p:nvGrpSpPr>
        <p:grpSpPr>
          <a:xfrm>
            <a:off x="6748420" y="2418571"/>
            <a:ext cx="3943392" cy="477054"/>
            <a:chOff x="5702787" y="1349696"/>
            <a:chExt cx="3943392" cy="47705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78693F-842B-4B8D-8BB7-C716CDCF3338}"/>
                </a:ext>
              </a:extLst>
            </p:cNvPr>
            <p:cNvSpPr/>
            <p:nvPr/>
          </p:nvSpPr>
          <p:spPr>
            <a:xfrm>
              <a:off x="6677846" y="1388168"/>
              <a:ext cx="29683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Spider Foot </a:t>
              </a:r>
              <a:r>
                <a:rPr lang="ko-KR" altLang="en-US" sz="2000" b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개요</a:t>
              </a:r>
              <a:endParaRPr lang="en-US" altLang="ko-KR" sz="2000" b="1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9FEEC73-4CEF-4BAE-B558-9CEC3A309FF7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BA66282-63F0-4D90-AD3A-EF2D24BE5163}"/>
                </a:ext>
              </a:extLst>
            </p:cNvPr>
            <p:cNvSpPr/>
            <p:nvPr/>
          </p:nvSpPr>
          <p:spPr>
            <a:xfrm>
              <a:off x="5846386" y="1349696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>
                  <a:solidFill>
                    <a:schemeClr val="bg1">
                      <a:alpha val="40000"/>
                    </a:schemeClr>
                  </a:solidFill>
                  <a:latin typeface="Noto Sans" panose="020B0502040504020204" pitchFamily="34" charset="0"/>
                  <a:ea typeface="Noto Sans CJK KR Black" panose="020B0A00000000000000" pitchFamily="34" charset="-127"/>
                </a:rPr>
                <a:t>01</a:t>
              </a:r>
              <a:endParaRPr lang="ko-KR" altLang="en-US" sz="2500" b="1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E4DA05-81DB-4363-8C2A-4D94DC86E43E}"/>
              </a:ext>
            </a:extLst>
          </p:cNvPr>
          <p:cNvSpPr/>
          <p:nvPr/>
        </p:nvSpPr>
        <p:spPr>
          <a:xfrm>
            <a:off x="5943778" y="0"/>
            <a:ext cx="51908" cy="2104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aseline="-25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4FDCB5-25B0-41CE-9A01-70399212D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222" y="1631375"/>
            <a:ext cx="949023" cy="987645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24DC276A-556F-4EF5-97CC-60A61377356B}"/>
              </a:ext>
            </a:extLst>
          </p:cNvPr>
          <p:cNvGrpSpPr/>
          <p:nvPr/>
        </p:nvGrpSpPr>
        <p:grpSpPr>
          <a:xfrm>
            <a:off x="7263387" y="2755562"/>
            <a:ext cx="3428426" cy="477054"/>
            <a:chOff x="5702787" y="1349696"/>
            <a:chExt cx="3428426" cy="477054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9D6FE04-7F19-4C98-9FCC-6C5998385632}"/>
                </a:ext>
              </a:extLst>
            </p:cNvPr>
            <p:cNvSpPr/>
            <p:nvPr/>
          </p:nvSpPr>
          <p:spPr>
            <a:xfrm>
              <a:off x="5896184" y="1434334"/>
              <a:ext cx="32350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Spider</a:t>
              </a:r>
              <a:r>
                <a:rPr lang="ko-KR" altLang="en-US" sz="1400" b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 </a:t>
              </a:r>
              <a:r>
                <a:rPr lang="en-US" altLang="ko-KR" sz="1400" b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Foot</a:t>
              </a:r>
              <a:r>
                <a:rPr lang="ko-KR" altLang="en-US" sz="1400" b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의 정의 및 사용자</a:t>
              </a:r>
              <a:endParaRPr lang="en-US" altLang="ko-KR" sz="1400" b="1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E6FA517-BBEB-486E-9DF4-074BB4611F19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C628256-D313-4F87-AF79-E4E99F5631AC}"/>
                </a:ext>
              </a:extLst>
            </p:cNvPr>
            <p:cNvSpPr/>
            <p:nvPr/>
          </p:nvSpPr>
          <p:spPr>
            <a:xfrm>
              <a:off x="5846386" y="1349696"/>
              <a:ext cx="1847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500" b="1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514FC97-4DF8-4979-A54D-1C5B3429F0E3}"/>
              </a:ext>
            </a:extLst>
          </p:cNvPr>
          <p:cNvGrpSpPr/>
          <p:nvPr/>
        </p:nvGrpSpPr>
        <p:grpSpPr>
          <a:xfrm>
            <a:off x="7267983" y="3006049"/>
            <a:ext cx="3423829" cy="477054"/>
            <a:chOff x="5702787" y="1349696"/>
            <a:chExt cx="3423829" cy="47705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12D268C-E4B3-4F84-AFE7-BAE75B8799B6}"/>
                </a:ext>
              </a:extLst>
            </p:cNvPr>
            <p:cNvSpPr/>
            <p:nvPr/>
          </p:nvSpPr>
          <p:spPr>
            <a:xfrm>
              <a:off x="5896183" y="1434334"/>
              <a:ext cx="32304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Spider Foot</a:t>
              </a:r>
              <a:r>
                <a:rPr lang="ko-KR" altLang="en-US" sz="1400" b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의 구성</a:t>
              </a:r>
              <a:endParaRPr lang="en-US" altLang="ko-KR" sz="1400" b="1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29BEA7E-8F12-48FB-9CC5-BE7CC8FDCB20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47066A4-13E5-4FAC-887B-F5F0B80B563D}"/>
                </a:ext>
              </a:extLst>
            </p:cNvPr>
            <p:cNvSpPr/>
            <p:nvPr/>
          </p:nvSpPr>
          <p:spPr>
            <a:xfrm>
              <a:off x="5846386" y="1349696"/>
              <a:ext cx="1847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500" b="1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1F1F95A-738E-4D3D-A0A0-B19E9FFEC843}"/>
              </a:ext>
            </a:extLst>
          </p:cNvPr>
          <p:cNvGrpSpPr/>
          <p:nvPr/>
        </p:nvGrpSpPr>
        <p:grpSpPr>
          <a:xfrm>
            <a:off x="7267983" y="3243607"/>
            <a:ext cx="3423829" cy="477054"/>
            <a:chOff x="5702787" y="1349696"/>
            <a:chExt cx="3423829" cy="47705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BEF095F-7AF2-45F4-903F-5B1B009B7F85}"/>
                </a:ext>
              </a:extLst>
            </p:cNvPr>
            <p:cNvSpPr/>
            <p:nvPr/>
          </p:nvSpPr>
          <p:spPr>
            <a:xfrm>
              <a:off x="5896183" y="1434334"/>
              <a:ext cx="32304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Spider Foot</a:t>
              </a:r>
              <a:r>
                <a:rPr lang="ko-KR" altLang="en-US" sz="1400" b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의 사용법</a:t>
              </a:r>
              <a:endParaRPr lang="en-US" altLang="ko-KR" sz="1400" b="1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BD58B37-DA38-4863-BF2F-8B9BC3D82729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7B19AF4-8702-43EC-A9FB-3F858DD88E1C}"/>
                </a:ext>
              </a:extLst>
            </p:cNvPr>
            <p:cNvSpPr/>
            <p:nvPr/>
          </p:nvSpPr>
          <p:spPr>
            <a:xfrm>
              <a:off x="5846386" y="1349696"/>
              <a:ext cx="1847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500" b="1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EA66CE6-353D-4947-99BE-4A6B045A5F22}"/>
              </a:ext>
            </a:extLst>
          </p:cNvPr>
          <p:cNvGrpSpPr/>
          <p:nvPr/>
        </p:nvGrpSpPr>
        <p:grpSpPr>
          <a:xfrm>
            <a:off x="7267981" y="3492987"/>
            <a:ext cx="3423829" cy="477054"/>
            <a:chOff x="5702787" y="1349696"/>
            <a:chExt cx="3423829" cy="477054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1EAF667-2A17-40F5-BAD9-22FF72C93B25}"/>
                </a:ext>
              </a:extLst>
            </p:cNvPr>
            <p:cNvSpPr/>
            <p:nvPr/>
          </p:nvSpPr>
          <p:spPr>
            <a:xfrm>
              <a:off x="5896183" y="1434334"/>
              <a:ext cx="32304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Spider Foot</a:t>
              </a:r>
              <a:r>
                <a:rPr lang="ko-KR" altLang="en-US" sz="1400" b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을 통해 얻는 이익</a:t>
              </a:r>
              <a:endParaRPr lang="en-US" altLang="ko-KR" sz="1400" b="1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E4E31AB-8728-4A9F-B856-C9969496B5C9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099F272-59A8-480F-8B16-07C42F9D267E}"/>
                </a:ext>
              </a:extLst>
            </p:cNvPr>
            <p:cNvSpPr/>
            <p:nvPr/>
          </p:nvSpPr>
          <p:spPr>
            <a:xfrm>
              <a:off x="5846386" y="1349696"/>
              <a:ext cx="1847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500" b="1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7CD8CE0-7860-4F3D-8B5E-E0DEF7CE9B47}"/>
              </a:ext>
            </a:extLst>
          </p:cNvPr>
          <p:cNvGrpSpPr/>
          <p:nvPr/>
        </p:nvGrpSpPr>
        <p:grpSpPr>
          <a:xfrm>
            <a:off x="6757647" y="3953184"/>
            <a:ext cx="3943392" cy="477054"/>
            <a:chOff x="5702787" y="1349696"/>
            <a:chExt cx="3943392" cy="477054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FB1331C-7EC4-4C71-BBEF-D5664AB98457}"/>
                </a:ext>
              </a:extLst>
            </p:cNvPr>
            <p:cNvSpPr/>
            <p:nvPr/>
          </p:nvSpPr>
          <p:spPr>
            <a:xfrm>
              <a:off x="6677846" y="1388168"/>
              <a:ext cx="29683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추가</a:t>
              </a:r>
              <a:r>
                <a:rPr lang="en-US" altLang="ko-KR" sz="2000" b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 </a:t>
              </a:r>
              <a:r>
                <a:rPr lang="ko-KR" altLang="en-US" sz="2000" b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기능</a:t>
              </a:r>
              <a:endParaRPr lang="en-US" altLang="ko-KR" sz="2000" b="1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73668156-6061-43C7-A0D4-B7CABD1F93BE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3E9DAC0-34AB-477C-A327-7513AFD087B4}"/>
                </a:ext>
              </a:extLst>
            </p:cNvPr>
            <p:cNvSpPr/>
            <p:nvPr/>
          </p:nvSpPr>
          <p:spPr>
            <a:xfrm>
              <a:off x="5846386" y="1349696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>
                  <a:solidFill>
                    <a:schemeClr val="bg1">
                      <a:alpha val="40000"/>
                    </a:schemeClr>
                  </a:solidFill>
                  <a:latin typeface="Noto Sans" panose="020B0502040504020204" pitchFamily="34" charset="0"/>
                  <a:ea typeface="Noto Sans CJK KR Black" panose="020B0A00000000000000" pitchFamily="34" charset="-127"/>
                </a:rPr>
                <a:t>02</a:t>
              </a:r>
              <a:endParaRPr lang="ko-KR" altLang="en-US" sz="2500" b="1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A6B09A-FDE6-4645-B9C0-F9E3B7C36C45}"/>
              </a:ext>
            </a:extLst>
          </p:cNvPr>
          <p:cNvGrpSpPr/>
          <p:nvPr/>
        </p:nvGrpSpPr>
        <p:grpSpPr>
          <a:xfrm>
            <a:off x="7272614" y="4290175"/>
            <a:ext cx="3428426" cy="477054"/>
            <a:chOff x="5702787" y="1349696"/>
            <a:chExt cx="3428426" cy="477054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BE628DD-03A9-4CB8-B955-677E2C661D37}"/>
                </a:ext>
              </a:extLst>
            </p:cNvPr>
            <p:cNvSpPr/>
            <p:nvPr/>
          </p:nvSpPr>
          <p:spPr>
            <a:xfrm>
              <a:off x="5896184" y="1434334"/>
              <a:ext cx="32350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Spider</a:t>
              </a:r>
              <a:r>
                <a:rPr lang="ko-KR" altLang="en-US" sz="1400" b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 </a:t>
              </a:r>
              <a:r>
                <a:rPr lang="en-US" altLang="ko-KR" sz="1400" b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Foot</a:t>
              </a:r>
              <a:r>
                <a:rPr lang="ko-KR" altLang="en-US" sz="1400" b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의 기능</a:t>
              </a:r>
              <a:endParaRPr lang="en-US" altLang="ko-KR" sz="1400" b="1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504768D-1F76-47CD-BDC7-04E6FB18F978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01978D81-B7BE-439A-A7E5-8259B4DAED9A}"/>
                </a:ext>
              </a:extLst>
            </p:cNvPr>
            <p:cNvSpPr/>
            <p:nvPr/>
          </p:nvSpPr>
          <p:spPr>
            <a:xfrm>
              <a:off x="5846386" y="1349696"/>
              <a:ext cx="1847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500" b="1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747C2C2-8B86-4C33-B162-C8F826FFD2DC}"/>
              </a:ext>
            </a:extLst>
          </p:cNvPr>
          <p:cNvGrpSpPr/>
          <p:nvPr/>
        </p:nvGrpSpPr>
        <p:grpSpPr>
          <a:xfrm>
            <a:off x="7277210" y="4540662"/>
            <a:ext cx="3423829" cy="477054"/>
            <a:chOff x="5702787" y="1349696"/>
            <a:chExt cx="3423829" cy="47705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B9E3BD3D-6A02-4E86-881A-AD9FB634B207}"/>
                </a:ext>
              </a:extLst>
            </p:cNvPr>
            <p:cNvSpPr/>
            <p:nvPr/>
          </p:nvSpPr>
          <p:spPr>
            <a:xfrm>
              <a:off x="5896183" y="1434334"/>
              <a:ext cx="32304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Spider Foot</a:t>
              </a:r>
              <a:r>
                <a:rPr lang="ko-KR" altLang="en-US" sz="1400" b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의 추가 기능</a:t>
              </a:r>
              <a:endParaRPr lang="en-US" altLang="ko-KR" sz="1400" b="1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B810CD2-9FB0-4026-8F00-9736A44CC18E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DC352717-16C9-454A-A251-E9241B03D10C}"/>
                </a:ext>
              </a:extLst>
            </p:cNvPr>
            <p:cNvSpPr/>
            <p:nvPr/>
          </p:nvSpPr>
          <p:spPr>
            <a:xfrm>
              <a:off x="5846386" y="1349696"/>
              <a:ext cx="1847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500" b="1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3CBF516-7A38-4784-A09D-FCE20EF04E54}"/>
              </a:ext>
            </a:extLst>
          </p:cNvPr>
          <p:cNvGrpSpPr/>
          <p:nvPr/>
        </p:nvGrpSpPr>
        <p:grpSpPr>
          <a:xfrm>
            <a:off x="7277210" y="4778220"/>
            <a:ext cx="3423829" cy="477054"/>
            <a:chOff x="5702787" y="1349696"/>
            <a:chExt cx="3423829" cy="477054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83240A4-63B5-4273-AD94-56BF4ED96E5E}"/>
                </a:ext>
              </a:extLst>
            </p:cNvPr>
            <p:cNvSpPr/>
            <p:nvPr/>
          </p:nvSpPr>
          <p:spPr>
            <a:xfrm>
              <a:off x="5896183" y="1434334"/>
              <a:ext cx="32304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Spider Foot</a:t>
              </a:r>
              <a:r>
                <a:rPr lang="ko-KR" altLang="en-US" sz="1400" b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의 추가 기능 시연</a:t>
              </a:r>
              <a:endParaRPr lang="en-US" altLang="ko-KR" sz="1400" b="1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53775B1-DD5E-4E60-8703-52C4A1545BD5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9002EFA6-A114-40C9-880A-6B46C2BB3B00}"/>
                </a:ext>
              </a:extLst>
            </p:cNvPr>
            <p:cNvSpPr/>
            <p:nvPr/>
          </p:nvSpPr>
          <p:spPr>
            <a:xfrm>
              <a:off x="5846386" y="1349696"/>
              <a:ext cx="1847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500" b="1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E99BAEC-8123-41A5-BD2A-F00E3D0AA6BA}"/>
              </a:ext>
            </a:extLst>
          </p:cNvPr>
          <p:cNvGrpSpPr/>
          <p:nvPr/>
        </p:nvGrpSpPr>
        <p:grpSpPr>
          <a:xfrm>
            <a:off x="6743464" y="5219798"/>
            <a:ext cx="3943392" cy="477054"/>
            <a:chOff x="5702787" y="1349696"/>
            <a:chExt cx="3943392" cy="477054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1FC6E5D-2D11-4E71-9379-2105A0CE94C4}"/>
                </a:ext>
              </a:extLst>
            </p:cNvPr>
            <p:cNvSpPr/>
            <p:nvPr/>
          </p:nvSpPr>
          <p:spPr>
            <a:xfrm>
              <a:off x="6677846" y="1388168"/>
              <a:ext cx="29683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문제점과 향후 과제</a:t>
              </a:r>
              <a:endParaRPr lang="en-US" altLang="ko-KR" sz="2000" b="1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2ECBC0B-709D-4F0A-8290-0CE9C9597E66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9546D5E-16D8-4546-9838-22D2BF0B5F09}"/>
                </a:ext>
              </a:extLst>
            </p:cNvPr>
            <p:cNvSpPr/>
            <p:nvPr/>
          </p:nvSpPr>
          <p:spPr>
            <a:xfrm>
              <a:off x="5846386" y="1349696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>
                  <a:solidFill>
                    <a:schemeClr val="bg1">
                      <a:alpha val="40000"/>
                    </a:schemeClr>
                  </a:solidFill>
                  <a:latin typeface="Noto Sans" panose="020B0502040504020204" pitchFamily="34" charset="0"/>
                  <a:ea typeface="Noto Sans CJK KR Black" panose="020B0A00000000000000" pitchFamily="34" charset="-127"/>
                </a:rPr>
                <a:t>03</a:t>
              </a:r>
              <a:endParaRPr lang="ko-KR" altLang="en-US" sz="2500" b="1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AF2C851-3552-4691-AADF-76396A80A39E}"/>
              </a:ext>
            </a:extLst>
          </p:cNvPr>
          <p:cNvGrpSpPr/>
          <p:nvPr/>
        </p:nvGrpSpPr>
        <p:grpSpPr>
          <a:xfrm>
            <a:off x="7258431" y="5556789"/>
            <a:ext cx="3428426" cy="477054"/>
            <a:chOff x="5702787" y="1349696"/>
            <a:chExt cx="3428426" cy="4770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753CA167-AB36-4361-B866-9F3B8854DF88}"/>
                </a:ext>
              </a:extLst>
            </p:cNvPr>
            <p:cNvSpPr/>
            <p:nvPr/>
          </p:nvSpPr>
          <p:spPr>
            <a:xfrm>
              <a:off x="5896184" y="1434334"/>
              <a:ext cx="32350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문제점 </a:t>
              </a:r>
              <a:r>
                <a:rPr lang="en-US" altLang="ko-KR" sz="1400" b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1.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595A735-2755-4D35-A79B-683EB59E3D8D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46D7CE6-2858-4C68-9054-E7BA81E035C3}"/>
                </a:ext>
              </a:extLst>
            </p:cNvPr>
            <p:cNvSpPr/>
            <p:nvPr/>
          </p:nvSpPr>
          <p:spPr>
            <a:xfrm>
              <a:off x="5846386" y="1349696"/>
              <a:ext cx="1847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500" b="1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18EB9A5-1D2C-472F-B275-8C52020FC040}"/>
              </a:ext>
            </a:extLst>
          </p:cNvPr>
          <p:cNvGrpSpPr/>
          <p:nvPr/>
        </p:nvGrpSpPr>
        <p:grpSpPr>
          <a:xfrm>
            <a:off x="7263027" y="5807276"/>
            <a:ext cx="3423829" cy="477054"/>
            <a:chOff x="5702787" y="1349696"/>
            <a:chExt cx="3423829" cy="477054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F00BB17-1D66-4AE6-BCDC-E37F03EAA5BE}"/>
                </a:ext>
              </a:extLst>
            </p:cNvPr>
            <p:cNvSpPr/>
            <p:nvPr/>
          </p:nvSpPr>
          <p:spPr>
            <a:xfrm>
              <a:off x="5896183" y="1434334"/>
              <a:ext cx="32304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문제점 </a:t>
              </a:r>
              <a:r>
                <a:rPr lang="en-US" altLang="ko-KR" sz="1400" b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2.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B7871DE9-0EF0-441D-87A0-1B7FC37D8175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BE9C6C1D-1B7D-4898-AA89-BCC382480E32}"/>
                </a:ext>
              </a:extLst>
            </p:cNvPr>
            <p:cNvSpPr/>
            <p:nvPr/>
          </p:nvSpPr>
          <p:spPr>
            <a:xfrm>
              <a:off x="5846386" y="1349696"/>
              <a:ext cx="1847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500" b="1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E444F2E0-20B3-4668-95CE-7654D70FAFEE}"/>
              </a:ext>
            </a:extLst>
          </p:cNvPr>
          <p:cNvGrpSpPr/>
          <p:nvPr/>
        </p:nvGrpSpPr>
        <p:grpSpPr>
          <a:xfrm>
            <a:off x="6743461" y="6263045"/>
            <a:ext cx="3943392" cy="477054"/>
            <a:chOff x="5702787" y="1349696"/>
            <a:chExt cx="3943392" cy="47705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8523EC73-F99D-4446-9056-62E7205F858E}"/>
                </a:ext>
              </a:extLst>
            </p:cNvPr>
            <p:cNvSpPr/>
            <p:nvPr/>
          </p:nvSpPr>
          <p:spPr>
            <a:xfrm>
              <a:off x="6677846" y="1388168"/>
              <a:ext cx="29683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참고 문헌</a:t>
              </a:r>
              <a:endParaRPr lang="en-US" altLang="ko-KR" sz="2000" b="1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A8005ADD-AFD3-4556-BB7B-87900D2950DD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DC1EF88C-5EC1-443C-B7AA-FFD55D43C8DE}"/>
                </a:ext>
              </a:extLst>
            </p:cNvPr>
            <p:cNvSpPr/>
            <p:nvPr/>
          </p:nvSpPr>
          <p:spPr>
            <a:xfrm>
              <a:off x="5846386" y="1349696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>
                  <a:solidFill>
                    <a:schemeClr val="bg1">
                      <a:alpha val="40000"/>
                    </a:schemeClr>
                  </a:solidFill>
                  <a:latin typeface="Noto Sans" panose="020B0502040504020204" pitchFamily="34" charset="0"/>
                  <a:ea typeface="Noto Sans CJK KR Black" panose="020B0A00000000000000" pitchFamily="34" charset="-127"/>
                </a:rPr>
                <a:t>04</a:t>
              </a:r>
              <a:endParaRPr lang="ko-KR" altLang="en-US" sz="2500" b="1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05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46506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문제점과 향후 과제</a:t>
            </a:r>
            <a:endParaRPr lang="ko-KR" altLang="en-US" sz="20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43A8FE-F343-4089-8160-99001E4ED4F8}"/>
              </a:ext>
            </a:extLst>
          </p:cNvPr>
          <p:cNvSpPr/>
          <p:nvPr/>
        </p:nvSpPr>
        <p:spPr>
          <a:xfrm>
            <a:off x="324910" y="1413587"/>
            <a:ext cx="9885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window </a:t>
            </a:r>
            <a:r>
              <a:rPr lang="ko-KR" altLang="en-US" sz="40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환경에서 수정이 불편함</a:t>
            </a:r>
            <a:endParaRPr lang="ko-KR" altLang="en-US" sz="3000">
              <a:solidFill>
                <a:schemeClr val="accent4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D38319-4544-4B41-AEEF-1D88DA824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627" y="2121473"/>
            <a:ext cx="8893439" cy="49549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2C319A-8141-4688-A9CA-0B620A95ED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7043" y="2121473"/>
            <a:ext cx="6772275" cy="306705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7D033486-4030-4D7A-8CFE-870800D3D91D}"/>
              </a:ext>
            </a:extLst>
          </p:cNvPr>
          <p:cNvSpPr/>
          <p:nvPr/>
        </p:nvSpPr>
        <p:spPr>
          <a:xfrm>
            <a:off x="833627" y="6026727"/>
            <a:ext cx="1809609" cy="8728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19B73BD-A939-46AC-B290-85DD3A64AD02}"/>
              </a:ext>
            </a:extLst>
          </p:cNvPr>
          <p:cNvSpPr/>
          <p:nvPr/>
        </p:nvSpPr>
        <p:spPr>
          <a:xfrm>
            <a:off x="3920898" y="4442646"/>
            <a:ext cx="1425008" cy="1986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132A75-9A53-4CCE-8248-C68C0C15EA27}"/>
              </a:ext>
            </a:extLst>
          </p:cNvPr>
          <p:cNvSpPr/>
          <p:nvPr/>
        </p:nvSpPr>
        <p:spPr>
          <a:xfrm>
            <a:off x="833627" y="7039424"/>
            <a:ext cx="6550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/>
              <a:t>(</a:t>
            </a:r>
            <a:r>
              <a:rPr lang="ko-KR" altLang="en-US"/>
              <a:t>출처 </a:t>
            </a:r>
            <a:r>
              <a:rPr lang="en-US" altLang="ko-KR"/>
              <a:t>: </a:t>
            </a:r>
            <a:r>
              <a:rPr lang="en-US" altLang="ko-KR">
                <a:hlinkClick r:id="rId7"/>
              </a:rPr>
              <a:t>https://www.spiderfoot.net/download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201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46506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문제점과 향후 과제</a:t>
            </a:r>
            <a:endParaRPr lang="ko-KR" altLang="en-US" sz="20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43A8FE-F343-4089-8160-99001E4ED4F8}"/>
              </a:ext>
            </a:extLst>
          </p:cNvPr>
          <p:cNvSpPr/>
          <p:nvPr/>
        </p:nvSpPr>
        <p:spPr>
          <a:xfrm>
            <a:off x="324910" y="1413587"/>
            <a:ext cx="9885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window </a:t>
            </a:r>
            <a:r>
              <a:rPr lang="ko-KR" altLang="en-US" sz="40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환경에서 수정이 불편함</a:t>
            </a:r>
            <a:endParaRPr lang="ko-KR" altLang="en-US" sz="3000">
              <a:solidFill>
                <a:schemeClr val="accent4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D38319-4544-4B41-AEEF-1D88DA824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627" y="2121473"/>
            <a:ext cx="8893439" cy="495491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2DFAB3A-864F-4D67-A1D5-131D340BA3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0488" y="2121473"/>
            <a:ext cx="6791325" cy="485775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2822D5E-ADAD-46D0-A1A8-10671D3EF9CC}"/>
              </a:ext>
            </a:extLst>
          </p:cNvPr>
          <p:cNvSpPr/>
          <p:nvPr/>
        </p:nvSpPr>
        <p:spPr>
          <a:xfrm>
            <a:off x="833627" y="3311242"/>
            <a:ext cx="1809609" cy="8728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19D47CD-50FA-4D84-BC63-D5C6985060FE}"/>
              </a:ext>
            </a:extLst>
          </p:cNvPr>
          <p:cNvSpPr/>
          <p:nvPr/>
        </p:nvSpPr>
        <p:spPr>
          <a:xfrm>
            <a:off x="3920898" y="4442646"/>
            <a:ext cx="1425008" cy="20412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CF0EB6-4261-4244-88EF-4BD0CCF11941}"/>
              </a:ext>
            </a:extLst>
          </p:cNvPr>
          <p:cNvSpPr/>
          <p:nvPr/>
        </p:nvSpPr>
        <p:spPr>
          <a:xfrm>
            <a:off x="833627" y="7039424"/>
            <a:ext cx="6550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/>
              <a:t>(</a:t>
            </a:r>
            <a:r>
              <a:rPr lang="ko-KR" altLang="en-US"/>
              <a:t>출처 </a:t>
            </a:r>
            <a:r>
              <a:rPr lang="en-US" altLang="ko-KR"/>
              <a:t>: </a:t>
            </a:r>
            <a:r>
              <a:rPr lang="en-US" altLang="ko-KR">
                <a:hlinkClick r:id="rId7"/>
              </a:rPr>
              <a:t>https://www.spiderfoot.net/download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6836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24176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참고 문헌</a:t>
            </a:r>
            <a:endParaRPr lang="ko-KR" altLang="en-US" sz="20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239686" y="1198628"/>
            <a:ext cx="100620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r>
              <a:rPr lang="ko-KR" altLang="en-US"/>
              <a:t>네이버 시사상식사전</a:t>
            </a:r>
            <a:r>
              <a:rPr lang="en-US" altLang="ko-KR"/>
              <a:t>, </a:t>
            </a:r>
            <a:r>
              <a:rPr lang="ko-KR" altLang="en-US"/>
              <a:t> </a:t>
            </a:r>
            <a:r>
              <a:rPr lang="en-US" altLang="ko-KR"/>
              <a:t>“</a:t>
            </a:r>
            <a:r>
              <a:rPr lang="ko-KR" altLang="en-US"/>
              <a:t>레드팀</a:t>
            </a:r>
            <a:r>
              <a:rPr lang="en-US" altLang="ko-KR"/>
              <a:t>(Red Team)”,</a:t>
            </a:r>
          </a:p>
          <a:p>
            <a:r>
              <a:rPr lang="en-US" altLang="ko-KR">
                <a:hlinkClick r:id="rId5"/>
              </a:rPr>
              <a:t>https://terms.naver.com/entry.nhn?docId=3595643&amp;cid=43667&amp;categoryId=43667</a:t>
            </a:r>
            <a:r>
              <a:rPr lang="en-US" altLang="ko-KR"/>
              <a:t>,</a:t>
            </a:r>
          </a:p>
          <a:p>
            <a:r>
              <a:rPr lang="en-US" altLang="ko-KR"/>
              <a:t>(2018.12.08. </a:t>
            </a:r>
            <a:r>
              <a:rPr lang="ko-KR" altLang="en-US"/>
              <a:t>최종검색</a:t>
            </a:r>
            <a:r>
              <a:rPr lang="en-US" altLang="ko-KR"/>
              <a:t>).</a:t>
            </a:r>
          </a:p>
          <a:p>
            <a:endParaRPr lang="en-US" altLang="ko-KR"/>
          </a:p>
          <a:p>
            <a:r>
              <a:rPr lang="ko-KR" altLang="en-US"/>
              <a:t>한국정보통신기술협회</a:t>
            </a:r>
            <a:r>
              <a:rPr lang="en-US" altLang="ko-KR"/>
              <a:t> </a:t>
            </a:r>
            <a:r>
              <a:rPr lang="ko-KR" altLang="en-US"/>
              <a:t>정보통신용어사전</a:t>
            </a:r>
            <a:r>
              <a:rPr lang="en-US" altLang="ko-KR"/>
              <a:t>, “</a:t>
            </a:r>
            <a:r>
              <a:rPr lang="ko-KR" altLang="en-US"/>
              <a:t>침투시험</a:t>
            </a:r>
            <a:r>
              <a:rPr lang="en-US" altLang="ko-KR"/>
              <a:t>penetration test”</a:t>
            </a:r>
            <a:endParaRPr lang="en-US" altLang="ko-KR">
              <a:hlinkClick r:id="rId6"/>
            </a:endParaRPr>
          </a:p>
          <a:p>
            <a:r>
              <a:rPr lang="en-US" altLang="ko-KR">
                <a:hlinkClick r:id="rId7"/>
              </a:rPr>
              <a:t>http://terms.tta.or.kr/dictionary/dictionaryView.do?word_seq=051890-1</a:t>
            </a:r>
            <a:r>
              <a:rPr lang="en-US" altLang="ko-KR"/>
              <a:t>(2018.12.08. </a:t>
            </a:r>
            <a:r>
              <a:rPr lang="ko-KR" altLang="en-US"/>
              <a:t>최종검색</a:t>
            </a:r>
            <a:r>
              <a:rPr lang="en-US" altLang="ko-KR"/>
              <a:t>).</a:t>
            </a:r>
          </a:p>
          <a:p>
            <a:endParaRPr lang="en-US" altLang="ko-KR"/>
          </a:p>
          <a:p>
            <a:r>
              <a:rPr lang="en-US" altLang="ko-KR"/>
              <a:t>Jeremy D' Hoinne, Lawrence Orans. 2013. Gartner Research. AhnLab </a:t>
            </a:r>
            <a:r>
              <a:rPr lang="ko-KR" altLang="en-US"/>
              <a:t>콘텐츠기획팀</a:t>
            </a:r>
            <a:r>
              <a:rPr lang="en-US" altLang="ko-KR"/>
              <a:t>. 2015. “[Expert Column] </a:t>
            </a:r>
            <a:r>
              <a:rPr lang="ko-KR" altLang="en-US"/>
              <a:t>보안 트렌드를 읽기 전</a:t>
            </a:r>
            <a:r>
              <a:rPr lang="en-US" altLang="ko-KR"/>
              <a:t>, </a:t>
            </a:r>
            <a:r>
              <a:rPr lang="ko-KR" altLang="en-US"/>
              <a:t>꼭 알아야 할 용어들</a:t>
            </a:r>
            <a:r>
              <a:rPr lang="en-US" altLang="ko-KR"/>
              <a:t>.” AhnLab</a:t>
            </a:r>
            <a:r>
              <a:rPr lang="ko-KR" altLang="en-US"/>
              <a:t>에서 재인용</a:t>
            </a:r>
            <a:r>
              <a:rPr lang="en-US" altLang="ko-KR"/>
              <a:t>.</a:t>
            </a:r>
          </a:p>
          <a:p>
            <a:r>
              <a:rPr lang="en-US" altLang="ko-KR">
                <a:hlinkClick r:id="rId8"/>
              </a:rPr>
              <a:t>https://www.ahnlab.com/kr/site/securityinfo/secunews/secuNewsView.do?seq=23706</a:t>
            </a:r>
            <a:endParaRPr lang="en-US" altLang="ko-KR"/>
          </a:p>
          <a:p>
            <a:pPr fontAlgn="base" latinLnBrk="1"/>
            <a:r>
              <a:rPr lang="en-US" altLang="ko-KR"/>
              <a:t>(2018.12.08. </a:t>
            </a:r>
            <a:r>
              <a:rPr lang="ko-KR" altLang="en-US"/>
              <a:t>최종검색</a:t>
            </a:r>
            <a:r>
              <a:rPr lang="en-US" altLang="ko-KR"/>
              <a:t>).</a:t>
            </a:r>
          </a:p>
          <a:p>
            <a:pPr fontAlgn="base" latinLnBrk="1"/>
            <a:endParaRPr lang="en-US" altLang="ko-K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713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EC4CC4-73BA-46D9-AC9C-ABE77BCDB7EA}"/>
              </a:ext>
            </a:extLst>
          </p:cNvPr>
          <p:cNvSpPr/>
          <p:nvPr/>
        </p:nvSpPr>
        <p:spPr>
          <a:xfrm>
            <a:off x="7206625" y="5705121"/>
            <a:ext cx="279462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500" b="1" i="1">
                <a:solidFill>
                  <a:schemeClr val="bg1"/>
                </a:solidFill>
                <a:latin typeface="Noto Sans" panose="020B0502040504020204" pitchFamily="34" charset="0"/>
                <a:ea typeface="Noto Sans CJK KR Black" panose="020B0A00000000000000" pitchFamily="34" charset="-127"/>
              </a:rPr>
              <a:t>감사합니다</a:t>
            </a:r>
            <a:r>
              <a:rPr lang="en-US" altLang="ko-KR" sz="3500" b="1" i="1">
                <a:solidFill>
                  <a:schemeClr val="bg1"/>
                </a:solidFill>
                <a:latin typeface="Noto Sans" panose="020B0502040504020204" pitchFamily="34" charset="0"/>
                <a:ea typeface="Noto Sans CJK KR Black" panose="020B0A00000000000000" pitchFamily="34" charset="-127"/>
              </a:rPr>
              <a:t>.</a:t>
            </a:r>
            <a:endParaRPr lang="ko-KR" altLang="en-US" sz="3500" b="1" i="1">
              <a:solidFill>
                <a:schemeClr val="bg1"/>
              </a:solidFill>
              <a:latin typeface="Noto Sans" panose="020B0502040504020204" pitchFamily="34" charset="0"/>
              <a:ea typeface="Noto Sans CJK KR Black" panose="020B0A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E4DA05-81DB-4363-8C2A-4D94DC86E43E}"/>
              </a:ext>
            </a:extLst>
          </p:cNvPr>
          <p:cNvSpPr/>
          <p:nvPr/>
        </p:nvSpPr>
        <p:spPr>
          <a:xfrm>
            <a:off x="5937814" y="0"/>
            <a:ext cx="51684" cy="4374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aseline="-25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4FDCB5-25B0-41CE-9A01-70399212D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47" y="4293551"/>
            <a:ext cx="949023" cy="98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5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40991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Spider Foot </a:t>
            </a:r>
            <a:r>
              <a:rPr lang="ko-KR" altLang="en-US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개요</a:t>
            </a:r>
            <a:endParaRPr lang="ko-KR" altLang="en-US" sz="20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Picture 2" descr="ê±°ë¯¸, ê±°ë¯¸ì ì¹, ê±°ë¯¸ì¤, ìë¦, íì¸ê³¼ ë°±ì¸, í ë¡ì, ê³¤ì¶©">
            <a:extLst>
              <a:ext uri="{FF2B5EF4-FFF2-40B4-BE49-F238E27FC236}">
                <a16:creationId xmlns:a16="http://schemas.microsoft.com/office/drawing/2014/main" id="{6B70FAC2-736D-48D2-8E25-E704DA095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" y="1438870"/>
            <a:ext cx="5135561" cy="485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12CD656C-9687-477C-BE5F-CF16EDB2DDBD}"/>
              </a:ext>
            </a:extLst>
          </p:cNvPr>
          <p:cNvGrpSpPr/>
          <p:nvPr/>
        </p:nvGrpSpPr>
        <p:grpSpPr>
          <a:xfrm>
            <a:off x="5545651" y="1802216"/>
            <a:ext cx="4628276" cy="1621436"/>
            <a:chOff x="5203632" y="2171892"/>
            <a:chExt cx="5277678" cy="18489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0473D9-B1C6-4922-BB21-9E8C9F184916}"/>
                </a:ext>
              </a:extLst>
            </p:cNvPr>
            <p:cNvSpPr txBox="1"/>
            <p:nvPr/>
          </p:nvSpPr>
          <p:spPr>
            <a:xfrm>
              <a:off x="5203632" y="2171892"/>
              <a:ext cx="5186239" cy="45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SPIDER FOOT</a:t>
              </a:r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의 정의 및 사용자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BEE626F-B37F-43E5-B47F-B717F248E3E5}"/>
                </a:ext>
              </a:extLst>
            </p:cNvPr>
            <p:cNvSpPr/>
            <p:nvPr/>
          </p:nvSpPr>
          <p:spPr>
            <a:xfrm>
              <a:off x="5203632" y="2722279"/>
              <a:ext cx="5277678" cy="129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700"/>
                <a:t>spiderfoot</a:t>
              </a:r>
              <a:r>
                <a:rPr lang="ko-KR" altLang="en-US" sz="1700"/>
                <a:t>은 </a:t>
              </a:r>
              <a:r>
                <a:rPr lang="en-US" altLang="ko-KR" sz="1700"/>
                <a:t>IP</a:t>
              </a:r>
              <a:r>
                <a:rPr lang="ko-KR" altLang="en-US" sz="1700"/>
                <a:t>와 도메인</a:t>
              </a:r>
              <a:r>
                <a:rPr lang="en-US" altLang="ko-KR" sz="1700"/>
                <a:t>, </a:t>
              </a:r>
              <a:r>
                <a:rPr lang="ko-KR" altLang="en-US" sz="1700"/>
                <a:t>전자 메일 주소</a:t>
              </a:r>
              <a:r>
                <a:rPr lang="en-US" altLang="ko-KR" sz="1700"/>
                <a:t>, </a:t>
              </a:r>
              <a:r>
                <a:rPr lang="ko-KR" altLang="en-US" sz="1700"/>
                <a:t>이름 등에 대한 정보의 수집을 자동으로 해주는 정찰도구이며</a:t>
              </a:r>
              <a:r>
                <a:rPr lang="en-US" altLang="ko-KR" sz="1700"/>
                <a:t>, </a:t>
              </a:r>
              <a:r>
                <a:rPr lang="ko-KR" altLang="en-US" sz="1700"/>
                <a:t>특정 대상에 대한 보안 수준을 확인하거나 강화하고 싶은 경우 사용할 수 있다</a:t>
              </a:r>
              <a:r>
                <a:rPr lang="en-US" altLang="ko-KR" sz="1700"/>
                <a:t>.</a:t>
              </a:r>
              <a:endPara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02EF68D-1F50-4ECC-874E-40413A9ED1F4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ê±°ë¯¸, ê±°ë¯¸ì ì¹, ê±°ë¯¸ì¤, ìë¦, íì¸ê³¼ ë°±ì¸, í ë¡ì, ê³¤ì¶©">
            <a:extLst>
              <a:ext uri="{FF2B5EF4-FFF2-40B4-BE49-F238E27FC236}">
                <a16:creationId xmlns:a16="http://schemas.microsoft.com/office/drawing/2014/main" id="{BA642B8F-8E76-4342-88F8-5FF6642A3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0" y="1438870"/>
            <a:ext cx="5135561" cy="485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01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40991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Spider Foot </a:t>
            </a:r>
            <a:r>
              <a:rPr lang="ko-KR" altLang="en-US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개요</a:t>
            </a:r>
            <a:endParaRPr lang="ko-KR" altLang="en-US" sz="20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Picture 2" descr="ê±°ë¯¸, ê±°ë¯¸ì ì¹, ê±°ë¯¸ì¤, ìë¦, íì¸ê³¼ ë°±ì¸, í ë¡ì, ê³¤ì¶©">
            <a:extLst>
              <a:ext uri="{FF2B5EF4-FFF2-40B4-BE49-F238E27FC236}">
                <a16:creationId xmlns:a16="http://schemas.microsoft.com/office/drawing/2014/main" id="{6B70FAC2-736D-48D2-8E25-E704DA095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" y="1438870"/>
            <a:ext cx="5135561" cy="485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12CD656C-9687-477C-BE5F-CF16EDB2DDBD}"/>
              </a:ext>
            </a:extLst>
          </p:cNvPr>
          <p:cNvGrpSpPr/>
          <p:nvPr/>
        </p:nvGrpSpPr>
        <p:grpSpPr>
          <a:xfrm>
            <a:off x="5545651" y="1802215"/>
            <a:ext cx="4628276" cy="1621436"/>
            <a:chOff x="5203632" y="2171892"/>
            <a:chExt cx="5277678" cy="18489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0473D9-B1C6-4922-BB21-9E8C9F184916}"/>
                </a:ext>
              </a:extLst>
            </p:cNvPr>
            <p:cNvSpPr txBox="1"/>
            <p:nvPr/>
          </p:nvSpPr>
          <p:spPr>
            <a:xfrm>
              <a:off x="5203632" y="2171892"/>
              <a:ext cx="5186239" cy="45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SPIDER FOOT</a:t>
              </a:r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의 구성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BEE626F-B37F-43E5-B47F-B717F248E3E5}"/>
                </a:ext>
              </a:extLst>
            </p:cNvPr>
            <p:cNvSpPr/>
            <p:nvPr/>
          </p:nvSpPr>
          <p:spPr>
            <a:xfrm>
              <a:off x="5203632" y="2722279"/>
              <a:ext cx="5277678" cy="129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700"/>
                <a:t>수집되는 정보는 모듈을 선택하여 설정할 수 있으며</a:t>
              </a:r>
              <a:r>
                <a:rPr lang="en-US" altLang="ko-KR" sz="1700"/>
                <a:t>, </a:t>
              </a:r>
              <a:r>
                <a:rPr lang="ko-KR" altLang="en-US" sz="1700"/>
                <a:t>선택할 수 있는 모듈의 종류는 조사 대상의 상태 확인과 상세한 식별 대상 설정</a:t>
              </a:r>
              <a:r>
                <a:rPr lang="en-US" altLang="ko-KR" sz="1700"/>
                <a:t>, </a:t>
              </a:r>
              <a:r>
                <a:rPr lang="ko-KR" altLang="en-US" sz="1700"/>
                <a:t>조사 방식 설정</a:t>
              </a:r>
              <a:r>
                <a:rPr lang="en-US" altLang="ko-KR" sz="1700"/>
                <a:t> </a:t>
              </a:r>
              <a:r>
                <a:rPr lang="ko-KR" altLang="en-US" sz="1700"/>
                <a:t>등이 있다</a:t>
              </a:r>
              <a:r>
                <a:rPr lang="en-US" altLang="ko-KR" sz="1700"/>
                <a:t>.</a:t>
              </a:r>
              <a:endParaRPr lang="ko-KR" altLang="en-US" sz="1700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02EF68D-1F50-4ECC-874E-40413A9ED1F4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ê±°ë¯¸, ê±°ë¯¸ì ì¹, ê±°ë¯¸ì¤, ìë¦, íì¸ê³¼ ë°±ì¸, í ë¡ì, ê³¤ì¶©">
            <a:extLst>
              <a:ext uri="{FF2B5EF4-FFF2-40B4-BE49-F238E27FC236}">
                <a16:creationId xmlns:a16="http://schemas.microsoft.com/office/drawing/2014/main" id="{BA642B8F-8E76-4342-88F8-5FF6642A3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0" y="1438870"/>
            <a:ext cx="5135561" cy="485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58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40991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Spider Foot </a:t>
            </a:r>
            <a:r>
              <a:rPr lang="ko-KR" altLang="en-US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개요</a:t>
            </a:r>
            <a:endParaRPr lang="ko-KR" altLang="en-US" sz="20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Picture 2" descr="ê±°ë¯¸, ê±°ë¯¸ì ì¹, ê±°ë¯¸ì¤, ìë¦, íì¸ê³¼ ë°±ì¸, í ë¡ì, ê³¤ì¶©">
            <a:extLst>
              <a:ext uri="{FF2B5EF4-FFF2-40B4-BE49-F238E27FC236}">
                <a16:creationId xmlns:a16="http://schemas.microsoft.com/office/drawing/2014/main" id="{6B70FAC2-736D-48D2-8E25-E704DA095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" y="1438870"/>
            <a:ext cx="5135561" cy="485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12CD656C-9687-477C-BE5F-CF16EDB2DDBD}"/>
              </a:ext>
            </a:extLst>
          </p:cNvPr>
          <p:cNvGrpSpPr/>
          <p:nvPr/>
        </p:nvGrpSpPr>
        <p:grpSpPr>
          <a:xfrm>
            <a:off x="5545651" y="1802216"/>
            <a:ext cx="4628276" cy="1883046"/>
            <a:chOff x="5203632" y="2171892"/>
            <a:chExt cx="5277678" cy="21472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0473D9-B1C6-4922-BB21-9E8C9F184916}"/>
                </a:ext>
              </a:extLst>
            </p:cNvPr>
            <p:cNvSpPr txBox="1"/>
            <p:nvPr/>
          </p:nvSpPr>
          <p:spPr>
            <a:xfrm>
              <a:off x="5203632" y="2171892"/>
              <a:ext cx="5186239" cy="45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SPIDER FOOT</a:t>
              </a:r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의 사용법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BEE626F-B37F-43E5-B47F-B717F248E3E5}"/>
                </a:ext>
              </a:extLst>
            </p:cNvPr>
            <p:cNvSpPr/>
            <p:nvPr/>
          </p:nvSpPr>
          <p:spPr>
            <a:xfrm>
              <a:off x="5203632" y="2722279"/>
              <a:ext cx="5277678" cy="1596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700"/>
                <a:t>스캔 이름과 조사할 대상을 설정하고 활성화 할 모듈을 선택하여 스캔을 하면 분석된 데이터를 그래프를 통하여 실시간으로 모니터링이 가능하다</a:t>
              </a:r>
              <a:r>
                <a:rPr lang="en-US" altLang="ko-KR" sz="1700"/>
                <a:t>. </a:t>
              </a:r>
              <a:r>
                <a:rPr lang="ko-KR" altLang="en-US" sz="1700"/>
                <a:t>그래프를 클릭하면 특정 데이터 유형에 대한 결과 테이블로 이동된다</a:t>
              </a:r>
              <a:r>
                <a:rPr lang="en-US" altLang="ko-KR" sz="1700"/>
                <a:t>.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02EF68D-1F50-4ECC-874E-40413A9ED1F4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ê±°ë¯¸, ê±°ë¯¸ì ì¹, ê±°ë¯¸ì¤, ìë¦, íì¸ê³¼ ë°±ì¸, í ë¡ì, ê³¤ì¶©">
            <a:extLst>
              <a:ext uri="{FF2B5EF4-FFF2-40B4-BE49-F238E27FC236}">
                <a16:creationId xmlns:a16="http://schemas.microsoft.com/office/drawing/2014/main" id="{BA642B8F-8E76-4342-88F8-5FF6642A3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0" y="1438870"/>
            <a:ext cx="5135561" cy="485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58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40991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Spider Foot </a:t>
            </a:r>
            <a:r>
              <a:rPr lang="ko-KR" altLang="en-US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개요</a:t>
            </a:r>
            <a:endParaRPr lang="ko-KR" altLang="en-US" sz="20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Picture 2" descr="ê±°ë¯¸, ê±°ë¯¸ì ì¹, ê±°ë¯¸ì¤, ìë¦, íì¸ê³¼ ë°±ì¸, í ë¡ì, ê³¤ì¶©">
            <a:extLst>
              <a:ext uri="{FF2B5EF4-FFF2-40B4-BE49-F238E27FC236}">
                <a16:creationId xmlns:a16="http://schemas.microsoft.com/office/drawing/2014/main" id="{6B70FAC2-736D-48D2-8E25-E704DA095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" y="1438870"/>
            <a:ext cx="5135561" cy="485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12CD656C-9687-477C-BE5F-CF16EDB2DDBD}"/>
              </a:ext>
            </a:extLst>
          </p:cNvPr>
          <p:cNvGrpSpPr/>
          <p:nvPr/>
        </p:nvGrpSpPr>
        <p:grpSpPr>
          <a:xfrm>
            <a:off x="5545651" y="1802216"/>
            <a:ext cx="4628276" cy="1883047"/>
            <a:chOff x="5203632" y="2171892"/>
            <a:chExt cx="5277678" cy="21472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0473D9-B1C6-4922-BB21-9E8C9F184916}"/>
                </a:ext>
              </a:extLst>
            </p:cNvPr>
            <p:cNvSpPr txBox="1"/>
            <p:nvPr/>
          </p:nvSpPr>
          <p:spPr>
            <a:xfrm>
              <a:off x="5203632" y="2171892"/>
              <a:ext cx="5186239" cy="45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SPIDER FOOT</a:t>
              </a:r>
              <a:r>
                <a:rPr lang="ko-KR" altLang="en-US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을 통해 얻는 이익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BEE626F-B37F-43E5-B47F-B717F248E3E5}"/>
                </a:ext>
              </a:extLst>
            </p:cNvPr>
            <p:cNvSpPr/>
            <p:nvPr/>
          </p:nvSpPr>
          <p:spPr>
            <a:xfrm>
              <a:off x="5203632" y="2722279"/>
              <a:ext cx="5277678" cy="1596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700"/>
                <a:t>SpiderFoot </a:t>
              </a:r>
              <a:r>
                <a:rPr lang="ko-KR" altLang="en-US" sz="1700"/>
                <a:t>스캔을 통해 반환된 데이터를 이용하여 대상에 대한 정보를 제공받아 침투 테스트</a:t>
              </a:r>
              <a:r>
                <a:rPr lang="en-US" altLang="ko-KR" sz="1700"/>
                <a:t>, </a:t>
              </a:r>
              <a:r>
                <a:rPr lang="ko-KR" altLang="en-US" sz="1700"/>
                <a:t>레드 팀 역할</a:t>
              </a:r>
              <a:r>
                <a:rPr lang="en-US" altLang="ko-KR" sz="1700"/>
                <a:t>, </a:t>
              </a:r>
              <a:r>
                <a:rPr lang="ko-KR" altLang="en-US" sz="1700"/>
                <a:t>위협 인텔리전스에서 활용할 수 있고</a:t>
              </a:r>
              <a:r>
                <a:rPr lang="en-US" altLang="ko-KR" sz="1700"/>
                <a:t>, </a:t>
              </a:r>
              <a:r>
                <a:rPr lang="ko-KR" altLang="en-US" sz="1700"/>
                <a:t>이를 통해 데이터 누출의 가능성과 보안 취약점을 제공받을 수 있다</a:t>
              </a:r>
              <a:r>
                <a:rPr lang="en-US" altLang="ko-KR" sz="1700"/>
                <a:t>. </a:t>
              </a:r>
              <a:endParaRPr lang="ko-KR" altLang="en-US" sz="170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02EF68D-1F50-4ECC-874E-40413A9ED1F4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ê±°ë¯¸, ê±°ë¯¸ì ì¹, ê±°ë¯¸ì¤, ìë¦, íì¸ê³¼ ë°±ì¸, í ë¡ì, ê³¤ì¶©">
            <a:extLst>
              <a:ext uri="{FF2B5EF4-FFF2-40B4-BE49-F238E27FC236}">
                <a16:creationId xmlns:a16="http://schemas.microsoft.com/office/drawing/2014/main" id="{BA642B8F-8E76-4342-88F8-5FF6642A3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0" y="1438870"/>
            <a:ext cx="5135561" cy="485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바닥글 개체 틀 2">
            <a:extLst>
              <a:ext uri="{FF2B5EF4-FFF2-40B4-BE49-F238E27FC236}">
                <a16:creationId xmlns:a16="http://schemas.microsoft.com/office/drawing/2014/main" id="{27DB6C4F-2F5F-43AC-8001-CB4B176A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844" y="6416064"/>
            <a:ext cx="9137319" cy="1143201"/>
          </a:xfrm>
        </p:spPr>
        <p:txBody>
          <a:bodyPr/>
          <a:lstStyle/>
          <a:p>
            <a:pPr algn="l"/>
            <a:r>
              <a:rPr lang="en-US" altLang="ko-KR"/>
              <a:t>IDC</a:t>
            </a:r>
            <a:r>
              <a:rPr lang="ko-KR" altLang="en-US"/>
              <a:t>에서는 ‘기업 내부의 과거 보안 사건 정보뿐만 아니라 기업 커뮤니티</a:t>
            </a:r>
            <a:r>
              <a:rPr lang="en-US" altLang="ko-KR"/>
              <a:t>, </a:t>
            </a:r>
            <a:r>
              <a:rPr lang="ko-KR" altLang="en-US"/>
              <a:t>관련 안티바이러스나 취약점 관련 정보를 가진 벤더와의 커뮤니티</a:t>
            </a:r>
            <a:r>
              <a:rPr lang="en-US" altLang="ko-KR"/>
              <a:t>, </a:t>
            </a:r>
            <a:r>
              <a:rPr lang="ko-KR" altLang="en-US"/>
              <a:t>국가 보안 커뮤니티의 정보를 보안 위협의 대응에 활용하는 것’을 위협 인텔리전스라</a:t>
            </a:r>
            <a:r>
              <a:rPr lang="en-US" altLang="ko-KR"/>
              <a:t>(TI)</a:t>
            </a:r>
            <a:r>
              <a:rPr lang="ko-KR" altLang="en-US"/>
              <a:t>라고 표현한다</a:t>
            </a:r>
            <a:r>
              <a:rPr lang="en-US" altLang="ko-KR"/>
              <a:t>.</a:t>
            </a:r>
          </a:p>
          <a:p>
            <a:pPr algn="l"/>
            <a:r>
              <a:rPr lang="en-US" altLang="ko-KR"/>
              <a:t>(Jeremy D' Hoinne, Lawrence Orans, 2013)</a:t>
            </a:r>
          </a:p>
          <a:p>
            <a:pPr algn="l"/>
            <a:r>
              <a:rPr lang="en-US" altLang="ko-KR"/>
              <a:t>(AhnLab </a:t>
            </a:r>
            <a:r>
              <a:rPr lang="ko-KR" altLang="en-US"/>
              <a:t>콘텐츠기획팀</a:t>
            </a:r>
            <a:r>
              <a:rPr lang="en-US" altLang="ko-KR"/>
              <a:t>, 2015)</a:t>
            </a:r>
          </a:p>
        </p:txBody>
      </p:sp>
    </p:spTree>
    <p:extLst>
      <p:ext uri="{BB962C8B-B14F-4D97-AF65-F5344CB8AC3E}">
        <p14:creationId xmlns:p14="http://schemas.microsoft.com/office/powerpoint/2010/main" val="341576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100620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Spider Foot </a:t>
            </a:r>
            <a:r>
              <a:rPr lang="ko-KR" altLang="en-US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기능</a:t>
            </a:r>
            <a:endParaRPr lang="ko-KR" altLang="en-US" sz="20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D1F9E4-071F-4637-9457-D07A718AC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869686"/>
            <a:ext cx="10691813" cy="60419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4F20DE-6077-4EDF-A865-36DD40367B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16" y="6994954"/>
            <a:ext cx="925850" cy="37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9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100620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Spider Foot </a:t>
            </a:r>
            <a:r>
              <a:rPr lang="ko-KR" altLang="en-US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기능</a:t>
            </a:r>
            <a:endParaRPr lang="ko-KR" altLang="en-US" sz="20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51E660-0351-46FE-963F-11CAFFAA2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65731"/>
            <a:ext cx="10691813" cy="625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4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100620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Spider Foot </a:t>
            </a:r>
            <a:r>
              <a:rPr lang="ko-KR" altLang="en-US" sz="40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기능</a:t>
            </a:r>
            <a:endParaRPr lang="ko-KR" altLang="en-US" sz="20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CEDC63-D84E-41C1-9F59-888CAE69B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98" y="2133600"/>
            <a:ext cx="10461956" cy="300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2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3094</TotalTime>
  <Words>703</Words>
  <Application>Microsoft Office PowerPoint</Application>
  <PresentationFormat>사용자 지정</PresentationFormat>
  <Paragraphs>122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KoPub돋움체 Light</vt:lpstr>
      <vt:lpstr>KoPub돋움체 Medium</vt:lpstr>
      <vt:lpstr>Noto Sans</vt:lpstr>
      <vt:lpstr>Noto Sans CJK KR Bold</vt:lpstr>
      <vt:lpstr>Arial</vt:lpstr>
      <vt:lpstr>Calibri</vt:lpstr>
      <vt:lpstr>Calibri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이지은</dc:creator>
  <cp:lastModifiedBy> </cp:lastModifiedBy>
  <cp:revision>119</cp:revision>
  <dcterms:created xsi:type="dcterms:W3CDTF">2017-08-31T00:14:07Z</dcterms:created>
  <dcterms:modified xsi:type="dcterms:W3CDTF">2018-12-07T19:48:39Z</dcterms:modified>
</cp:coreProperties>
</file>