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0"/>
  </p:notesMasterIdLst>
  <p:sldIdLst>
    <p:sldId id="256" r:id="rId2"/>
    <p:sldId id="258" r:id="rId3"/>
    <p:sldId id="303" r:id="rId4"/>
    <p:sldId id="296" r:id="rId5"/>
    <p:sldId id="302" r:id="rId6"/>
    <p:sldId id="300" r:id="rId7"/>
    <p:sldId id="297" r:id="rId8"/>
    <p:sldId id="298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HY견고딕" panose="0203060000010101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휴먼둥근헤드라인" panose="02030504000101010101" pitchFamily="18" charset="-127"/>
      <p:regular r:id="rId20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F4D"/>
    <a:srgbClr val="939597"/>
    <a:srgbClr val="E41A00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114" d="100"/>
          <a:sy n="114" d="100"/>
        </p:scale>
        <p:origin x="288" y="10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2022-11-08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3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(JJUL)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정지훈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엄진영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이윤진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정정민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MIT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능력개발원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6204012" y="2352362"/>
            <a:ext cx="5868652" cy="129266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JJUL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조달구매 시스템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2022</a:t>
            </a:r>
            <a:r>
              <a:rPr lang="ko-KR" altLang="en-US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년도 </a:t>
            </a:r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</a:t>
            </a:r>
            <a:r>
              <a:rPr lang="ko-KR" altLang="en-US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디지털 </a:t>
            </a:r>
            <a:r>
              <a:rPr lang="ko-KR" altLang="en-US" sz="1600" spc="6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트레이닝 성과발표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1006" y="1485945"/>
            <a:ext cx="4299153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</a:t>
            </a: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고객사 선정</a:t>
            </a: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가상</a:t>
            </a: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8AE19-B43C-4D2F-B1D3-646523B3D84B}"/>
              </a:ext>
            </a:extLst>
          </p:cNvPr>
          <p:cNvSpPr txBox="1"/>
          <p:nvPr/>
        </p:nvSpPr>
        <p:spPr>
          <a:xfrm>
            <a:off x="6291006" y="1963579"/>
            <a:ext cx="4299154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C4DD8-A9DD-4DA0-A244-6A5F143BD38A}"/>
              </a:ext>
            </a:extLst>
          </p:cNvPr>
          <p:cNvSpPr txBox="1"/>
          <p:nvPr/>
        </p:nvSpPr>
        <p:spPr>
          <a:xfrm>
            <a:off x="6303216" y="2441213"/>
            <a:ext cx="4286945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인프라 구성도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C1496-5FDC-4F53-BF19-77324C6962B6}"/>
              </a:ext>
            </a:extLst>
          </p:cNvPr>
          <p:cNvSpPr txBox="1"/>
          <p:nvPr/>
        </p:nvSpPr>
        <p:spPr>
          <a:xfrm>
            <a:off x="6303216" y="2918847"/>
            <a:ext cx="4286945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기능별 구성도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A1726-2B34-4485-8631-38660734CE98}"/>
              </a:ext>
            </a:extLst>
          </p:cNvPr>
          <p:cNvSpPr txBox="1"/>
          <p:nvPr/>
        </p:nvSpPr>
        <p:spPr>
          <a:xfrm>
            <a:off x="6303216" y="3396481"/>
            <a:ext cx="4286945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팀구성 및 역활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BF99A-1106-4C58-9788-9B66410A1C3E}"/>
              </a:ext>
            </a:extLst>
          </p:cNvPr>
          <p:cNvSpPr txBox="1"/>
          <p:nvPr/>
        </p:nvSpPr>
        <p:spPr>
          <a:xfrm>
            <a:off x="6312332" y="3874115"/>
            <a:ext cx="4286945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06. 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일정 및 계획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775119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고객사 선정</a:t>
            </a: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가상</a:t>
            </a: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0D702-8215-42B1-8CAF-185D12E69AAB}"/>
              </a:ext>
            </a:extLst>
          </p:cNvPr>
          <p:cNvSpPr txBox="1"/>
          <p:nvPr/>
        </p:nvSpPr>
        <p:spPr>
          <a:xfrm>
            <a:off x="1091444" y="979456"/>
            <a:ext cx="806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http://soonwidot.co.kr/rank/detail.php?id=12389345&amp;rcid=31808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FE2B8F-D539-4964-A2E9-C7314A30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92" y="1348788"/>
            <a:ext cx="5917422" cy="50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104421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프로젝트 주제</a:t>
            </a:r>
            <a:endParaRPr lang="en-US" altLang="ko-KR" sz="2400" b="1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557716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 </a:t>
            </a: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주제</a:t>
            </a: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배경</a:t>
            </a: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구축환경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591081"/>
            <a:ext cx="2663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20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조달구매 시스템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84AB1-BFAA-41EB-8589-35028CBE4A05}"/>
              </a:ext>
            </a:extLst>
          </p:cNvPr>
          <p:cNvSpPr txBox="1"/>
          <p:nvPr/>
        </p:nvSpPr>
        <p:spPr>
          <a:xfrm>
            <a:off x="659396" y="225902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C36FE6-9A4E-4D3E-9DA9-36B26A9D1F39}"/>
              </a:ext>
            </a:extLst>
          </p:cNvPr>
          <p:cNvSpPr/>
          <p:nvPr/>
        </p:nvSpPr>
        <p:spPr>
          <a:xfrm>
            <a:off x="1272024" y="2797365"/>
            <a:ext cx="9684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20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구매 담당자가 사용하기 위한 조달구매 프로세스를 구조화하고 정보 시스템을 구축한다</a:t>
            </a:r>
            <a:r>
              <a:rPr lang="en-US" altLang="ko-KR" sz="20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EF507A-98A7-47AD-8A1C-FB14C0A42668}"/>
              </a:ext>
            </a:extLst>
          </p:cNvPr>
          <p:cNvSpPr txBox="1"/>
          <p:nvPr/>
        </p:nvSpPr>
        <p:spPr>
          <a:xfrm>
            <a:off x="1200772" y="230805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프로젝트 선정 배경</a:t>
            </a:r>
            <a:endParaRPr lang="en-US" altLang="ko-KR" sz="2400" b="1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46BC6C-79B9-4889-A62D-89B549B2A892}"/>
              </a:ext>
            </a:extLst>
          </p:cNvPr>
          <p:cNvSpPr txBox="1"/>
          <p:nvPr/>
        </p:nvSpPr>
        <p:spPr>
          <a:xfrm>
            <a:off x="653244" y="350870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86C3FD-04C2-45FB-8A4D-3815D727987E}"/>
              </a:ext>
            </a:extLst>
          </p:cNvPr>
          <p:cNvSpPr/>
          <p:nvPr/>
        </p:nvSpPr>
        <p:spPr>
          <a:xfrm>
            <a:off x="1265872" y="4047049"/>
            <a:ext cx="81064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20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SPRING Boot : 2.7.3</a:t>
            </a:r>
          </a:p>
          <a:p>
            <a:pPr marL="285750" indent="-285750">
              <a:buFontTx/>
              <a:buChar char="-"/>
              <a:defRPr/>
            </a:pPr>
            <a:r>
              <a:rPr lang="en-US" altLang="ko-KR" sz="20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Platform : IntelliJ IDEA</a:t>
            </a:r>
          </a:p>
          <a:p>
            <a:pPr marL="285750" indent="-285750">
              <a:buFontTx/>
              <a:buChar char="-"/>
              <a:defRPr/>
            </a:pPr>
            <a:endParaRPr lang="en-US" altLang="ko-KR" sz="20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20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주요 사용 언어 </a:t>
            </a:r>
            <a:r>
              <a:rPr lang="en-US" altLang="ko-KR" sz="20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  : JAVA(JSP,JSTL), JavaScript(jQuery, ajax), HTML5, CSS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20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데이터베이스 </a:t>
            </a:r>
            <a:r>
              <a:rPr lang="en-US" altLang="ko-KR" sz="20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MariaDB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20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버전관리 </a:t>
            </a:r>
            <a:r>
              <a:rPr lang="en-US" altLang="ko-KR" sz="20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GitHub</a:t>
            </a:r>
          </a:p>
          <a:p>
            <a:pPr marL="285750" indent="-285750">
              <a:buFontTx/>
              <a:buChar char="-"/>
              <a:defRPr/>
            </a:pPr>
            <a:endParaRPr lang="en-US" altLang="ko-KR" sz="20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20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배포 </a:t>
            </a:r>
            <a:r>
              <a:rPr lang="en-US" altLang="ko-KR" sz="20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Apache Tomcat 9.0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9B8A4-D668-4BA3-B7DC-B51090A1879D}"/>
              </a:ext>
            </a:extLst>
          </p:cNvPr>
          <p:cNvSpPr txBox="1"/>
          <p:nvPr/>
        </p:nvSpPr>
        <p:spPr>
          <a:xfrm>
            <a:off x="1200772" y="3551854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시스템 구축환경</a:t>
            </a:r>
            <a:endParaRPr lang="en-US" altLang="ko-KR" sz="2400" b="1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스프링부트 백엔드 프로그래밍 (1)">
            <a:extLst>
              <a:ext uri="{FF2B5EF4-FFF2-40B4-BE49-F238E27FC236}">
                <a16:creationId xmlns:a16="http://schemas.microsoft.com/office/drawing/2014/main" id="{7E2AB337-11A8-46A0-960C-372B2B9D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316" y="3917898"/>
            <a:ext cx="1711656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lliJ IDEA - 위키백과, 우리 모두의 백과사전">
            <a:extLst>
              <a:ext uri="{FF2B5EF4-FFF2-40B4-BE49-F238E27FC236}">
                <a16:creationId xmlns:a16="http://schemas.microsoft.com/office/drawing/2014/main" id="{88AB3363-C28A-4828-989F-525FAFFB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595" y="392171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7CF8440-18F0-43F8-974E-E4D1E31FD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316" y="5553236"/>
            <a:ext cx="900000" cy="90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F655036-7C74-4456-812C-1094BAC15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595" y="5553236"/>
            <a:ext cx="900000" cy="90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248A677-4901-4B2A-9710-4D6F04F59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9685" y="5553235"/>
            <a:ext cx="1806206" cy="104835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9E124CB-30EA-4278-939B-D7DBB5FB11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7874" y="5553236"/>
            <a:ext cx="900000" cy="900000"/>
          </a:xfrm>
          <a:prstGeom prst="rect">
            <a:avLst/>
          </a:prstGeom>
        </p:spPr>
      </p:pic>
      <p:pic>
        <p:nvPicPr>
          <p:cNvPr id="1030" name="Picture 6" descr="ZHANITEST">
            <a:extLst>
              <a:ext uri="{FF2B5EF4-FFF2-40B4-BE49-F238E27FC236}">
                <a16:creationId xmlns:a16="http://schemas.microsoft.com/office/drawing/2014/main" id="{6C71029F-8160-4DEB-AA4D-253A3E70E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12" y="555323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996" y="193633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26243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시스템 인프라 구성도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8E8845E-CE37-4AAF-8FE5-2687AC08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11" y="1510067"/>
            <a:ext cx="602146" cy="538984"/>
          </a:xfrm>
          <a:prstGeom prst="rect">
            <a:avLst/>
          </a:prstGeom>
        </p:spPr>
      </p:pic>
      <p:pic>
        <p:nvPicPr>
          <p:cNvPr id="32" name="내용 개체 틀 14">
            <a:extLst>
              <a:ext uri="{FF2B5EF4-FFF2-40B4-BE49-F238E27FC236}">
                <a16:creationId xmlns:a16="http://schemas.microsoft.com/office/drawing/2014/main" id="{18B35498-DF89-4794-969A-808DE484E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89"/>
          <a:stretch/>
        </p:blipFill>
        <p:spPr>
          <a:xfrm>
            <a:off x="7033713" y="1619502"/>
            <a:ext cx="596446" cy="558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4C34EB-F66E-409C-9D00-2BABA519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11" y="2723507"/>
            <a:ext cx="602146" cy="53898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FD43CD5-1203-460B-8418-95617CA2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11" y="3868827"/>
            <a:ext cx="602146" cy="53898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81CE7E5-C937-4EA4-8C5A-AB03E909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38" y="5130405"/>
            <a:ext cx="602146" cy="53898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35415B-482E-4981-9A0D-5A98C831886C}"/>
              </a:ext>
            </a:extLst>
          </p:cNvPr>
          <p:cNvSpPr/>
          <p:nvPr/>
        </p:nvSpPr>
        <p:spPr>
          <a:xfrm>
            <a:off x="6303728" y="1036376"/>
            <a:ext cx="2056415" cy="4971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2012-vCenter(192.168.0.100)</a:t>
            </a:r>
            <a:endParaRPr lang="ko-KR" altLang="en-US" sz="100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D3E6459-3E64-4A74-A55B-D35C885B06AD}"/>
              </a:ext>
            </a:extLst>
          </p:cNvPr>
          <p:cNvCxnSpPr>
            <a:cxnSpLocks/>
            <a:stCxn id="65" idx="0"/>
            <a:endCxn id="32" idx="3"/>
          </p:cNvCxnSpPr>
          <p:nvPr/>
        </p:nvCxnSpPr>
        <p:spPr>
          <a:xfrm rot="16200000" flipV="1">
            <a:off x="8455550" y="1073112"/>
            <a:ext cx="700083" cy="235086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5BB37C-38D1-497B-8139-670AFED05814}"/>
              </a:ext>
            </a:extLst>
          </p:cNvPr>
          <p:cNvSpPr/>
          <p:nvPr/>
        </p:nvSpPr>
        <p:spPr>
          <a:xfrm>
            <a:off x="8225894" y="2958939"/>
            <a:ext cx="3510258" cy="19481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exsi-1(192.168.0.116)</a:t>
            </a:r>
          </a:p>
        </p:txBody>
      </p:sp>
      <p:pic>
        <p:nvPicPr>
          <p:cNvPr id="48" name="내용 개체 틀 14">
            <a:extLst>
              <a:ext uri="{FF2B5EF4-FFF2-40B4-BE49-F238E27FC236}">
                <a16:creationId xmlns:a16="http://schemas.microsoft.com/office/drawing/2014/main" id="{37164E54-6A51-4C91-A350-C061C791A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02"/>
          <a:stretch/>
        </p:blipFill>
        <p:spPr>
          <a:xfrm>
            <a:off x="8471925" y="3884061"/>
            <a:ext cx="402010" cy="3706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447E75C-7D15-4D56-9EA1-A2B1EE9C0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003" y="4202850"/>
            <a:ext cx="290127" cy="281718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5B0FB22-DBBF-408D-94D9-F30637056F36}"/>
              </a:ext>
            </a:extLst>
          </p:cNvPr>
          <p:cNvCxnSpPr>
            <a:cxnSpLocks/>
            <a:stCxn id="31" idx="3"/>
            <a:endCxn id="57" idx="1"/>
          </p:cNvCxnSpPr>
          <p:nvPr/>
        </p:nvCxnSpPr>
        <p:spPr>
          <a:xfrm>
            <a:off x="3213657" y="1779559"/>
            <a:ext cx="5264970" cy="181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94AC28-EB12-4DE5-BE55-A2C60ADC65D3}"/>
              </a:ext>
            </a:extLst>
          </p:cNvPr>
          <p:cNvCxnSpPr>
            <a:cxnSpLocks/>
            <a:stCxn id="33" idx="3"/>
            <a:endCxn id="57" idx="1"/>
          </p:cNvCxnSpPr>
          <p:nvPr/>
        </p:nvCxnSpPr>
        <p:spPr>
          <a:xfrm>
            <a:off x="3213657" y="2992999"/>
            <a:ext cx="5264970" cy="59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CFDD7F4-5DAD-4D65-B91C-1F24F126D5A2}"/>
              </a:ext>
            </a:extLst>
          </p:cNvPr>
          <p:cNvCxnSpPr>
            <a:cxnSpLocks/>
            <a:stCxn id="34" idx="3"/>
            <a:endCxn id="57" idx="1"/>
          </p:cNvCxnSpPr>
          <p:nvPr/>
        </p:nvCxnSpPr>
        <p:spPr>
          <a:xfrm flipV="1">
            <a:off x="3213657" y="3589756"/>
            <a:ext cx="5264970" cy="54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9E65990-150D-495C-A842-EE1B17642379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3202884" y="3589756"/>
            <a:ext cx="5275743" cy="181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802420-952A-473E-A566-BB0E7493829A}"/>
              </a:ext>
            </a:extLst>
          </p:cNvPr>
          <p:cNvSpPr/>
          <p:nvPr/>
        </p:nvSpPr>
        <p:spPr>
          <a:xfrm>
            <a:off x="9147726" y="4331783"/>
            <a:ext cx="2269161" cy="3267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Mysql(erp_buymanage)</a:t>
            </a:r>
            <a:endParaRPr lang="ko-KR" altLang="en-US" sz="100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E7AD03-FC2D-4857-988B-2C3845F6058A}"/>
              </a:ext>
            </a:extLst>
          </p:cNvPr>
          <p:cNvSpPr/>
          <p:nvPr/>
        </p:nvSpPr>
        <p:spPr>
          <a:xfrm>
            <a:off x="9142628" y="3426372"/>
            <a:ext cx="2269161" cy="3267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3-10-5(IntelliJ2022)(192.168.0.200)</a:t>
            </a:r>
          </a:p>
        </p:txBody>
      </p:sp>
      <p:pic>
        <p:nvPicPr>
          <p:cNvPr id="57" name="내용 개체 틀 14">
            <a:extLst>
              <a:ext uri="{FF2B5EF4-FFF2-40B4-BE49-F238E27FC236}">
                <a16:creationId xmlns:a16="http://schemas.microsoft.com/office/drawing/2014/main" id="{45DD1613-596C-44C0-9C63-4059F876C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02"/>
          <a:stretch/>
        </p:blipFill>
        <p:spPr>
          <a:xfrm>
            <a:off x="8478627" y="3404414"/>
            <a:ext cx="402010" cy="3706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A277734-B2BA-4CD8-B3D7-059E438C30CD}"/>
              </a:ext>
            </a:extLst>
          </p:cNvPr>
          <p:cNvCxnSpPr>
            <a:cxnSpLocks/>
            <a:stCxn id="48" idx="3"/>
            <a:endCxn id="57" idx="3"/>
          </p:cNvCxnSpPr>
          <p:nvPr/>
        </p:nvCxnSpPr>
        <p:spPr>
          <a:xfrm flipV="1">
            <a:off x="8873935" y="3589756"/>
            <a:ext cx="6702" cy="479647"/>
          </a:xfrm>
          <a:prstGeom prst="bentConnector3">
            <a:avLst>
              <a:gd name="adj1" fmla="val 2134035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704628-7744-4FC4-AD39-0814A381F66B}"/>
              </a:ext>
            </a:extLst>
          </p:cNvPr>
          <p:cNvSpPr/>
          <p:nvPr/>
        </p:nvSpPr>
        <p:spPr>
          <a:xfrm>
            <a:off x="1909693" y="3262491"/>
            <a:ext cx="2056415" cy="4971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구매 담당자</a:t>
            </a:r>
            <a:r>
              <a:rPr lang="en-US" altLang="ko-KR" sz="1000"/>
              <a:t>(</a:t>
            </a:r>
            <a:r>
              <a:rPr lang="ko-KR" altLang="en-US" sz="1000"/>
              <a:t>발주관리</a:t>
            </a:r>
            <a:r>
              <a:rPr lang="en-US" altLang="ko-KR" sz="1000"/>
              <a:t>)</a:t>
            </a:r>
          </a:p>
          <a:p>
            <a:pPr algn="ctr"/>
            <a:r>
              <a:rPr lang="en-US" altLang="ko-KR" sz="1000"/>
              <a:t>user98@zerock.org</a:t>
            </a:r>
            <a:endParaRPr lang="ko-KR" altLang="en-US" sz="10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A6BF8F-0399-48DF-8736-DDF8CDC2B30B}"/>
              </a:ext>
            </a:extLst>
          </p:cNvPr>
          <p:cNvSpPr/>
          <p:nvPr/>
        </p:nvSpPr>
        <p:spPr>
          <a:xfrm>
            <a:off x="1909693" y="4409993"/>
            <a:ext cx="2056415" cy="4971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자재관리 담당자</a:t>
            </a:r>
            <a:r>
              <a:rPr lang="en-US" altLang="ko-KR" sz="1000"/>
              <a:t>(</a:t>
            </a:r>
            <a:r>
              <a:rPr lang="ko-KR" altLang="en-US" sz="1000"/>
              <a:t>자재관리</a:t>
            </a:r>
            <a:r>
              <a:rPr lang="en-US" altLang="ko-KR" sz="1000"/>
              <a:t>)</a:t>
            </a:r>
          </a:p>
          <a:p>
            <a:pPr algn="ctr"/>
            <a:r>
              <a:rPr lang="en-US" altLang="ko-KR" sz="1000"/>
              <a:t>user99@zerock.org</a:t>
            </a:r>
            <a:endParaRPr lang="ko-KR" altLang="en-US" sz="10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4CC551-F4AC-4FAE-A653-7E34A2C1D134}"/>
              </a:ext>
            </a:extLst>
          </p:cNvPr>
          <p:cNvSpPr/>
          <p:nvPr/>
        </p:nvSpPr>
        <p:spPr>
          <a:xfrm>
            <a:off x="1909693" y="5669389"/>
            <a:ext cx="2056415" cy="4971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관리자 </a:t>
            </a:r>
            <a:r>
              <a:rPr lang="en-US" altLang="ko-KR" sz="1000"/>
              <a:t>user100@zerock.org</a:t>
            </a:r>
            <a:endParaRPr lang="ko-KR" altLang="en-US" sz="10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0A2AC0E-78E4-4C63-8D74-075822F82842}"/>
              </a:ext>
            </a:extLst>
          </p:cNvPr>
          <p:cNvSpPr/>
          <p:nvPr/>
        </p:nvSpPr>
        <p:spPr>
          <a:xfrm>
            <a:off x="1909693" y="2070863"/>
            <a:ext cx="2056415" cy="4971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계약관리 담당자</a:t>
            </a:r>
            <a:r>
              <a:rPr lang="en-US" altLang="ko-KR" sz="1000"/>
              <a:t>(</a:t>
            </a:r>
            <a:r>
              <a:rPr lang="ko-KR" altLang="en-US" sz="1000"/>
              <a:t>조달관리</a:t>
            </a:r>
            <a:r>
              <a:rPr lang="en-US" altLang="ko-KR" sz="1000"/>
              <a:t>)</a:t>
            </a:r>
          </a:p>
          <a:p>
            <a:pPr algn="ctr"/>
            <a:r>
              <a:rPr lang="en-US" altLang="ko-KR" sz="1000"/>
              <a:t>user97@zerock.org</a:t>
            </a:r>
            <a:endParaRPr lang="ko-KR" altLang="en-US" sz="1000"/>
          </a:p>
        </p:txBody>
      </p:sp>
      <p:pic>
        <p:nvPicPr>
          <p:cNvPr id="65" name="내용 개체 틀 14">
            <a:extLst>
              <a:ext uri="{FF2B5EF4-FFF2-40B4-BE49-F238E27FC236}">
                <a16:creationId xmlns:a16="http://schemas.microsoft.com/office/drawing/2014/main" id="{D9E00771-05C2-4C79-805D-055364A9A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02"/>
          <a:stretch/>
        </p:blipFill>
        <p:spPr>
          <a:xfrm>
            <a:off x="9679208" y="2598585"/>
            <a:ext cx="603630" cy="556593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5D3C74AA-70F4-442B-9681-F15185F55102}"/>
              </a:ext>
            </a:extLst>
          </p:cNvPr>
          <p:cNvSpPr/>
          <p:nvPr/>
        </p:nvSpPr>
        <p:spPr>
          <a:xfrm>
            <a:off x="9147726" y="3891659"/>
            <a:ext cx="2269161" cy="3267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3-F-GUI-DB(192.168.0.201)</a:t>
            </a:r>
          </a:p>
        </p:txBody>
      </p:sp>
      <p:pic>
        <p:nvPicPr>
          <p:cNvPr id="30" name="내용 개체 틀 14">
            <a:extLst>
              <a:ext uri="{FF2B5EF4-FFF2-40B4-BE49-F238E27FC236}">
                <a16:creationId xmlns:a16="http://schemas.microsoft.com/office/drawing/2014/main" id="{2AF19F3E-4C96-44AF-BD1A-5B5F8D4E0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89"/>
          <a:stretch/>
        </p:blipFill>
        <p:spPr>
          <a:xfrm>
            <a:off x="7033712" y="5604867"/>
            <a:ext cx="596446" cy="558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1A6A27-7A38-4C75-9720-D91CC6498BD7}"/>
              </a:ext>
            </a:extLst>
          </p:cNvPr>
          <p:cNvSpPr/>
          <p:nvPr/>
        </p:nvSpPr>
        <p:spPr>
          <a:xfrm>
            <a:off x="6300962" y="5042941"/>
            <a:ext cx="2056415" cy="4971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Git Hub</a:t>
            </a:r>
            <a:endParaRPr lang="ko-KR" altLang="en-US" sz="100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7D2CC7B-14B8-4B3D-B2C4-58E6E9857586}"/>
              </a:ext>
            </a:extLst>
          </p:cNvPr>
          <p:cNvCxnSpPr>
            <a:cxnSpLocks/>
            <a:stCxn id="57" idx="2"/>
            <a:endCxn id="30" idx="3"/>
          </p:cNvCxnSpPr>
          <p:nvPr/>
        </p:nvCxnSpPr>
        <p:spPr>
          <a:xfrm rot="5400000">
            <a:off x="7100511" y="4304745"/>
            <a:ext cx="2108769" cy="10494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53A5426-32E7-411E-9CEA-5F1DF4658654}"/>
              </a:ext>
            </a:extLst>
          </p:cNvPr>
          <p:cNvCxnSpPr>
            <a:cxnSpLocks/>
            <a:stCxn id="35" idx="3"/>
            <a:endCxn id="30" idx="1"/>
          </p:cNvCxnSpPr>
          <p:nvPr/>
        </p:nvCxnSpPr>
        <p:spPr>
          <a:xfrm>
            <a:off x="3202884" y="5399897"/>
            <a:ext cx="3830828" cy="48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2A41463-9791-4850-95FB-B7D2412D4AEE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>
            <a:off x="3213657" y="4138319"/>
            <a:ext cx="3820055" cy="174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9CAFB7D-C9EC-4FE0-B737-13E5FB0C1EB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213657" y="2992999"/>
            <a:ext cx="3810946" cy="289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D2A8ED0-9DF0-43FC-AB9D-74EBF0E71155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3213657" y="1779559"/>
            <a:ext cx="3820055" cy="410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6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7004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26243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시스템 기능별 구성도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9AB948-8C89-4113-AAFB-8A8433588F51}"/>
              </a:ext>
            </a:extLst>
          </p:cNvPr>
          <p:cNvSpPr txBox="1"/>
          <p:nvPr/>
        </p:nvSpPr>
        <p:spPr>
          <a:xfrm>
            <a:off x="1200772" y="1104421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프로젝트 구조</a:t>
            </a:r>
            <a:endParaRPr lang="en-US" altLang="ko-KR" sz="2400" b="1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BF7AB-95F1-4699-A2DB-23717C22AA37}"/>
              </a:ext>
            </a:extLst>
          </p:cNvPr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767C6A-C71F-4505-9E33-F2F5A4C97470}"/>
              </a:ext>
            </a:extLst>
          </p:cNvPr>
          <p:cNvSpPr/>
          <p:nvPr/>
        </p:nvSpPr>
        <p:spPr>
          <a:xfrm>
            <a:off x="5285169" y="2004538"/>
            <a:ext cx="1452814" cy="50837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LOGIN</a:t>
            </a: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811F0F2-99F1-4ED6-9A16-9C08541245FC}"/>
              </a:ext>
            </a:extLst>
          </p:cNvPr>
          <p:cNvSpPr/>
          <p:nvPr/>
        </p:nvSpPr>
        <p:spPr>
          <a:xfrm>
            <a:off x="5284644" y="2936770"/>
            <a:ext cx="1452814" cy="5083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main.html</a:t>
            </a:r>
            <a:endParaRPr lang="ko-KR" altLang="en-US" sz="1000" dirty="0">
              <a:solidFill>
                <a:srgbClr val="07CCB1"/>
              </a:solidFill>
            </a:endParaRPr>
          </a:p>
        </p:txBody>
      </p:sp>
      <p:cxnSp>
        <p:nvCxnSpPr>
          <p:cNvPr id="72" name="직선 화살표 연결선 179">
            <a:extLst>
              <a:ext uri="{FF2B5EF4-FFF2-40B4-BE49-F238E27FC236}">
                <a16:creationId xmlns:a16="http://schemas.microsoft.com/office/drawing/2014/main" id="{CCC039B4-0537-45D2-AA10-F043C7FA35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33534" y="2512908"/>
            <a:ext cx="1830" cy="423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16D8D8-04BD-40C0-973E-A627F52A3267}"/>
              </a:ext>
            </a:extLst>
          </p:cNvPr>
          <p:cNvSpPr/>
          <p:nvPr/>
        </p:nvSpPr>
        <p:spPr>
          <a:xfrm>
            <a:off x="3742111" y="4092144"/>
            <a:ext cx="1452814" cy="50837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조달관리</a:t>
            </a: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90B9944-B94C-40AD-B731-F5FD9960FC29}"/>
              </a:ext>
            </a:extLst>
          </p:cNvPr>
          <p:cNvSpPr/>
          <p:nvPr/>
        </p:nvSpPr>
        <p:spPr>
          <a:xfrm>
            <a:off x="5272940" y="4092144"/>
            <a:ext cx="1452814" cy="50837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발주관리</a:t>
            </a: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14A6804-3836-4CD4-A365-D28E026B9033}"/>
              </a:ext>
            </a:extLst>
          </p:cNvPr>
          <p:cNvSpPr/>
          <p:nvPr/>
        </p:nvSpPr>
        <p:spPr>
          <a:xfrm>
            <a:off x="6805590" y="4092144"/>
            <a:ext cx="1452814" cy="50837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자재관리</a:t>
            </a: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00EF884-3674-4E77-8FA8-3A1E1936D393}"/>
              </a:ext>
            </a:extLst>
          </p:cNvPr>
          <p:cNvSpPr/>
          <p:nvPr/>
        </p:nvSpPr>
        <p:spPr>
          <a:xfrm>
            <a:off x="587388" y="5654801"/>
            <a:ext cx="1087093" cy="5146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품목 정보</a:t>
            </a: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900" dirty="0">
              <a:solidFill>
                <a:srgbClr val="07CCB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115F99-BA7E-47FD-A183-FDC4A21B9B25}"/>
              </a:ext>
            </a:extLst>
          </p:cNvPr>
          <p:cNvSpPr/>
          <p:nvPr/>
        </p:nvSpPr>
        <p:spPr>
          <a:xfrm>
            <a:off x="2991070" y="5653941"/>
            <a:ext cx="1087093" cy="5146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조달 계획</a:t>
            </a: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900" dirty="0">
              <a:solidFill>
                <a:srgbClr val="07CCB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77B84B2-5BC1-449D-962A-706103869569}"/>
              </a:ext>
            </a:extLst>
          </p:cNvPr>
          <p:cNvSpPr/>
          <p:nvPr/>
        </p:nvSpPr>
        <p:spPr>
          <a:xfrm>
            <a:off x="1789229" y="5653941"/>
            <a:ext cx="1087093" cy="514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계약</a:t>
            </a: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900" dirty="0">
              <a:solidFill>
                <a:srgbClr val="07CCB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9F5D31F-F451-433F-8A3E-A6E2A83C7881}"/>
              </a:ext>
            </a:extLst>
          </p:cNvPr>
          <p:cNvSpPr/>
          <p:nvPr/>
        </p:nvSpPr>
        <p:spPr>
          <a:xfrm>
            <a:off x="4192911" y="5653941"/>
            <a:ext cx="1151041" cy="51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구매 발주서 처리</a:t>
            </a: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B5EEB75-598B-4C1E-9C2D-362A364ADDC2}"/>
              </a:ext>
            </a:extLst>
          </p:cNvPr>
          <p:cNvSpPr/>
          <p:nvPr/>
        </p:nvSpPr>
        <p:spPr>
          <a:xfrm>
            <a:off x="5458700" y="5653941"/>
            <a:ext cx="1087093" cy="5146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진척 검수</a:t>
            </a: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ko-KR" altLang="en-US" sz="900" dirty="0">
              <a:solidFill>
                <a:srgbClr val="07CCB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6171584-4D09-4A48-875E-A2038EE8FDB7}"/>
              </a:ext>
            </a:extLst>
          </p:cNvPr>
          <p:cNvSpPr/>
          <p:nvPr/>
        </p:nvSpPr>
        <p:spPr>
          <a:xfrm>
            <a:off x="7862382" y="5653081"/>
            <a:ext cx="1087093" cy="5146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출고</a:t>
            </a: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ko-KR" altLang="en-US" sz="900" dirty="0">
              <a:solidFill>
                <a:srgbClr val="07CCB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9DB65B5-D744-4E7E-B282-8421B108AF2C}"/>
              </a:ext>
            </a:extLst>
          </p:cNvPr>
          <p:cNvSpPr/>
          <p:nvPr/>
        </p:nvSpPr>
        <p:spPr>
          <a:xfrm>
            <a:off x="6660541" y="5653081"/>
            <a:ext cx="1087093" cy="514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발주진행</a:t>
            </a: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리포트</a:t>
            </a:r>
            <a:endParaRPr lang="ko-KR" altLang="en-US" sz="900" dirty="0">
              <a:solidFill>
                <a:srgbClr val="07CCB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ECB4AEE-AD6B-49E9-B7BB-DF5E3C41924C}"/>
              </a:ext>
            </a:extLst>
          </p:cNvPr>
          <p:cNvSpPr/>
          <p:nvPr/>
        </p:nvSpPr>
        <p:spPr>
          <a:xfrm>
            <a:off x="9070181" y="5653941"/>
            <a:ext cx="1151041" cy="51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거래 명세서</a:t>
            </a: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발행</a:t>
            </a: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D2E7DA-7D9B-48BC-A304-87C3B02F75D0}"/>
              </a:ext>
            </a:extLst>
          </p:cNvPr>
          <p:cNvSpPr/>
          <p:nvPr/>
        </p:nvSpPr>
        <p:spPr>
          <a:xfrm>
            <a:off x="10341928" y="5653081"/>
            <a:ext cx="1087093" cy="514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재고관리</a:t>
            </a: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리포트</a:t>
            </a:r>
            <a:endParaRPr lang="ko-KR" altLang="en-US" sz="900" dirty="0">
              <a:solidFill>
                <a:srgbClr val="07CCB1"/>
              </a:solidFill>
            </a:endParaRP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7C419D2A-86D4-40AF-83AC-264BDA2956BD}"/>
              </a:ext>
            </a:extLst>
          </p:cNvPr>
          <p:cNvCxnSpPr>
            <a:stCxn id="74" idx="2"/>
            <a:endCxn id="84" idx="0"/>
          </p:cNvCxnSpPr>
          <p:nvPr/>
        </p:nvCxnSpPr>
        <p:spPr>
          <a:xfrm rot="5400000">
            <a:off x="2873934" y="4059356"/>
            <a:ext cx="1053427" cy="2135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4EDA1F5-7E98-48DD-894F-15A7A625424E}"/>
              </a:ext>
            </a:extLst>
          </p:cNvPr>
          <p:cNvCxnSpPr>
            <a:stCxn id="75" idx="2"/>
            <a:endCxn id="93" idx="0"/>
          </p:cNvCxnSpPr>
          <p:nvPr/>
        </p:nvCxnSpPr>
        <p:spPr>
          <a:xfrm>
            <a:off x="5999347" y="4600514"/>
            <a:ext cx="2900" cy="105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8EF72F3-5598-4168-AE08-AB7CEC792225}"/>
              </a:ext>
            </a:extLst>
          </p:cNvPr>
          <p:cNvCxnSpPr>
            <a:stCxn id="76" idx="2"/>
            <a:endCxn id="96" idx="0"/>
          </p:cNvCxnSpPr>
          <p:nvPr/>
        </p:nvCxnSpPr>
        <p:spPr>
          <a:xfrm rot="16200000" flipH="1">
            <a:off x="8062136" y="4070374"/>
            <a:ext cx="1053427" cy="2113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9692F909-CC62-4921-8739-AD39051FD927}"/>
              </a:ext>
            </a:extLst>
          </p:cNvPr>
          <p:cNvCxnSpPr>
            <a:cxnSpLocks/>
            <a:stCxn id="82" idx="0"/>
            <a:endCxn id="83" idx="0"/>
          </p:cNvCxnSpPr>
          <p:nvPr/>
        </p:nvCxnSpPr>
        <p:spPr>
          <a:xfrm rot="5400000" flipH="1" flipV="1">
            <a:off x="2332346" y="4452530"/>
            <a:ext cx="860" cy="2403682"/>
          </a:xfrm>
          <a:prstGeom prst="bentConnector3">
            <a:avLst>
              <a:gd name="adj1" fmla="val 3307151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0752F7F-23DC-452E-A8D4-736A7D16E9F9}"/>
              </a:ext>
            </a:extLst>
          </p:cNvPr>
          <p:cNvCxnSpPr>
            <a:stCxn id="85" idx="0"/>
            <a:endCxn id="95" idx="0"/>
          </p:cNvCxnSpPr>
          <p:nvPr/>
        </p:nvCxnSpPr>
        <p:spPr>
          <a:xfrm rot="5400000" flipH="1" flipV="1">
            <a:off x="5985830" y="4435683"/>
            <a:ext cx="860" cy="2435656"/>
          </a:xfrm>
          <a:prstGeom prst="bentConnector3">
            <a:avLst>
              <a:gd name="adj1" fmla="val 3258837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8D4D8E10-2714-40D5-89C5-DA401F5F442C}"/>
              </a:ext>
            </a:extLst>
          </p:cNvPr>
          <p:cNvCxnSpPr>
            <a:stCxn id="94" idx="0"/>
            <a:endCxn id="97" idx="0"/>
          </p:cNvCxnSpPr>
          <p:nvPr/>
        </p:nvCxnSpPr>
        <p:spPr>
          <a:xfrm rot="5400000" flipH="1" flipV="1">
            <a:off x="9645702" y="4413308"/>
            <a:ext cx="12700" cy="2479546"/>
          </a:xfrm>
          <a:prstGeom prst="bentConnector3">
            <a:avLst>
              <a:gd name="adj1" fmla="val 226542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CFA19A1-1484-4746-8690-1348B26AE757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 flipH="1">
            <a:off x="5999347" y="3445140"/>
            <a:ext cx="11704" cy="64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B515F96A-DA08-4286-89DA-B2CCFF65F388}"/>
              </a:ext>
            </a:extLst>
          </p:cNvPr>
          <p:cNvCxnSpPr>
            <a:stCxn id="74" idx="0"/>
            <a:endCxn id="76" idx="0"/>
          </p:cNvCxnSpPr>
          <p:nvPr/>
        </p:nvCxnSpPr>
        <p:spPr>
          <a:xfrm rot="5400000" flipH="1" flipV="1">
            <a:off x="6000257" y="2560405"/>
            <a:ext cx="12700" cy="3063479"/>
          </a:xfrm>
          <a:prstGeom prst="bentConnector3">
            <a:avLst>
              <a:gd name="adj1" fmla="val 2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9F32959-0B40-4766-BFC1-E353E6AD6D5A}"/>
              </a:ext>
            </a:extLst>
          </p:cNvPr>
          <p:cNvSpPr/>
          <p:nvPr/>
        </p:nvSpPr>
        <p:spPr>
          <a:xfrm>
            <a:off x="1722457" y="5557536"/>
            <a:ext cx="2419654" cy="676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3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49299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팀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구성 및 역할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79635"/>
              </p:ext>
            </p:extLst>
          </p:nvPr>
        </p:nvGraphicFramePr>
        <p:xfrm>
          <a:off x="1271464" y="1804712"/>
          <a:ext cx="9649072" cy="436295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57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644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정지훈</a:t>
                      </a:r>
                      <a:endParaRPr lang="ko-KR" altLang="en-US" sz="20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800" b="1" i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n-ea"/>
                          <a:ea typeface="+mn-ea"/>
                        </a:rPr>
                        <a:t>▶</a:t>
                      </a:r>
                      <a:r>
                        <a:rPr lang="ko-KR" altLang="en-US" sz="1800" b="1" i="0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80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프로젝트 환경구성 및 총괄 관리</a:t>
                      </a:r>
                      <a:endParaRPr kumimoji="0" lang="en-US" altLang="ko-KR" sz="18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800" b="1" i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n-ea"/>
                          <a:ea typeface="+mn-ea"/>
                        </a:rPr>
                        <a:t>▶ </a:t>
                      </a:r>
                      <a:r>
                        <a:rPr kumimoji="0" lang="ko-KR" altLang="en-US" sz="180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단위 테스트 및 보완 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6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엄진영</a:t>
                      </a:r>
                      <a:endParaRPr lang="ko-KR" altLang="en-US" sz="20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부팀장</a:t>
                      </a:r>
                      <a:endParaRPr kumimoji="0" lang="en-US" altLang="ko-KR" sz="18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800" b="1" i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n-ea"/>
                          <a:ea typeface="+mn-ea"/>
                        </a:rPr>
                        <a:t>▶</a:t>
                      </a:r>
                      <a:r>
                        <a:rPr lang="ko-KR" altLang="en-US" sz="1800" b="1" i="0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80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조달관리 페이지 구성</a:t>
                      </a:r>
                      <a:endParaRPr kumimoji="0" lang="en-US" altLang="ko-KR" sz="180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6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이윤진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800" b="1" i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n-ea"/>
                          <a:ea typeface="+mn-ea"/>
                        </a:rPr>
                        <a:t>▶</a:t>
                      </a:r>
                      <a:r>
                        <a:rPr lang="ko-KR" altLang="en-US" sz="1800" b="1" i="0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 레이아웃 설계</a:t>
                      </a:r>
                      <a:endParaRPr kumimoji="0" lang="en-US" altLang="ko-KR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800" b="1" i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n-ea"/>
                          <a:ea typeface="+mn-ea"/>
                        </a:rPr>
                        <a:t>▶</a:t>
                      </a:r>
                      <a:r>
                        <a:rPr lang="ko-KR" altLang="en-US" sz="1800" b="1" i="0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발주관리 페이지 구성</a:t>
                      </a:r>
                      <a:endParaRPr kumimoji="0" lang="ko-KR" altLang="en-US" sz="180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76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정정민</a:t>
                      </a:r>
                      <a:endParaRPr lang="ko-KR" altLang="en-US" sz="20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팀원</a:t>
                      </a:r>
                      <a:endParaRPr kumimoji="0" lang="en-US" altLang="ko-KR" sz="18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800" b="1" i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n-ea"/>
                          <a:ea typeface="+mn-ea"/>
                        </a:rPr>
                        <a:t>▶</a:t>
                      </a:r>
                      <a:r>
                        <a:rPr lang="ko-KR" altLang="en-US" sz="1800" b="1" i="0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80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자재관리 페이지 담당</a:t>
                      </a:r>
                      <a:endParaRPr kumimoji="0" lang="en-US" altLang="ko-KR" sz="18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3C3195-9398-423E-A4B9-7528E295952E}"/>
              </a:ext>
            </a:extLst>
          </p:cNvPr>
          <p:cNvSpPr txBox="1"/>
          <p:nvPr/>
        </p:nvSpPr>
        <p:spPr>
          <a:xfrm>
            <a:off x="1163452" y="1002386"/>
            <a:ext cx="860495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공동업무 </a:t>
            </a:r>
            <a:r>
              <a:rPr lang="en-US" altLang="ko-KR" sz="24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요구사항 분석</a:t>
            </a:r>
            <a:r>
              <a:rPr lang="en-US" altLang="ko-KR" sz="24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화면설계</a:t>
            </a:r>
            <a:r>
              <a:rPr lang="en-US" altLang="ko-KR" sz="24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DB</a:t>
            </a:r>
            <a:r>
              <a:rPr lang="ko-KR" altLang="en-US" sz="24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설계</a:t>
            </a:r>
            <a:endParaRPr lang="en-US" altLang="ko-KR" sz="2400" b="1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2FF18-3124-4697-A122-485A93412106}"/>
              </a:ext>
            </a:extLst>
          </p:cNvPr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03132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일정 및 계획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858AB56-F217-4DB4-B828-4D38D0CB7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37004"/>
              </p:ext>
            </p:extLst>
          </p:nvPr>
        </p:nvGraphicFramePr>
        <p:xfrm>
          <a:off x="839416" y="1266360"/>
          <a:ext cx="10593514" cy="25586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177057">
                  <a:extLst>
                    <a:ext uri="{9D8B030D-6E8A-4147-A177-3AD203B41FA5}">
                      <a16:colId xmlns:a16="http://schemas.microsoft.com/office/drawing/2014/main" val="3927115595"/>
                    </a:ext>
                  </a:extLst>
                </a:gridCol>
                <a:gridCol w="1177057">
                  <a:extLst>
                    <a:ext uri="{9D8B030D-6E8A-4147-A177-3AD203B41FA5}">
                      <a16:colId xmlns:a16="http://schemas.microsoft.com/office/drawing/2014/main" val="1472210653"/>
                    </a:ext>
                  </a:extLst>
                </a:gridCol>
                <a:gridCol w="1177057">
                  <a:extLst>
                    <a:ext uri="{9D8B030D-6E8A-4147-A177-3AD203B41FA5}">
                      <a16:colId xmlns:a16="http://schemas.microsoft.com/office/drawing/2014/main" val="268102730"/>
                    </a:ext>
                  </a:extLst>
                </a:gridCol>
                <a:gridCol w="1177058">
                  <a:extLst>
                    <a:ext uri="{9D8B030D-6E8A-4147-A177-3AD203B41FA5}">
                      <a16:colId xmlns:a16="http://schemas.microsoft.com/office/drawing/2014/main" val="2286699664"/>
                    </a:ext>
                  </a:extLst>
                </a:gridCol>
                <a:gridCol w="1177057">
                  <a:extLst>
                    <a:ext uri="{9D8B030D-6E8A-4147-A177-3AD203B41FA5}">
                      <a16:colId xmlns:a16="http://schemas.microsoft.com/office/drawing/2014/main" val="951679138"/>
                    </a:ext>
                  </a:extLst>
                </a:gridCol>
                <a:gridCol w="1177057">
                  <a:extLst>
                    <a:ext uri="{9D8B030D-6E8A-4147-A177-3AD203B41FA5}">
                      <a16:colId xmlns:a16="http://schemas.microsoft.com/office/drawing/2014/main" val="3143831320"/>
                    </a:ext>
                  </a:extLst>
                </a:gridCol>
                <a:gridCol w="1177057">
                  <a:extLst>
                    <a:ext uri="{9D8B030D-6E8A-4147-A177-3AD203B41FA5}">
                      <a16:colId xmlns:a16="http://schemas.microsoft.com/office/drawing/2014/main" val="856199560"/>
                    </a:ext>
                  </a:extLst>
                </a:gridCol>
                <a:gridCol w="1177057">
                  <a:extLst>
                    <a:ext uri="{9D8B030D-6E8A-4147-A177-3AD203B41FA5}">
                      <a16:colId xmlns:a16="http://schemas.microsoft.com/office/drawing/2014/main" val="3557958261"/>
                    </a:ext>
                  </a:extLst>
                </a:gridCol>
                <a:gridCol w="1177057">
                  <a:extLst>
                    <a:ext uri="{9D8B030D-6E8A-4147-A177-3AD203B41FA5}">
                      <a16:colId xmlns:a16="http://schemas.microsoft.com/office/drawing/2014/main" val="520577058"/>
                    </a:ext>
                  </a:extLst>
                </a:gridCol>
              </a:tblGrid>
              <a:tr h="511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F4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F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F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F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F4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F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F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145241"/>
                  </a:ext>
                </a:extLst>
              </a:tr>
              <a:tr h="511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~10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07519"/>
                  </a:ext>
                </a:extLst>
              </a:tr>
              <a:tr h="511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~28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565117"/>
                  </a:ext>
                </a:extLst>
              </a:tr>
              <a:tr h="511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~11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241429"/>
                  </a:ext>
                </a:extLst>
              </a:tr>
              <a:tr h="511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14~15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17146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0B4CEC-EDDB-429A-AFB3-85256D182D22}"/>
              </a:ext>
            </a:extLst>
          </p:cNvPr>
          <p:cNvSpPr/>
          <p:nvPr/>
        </p:nvSpPr>
        <p:spPr>
          <a:xfrm>
            <a:off x="839416" y="3969060"/>
            <a:ext cx="5436604" cy="23128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주차 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디지이노 개발방법론 교육 및 업무 분석방법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양식 소개</a:t>
            </a:r>
            <a:endParaRPr lang="en-US" altLang="ko-KR" sz="14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클라우드 개발 환경 셋업</a:t>
            </a:r>
            <a:endParaRPr lang="en-US" altLang="ko-KR" sz="14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사용자 요구분석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프로세스 분석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프로세스 설계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기능요구서 작성</a:t>
            </a:r>
            <a:endParaRPr lang="en-US" altLang="ko-KR" sz="14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시스템 설계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시스템 아키텍처 설정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UI / DB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설계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주차 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프로세스별 업무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코딩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분배 및 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Application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</a:t>
            </a:r>
            <a:b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      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프로세스별 단위 테스트 및 통합</a:t>
            </a:r>
            <a:endParaRPr lang="en-US" altLang="ko-KR" sz="14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0A7F3E-8F18-490A-8264-87A973EDDBF3}"/>
              </a:ext>
            </a:extLst>
          </p:cNvPr>
          <p:cNvSpPr/>
          <p:nvPr/>
        </p:nvSpPr>
        <p:spPr>
          <a:xfrm>
            <a:off x="6276020" y="3969060"/>
            <a:ext cx="5156906" cy="23128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주차 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Application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코딩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및 통합 테스트 및 보완</a:t>
            </a:r>
            <a:endParaRPr lang="en-US" altLang="ko-KR" sz="14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주차 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사용자 메뉴얼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&amp;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최종 보고서 작성</a:t>
            </a:r>
            <a:b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       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결과발표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프로그램 시연</a:t>
            </a:r>
            <a:r>
              <a:rPr lang="en-US" altLang="ko-KR" sz="14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2178</TotalTime>
  <Words>454</Words>
  <Application>Microsoft Office PowerPoint</Application>
  <PresentationFormat>와이드스크린</PresentationFormat>
  <Paragraphs>120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휴먼둥근헤드라인</vt:lpstr>
      <vt:lpstr>Calibri Light</vt:lpstr>
      <vt:lpstr>Wingdings</vt:lpstr>
      <vt:lpstr>맑은 고딕</vt:lpstr>
      <vt:lpstr>Arial</vt:lpstr>
      <vt:lpstr>Calibri</vt:lpstr>
      <vt:lpstr>HY견고딕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정 지훈</cp:lastModifiedBy>
  <cp:revision>207</cp:revision>
  <dcterms:created xsi:type="dcterms:W3CDTF">2014-04-29T00:37:20Z</dcterms:created>
  <dcterms:modified xsi:type="dcterms:W3CDTF">2022-11-08T02:01:25Z</dcterms:modified>
</cp:coreProperties>
</file>