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4" r:id="rId1"/>
  </p:sldMasterIdLst>
  <p:notesMasterIdLst>
    <p:notesMasterId r:id="rId19"/>
  </p:notesMasterIdLst>
  <p:sldIdLst>
    <p:sldId id="256" r:id="rId2"/>
    <p:sldId id="296" r:id="rId3"/>
    <p:sldId id="314" r:id="rId4"/>
    <p:sldId id="315" r:id="rId5"/>
    <p:sldId id="313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7" r:id="rId14"/>
    <p:sldId id="316" r:id="rId15"/>
    <p:sldId id="309" r:id="rId16"/>
    <p:sldId id="310" r:id="rId17"/>
    <p:sldId id="311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libri Light" panose="020F0302020204030204" pitchFamily="34" charset="0"/>
      <p:regular r:id="rId24"/>
      <p:italic r:id="rId25"/>
    </p:embeddedFont>
    <p:embeddedFont>
      <p:font typeface="HY견고딕" panose="02030600000101010101" pitchFamily="18" charset="-127"/>
      <p:regular r:id="rId26"/>
    </p:embeddedFont>
    <p:embeddedFont>
      <p:font typeface="맑은 고딕" panose="020B0503020000020004" pitchFamily="50" charset="-127"/>
      <p:regular r:id="rId27"/>
      <p:bold r:id="rId28"/>
    </p:embeddedFont>
    <p:embeddedFont>
      <p:font typeface="휴먼둥근헤드라인" panose="02030504000101010101" pitchFamily="18" charset="-127"/>
      <p:regular r:id="rId29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73" userDrawn="1">
          <p15:clr>
            <a:srgbClr val="A4A3A4"/>
          </p15:clr>
        </p15:guide>
        <p15:guide id="4" orient="horz" pos="23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DF4D"/>
    <a:srgbClr val="939597"/>
    <a:srgbClr val="E41A00"/>
    <a:srgbClr val="F2F2F2"/>
    <a:srgbClr val="0165B2"/>
    <a:srgbClr val="445569"/>
    <a:srgbClr val="1F4E79"/>
    <a:srgbClr val="D9D9D9"/>
    <a:srgbClr val="FE431E"/>
    <a:srgbClr val="87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25" autoAdjust="0"/>
    <p:restoredTop sz="94660"/>
  </p:normalViewPr>
  <p:slideViewPr>
    <p:cSldViewPr>
      <p:cViewPr varScale="1">
        <p:scale>
          <a:sx n="114" d="100"/>
          <a:sy n="114" d="100"/>
        </p:scale>
        <p:origin x="288" y="138"/>
      </p:cViewPr>
      <p:guideLst>
        <p:guide orient="horz" pos="2160"/>
        <p:guide pos="3840"/>
        <p:guide orient="horz" pos="2273"/>
        <p:guide orient="horz" pos="23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864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4B13090-954C-42B8-9E26-10AE906BFE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B5573C-C310-4726-9454-5731CB3903B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B23E853-DAFB-42BA-8E42-DDF83CF398B2}" type="datetimeFigureOut">
              <a:rPr lang="ko-KR" altLang="en-US"/>
              <a:pPr>
                <a:defRPr/>
              </a:pPr>
              <a:t>2022-10-14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FD22152C-1816-43C7-B775-5E35B9F1B4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0B8D62B9-6FD8-43F2-9E77-9978E5CE9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97EA6A-DFF3-4031-B2DB-B8F0C59EF5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483748-CC11-4FD5-9189-939F406370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2D6D723-6FAE-4977-A65A-290E950EFE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1653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60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365A99C7-F13B-47D8-B5BD-38E6F0CB361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71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4C9F9D85-245D-487B-9B00-88B0B539706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89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5D9AA456-0B6B-4E73-B0F7-E7ED14FCE978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71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79EBF7CE-BBD8-4458-A8ED-6DB61D7612E5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blog.naver.com/donghwy98/22261988409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4A0F72E-1949-4219-AC42-014A834BDE88}"/>
              </a:ext>
            </a:extLst>
          </p:cNvPr>
          <p:cNvSpPr txBox="1"/>
          <p:nvPr/>
        </p:nvSpPr>
        <p:spPr>
          <a:xfrm>
            <a:off x="6708068" y="4149070"/>
            <a:ext cx="5158567" cy="956159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algn="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TEAM 3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조 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(JJUL)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정지훈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엄진영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이윤진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정정민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" y="1579670"/>
            <a:ext cx="12191999" cy="219090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39597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60" y="1803510"/>
            <a:ext cx="2629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MIT</a:t>
            </a: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능력개발원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1" y="6348813"/>
            <a:ext cx="1482842" cy="385879"/>
          </a:xfrm>
          <a:prstGeom prst="rect">
            <a:avLst/>
          </a:prstGeom>
        </p:spPr>
      </p:pic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10859084" y="-40947"/>
            <a:ext cx="8851785" cy="28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3" name="_x278651016" descr="EMB0000378c3f3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64" y="6381328"/>
            <a:ext cx="1180238" cy="37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-1907"/>
            <a:ext cx="12192000" cy="338554"/>
          </a:xfrm>
          <a:prstGeom prst="rect">
            <a:avLst/>
          </a:prstGeom>
          <a:solidFill>
            <a:srgbClr val="F5DF4D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spc="600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2022</a:t>
            </a:r>
            <a:r>
              <a:rPr lang="ko-KR" altLang="en-US" sz="1600" spc="600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년도 </a:t>
            </a:r>
            <a:r>
              <a:rPr lang="en-US" altLang="ko-KR" sz="1600" spc="600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K-</a:t>
            </a:r>
            <a:r>
              <a:rPr lang="ko-KR" altLang="en-US" sz="1600" spc="600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디지털 </a:t>
            </a:r>
            <a:r>
              <a:rPr lang="ko-KR" altLang="en-US" sz="1600" spc="60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트레이닝 성과발표</a:t>
            </a:r>
            <a:endParaRPr lang="ko-KR" altLang="en-US" sz="1600" spc="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0067" y="1700808"/>
            <a:ext cx="11971867" cy="1944216"/>
          </a:xfrm>
          <a:prstGeom prst="rect">
            <a:avLst/>
          </a:prstGeom>
          <a:noFill/>
          <a:ln w="15875">
            <a:solidFill>
              <a:srgbClr val="939597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AB2957-B80B-4091-8441-FF7C4DA2DF47}"/>
              </a:ext>
            </a:extLst>
          </p:cNvPr>
          <p:cNvSpPr txBox="1"/>
          <p:nvPr/>
        </p:nvSpPr>
        <p:spPr>
          <a:xfrm>
            <a:off x="1595500" y="2199420"/>
            <a:ext cx="9188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/>
              <a:t>프로젝트명 </a:t>
            </a:r>
            <a:r>
              <a:rPr lang="en-US" altLang="ko-KR" sz="3200" b="1"/>
              <a:t>: </a:t>
            </a:r>
            <a:r>
              <a:rPr lang="ko-KR" altLang="en-US" sz="3200" b="1"/>
              <a:t>구매조달 시스템 구축 프로젝트</a:t>
            </a:r>
            <a:endParaRPr lang="ko-KR" altLang="en-US" sz="3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4B2D7D-3E2A-460D-9B34-AC1352ECD894}"/>
              </a:ext>
            </a:extLst>
          </p:cNvPr>
          <p:cNvSpPr txBox="1"/>
          <p:nvPr/>
        </p:nvSpPr>
        <p:spPr>
          <a:xfrm>
            <a:off x="3395700" y="2747046"/>
            <a:ext cx="4638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/>
              <a:t>요구사항 분석</a:t>
            </a:r>
            <a:endParaRPr lang="ko-KR" altLang="en-US" sz="4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89458C-2C9F-4618-9251-73DA53C6874A}"/>
              </a:ext>
            </a:extLst>
          </p:cNvPr>
          <p:cNvSpPr txBox="1"/>
          <p:nvPr/>
        </p:nvSpPr>
        <p:spPr>
          <a:xfrm>
            <a:off x="4580755" y="5105027"/>
            <a:ext cx="303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2022. 10. 05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09</a:t>
            </a:r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9026830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b="1" spc="10">
                <a:latin typeface="HY견고딕"/>
                <a:cs typeface="HY견고딕"/>
              </a:rPr>
              <a:t>프로세스</a:t>
            </a:r>
            <a:r>
              <a:rPr lang="ko-KR" altLang="en-US" sz="2400" b="1" spc="-145">
                <a:latin typeface="HY견고딕"/>
                <a:cs typeface="HY견고딕"/>
              </a:rPr>
              <a:t> </a:t>
            </a:r>
            <a:r>
              <a:rPr lang="ko-KR" altLang="en-US" sz="2400" b="1" spc="10">
                <a:latin typeface="HY견고딕"/>
                <a:cs typeface="HY견고딕"/>
              </a:rPr>
              <a:t>시나리오</a:t>
            </a:r>
            <a:r>
              <a:rPr lang="en-US" altLang="ko-KR" sz="2400" b="1" spc="10">
                <a:latin typeface="HY견고딕"/>
                <a:cs typeface="HY견고딕"/>
              </a:rPr>
              <a:t>2 – </a:t>
            </a:r>
            <a:r>
              <a:rPr lang="ko-KR" altLang="en-US" sz="2400" b="1" spc="10">
                <a:latin typeface="HY견고딕"/>
                <a:cs typeface="HY견고딕"/>
              </a:rPr>
              <a:t>구매 </a:t>
            </a:r>
            <a:r>
              <a:rPr lang="en-US" altLang="ko-KR" sz="2400" b="1" spc="10">
                <a:latin typeface="HY견고딕"/>
                <a:cs typeface="HY견고딕"/>
              </a:rPr>
              <a:t>(</a:t>
            </a:r>
            <a:r>
              <a:rPr lang="ko-KR" altLang="en-US" sz="2400" b="1" spc="10">
                <a:latin typeface="HY견고딕"/>
                <a:cs typeface="HY견고딕"/>
              </a:rPr>
              <a:t>발주</a:t>
            </a:r>
            <a:r>
              <a:rPr lang="en-US" altLang="ko-KR" sz="2400" b="1" spc="10">
                <a:latin typeface="HY견고딕"/>
                <a:cs typeface="HY견고딕"/>
              </a:rPr>
              <a:t>, </a:t>
            </a:r>
            <a:r>
              <a:rPr lang="ko-KR" altLang="en-US" sz="2400" b="1" spc="10">
                <a:latin typeface="HY견고딕"/>
                <a:cs typeface="HY견고딕"/>
              </a:rPr>
              <a:t>검수</a:t>
            </a:r>
            <a:r>
              <a:rPr lang="en-US" altLang="ko-KR" sz="2400" b="1" spc="10">
                <a:latin typeface="HY견고딕"/>
                <a:cs typeface="HY견고딕"/>
              </a:rPr>
              <a:t>, </a:t>
            </a:r>
            <a:r>
              <a:rPr lang="ko-KR" altLang="en-US" sz="2400" b="1" spc="10">
                <a:latin typeface="HY견고딕"/>
                <a:cs typeface="HY견고딕"/>
              </a:rPr>
              <a:t>보완</a:t>
            </a:r>
            <a:r>
              <a:rPr lang="en-US" altLang="ko-KR" sz="2400" b="1" spc="10">
                <a:latin typeface="HY견고딕"/>
                <a:cs typeface="HY견고딕"/>
              </a:rPr>
              <a:t>, </a:t>
            </a:r>
            <a:r>
              <a:rPr lang="ko-KR" altLang="en-US" sz="2400" b="1" spc="10">
                <a:latin typeface="HY견고딕"/>
                <a:cs typeface="HY견고딕"/>
              </a:rPr>
              <a:t>완료</a:t>
            </a:r>
            <a:r>
              <a:rPr lang="en-US" altLang="ko-KR" sz="2400" b="1" spc="10">
                <a:latin typeface="HY견고딕"/>
                <a:cs typeface="HY견고딕"/>
              </a:rPr>
              <a:t>-&gt;</a:t>
            </a:r>
            <a:r>
              <a:rPr lang="ko-KR" altLang="en-US" sz="2400" b="1" spc="10">
                <a:latin typeface="HY견고딕"/>
                <a:cs typeface="HY견고딕"/>
              </a:rPr>
              <a:t>자재입고</a:t>
            </a:r>
            <a:r>
              <a:rPr lang="en-US" altLang="ko-KR" sz="2400" b="1" spc="10">
                <a:latin typeface="HY견고딕"/>
                <a:cs typeface="HY견고딕"/>
              </a:rPr>
              <a:t>)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BDFC4DC9-A54D-4BDF-A85A-510440127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722108"/>
              </p:ext>
            </p:extLst>
          </p:nvPr>
        </p:nvGraphicFramePr>
        <p:xfrm>
          <a:off x="1811524" y="1380557"/>
          <a:ext cx="8282304" cy="4438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1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9270">
                <a:tc>
                  <a:txBody>
                    <a:bodyPr/>
                    <a:lstStyle/>
                    <a:p>
                      <a:pPr marL="149225" marR="14097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100" b="1" spc="-15" dirty="0">
                          <a:latin typeface="굴림"/>
                          <a:cs typeface="굴림"/>
                        </a:rPr>
                        <a:t>프로  세스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1" spc="15" dirty="0">
                          <a:latin typeface="굴림"/>
                          <a:cs typeface="굴림"/>
                        </a:rPr>
                        <a:t>상세</a:t>
                      </a:r>
                      <a:r>
                        <a:rPr sz="1100" b="1" spc="-8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spc="20" dirty="0">
                          <a:latin typeface="굴림"/>
                          <a:cs typeface="굴림"/>
                        </a:rPr>
                        <a:t>활동</a:t>
                      </a:r>
                      <a:r>
                        <a:rPr sz="1100" b="1" spc="-7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(Activity)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1" spc="5" dirty="0">
                          <a:latin typeface="굴림"/>
                          <a:cs typeface="굴림"/>
                        </a:rPr>
                        <a:t>주기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481330" marR="380365" indent="-9144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100" b="1" spc="-15" dirty="0">
                          <a:latin typeface="굴림"/>
                          <a:cs typeface="굴림"/>
                        </a:rPr>
                        <a:t>시스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템</a:t>
                      </a:r>
                      <a:r>
                        <a:rPr sz="1100" b="1" spc="-6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spc="-15" dirty="0">
                          <a:latin typeface="굴림"/>
                          <a:cs typeface="굴림"/>
                        </a:rPr>
                        <a:t>구현  </a:t>
                      </a:r>
                      <a:r>
                        <a:rPr sz="1100" b="1" spc="10" dirty="0">
                          <a:latin typeface="굴림"/>
                          <a:cs typeface="굴림"/>
                        </a:rPr>
                        <a:t>요구사항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1835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47320" marR="140335">
                        <a:lnSpc>
                          <a:spcPct val="130000"/>
                        </a:lnSpc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구매  발주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7490" indent="-174625">
                        <a:lnSpc>
                          <a:spcPct val="100000"/>
                        </a:lnSpc>
                        <a:spcBef>
                          <a:spcPts val="535"/>
                        </a:spcBef>
                        <a:buAutoNum type="arabicPeriod"/>
                        <a:tabLst>
                          <a:tab pos="2381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등록된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자재의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조달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계획에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따라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구매</a:t>
                      </a:r>
                      <a:r>
                        <a:rPr sz="1100" spc="-1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발주서를</a:t>
                      </a:r>
                      <a:r>
                        <a:rPr sz="1100" spc="-25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발행한다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.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427990" lvl="1" indent="-180340">
                        <a:lnSpc>
                          <a:spcPct val="100000"/>
                        </a:lnSpc>
                        <a:spcBef>
                          <a:spcPts val="395"/>
                        </a:spcBef>
                        <a:buAutoNum type="arabicParenR"/>
                        <a:tabLst>
                          <a:tab pos="4286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내용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: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품목명,</a:t>
                      </a:r>
                      <a:r>
                        <a:rPr sz="1100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수량,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spc="5" dirty="0">
                          <a:latin typeface="굴림"/>
                          <a:cs typeface="굴림"/>
                        </a:rPr>
                        <a:t>조달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납기,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협력회사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정보,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공급가격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정보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427990" lvl="1" indent="-180340">
                        <a:lnSpc>
                          <a:spcPct val="100000"/>
                        </a:lnSpc>
                        <a:spcBef>
                          <a:spcPts val="400"/>
                        </a:spcBef>
                        <a:buAutoNum type="arabicParenR"/>
                        <a:tabLst>
                          <a:tab pos="4286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구매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발주서는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발행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후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공급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협력회사에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통보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수시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구매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발주서</a:t>
                      </a:r>
                      <a:r>
                        <a:rPr sz="1100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발행</a:t>
                      </a:r>
                      <a:r>
                        <a:rPr sz="1100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화면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(발주관리</a:t>
                      </a:r>
                      <a:r>
                        <a:rPr sz="1100" spc="-6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시스템)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585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7490" indent="-174625">
                        <a:lnSpc>
                          <a:spcPct val="100000"/>
                        </a:lnSpc>
                        <a:spcBef>
                          <a:spcPts val="450"/>
                        </a:spcBef>
                        <a:buAutoNum type="arabicPeriod" startAt="2"/>
                        <a:tabLst>
                          <a:tab pos="2381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발주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사항에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대한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진척관리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를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위해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진척</a:t>
                      </a:r>
                      <a:r>
                        <a:rPr sz="1100" spc="-1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검수</a:t>
                      </a:r>
                      <a:r>
                        <a:rPr sz="1100" spc="-2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계획을</a:t>
                      </a:r>
                      <a:r>
                        <a:rPr sz="1100" spc="-2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수립</a:t>
                      </a:r>
                      <a:r>
                        <a:rPr sz="1100" spc="-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한다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427990" lvl="1" indent="-180340">
                        <a:lnSpc>
                          <a:spcPct val="100000"/>
                        </a:lnSpc>
                        <a:spcBef>
                          <a:spcPts val="395"/>
                        </a:spcBef>
                        <a:buAutoNum type="arabicParenR"/>
                        <a:tabLst>
                          <a:tab pos="4286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발주된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품목의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요건(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규격,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재질,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제작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사양,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도면)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spc="5" dirty="0">
                          <a:latin typeface="굴림"/>
                          <a:cs typeface="굴림"/>
                        </a:rPr>
                        <a:t>대로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조달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납기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내에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432434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입고될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수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있는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지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공급</a:t>
                      </a:r>
                      <a:r>
                        <a:rPr sz="1100" spc="-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협력회사에</a:t>
                      </a:r>
                      <a:r>
                        <a:rPr sz="1100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확인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하는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일정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계획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수립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427990" lvl="1" indent="-180340">
                        <a:lnSpc>
                          <a:spcPct val="100000"/>
                        </a:lnSpc>
                        <a:spcBef>
                          <a:spcPts val="395"/>
                        </a:spcBef>
                        <a:buAutoNum type="arabicParenR" startAt="2"/>
                        <a:tabLst>
                          <a:tab pos="4286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수립된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일정은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협력회사에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통보하고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일정에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맞추어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확인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427990" lvl="1" indent="-180340">
                        <a:lnSpc>
                          <a:spcPct val="100000"/>
                        </a:lnSpc>
                        <a:spcBef>
                          <a:spcPts val="395"/>
                        </a:spcBef>
                        <a:buAutoNum type="arabicParenR" startAt="2"/>
                        <a:tabLst>
                          <a:tab pos="4286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진척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검수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처리와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연계하여</a:t>
                      </a:r>
                      <a:r>
                        <a:rPr sz="1100" spc="35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조달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납기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및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진척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검수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계획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일정을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등록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63830" marR="153670" indent="22860">
                        <a:lnSpc>
                          <a:spcPct val="130000"/>
                        </a:lnSpc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발주서 </a:t>
                      </a:r>
                      <a:r>
                        <a:rPr sz="1100" spc="-35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발행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후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18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7490" indent="-174625">
                        <a:lnSpc>
                          <a:spcPct val="100000"/>
                        </a:lnSpc>
                        <a:spcBef>
                          <a:spcPts val="540"/>
                        </a:spcBef>
                        <a:buAutoNum type="arabicPeriod" startAt="3"/>
                        <a:tabLst>
                          <a:tab pos="2381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협력회사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출하</a:t>
                      </a:r>
                      <a:r>
                        <a:rPr sz="1100" spc="-2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준비</a:t>
                      </a:r>
                      <a:r>
                        <a:rPr sz="1100" spc="-1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중인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자재에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대한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진척</a:t>
                      </a:r>
                      <a:r>
                        <a:rPr sz="1100" spc="-1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검수를</a:t>
                      </a:r>
                      <a:r>
                        <a:rPr sz="1100" spc="-2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진행한다.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427990" lvl="1" indent="-180340">
                        <a:lnSpc>
                          <a:spcPct val="100000"/>
                        </a:lnSpc>
                        <a:spcBef>
                          <a:spcPts val="395"/>
                        </a:spcBef>
                        <a:buAutoNum type="arabicParenR"/>
                        <a:tabLst>
                          <a:tab pos="4286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진척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검수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계획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일자에 협력회사</a:t>
                      </a:r>
                      <a:r>
                        <a:rPr sz="1100" spc="34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출하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준비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중인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자재의 제작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진척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사항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평가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432434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: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품목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요건과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조달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납기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대비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가능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수준을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평가</a:t>
                      </a:r>
                      <a:r>
                        <a:rPr sz="1100" spc="-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(제작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진척,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납기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진도)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계획일자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8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7490" indent="-174625">
                        <a:lnSpc>
                          <a:spcPct val="100000"/>
                        </a:lnSpc>
                        <a:spcBef>
                          <a:spcPts val="455"/>
                        </a:spcBef>
                        <a:buAutoNum type="arabicPeriod" startAt="4"/>
                        <a:tabLst>
                          <a:tab pos="2381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제직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진척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사항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문제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시,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검수</a:t>
                      </a:r>
                      <a:r>
                        <a:rPr sz="1100" spc="-1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보완을</a:t>
                      </a:r>
                      <a:r>
                        <a:rPr sz="1100" spc="-15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진행한다.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(협력회사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출하준비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와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연계)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427990" lvl="1" indent="-180340">
                        <a:lnSpc>
                          <a:spcPct val="100000"/>
                        </a:lnSpc>
                        <a:spcBef>
                          <a:spcPts val="395"/>
                        </a:spcBef>
                        <a:buAutoNum type="arabicParenR"/>
                        <a:tabLst>
                          <a:tab pos="4286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보완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사항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통보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및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협력회사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출하준비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상태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지속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확인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 marR="153670" indent="92710">
                        <a:lnSpc>
                          <a:spcPct val="130000"/>
                        </a:lnSpc>
                        <a:spcBef>
                          <a:spcPts val="60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진척 </a:t>
                      </a:r>
                      <a:r>
                        <a:rPr sz="1100" spc="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검수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후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80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3990" marR="861694" indent="-173990" algn="r">
                        <a:lnSpc>
                          <a:spcPct val="100000"/>
                        </a:lnSpc>
                        <a:spcBef>
                          <a:spcPts val="455"/>
                        </a:spcBef>
                        <a:buClr>
                          <a:srgbClr val="000000"/>
                        </a:buClr>
                        <a:buAutoNum type="arabicPeriod" startAt="5"/>
                        <a:tabLst>
                          <a:tab pos="173990" algn="l"/>
                        </a:tabLst>
                      </a:pP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진척</a:t>
                      </a:r>
                      <a:r>
                        <a:rPr sz="1100" spc="-2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검수</a:t>
                      </a:r>
                      <a:r>
                        <a:rPr sz="1100" spc="-1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완료에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대한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처리를</a:t>
                      </a:r>
                      <a:r>
                        <a:rPr sz="1100" spc="-15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진행한다.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(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자재입고</a:t>
                      </a:r>
                      <a:r>
                        <a:rPr sz="1100" spc="-3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프로세스와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연계)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180340" marR="858519" lvl="1" indent="-180340" algn="r">
                        <a:lnSpc>
                          <a:spcPct val="100000"/>
                        </a:lnSpc>
                        <a:spcBef>
                          <a:spcPts val="395"/>
                        </a:spcBef>
                        <a:buAutoNum type="arabicParenR"/>
                        <a:tabLst>
                          <a:tab pos="180340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사전에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진척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검수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계획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일정을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등록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spc="5" dirty="0">
                          <a:latin typeface="굴림"/>
                          <a:cs typeface="굴림"/>
                        </a:rPr>
                        <a:t>(조달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납기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spc="5" dirty="0">
                          <a:latin typeface="굴림"/>
                          <a:cs typeface="굴림"/>
                        </a:rPr>
                        <a:t>및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spc="5" dirty="0">
                          <a:latin typeface="굴림"/>
                          <a:cs typeface="굴림"/>
                        </a:rPr>
                        <a:t>진척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검수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일정)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427990" lvl="1" indent="-180340">
                        <a:lnSpc>
                          <a:spcPct val="100000"/>
                        </a:lnSpc>
                        <a:spcBef>
                          <a:spcPts val="400"/>
                        </a:spcBef>
                        <a:buAutoNum type="arabicParenR"/>
                        <a:tabLst>
                          <a:tab pos="4286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조달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납기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대비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가능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수준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평가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결과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기입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(납기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진도율)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427990" lvl="1" indent="-180340">
                        <a:lnSpc>
                          <a:spcPct val="100000"/>
                        </a:lnSpc>
                        <a:spcBef>
                          <a:spcPts val="395"/>
                        </a:spcBef>
                        <a:buAutoNum type="arabicParenR"/>
                        <a:tabLst>
                          <a:tab pos="4286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발주서의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조달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납기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관리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진행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(협력회사</a:t>
                      </a:r>
                      <a:r>
                        <a:rPr sz="1100" spc="-4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독려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및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확인)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수시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2763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진척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검수</a:t>
                      </a:r>
                      <a:r>
                        <a:rPr sz="1100" spc="-4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처리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화면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1917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(발주관리</a:t>
                      </a:r>
                      <a:r>
                        <a:rPr sz="1100" spc="-6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시스템)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132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10</a:t>
            </a:r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10211129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b="1" spc="10">
                <a:latin typeface="HY견고딕"/>
                <a:cs typeface="HY견고딕"/>
              </a:rPr>
              <a:t>프로세스</a:t>
            </a:r>
            <a:r>
              <a:rPr lang="ko-KR" altLang="en-US" sz="2400" b="1" spc="-145">
                <a:latin typeface="HY견고딕"/>
                <a:cs typeface="HY견고딕"/>
              </a:rPr>
              <a:t> </a:t>
            </a:r>
            <a:r>
              <a:rPr lang="ko-KR" altLang="en-US" sz="2400" b="1" spc="10">
                <a:latin typeface="HY견고딕"/>
                <a:cs typeface="HY견고딕"/>
              </a:rPr>
              <a:t>시나리오</a:t>
            </a:r>
            <a:r>
              <a:rPr lang="en-US" altLang="ko-KR" sz="2400" b="1" spc="10">
                <a:latin typeface="HY견고딕"/>
                <a:cs typeface="HY견고딕"/>
              </a:rPr>
              <a:t>3 – </a:t>
            </a:r>
            <a:r>
              <a:rPr lang="ko-KR" altLang="en-US" sz="2400" b="1" spc="10">
                <a:latin typeface="HY견고딕"/>
                <a:cs typeface="HY견고딕"/>
              </a:rPr>
              <a:t>입고</a:t>
            </a:r>
            <a:r>
              <a:rPr lang="en-US" altLang="ko-KR" sz="2400" b="1" spc="10">
                <a:latin typeface="HY견고딕"/>
                <a:cs typeface="HY견고딕"/>
              </a:rPr>
              <a:t>(</a:t>
            </a:r>
            <a:r>
              <a:rPr lang="ko-KR" altLang="en-US" sz="2400" b="1" spc="10">
                <a:latin typeface="HY견고딕"/>
                <a:cs typeface="HY견고딕"/>
              </a:rPr>
              <a:t>재고추가</a:t>
            </a:r>
            <a:r>
              <a:rPr lang="en-US" altLang="ko-KR" sz="2400" b="1" spc="10">
                <a:latin typeface="HY견고딕"/>
                <a:cs typeface="HY견고딕"/>
              </a:rPr>
              <a:t>,</a:t>
            </a:r>
            <a:r>
              <a:rPr lang="ko-KR" altLang="en-US" sz="2400" b="1" spc="10">
                <a:latin typeface="HY견고딕"/>
                <a:cs typeface="HY견고딕"/>
              </a:rPr>
              <a:t>계약추가</a:t>
            </a:r>
            <a:r>
              <a:rPr lang="en-US" altLang="ko-KR" sz="2400" b="1" spc="10">
                <a:latin typeface="HY견고딕"/>
                <a:cs typeface="HY견고딕"/>
              </a:rPr>
              <a:t>)-&gt;</a:t>
            </a:r>
            <a:r>
              <a:rPr lang="ko-KR" altLang="en-US" sz="2400" b="1" spc="10">
                <a:latin typeface="HY견고딕"/>
                <a:cs typeface="HY견고딕"/>
              </a:rPr>
              <a:t>구매발주마감</a:t>
            </a:r>
            <a:r>
              <a:rPr lang="en-US" altLang="ko-KR" sz="2400" b="1" spc="10">
                <a:latin typeface="HY견고딕"/>
                <a:cs typeface="HY견고딕"/>
              </a:rPr>
              <a:t>(</a:t>
            </a:r>
            <a:r>
              <a:rPr lang="ko-KR" altLang="en-US" sz="2400" b="1" spc="10">
                <a:latin typeface="HY견고딕"/>
                <a:cs typeface="HY견고딕"/>
              </a:rPr>
              <a:t>보고서</a:t>
            </a:r>
            <a:r>
              <a:rPr lang="en-US" altLang="ko-KR" sz="2400" b="1" spc="10">
                <a:latin typeface="HY견고딕"/>
                <a:cs typeface="HY견고딕"/>
              </a:rPr>
              <a:t>)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D40B784A-F456-4A6D-8E1D-F3056B929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624736"/>
              </p:ext>
            </p:extLst>
          </p:nvPr>
        </p:nvGraphicFramePr>
        <p:xfrm>
          <a:off x="2027548" y="1000789"/>
          <a:ext cx="8282304" cy="5397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1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149225" marR="14097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100" b="1" spc="-15" dirty="0">
                          <a:latin typeface="굴림"/>
                          <a:cs typeface="굴림"/>
                        </a:rPr>
                        <a:t>프로  세스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1" spc="15" dirty="0">
                          <a:latin typeface="굴림"/>
                          <a:cs typeface="굴림"/>
                        </a:rPr>
                        <a:t>상세</a:t>
                      </a:r>
                      <a:r>
                        <a:rPr sz="1100" b="1" spc="-8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spc="20" dirty="0">
                          <a:latin typeface="굴림"/>
                          <a:cs typeface="굴림"/>
                        </a:rPr>
                        <a:t>활동</a:t>
                      </a:r>
                      <a:r>
                        <a:rPr sz="1100" b="1" spc="-7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(Activity)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578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1" spc="5" dirty="0">
                          <a:latin typeface="굴림"/>
                          <a:cs typeface="굴림"/>
                        </a:rPr>
                        <a:t>주기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481330" marR="380365" indent="-9144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100" b="1" spc="-15" dirty="0">
                          <a:latin typeface="굴림"/>
                          <a:cs typeface="굴림"/>
                        </a:rPr>
                        <a:t>시스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템</a:t>
                      </a:r>
                      <a:r>
                        <a:rPr sz="1100" b="1" spc="-6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spc="-15" dirty="0">
                          <a:latin typeface="굴림"/>
                          <a:cs typeface="굴림"/>
                        </a:rPr>
                        <a:t>구현  </a:t>
                      </a:r>
                      <a:r>
                        <a:rPr sz="1100" b="1" spc="10" dirty="0">
                          <a:latin typeface="굴림"/>
                          <a:cs typeface="굴림"/>
                        </a:rPr>
                        <a:t>요구사항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8685"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4732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자재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14732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입고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7490" indent="-174625">
                        <a:lnSpc>
                          <a:spcPct val="100000"/>
                        </a:lnSpc>
                        <a:spcBef>
                          <a:spcPts val="455"/>
                        </a:spcBef>
                        <a:buClr>
                          <a:srgbClr val="000000"/>
                        </a:buClr>
                        <a:buAutoNum type="arabicPeriod"/>
                        <a:tabLst>
                          <a:tab pos="238125" algn="l"/>
                        </a:tabLst>
                      </a:pP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구매</a:t>
                      </a:r>
                      <a:r>
                        <a:rPr sz="1100" spc="-25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발주에</a:t>
                      </a:r>
                      <a:r>
                        <a:rPr sz="1100" spc="-25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따른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협력회사의</a:t>
                      </a:r>
                      <a:r>
                        <a:rPr sz="1100" spc="-2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출하가</a:t>
                      </a:r>
                      <a:r>
                        <a:rPr sz="1100" spc="-25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진행된다.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427990" lvl="1" indent="-180340">
                        <a:lnSpc>
                          <a:spcPct val="100000"/>
                        </a:lnSpc>
                        <a:spcBef>
                          <a:spcPts val="395"/>
                        </a:spcBef>
                        <a:buAutoNum type="arabicParenR"/>
                        <a:tabLst>
                          <a:tab pos="4286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발주서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내용에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따라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협력회사에서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제작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진행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spc="5" dirty="0">
                          <a:latin typeface="굴림"/>
                          <a:cs typeface="굴림"/>
                        </a:rPr>
                        <a:t>및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진척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검수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대응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427990" lvl="1" indent="-180340">
                        <a:lnSpc>
                          <a:spcPct val="100000"/>
                        </a:lnSpc>
                        <a:spcBef>
                          <a:spcPts val="395"/>
                        </a:spcBef>
                        <a:buClr>
                          <a:srgbClr val="000000"/>
                        </a:buClr>
                        <a:buAutoNum type="arabicParenR"/>
                        <a:tabLst>
                          <a:tab pos="428625" algn="l"/>
                        </a:tabLst>
                      </a:pP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출하</a:t>
                      </a:r>
                      <a:r>
                        <a:rPr sz="1100" spc="-2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준비를</a:t>
                      </a:r>
                      <a:r>
                        <a:rPr sz="1100" spc="-2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완료하고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조달</a:t>
                      </a:r>
                      <a:r>
                        <a:rPr sz="1100" spc="-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납기에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맞추어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자재</a:t>
                      </a:r>
                      <a:r>
                        <a:rPr sz="1100" spc="-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발주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회사로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출하를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진행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480059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: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계약서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세부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내용,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발주서(통보)</a:t>
                      </a:r>
                      <a:r>
                        <a:rPr sz="1100" spc="-4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내용을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확인,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출하</a:t>
                      </a:r>
                      <a:r>
                        <a:rPr sz="1100" spc="-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명세서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제시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2571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수시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868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7490" indent="-174625">
                        <a:lnSpc>
                          <a:spcPct val="100000"/>
                        </a:lnSpc>
                        <a:spcBef>
                          <a:spcPts val="455"/>
                        </a:spcBef>
                        <a:buClr>
                          <a:srgbClr val="000000"/>
                        </a:buClr>
                        <a:buAutoNum type="arabicPeriod" startAt="2"/>
                        <a:tabLst>
                          <a:tab pos="238125" algn="l"/>
                        </a:tabLst>
                      </a:pP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입고된</a:t>
                      </a:r>
                      <a:r>
                        <a:rPr sz="1100" spc="-3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자재에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대한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검수를</a:t>
                      </a:r>
                      <a:r>
                        <a:rPr sz="1100" spc="-3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진행한다.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427990" lvl="1" indent="-180340">
                        <a:lnSpc>
                          <a:spcPct val="100000"/>
                        </a:lnSpc>
                        <a:spcBef>
                          <a:spcPts val="395"/>
                        </a:spcBef>
                        <a:buAutoNum type="arabicParenR"/>
                        <a:tabLst>
                          <a:tab pos="4286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협력회사로부터</a:t>
                      </a:r>
                      <a:r>
                        <a:rPr sz="1100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자재를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인수를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하고,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구매발주서</a:t>
                      </a:r>
                      <a:r>
                        <a:rPr sz="1100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내용과</a:t>
                      </a:r>
                      <a:r>
                        <a:rPr sz="1100" spc="-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확인,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비교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427990" lvl="1" indent="-180340">
                        <a:lnSpc>
                          <a:spcPct val="100000"/>
                        </a:lnSpc>
                        <a:spcBef>
                          <a:spcPts val="400"/>
                        </a:spcBef>
                        <a:buAutoNum type="arabicParenR"/>
                        <a:tabLst>
                          <a:tab pos="4286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발주된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품목의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요건과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실물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상태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검수</a:t>
                      </a:r>
                      <a:r>
                        <a:rPr sz="1100" spc="-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비교</a:t>
                      </a:r>
                      <a:r>
                        <a:rPr sz="1100" spc="36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: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규격,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재질,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제작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사양,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도면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427990" lvl="1" indent="-180340">
                        <a:lnSpc>
                          <a:spcPct val="100000"/>
                        </a:lnSpc>
                        <a:spcBef>
                          <a:spcPts val="395"/>
                        </a:spcBef>
                        <a:buAutoNum type="arabicParenR"/>
                        <a:tabLst>
                          <a:tab pos="4286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정품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자재는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창고에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저장하여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생산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불출</a:t>
                      </a:r>
                      <a:r>
                        <a:rPr sz="1100" spc="-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준비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(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저장관리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와</a:t>
                      </a:r>
                      <a:r>
                        <a:rPr sz="1100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연계)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25717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수시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08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7490" indent="-174625">
                        <a:lnSpc>
                          <a:spcPct val="100000"/>
                        </a:lnSpc>
                        <a:spcBef>
                          <a:spcPts val="455"/>
                        </a:spcBef>
                        <a:buAutoNum type="arabicPeriod" startAt="3"/>
                        <a:tabLst>
                          <a:tab pos="2381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입고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검수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결과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여부에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따라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반품자재는</a:t>
                      </a:r>
                      <a:r>
                        <a:rPr sz="1100" spc="-15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협력회사로</a:t>
                      </a:r>
                      <a:r>
                        <a:rPr sz="1100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반품 처리를</a:t>
                      </a:r>
                      <a:r>
                        <a:rPr sz="1100" spc="-2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진행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한다.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427990" lvl="1" indent="-180340">
                        <a:lnSpc>
                          <a:spcPct val="100000"/>
                        </a:lnSpc>
                        <a:spcBef>
                          <a:spcPts val="395"/>
                        </a:spcBef>
                        <a:buAutoNum type="arabicParenR"/>
                        <a:tabLst>
                          <a:tab pos="4286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구매발주서</a:t>
                      </a:r>
                      <a:r>
                        <a:rPr sz="1100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내용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및</a:t>
                      </a:r>
                      <a:r>
                        <a:rPr sz="1100" spc="-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품목요건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기준과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상이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(협력회사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출하준비와</a:t>
                      </a:r>
                      <a:r>
                        <a:rPr sz="1100" spc="-35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연계)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427990" lvl="1" indent="-180340">
                        <a:lnSpc>
                          <a:spcPct val="100000"/>
                        </a:lnSpc>
                        <a:spcBef>
                          <a:spcPts val="400"/>
                        </a:spcBef>
                        <a:buAutoNum type="arabicParenR"/>
                        <a:tabLst>
                          <a:tab pos="4286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자재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반품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시,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계약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거래</a:t>
                      </a:r>
                      <a:r>
                        <a:rPr sz="1100" spc="-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조건에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준하여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처리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571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수시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08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7490" indent="-174625">
                        <a:lnSpc>
                          <a:spcPct val="100000"/>
                        </a:lnSpc>
                        <a:spcBef>
                          <a:spcPts val="455"/>
                        </a:spcBef>
                        <a:buClr>
                          <a:srgbClr val="000000"/>
                        </a:buClr>
                        <a:buAutoNum type="arabicPeriod" startAt="4"/>
                        <a:tabLst>
                          <a:tab pos="238125" algn="l"/>
                        </a:tabLst>
                      </a:pP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입고</a:t>
                      </a:r>
                      <a:r>
                        <a:rPr sz="1100" spc="-35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처리(마감)를</a:t>
                      </a:r>
                      <a:r>
                        <a:rPr sz="1100" spc="-5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진행한다.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427990" lvl="1" indent="-180340">
                        <a:lnSpc>
                          <a:spcPct val="100000"/>
                        </a:lnSpc>
                        <a:spcBef>
                          <a:spcPts val="400"/>
                        </a:spcBef>
                        <a:buAutoNum type="arabicParenR"/>
                        <a:tabLst>
                          <a:tab pos="4286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입고된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정품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자재의</a:t>
                      </a:r>
                      <a:r>
                        <a:rPr sz="1100" spc="-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수량정보를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등록</a:t>
                      </a:r>
                      <a:r>
                        <a:rPr sz="1100" spc="-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(재고정보로</a:t>
                      </a:r>
                      <a:r>
                        <a:rPr sz="1100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등록,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재고산출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과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연계)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427990" lvl="1" indent="-180340">
                        <a:lnSpc>
                          <a:spcPct val="100000"/>
                        </a:lnSpc>
                        <a:spcBef>
                          <a:spcPts val="395"/>
                        </a:spcBef>
                        <a:buAutoNum type="arabicParenR"/>
                        <a:tabLst>
                          <a:tab pos="4286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등록된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조달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계획의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내용을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확인하고,</a:t>
                      </a:r>
                      <a:r>
                        <a:rPr sz="1100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조달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완료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처리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571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수시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입고</a:t>
                      </a:r>
                      <a:r>
                        <a:rPr sz="1100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처리(마감)</a:t>
                      </a:r>
                      <a:r>
                        <a:rPr sz="1100" spc="-6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화면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(자재관리</a:t>
                      </a:r>
                      <a:r>
                        <a:rPr sz="1100" spc="-6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시스템)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08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7490" indent="-174625">
                        <a:lnSpc>
                          <a:spcPct val="100000"/>
                        </a:lnSpc>
                        <a:spcBef>
                          <a:spcPts val="459"/>
                        </a:spcBef>
                        <a:buAutoNum type="arabicPeriod" startAt="5"/>
                        <a:tabLst>
                          <a:tab pos="2381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입고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처리(마감)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완료된</a:t>
                      </a:r>
                      <a:r>
                        <a:rPr sz="1100" spc="35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자재의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거래</a:t>
                      </a:r>
                      <a:r>
                        <a:rPr sz="1100" spc="-2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명세서를</a:t>
                      </a:r>
                      <a:r>
                        <a:rPr sz="1100" spc="-2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발행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,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관리한다.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427990" lvl="1" indent="-180340">
                        <a:lnSpc>
                          <a:spcPct val="100000"/>
                        </a:lnSpc>
                        <a:spcBef>
                          <a:spcPts val="395"/>
                        </a:spcBef>
                        <a:buAutoNum type="arabicParenR"/>
                        <a:tabLst>
                          <a:tab pos="4286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등록된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계약서의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세부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항목별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내용을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확인,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체크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(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계약관리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와</a:t>
                      </a:r>
                      <a:r>
                        <a:rPr sz="1100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연계)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427990" lvl="1" indent="-180340">
                        <a:lnSpc>
                          <a:spcPct val="100000"/>
                        </a:lnSpc>
                        <a:spcBef>
                          <a:spcPts val="400"/>
                        </a:spcBef>
                        <a:buAutoNum type="arabicParenR"/>
                        <a:tabLst>
                          <a:tab pos="4286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거래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계약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내용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포함,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양식에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준하여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발행(동일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내용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2부),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협력회사에</a:t>
                      </a:r>
                      <a:r>
                        <a:rPr sz="1100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통보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 marR="153670" indent="92710">
                        <a:lnSpc>
                          <a:spcPct val="130000"/>
                        </a:lnSpc>
                        <a:spcBef>
                          <a:spcPts val="919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입고 </a:t>
                      </a:r>
                      <a:r>
                        <a:rPr sz="1100" spc="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처리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후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1168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거래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명세서</a:t>
                      </a:r>
                      <a:r>
                        <a:rPr sz="1100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발행</a:t>
                      </a:r>
                      <a:r>
                        <a:rPr sz="1100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화면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(자재관리</a:t>
                      </a:r>
                      <a:r>
                        <a:rPr sz="1100" spc="-6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시스템)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75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7490" indent="-174625">
                        <a:lnSpc>
                          <a:spcPct val="100000"/>
                        </a:lnSpc>
                        <a:spcBef>
                          <a:spcPts val="635"/>
                        </a:spcBef>
                        <a:buAutoNum type="arabicPeriod" startAt="6"/>
                        <a:tabLst>
                          <a:tab pos="2381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해당</a:t>
                      </a:r>
                      <a:r>
                        <a:rPr sz="1100" spc="-4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구매</a:t>
                      </a:r>
                      <a:r>
                        <a:rPr sz="1100" spc="-3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발주서를</a:t>
                      </a:r>
                      <a:r>
                        <a:rPr sz="1100" spc="-4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마감한다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.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427990" lvl="1" indent="-180340">
                        <a:lnSpc>
                          <a:spcPct val="100000"/>
                        </a:lnSpc>
                        <a:spcBef>
                          <a:spcPts val="400"/>
                        </a:spcBef>
                        <a:buAutoNum type="arabicParenR"/>
                        <a:tabLst>
                          <a:tab pos="4286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구매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발주서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발행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내용</a:t>
                      </a:r>
                      <a:r>
                        <a:rPr sz="1100" spc="-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확인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및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완료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처리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(구매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발주서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발행과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연계)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입고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처리</a:t>
                      </a:r>
                      <a:r>
                        <a:rPr sz="1100" spc="-5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후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구매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발주서</a:t>
                      </a:r>
                      <a:r>
                        <a:rPr sz="1100" spc="-4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마감</a:t>
                      </a:r>
                      <a:r>
                        <a:rPr sz="1100" spc="-4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화면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(발주관리</a:t>
                      </a:r>
                      <a:r>
                        <a:rPr sz="1100" spc="-6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시스템)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24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7490" indent="-174625">
                        <a:lnSpc>
                          <a:spcPct val="100000"/>
                        </a:lnSpc>
                        <a:spcBef>
                          <a:spcPts val="459"/>
                        </a:spcBef>
                        <a:buAutoNum type="arabicPeriod" startAt="7"/>
                        <a:tabLst>
                          <a:tab pos="2381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발주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진행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상태를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리포트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양식으로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기간별로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관리한다.(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발주진행</a:t>
                      </a:r>
                      <a:r>
                        <a:rPr sz="1100" spc="-5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현황관리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)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427990" lvl="1" indent="-180340">
                        <a:lnSpc>
                          <a:spcPct val="100000"/>
                        </a:lnSpc>
                        <a:spcBef>
                          <a:spcPts val="400"/>
                        </a:spcBef>
                        <a:buAutoNum type="arabicParenR"/>
                        <a:tabLst>
                          <a:tab pos="4286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발주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예정,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발주서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발행,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조달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진행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중,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마감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완료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상태로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구분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관리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기간별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17462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(주/월)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발주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진행</a:t>
                      </a:r>
                      <a:r>
                        <a:rPr sz="1100" spc="-4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현황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리포트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(발주관리</a:t>
                      </a:r>
                      <a:r>
                        <a:rPr sz="1100" spc="-6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시스템)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4517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11</a:t>
            </a:r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9069791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b="1" spc="10">
                <a:latin typeface="HY견고딕"/>
                <a:cs typeface="HY견고딕"/>
              </a:rPr>
              <a:t>프로세스</a:t>
            </a:r>
            <a:r>
              <a:rPr lang="ko-KR" altLang="en-US" sz="2400" b="1" spc="-145">
                <a:latin typeface="HY견고딕"/>
                <a:cs typeface="HY견고딕"/>
              </a:rPr>
              <a:t> </a:t>
            </a:r>
            <a:r>
              <a:rPr lang="ko-KR" altLang="en-US" sz="2400" b="1" spc="10">
                <a:latin typeface="HY견고딕"/>
                <a:cs typeface="HY견고딕"/>
              </a:rPr>
              <a:t>시나리오</a:t>
            </a:r>
            <a:r>
              <a:rPr lang="en-US" altLang="ko-KR" sz="2400" b="1" spc="10">
                <a:latin typeface="HY견고딕"/>
                <a:cs typeface="HY견고딕"/>
              </a:rPr>
              <a:t>4-</a:t>
            </a:r>
            <a:r>
              <a:rPr lang="ko-KR" altLang="en-US" sz="2400" b="1" spc="10">
                <a:latin typeface="HY견고딕"/>
                <a:cs typeface="HY견고딕"/>
              </a:rPr>
              <a:t>생산</a:t>
            </a:r>
            <a:r>
              <a:rPr lang="en-US" altLang="ko-KR" sz="2400" b="1" spc="10">
                <a:latin typeface="HY견고딕"/>
                <a:cs typeface="HY견고딕"/>
              </a:rPr>
              <a:t>(</a:t>
            </a:r>
            <a:r>
              <a:rPr lang="ko-KR" altLang="en-US" sz="2400" b="1" spc="10">
                <a:latin typeface="HY견고딕"/>
                <a:cs typeface="HY견고딕"/>
              </a:rPr>
              <a:t>재고파악</a:t>
            </a:r>
            <a:r>
              <a:rPr lang="en-US" altLang="ko-KR" sz="2400" b="1" spc="10">
                <a:latin typeface="HY견고딕"/>
                <a:cs typeface="HY견고딕"/>
              </a:rPr>
              <a:t>,</a:t>
            </a:r>
            <a:r>
              <a:rPr lang="ko-KR" altLang="en-US" sz="2400" b="1" spc="10">
                <a:latin typeface="HY견고딕"/>
                <a:cs typeface="HY견고딕"/>
              </a:rPr>
              <a:t>자재반출</a:t>
            </a:r>
            <a:r>
              <a:rPr lang="en-US" altLang="ko-KR" sz="2400" b="1" spc="10">
                <a:latin typeface="HY견고딕"/>
                <a:cs typeface="HY견고딕"/>
              </a:rPr>
              <a:t>-&gt;</a:t>
            </a:r>
            <a:r>
              <a:rPr lang="ko-KR" altLang="en-US" sz="2400" b="1" spc="10">
                <a:latin typeface="HY견고딕"/>
                <a:cs typeface="HY견고딕"/>
              </a:rPr>
              <a:t>출고</a:t>
            </a:r>
            <a:r>
              <a:rPr lang="en-US" altLang="ko-KR" sz="2400" b="1" spc="10">
                <a:latin typeface="HY견고딕"/>
                <a:cs typeface="HY견고딕"/>
              </a:rPr>
              <a:t>), </a:t>
            </a:r>
            <a:r>
              <a:rPr lang="ko-KR" altLang="en-US" sz="2400" b="1" spc="10">
                <a:latin typeface="HY견고딕"/>
                <a:cs typeface="HY견고딕"/>
              </a:rPr>
              <a:t>자재관리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A8DBD2B5-4266-48CD-B9CF-897C93C87FCF}"/>
              </a:ext>
            </a:extLst>
          </p:cNvPr>
          <p:cNvGraphicFramePr>
            <a:graphicFrameLocks noGrp="1"/>
          </p:cNvGraphicFramePr>
          <p:nvPr/>
        </p:nvGraphicFramePr>
        <p:xfrm>
          <a:off x="1912937" y="1190626"/>
          <a:ext cx="8282304" cy="4840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1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6255">
                <a:tc>
                  <a:txBody>
                    <a:bodyPr/>
                    <a:lstStyle/>
                    <a:p>
                      <a:pPr marL="149225" marR="14097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100" b="1" spc="-15" dirty="0">
                          <a:latin typeface="굴림"/>
                          <a:cs typeface="굴림"/>
                        </a:rPr>
                        <a:t>프로  세스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100" b="1" spc="15" dirty="0">
                          <a:latin typeface="굴림"/>
                          <a:cs typeface="굴림"/>
                        </a:rPr>
                        <a:t>상세</a:t>
                      </a:r>
                      <a:r>
                        <a:rPr sz="1100" b="1" spc="-8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spc="20" dirty="0">
                          <a:latin typeface="굴림"/>
                          <a:cs typeface="굴림"/>
                        </a:rPr>
                        <a:t>활동</a:t>
                      </a:r>
                      <a:r>
                        <a:rPr sz="1100" b="1" spc="-7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(Activity)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57810">
                        <a:lnSpc>
                          <a:spcPct val="100000"/>
                        </a:lnSpc>
                      </a:pPr>
                      <a:r>
                        <a:rPr sz="1100" b="1" spc="5" dirty="0">
                          <a:latin typeface="굴림"/>
                          <a:cs typeface="굴림"/>
                        </a:rPr>
                        <a:t>주기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481330" marR="380365" indent="-9144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100" b="1" spc="-15" dirty="0">
                          <a:latin typeface="굴림"/>
                          <a:cs typeface="굴림"/>
                        </a:rPr>
                        <a:t>시스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템</a:t>
                      </a:r>
                      <a:r>
                        <a:rPr sz="1100" b="1" spc="-6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spc="-15" dirty="0">
                          <a:latin typeface="굴림"/>
                          <a:cs typeface="굴림"/>
                        </a:rPr>
                        <a:t>구현  </a:t>
                      </a:r>
                      <a:r>
                        <a:rPr sz="1100" b="1" spc="10" dirty="0">
                          <a:latin typeface="굴림"/>
                          <a:cs typeface="굴림"/>
                        </a:rPr>
                        <a:t>요구사항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245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47320" marR="140335">
                        <a:lnSpc>
                          <a:spcPct val="130200"/>
                        </a:lnSpc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자재  출고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7490" indent="-174625">
                        <a:lnSpc>
                          <a:spcPct val="100000"/>
                        </a:lnSpc>
                        <a:spcBef>
                          <a:spcPts val="455"/>
                        </a:spcBef>
                        <a:buClr>
                          <a:srgbClr val="000000"/>
                        </a:buClr>
                        <a:buAutoNum type="arabicPeriod"/>
                        <a:tabLst>
                          <a:tab pos="238125" algn="l"/>
                        </a:tabLst>
                      </a:pP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생산</a:t>
                      </a:r>
                      <a:r>
                        <a:rPr sz="1100" spc="-25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실행에</a:t>
                      </a:r>
                      <a:r>
                        <a:rPr sz="1100" spc="-25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따른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가용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자재의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재고를</a:t>
                      </a:r>
                      <a:r>
                        <a:rPr sz="1100" spc="-2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파악한다.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427990" lvl="1" indent="-180340">
                        <a:lnSpc>
                          <a:spcPct val="100000"/>
                        </a:lnSpc>
                        <a:spcBef>
                          <a:spcPts val="395"/>
                        </a:spcBef>
                        <a:buAutoNum type="arabicParenR"/>
                        <a:tabLst>
                          <a:tab pos="4286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생산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실행에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따라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입고된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정품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자재의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실물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확인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427990" lvl="1" indent="-180340">
                        <a:lnSpc>
                          <a:spcPct val="100000"/>
                        </a:lnSpc>
                        <a:spcBef>
                          <a:spcPts val="395"/>
                        </a:spcBef>
                        <a:buAutoNum type="arabicParenR"/>
                        <a:tabLst>
                          <a:tab pos="4286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생산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실행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시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불출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되도록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준비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상태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유지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(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저장관리</a:t>
                      </a:r>
                      <a:r>
                        <a:rPr sz="1100" spc="-3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유지)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5717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수시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2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7490" indent="-174625">
                        <a:lnSpc>
                          <a:spcPct val="100000"/>
                        </a:lnSpc>
                        <a:spcBef>
                          <a:spcPts val="450"/>
                        </a:spcBef>
                        <a:buAutoNum type="arabicPeriod" startAt="2"/>
                        <a:tabLst>
                          <a:tab pos="2381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생산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실행에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필요,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요청된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자재를</a:t>
                      </a:r>
                      <a:r>
                        <a:rPr sz="1100" spc="-15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불출</a:t>
                      </a:r>
                      <a:r>
                        <a:rPr sz="1100" spc="-2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한다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.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427990" lvl="1" indent="-180340">
                        <a:lnSpc>
                          <a:spcPct val="100000"/>
                        </a:lnSpc>
                        <a:spcBef>
                          <a:spcPts val="400"/>
                        </a:spcBef>
                        <a:buAutoNum type="arabicParenR"/>
                        <a:tabLst>
                          <a:tab pos="4286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파악된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가용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재고에서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생산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현장으로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실물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불출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(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저장관리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와</a:t>
                      </a:r>
                      <a:r>
                        <a:rPr sz="1100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연계)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427990" lvl="1" indent="-180340">
                        <a:lnSpc>
                          <a:spcPct val="100000"/>
                        </a:lnSpc>
                        <a:spcBef>
                          <a:spcPts val="395"/>
                        </a:spcBef>
                        <a:buAutoNum type="arabicParenR"/>
                        <a:tabLst>
                          <a:tab pos="4286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자재의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불출,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소모된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내용을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확인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(자재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품목,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불출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수량)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 marR="153670" indent="92710">
                        <a:lnSpc>
                          <a:spcPct val="130000"/>
                        </a:lnSpc>
                        <a:spcBef>
                          <a:spcPts val="915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생산 </a:t>
                      </a:r>
                      <a:r>
                        <a:rPr sz="1100" spc="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진행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시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02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3990" marR="1616075" indent="-173990" algn="r">
                        <a:lnSpc>
                          <a:spcPct val="100000"/>
                        </a:lnSpc>
                        <a:spcBef>
                          <a:spcPts val="455"/>
                        </a:spcBef>
                        <a:buAutoNum type="arabicPeriod" startAt="3"/>
                        <a:tabLst>
                          <a:tab pos="173990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생산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현장으로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불출된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자재에 대한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출고처리를</a:t>
                      </a:r>
                      <a:r>
                        <a:rPr sz="1100" spc="-2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진행한다.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180340" marR="1567815" lvl="1" indent="-180340" algn="r">
                        <a:lnSpc>
                          <a:spcPct val="100000"/>
                        </a:lnSpc>
                        <a:spcBef>
                          <a:spcPts val="395"/>
                        </a:spcBef>
                        <a:buAutoNum type="arabicParenR"/>
                        <a:tabLst>
                          <a:tab pos="180340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등록된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자재의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재고정보를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확인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:</a:t>
                      </a:r>
                      <a:r>
                        <a:rPr sz="1100" spc="-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자재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품목,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재고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수량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427990" lvl="1" indent="-180340">
                        <a:lnSpc>
                          <a:spcPct val="100000"/>
                        </a:lnSpc>
                        <a:spcBef>
                          <a:spcPts val="395"/>
                        </a:spcBef>
                        <a:buAutoNum type="arabicParenR"/>
                        <a:tabLst>
                          <a:tab pos="4286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생산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현장에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불출,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소모된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자재의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수량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정보를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등록</a:t>
                      </a:r>
                      <a:r>
                        <a:rPr sz="1100" spc="37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(재고산출과</a:t>
                      </a:r>
                      <a:r>
                        <a:rPr sz="1100" spc="-4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연계)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자재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불출</a:t>
                      </a:r>
                      <a:r>
                        <a:rPr sz="1100" spc="-5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spc="5" dirty="0">
                          <a:latin typeface="굴림"/>
                          <a:cs typeface="굴림"/>
                        </a:rPr>
                        <a:t>후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출고처리</a:t>
                      </a:r>
                      <a:r>
                        <a:rPr sz="1100" spc="-6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화면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(자재관리</a:t>
                      </a:r>
                      <a:r>
                        <a:rPr sz="1100" spc="-7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시스템)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455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7490" indent="-174625">
                        <a:lnSpc>
                          <a:spcPct val="100000"/>
                        </a:lnSpc>
                        <a:spcBef>
                          <a:spcPts val="459"/>
                        </a:spcBef>
                        <a:buClr>
                          <a:srgbClr val="000000"/>
                        </a:buClr>
                        <a:buAutoNum type="arabicPeriod" startAt="4"/>
                        <a:tabLst>
                          <a:tab pos="238125" algn="l"/>
                        </a:tabLst>
                      </a:pP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입고처리(마감)</a:t>
                      </a:r>
                      <a:r>
                        <a:rPr sz="1100" spc="-4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정보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와</a:t>
                      </a:r>
                      <a:r>
                        <a:rPr sz="1100" spc="-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출고처리</a:t>
                      </a:r>
                      <a:r>
                        <a:rPr sz="1100" spc="-25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정보를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활용하여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재고를</a:t>
                      </a:r>
                      <a:r>
                        <a:rPr sz="1100" spc="-15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산출한다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.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427990" lvl="1" indent="-180340">
                        <a:lnSpc>
                          <a:spcPct val="100000"/>
                        </a:lnSpc>
                        <a:spcBef>
                          <a:spcPts val="400"/>
                        </a:spcBef>
                        <a:buAutoNum type="arabicParenR"/>
                        <a:tabLst>
                          <a:tab pos="4286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자재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품목의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기본</a:t>
                      </a:r>
                      <a:r>
                        <a:rPr sz="1100" spc="-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정보</a:t>
                      </a:r>
                      <a:r>
                        <a:rPr sz="1100" spc="-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확인(품목코드,</a:t>
                      </a:r>
                      <a:r>
                        <a:rPr sz="1100" spc="-5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품목명,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규격,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재질,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제작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사양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등)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427990" lvl="1" indent="-180340">
                        <a:lnSpc>
                          <a:spcPct val="100000"/>
                        </a:lnSpc>
                        <a:spcBef>
                          <a:spcPts val="395"/>
                        </a:spcBef>
                        <a:buAutoNum type="arabicParenR"/>
                        <a:tabLst>
                          <a:tab pos="4286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입고처리(마감)</a:t>
                      </a:r>
                      <a:r>
                        <a:rPr sz="1100" spc="-4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된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자재의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입고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수량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정보를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확인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427990" lvl="1" indent="-180340">
                        <a:lnSpc>
                          <a:spcPct val="100000"/>
                        </a:lnSpc>
                        <a:spcBef>
                          <a:spcPts val="395"/>
                        </a:spcBef>
                        <a:buAutoNum type="arabicParenR"/>
                        <a:tabLst>
                          <a:tab pos="4286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출고</a:t>
                      </a:r>
                      <a:r>
                        <a:rPr sz="1100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처리된</a:t>
                      </a:r>
                      <a:r>
                        <a:rPr sz="1100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자재의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출고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수량정보를</a:t>
                      </a:r>
                      <a:r>
                        <a:rPr sz="1100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확인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427990" lvl="1" indent="-180340">
                        <a:lnSpc>
                          <a:spcPct val="100000"/>
                        </a:lnSpc>
                        <a:spcBef>
                          <a:spcPts val="400"/>
                        </a:spcBef>
                        <a:buAutoNum type="arabicParenR"/>
                        <a:tabLst>
                          <a:tab pos="4286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재고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수량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산출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(=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기본</a:t>
                      </a:r>
                      <a:r>
                        <a:rPr sz="1100" spc="-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재고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+ 입고처리(마감)</a:t>
                      </a:r>
                      <a:r>
                        <a:rPr sz="1100" spc="-4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재고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–</a:t>
                      </a:r>
                      <a:r>
                        <a:rPr sz="1100" spc="-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출고처리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재고)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52387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※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기본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재고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:</a:t>
                      </a:r>
                      <a:r>
                        <a:rPr sz="1100" spc="-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산출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시기(기간)</a:t>
                      </a:r>
                      <a:r>
                        <a:rPr sz="1100" spc="35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기준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일자에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파악,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등록된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수량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정보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5717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수시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재고산출</a:t>
                      </a:r>
                      <a:r>
                        <a:rPr sz="1100" spc="-6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화면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(자재관리</a:t>
                      </a:r>
                      <a:r>
                        <a:rPr sz="1100" spc="-7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시스템)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80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7490" indent="-174625">
                        <a:lnSpc>
                          <a:spcPct val="100000"/>
                        </a:lnSpc>
                        <a:spcBef>
                          <a:spcPts val="459"/>
                        </a:spcBef>
                        <a:buAutoNum type="arabicPeriod" startAt="5"/>
                        <a:tabLst>
                          <a:tab pos="2381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재고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금액을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산출,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기간별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현황을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리포트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양식으로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관리한다.(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재고금액</a:t>
                      </a:r>
                      <a:r>
                        <a:rPr sz="1100" spc="-4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현황관리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)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427990" lvl="1" indent="-180340">
                        <a:lnSpc>
                          <a:spcPct val="100000"/>
                        </a:lnSpc>
                        <a:spcBef>
                          <a:spcPts val="395"/>
                        </a:spcBef>
                        <a:buAutoNum type="arabicParenR"/>
                        <a:tabLst>
                          <a:tab pos="4286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재고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수량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정보와</a:t>
                      </a:r>
                      <a:r>
                        <a:rPr sz="1100" spc="34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거래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명세서의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공급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가격을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확인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427990" lvl="1" indent="-180340">
                        <a:lnSpc>
                          <a:spcPct val="100000"/>
                        </a:lnSpc>
                        <a:spcBef>
                          <a:spcPts val="395"/>
                        </a:spcBef>
                        <a:buAutoNum type="arabicParenR"/>
                        <a:tabLst>
                          <a:tab pos="4286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재고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금액을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산출하여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자재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별로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재고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금액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현황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확인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52387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(재고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금액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=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재고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수량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×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공급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가격)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기간별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(월)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재고</a:t>
                      </a:r>
                      <a:r>
                        <a:rPr sz="1100" spc="-4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금액</a:t>
                      </a:r>
                      <a:r>
                        <a:rPr sz="1100" spc="-4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현황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리포트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(자재관리</a:t>
                      </a:r>
                      <a:r>
                        <a:rPr sz="1100" spc="-6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시스템)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6686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12</a:t>
            </a:r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14778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b="1" spc="15">
                <a:latin typeface="HY견고딕"/>
                <a:cs typeface="HY견고딕"/>
              </a:rPr>
              <a:t>시스템</a:t>
            </a:r>
            <a:r>
              <a:rPr lang="ko-KR" altLang="en-US" sz="2400" b="1" spc="-120">
                <a:latin typeface="HY견고딕"/>
                <a:cs typeface="HY견고딕"/>
              </a:rPr>
              <a:t> </a:t>
            </a:r>
            <a:r>
              <a:rPr lang="ko-KR" altLang="en-US" sz="2400" b="1" spc="30">
                <a:latin typeface="HY견고딕"/>
                <a:cs typeface="HY견고딕"/>
              </a:rPr>
              <a:t>구현</a:t>
            </a:r>
            <a:r>
              <a:rPr lang="ko-KR" altLang="en-US" sz="2400" b="1" spc="-114">
                <a:latin typeface="HY견고딕"/>
                <a:cs typeface="HY견고딕"/>
              </a:rPr>
              <a:t> </a:t>
            </a:r>
            <a:r>
              <a:rPr lang="ko-KR" altLang="en-US" sz="2400" b="1" spc="15">
                <a:latin typeface="HY견고딕"/>
                <a:cs typeface="HY견고딕"/>
              </a:rPr>
              <a:t>요구사항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292ED5AF-F4BD-4498-9A56-FE0E2188D0B0}"/>
              </a:ext>
            </a:extLst>
          </p:cNvPr>
          <p:cNvSpPr txBox="1"/>
          <p:nvPr/>
        </p:nvSpPr>
        <p:spPr>
          <a:xfrm>
            <a:off x="1011102" y="897292"/>
            <a:ext cx="5921571" cy="53784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51460" indent="-239395">
              <a:spcBef>
                <a:spcPts val="434"/>
              </a:spcBef>
              <a:buChar char="■"/>
              <a:tabLst>
                <a:tab pos="252095" algn="l"/>
              </a:tabLst>
            </a:pPr>
            <a:r>
              <a:rPr sz="1400" dirty="0">
                <a:latin typeface="맑은 고딕"/>
                <a:cs typeface="맑은 고딕"/>
              </a:rPr>
              <a:t>시스템</a:t>
            </a:r>
            <a:r>
              <a:rPr sz="1400" spc="-4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구현</a:t>
            </a:r>
            <a:r>
              <a:rPr sz="1400" spc="-4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리스트</a:t>
            </a:r>
            <a:endParaRPr sz="1400">
              <a:latin typeface="맑은 고딕"/>
              <a:cs typeface="맑은 고딕"/>
            </a:endParaRPr>
          </a:p>
          <a:p>
            <a:pPr marL="259079">
              <a:spcBef>
                <a:spcPts val="335"/>
              </a:spcBef>
            </a:pPr>
            <a:r>
              <a:rPr sz="1400" dirty="0">
                <a:latin typeface="맑은 고딕"/>
                <a:cs typeface="맑은 고딕"/>
              </a:rPr>
              <a:t>-</a:t>
            </a:r>
            <a:r>
              <a:rPr sz="1400" spc="-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시스템</a:t>
            </a:r>
            <a:r>
              <a:rPr sz="1400" spc="-2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구현</a:t>
            </a:r>
            <a:r>
              <a:rPr sz="1400" spc="-2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화면(UI)에</a:t>
            </a:r>
            <a:r>
              <a:rPr sz="1400" spc="-4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대한</a:t>
            </a:r>
            <a:r>
              <a:rPr sz="1400" spc="-2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배치</a:t>
            </a:r>
            <a:r>
              <a:rPr sz="1400" spc="-2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및</a:t>
            </a:r>
            <a:r>
              <a:rPr sz="1400" spc="-2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기능</a:t>
            </a:r>
            <a:endParaRPr sz="1400">
              <a:latin typeface="맑은 고딕"/>
              <a:cs typeface="맑은 고딕"/>
            </a:endParaRP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9B769555-3A77-486F-88BE-4AA59EA45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146515"/>
              </p:ext>
            </p:extLst>
          </p:nvPr>
        </p:nvGraphicFramePr>
        <p:xfrm>
          <a:off x="1005499" y="1477700"/>
          <a:ext cx="10153127" cy="497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0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1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0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15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5316"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100" b="1" spc="5" dirty="0">
                          <a:latin typeface="굴림"/>
                          <a:cs typeface="굴림"/>
                        </a:rPr>
                        <a:t>시스템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lang="en-US" sz="1100" b="1" spc="-15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spc="-15">
                          <a:latin typeface="굴림"/>
                          <a:cs typeface="굴림"/>
                        </a:rPr>
                        <a:t>세</a:t>
                      </a:r>
                      <a:r>
                        <a:rPr sz="1100" b="1">
                          <a:latin typeface="굴림"/>
                          <a:cs typeface="굴림"/>
                        </a:rPr>
                        <a:t>부</a:t>
                      </a:r>
                      <a:r>
                        <a:rPr sz="1100" b="1" spc="-11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spc="-10" dirty="0">
                          <a:latin typeface="굴림"/>
                          <a:cs typeface="굴림"/>
                        </a:rPr>
                        <a:t>구분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100" b="1" dirty="0">
                          <a:latin typeface="굴림"/>
                          <a:cs typeface="굴림"/>
                        </a:rPr>
                        <a:t>배</a:t>
                      </a:r>
                      <a:r>
                        <a:rPr sz="1100" b="1" spc="-8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치</a:t>
                      </a:r>
                      <a:r>
                        <a:rPr sz="1100" b="1" spc="-10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및</a:t>
                      </a:r>
                      <a:r>
                        <a:rPr sz="1100" b="1" spc="-8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spc="-15" dirty="0">
                          <a:latin typeface="굴림"/>
                          <a:cs typeface="굴림"/>
                        </a:rPr>
                        <a:t>기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능</a:t>
                      </a:r>
                      <a:r>
                        <a:rPr sz="1100" b="1" spc="-1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spc="-15" dirty="0">
                          <a:latin typeface="굴림"/>
                          <a:cs typeface="굴림"/>
                        </a:rPr>
                        <a:t>설명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012">
                <a:tc rowSpan="1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16205" marR="107950" indent="68580" algn="just">
                        <a:lnSpc>
                          <a:spcPct val="120000"/>
                        </a:lnSpc>
                        <a:spcBef>
                          <a:spcPts val="635"/>
                        </a:spcBef>
                      </a:pPr>
                      <a:r>
                        <a:rPr sz="1100" b="1" spc="5">
                          <a:latin typeface="굴림"/>
                          <a:cs typeface="굴림"/>
                        </a:rPr>
                        <a:t>구매</a:t>
                      </a:r>
                      <a:endParaRPr lang="en-US" sz="1100" b="1" spc="5">
                        <a:latin typeface="굴림"/>
                        <a:cs typeface="굴림"/>
                      </a:endParaRPr>
                    </a:p>
                    <a:p>
                      <a:pPr marL="116205" marR="107950" indent="68580" algn="just">
                        <a:lnSpc>
                          <a:spcPct val="120000"/>
                        </a:lnSpc>
                        <a:spcBef>
                          <a:spcPts val="635"/>
                        </a:spcBef>
                      </a:pPr>
                      <a:r>
                        <a:rPr sz="1100" b="1" spc="5">
                          <a:latin typeface="굴림"/>
                          <a:cs typeface="굴림"/>
                        </a:rPr>
                        <a:t>관리</a:t>
                      </a:r>
                      <a:endParaRPr lang="en-US" sz="1100" b="1" spc="5">
                        <a:latin typeface="굴림"/>
                        <a:cs typeface="굴림"/>
                      </a:endParaRPr>
                    </a:p>
                    <a:p>
                      <a:pPr marL="116205" marR="107950" indent="68580" algn="just">
                        <a:lnSpc>
                          <a:spcPct val="120000"/>
                        </a:lnSpc>
                        <a:spcBef>
                          <a:spcPts val="635"/>
                        </a:spcBef>
                      </a:pPr>
                      <a:r>
                        <a:rPr sz="1100" b="1" spc="-15">
                          <a:latin typeface="굴림"/>
                          <a:cs typeface="굴림"/>
                        </a:rPr>
                        <a:t>시스템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221615" marR="213995">
                        <a:lnSpc>
                          <a:spcPct val="120000"/>
                        </a:lnSpc>
                      </a:pPr>
                      <a:r>
                        <a:rPr sz="1100" b="1" spc="-15">
                          <a:latin typeface="굴림"/>
                          <a:cs typeface="굴림"/>
                        </a:rPr>
                        <a:t>조달관리</a:t>
                      </a:r>
                      <a:r>
                        <a:rPr lang="en-US" sz="1100" b="1" spc="-15">
                          <a:latin typeface="굴림"/>
                          <a:cs typeface="굴림"/>
                        </a:rPr>
                        <a:t> </a:t>
                      </a:r>
                      <a:r>
                        <a:rPr lang="ko-KR" altLang="en-US" sz="1100" b="1" spc="-15">
                          <a:latin typeface="굴림"/>
                          <a:cs typeface="굴림"/>
                        </a:rPr>
                        <a:t>시스템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품목정보</a:t>
                      </a:r>
                      <a:r>
                        <a:rPr sz="1100" spc="-6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등록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120" indent="-180340">
                        <a:lnSpc>
                          <a:spcPct val="100000"/>
                        </a:lnSpc>
                        <a:spcBef>
                          <a:spcPts val="330"/>
                        </a:spcBef>
                        <a:buAutoNum type="arabicParenR"/>
                        <a:tabLst>
                          <a:tab pos="19875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제품별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자재</a:t>
                      </a:r>
                      <a:r>
                        <a:rPr sz="1100" spc="-2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품목</a:t>
                      </a:r>
                      <a:r>
                        <a:rPr sz="1100" spc="-1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spc="-5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List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(BOM: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spc="-5" dirty="0">
                          <a:latin typeface="굴림"/>
                          <a:cs typeface="굴림"/>
                        </a:rPr>
                        <a:t>Bill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 Of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Material)에서</a:t>
                      </a:r>
                      <a:r>
                        <a:rPr sz="1100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등록할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품목을</a:t>
                      </a:r>
                      <a:r>
                        <a:rPr sz="1100" spc="-5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선택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198120" indent="-180340">
                        <a:lnSpc>
                          <a:spcPct val="100000"/>
                        </a:lnSpc>
                        <a:spcBef>
                          <a:spcPts val="265"/>
                        </a:spcBef>
                        <a:buAutoNum type="arabicParenR"/>
                        <a:tabLst>
                          <a:tab pos="19875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품목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별로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세부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항목에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대한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정보를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입력,</a:t>
                      </a:r>
                      <a:r>
                        <a:rPr sz="1100" spc="-2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저장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01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계약</a:t>
                      </a:r>
                      <a:r>
                        <a:rPr sz="1100" spc="-5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등록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120" indent="-180340">
                        <a:lnSpc>
                          <a:spcPct val="100000"/>
                        </a:lnSpc>
                        <a:spcBef>
                          <a:spcPts val="330"/>
                        </a:spcBef>
                        <a:buAutoNum type="arabicParenR"/>
                        <a:tabLst>
                          <a:tab pos="19875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작성된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계약서의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내용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중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시스템에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등록,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관리할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세부</a:t>
                      </a:r>
                      <a:r>
                        <a:rPr sz="1100" spc="-1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항목</a:t>
                      </a:r>
                      <a:r>
                        <a:rPr sz="1100" spc="-2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선정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198120" indent="-180340">
                        <a:lnSpc>
                          <a:spcPct val="100000"/>
                        </a:lnSpc>
                        <a:spcBef>
                          <a:spcPts val="265"/>
                        </a:spcBef>
                        <a:buAutoNum type="arabicParenR"/>
                        <a:tabLst>
                          <a:tab pos="19875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세부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항목별로</a:t>
                      </a:r>
                      <a:r>
                        <a:rPr sz="1100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계약된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내용을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입력</a:t>
                      </a:r>
                      <a:r>
                        <a:rPr sz="110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,</a:t>
                      </a:r>
                      <a:r>
                        <a:rPr sz="1100" spc="-4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저장</a:t>
                      </a:r>
                      <a:r>
                        <a:rPr lang="en-US" sz="110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lang="ko-KR" altLang="en-US" sz="110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계약등록</a:t>
                      </a:r>
                      <a:r>
                        <a:rPr lang="en-US" altLang="ko-KR" sz="110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-&gt;</a:t>
                      </a:r>
                      <a:r>
                        <a:rPr lang="ko-KR" altLang="en-US" sz="110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계약발주</a:t>
                      </a:r>
                      <a:r>
                        <a:rPr lang="en-US" altLang="ko-KR" sz="110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-&gt;</a:t>
                      </a:r>
                      <a:r>
                        <a:rPr lang="ko-KR" altLang="en-US" sz="110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계약완료</a:t>
                      </a:r>
                      <a:r>
                        <a:rPr lang="en-US" altLang="ko-KR" sz="110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(</a:t>
                      </a:r>
                      <a:r>
                        <a:rPr lang="ko-KR" altLang="en-US" sz="110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입고완료연동</a:t>
                      </a:r>
                      <a:r>
                        <a:rPr lang="en-US" altLang="ko-KR" sz="110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)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35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조달</a:t>
                      </a:r>
                      <a:r>
                        <a:rPr sz="1100" spc="-35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계획</a:t>
                      </a:r>
                      <a:r>
                        <a:rPr sz="1100" spc="-4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등록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굴림"/>
                          <a:cs typeface="굴림"/>
                        </a:rPr>
                        <a:t>1)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조달</a:t>
                      </a:r>
                      <a:r>
                        <a:rPr sz="1100" spc="-2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예정인</a:t>
                      </a:r>
                      <a:r>
                        <a:rPr sz="1100" spc="-2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품목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을</a:t>
                      </a:r>
                      <a:r>
                        <a:rPr sz="1100" spc="-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선택하고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등록해야</a:t>
                      </a:r>
                      <a:r>
                        <a:rPr sz="1100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할</a:t>
                      </a:r>
                      <a:r>
                        <a:rPr sz="1100" spc="-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항목별로</a:t>
                      </a:r>
                      <a:r>
                        <a:rPr sz="1100" spc="-2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내용을</a:t>
                      </a:r>
                      <a:r>
                        <a:rPr sz="1100" spc="-2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입력,</a:t>
                      </a:r>
                      <a:r>
                        <a:rPr sz="1100" spc="-1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저장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8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21615" marR="213995">
                        <a:lnSpc>
                          <a:spcPct val="120000"/>
                        </a:lnSpc>
                        <a:spcBef>
                          <a:spcPts val="640"/>
                        </a:spcBef>
                      </a:pPr>
                      <a:r>
                        <a:rPr sz="1100" b="1" spc="-15">
                          <a:latin typeface="굴림"/>
                          <a:cs typeface="굴림"/>
                        </a:rPr>
                        <a:t>발주관리</a:t>
                      </a:r>
                      <a:r>
                        <a:rPr lang="en-US" sz="1100" b="1" spc="-15">
                          <a:latin typeface="굴림"/>
                          <a:cs typeface="굴림"/>
                        </a:rPr>
                        <a:t> </a:t>
                      </a:r>
                      <a:r>
                        <a:rPr lang="ko-KR" altLang="en-US" sz="1100" b="1" spc="-15">
                          <a:latin typeface="굴림"/>
                          <a:cs typeface="굴림"/>
                        </a:rPr>
                        <a:t>시스템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구매</a:t>
                      </a:r>
                      <a:r>
                        <a:rPr sz="1100" spc="-35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발주서</a:t>
                      </a:r>
                      <a:r>
                        <a:rPr sz="1100" spc="-5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발행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120" indent="-180340">
                        <a:lnSpc>
                          <a:spcPct val="100000"/>
                        </a:lnSpc>
                        <a:spcBef>
                          <a:spcPts val="330"/>
                        </a:spcBef>
                        <a:buAutoNum type="arabicParenR"/>
                        <a:tabLst>
                          <a:tab pos="19875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구매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품목에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대한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발주서</a:t>
                      </a:r>
                      <a:r>
                        <a:rPr sz="1100" spc="-2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세부</a:t>
                      </a:r>
                      <a:r>
                        <a:rPr sz="1100" spc="-1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항목별로</a:t>
                      </a:r>
                      <a:r>
                        <a:rPr sz="1100" spc="-25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내용을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입력,</a:t>
                      </a:r>
                      <a:r>
                        <a:rPr sz="1100" spc="-15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저장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198120" indent="-180340">
                        <a:lnSpc>
                          <a:spcPct val="100000"/>
                        </a:lnSpc>
                        <a:spcBef>
                          <a:spcPts val="265"/>
                        </a:spcBef>
                        <a:buAutoNum type="arabicParenR"/>
                        <a:tabLst>
                          <a:tab pos="19875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구매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발주서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양식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에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준해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출력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하고,</a:t>
                      </a:r>
                      <a:r>
                        <a:rPr sz="1100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>
                          <a:latin typeface="굴림"/>
                          <a:cs typeface="굴림"/>
                        </a:rPr>
                        <a:t>협력회사에</a:t>
                      </a:r>
                      <a:r>
                        <a:rPr sz="1100" spc="-20">
                          <a:latin typeface="굴림"/>
                          <a:cs typeface="굴림"/>
                        </a:rPr>
                        <a:t> </a:t>
                      </a:r>
                      <a:r>
                        <a:rPr sz="1100">
                          <a:latin typeface="굴림"/>
                          <a:cs typeface="굴림"/>
                        </a:rPr>
                        <a:t>통보</a:t>
                      </a:r>
                      <a:r>
                        <a:rPr lang="en-US" sz="1100">
                          <a:latin typeface="굴림"/>
                          <a:cs typeface="굴림"/>
                        </a:rPr>
                        <a:t> </a:t>
                      </a:r>
                    </a:p>
                    <a:p>
                      <a:pPr marL="198120" indent="-180340">
                        <a:lnSpc>
                          <a:spcPct val="100000"/>
                        </a:lnSpc>
                        <a:spcBef>
                          <a:spcPts val="265"/>
                        </a:spcBef>
                        <a:buAutoNum type="arabicParenR"/>
                        <a:tabLst>
                          <a:tab pos="198755" algn="l"/>
                        </a:tabLst>
                      </a:pPr>
                      <a:r>
                        <a:rPr lang="ko-KR" altLang="en-US" sz="1100">
                          <a:latin typeface="굴림"/>
                          <a:cs typeface="굴림"/>
                        </a:rPr>
                        <a:t>발주</a:t>
                      </a:r>
                      <a:r>
                        <a:rPr lang="en-US" altLang="ko-KR" sz="1100">
                          <a:latin typeface="굴림"/>
                          <a:cs typeface="굴림"/>
                        </a:rPr>
                        <a:t>(</a:t>
                      </a:r>
                      <a:r>
                        <a:rPr lang="ko-KR" altLang="en-US" sz="1100">
                          <a:latin typeface="굴림"/>
                          <a:cs typeface="굴림"/>
                        </a:rPr>
                        <a:t>등록</a:t>
                      </a:r>
                      <a:r>
                        <a:rPr lang="en-US" altLang="ko-KR" sz="1100">
                          <a:latin typeface="굴림"/>
                          <a:cs typeface="굴림"/>
                        </a:rPr>
                        <a:t>)(</a:t>
                      </a:r>
                      <a:r>
                        <a:rPr lang="ko-KR" altLang="en-US" sz="1100">
                          <a:latin typeface="굴림"/>
                          <a:cs typeface="굴림"/>
                        </a:rPr>
                        <a:t>등록계약서선택</a:t>
                      </a:r>
                      <a:r>
                        <a:rPr lang="en-US" altLang="ko-KR" sz="1100">
                          <a:latin typeface="굴림"/>
                          <a:cs typeface="굴림"/>
                        </a:rPr>
                        <a:t>) -&gt;</a:t>
                      </a:r>
                      <a:r>
                        <a:rPr lang="ko-KR" altLang="en-US" sz="1100">
                          <a:latin typeface="굴림"/>
                          <a:cs typeface="굴림"/>
                        </a:rPr>
                        <a:t>협력업체</a:t>
                      </a:r>
                      <a:r>
                        <a:rPr lang="en-US" altLang="ko-KR" sz="1100">
                          <a:latin typeface="굴림"/>
                          <a:cs typeface="굴림"/>
                        </a:rPr>
                        <a:t>(</a:t>
                      </a:r>
                      <a:r>
                        <a:rPr lang="ko-KR" altLang="en-US" sz="1100">
                          <a:latin typeface="굴림"/>
                          <a:cs typeface="굴림"/>
                        </a:rPr>
                        <a:t>납품</a:t>
                      </a:r>
                      <a:r>
                        <a:rPr lang="en-US" altLang="ko-KR" sz="1100">
                          <a:latin typeface="굴림"/>
                          <a:cs typeface="굴림"/>
                        </a:rPr>
                        <a:t>)-&gt;</a:t>
                      </a:r>
                      <a:r>
                        <a:rPr lang="ko-KR" altLang="en-US" sz="1100">
                          <a:latin typeface="굴림"/>
                          <a:cs typeface="굴림"/>
                        </a:rPr>
                        <a:t>입고처리</a:t>
                      </a:r>
                      <a:r>
                        <a:rPr lang="en-US" altLang="ko-KR" sz="1100">
                          <a:latin typeface="굴림"/>
                          <a:cs typeface="굴림"/>
                        </a:rPr>
                        <a:t>-&gt;</a:t>
                      </a:r>
                      <a:r>
                        <a:rPr lang="ko-KR" altLang="en-US" sz="1100">
                          <a:latin typeface="굴림"/>
                          <a:cs typeface="굴림"/>
                        </a:rPr>
                        <a:t>입고완료</a:t>
                      </a:r>
                      <a:r>
                        <a:rPr lang="en-US" altLang="ko-KR" sz="1100">
                          <a:latin typeface="굴림"/>
                          <a:cs typeface="굴림"/>
                        </a:rPr>
                        <a:t>(</a:t>
                      </a:r>
                      <a:r>
                        <a:rPr lang="ko-KR" altLang="en-US" sz="1100">
                          <a:latin typeface="굴림"/>
                          <a:cs typeface="굴림"/>
                        </a:rPr>
                        <a:t>계약서완료로</a:t>
                      </a:r>
                      <a:r>
                        <a:rPr lang="en-US" altLang="ko-KR" sz="1100">
                          <a:latin typeface="굴림"/>
                          <a:cs typeface="굴림"/>
                        </a:rPr>
                        <a:t>)-&gt;</a:t>
                      </a:r>
                      <a:r>
                        <a:rPr lang="ko-KR" altLang="en-US" sz="1100">
                          <a:latin typeface="굴림"/>
                          <a:cs typeface="굴림"/>
                        </a:rPr>
                        <a:t>검수</a:t>
                      </a:r>
                      <a:r>
                        <a:rPr lang="en-US" altLang="ko-KR" sz="1100">
                          <a:latin typeface="굴림"/>
                          <a:cs typeface="굴림"/>
                        </a:rPr>
                        <a:t>(</a:t>
                      </a:r>
                      <a:r>
                        <a:rPr lang="ko-KR" altLang="en-US" sz="1100">
                          <a:latin typeface="굴림"/>
                          <a:cs typeface="굴림"/>
                        </a:rPr>
                        <a:t>생략</a:t>
                      </a:r>
                      <a:r>
                        <a:rPr lang="en-US" altLang="ko-KR" sz="1100">
                          <a:latin typeface="굴림"/>
                          <a:cs typeface="굴림"/>
                        </a:rPr>
                        <a:t>)-&gt;</a:t>
                      </a:r>
                      <a:r>
                        <a:rPr lang="ko-KR" altLang="en-US" sz="1100">
                          <a:latin typeface="굴림"/>
                          <a:cs typeface="굴림"/>
                        </a:rPr>
                        <a:t>발주완료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01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진척</a:t>
                      </a:r>
                      <a:r>
                        <a:rPr sz="1100" spc="-35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검수</a:t>
                      </a:r>
                      <a:r>
                        <a:rPr sz="1100" spc="-4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처리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120" indent="-180340">
                        <a:lnSpc>
                          <a:spcPct val="100000"/>
                        </a:lnSpc>
                        <a:spcBef>
                          <a:spcPts val="330"/>
                        </a:spcBef>
                        <a:buAutoNum type="arabicParenR"/>
                        <a:tabLst>
                          <a:tab pos="19875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발주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된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자재의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조달</a:t>
                      </a:r>
                      <a:r>
                        <a:rPr sz="1100" spc="-1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납기에</a:t>
                      </a:r>
                      <a:r>
                        <a:rPr sz="1100" spc="-2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맞추어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진척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검수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일정을</a:t>
                      </a:r>
                      <a:r>
                        <a:rPr sz="1100" spc="-1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입력,</a:t>
                      </a:r>
                      <a:r>
                        <a:rPr sz="1100" spc="-3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저장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198120" indent="-180340">
                        <a:lnSpc>
                          <a:spcPct val="100000"/>
                        </a:lnSpc>
                        <a:spcBef>
                          <a:spcPts val="265"/>
                        </a:spcBef>
                        <a:buAutoNum type="arabicParenR"/>
                        <a:tabLst>
                          <a:tab pos="19875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진척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검수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후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진척</a:t>
                      </a:r>
                      <a:r>
                        <a:rPr sz="1100" spc="-2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평가</a:t>
                      </a:r>
                      <a:r>
                        <a:rPr sz="1100" spc="-15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결과</a:t>
                      </a:r>
                      <a:r>
                        <a:rPr sz="1100" spc="-2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입력,</a:t>
                      </a:r>
                      <a:r>
                        <a:rPr sz="1100" spc="-15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저장</a:t>
                      </a:r>
                      <a:r>
                        <a:rPr sz="1100" spc="-1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(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진척도</a:t>
                      </a:r>
                      <a:r>
                        <a:rPr sz="1100" spc="-35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확인)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135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구매</a:t>
                      </a:r>
                      <a:r>
                        <a:rPr sz="1100" spc="-35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발주서</a:t>
                      </a:r>
                      <a:r>
                        <a:rPr sz="1100" spc="-5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마감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spc="-5" dirty="0">
                          <a:latin typeface="굴림"/>
                          <a:cs typeface="굴림"/>
                        </a:rPr>
                        <a:t>1)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 발행된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구매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발주서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내용을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확인,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조달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완료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된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결과를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입력,</a:t>
                      </a:r>
                      <a:r>
                        <a:rPr sz="1100" spc="-1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저장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57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현황관리</a:t>
                      </a:r>
                      <a:r>
                        <a:rPr sz="1100" spc="-55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리포트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(발주</a:t>
                      </a:r>
                      <a:r>
                        <a:rPr sz="1100" spc="-6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진행)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120" indent="-180340">
                        <a:lnSpc>
                          <a:spcPct val="100000"/>
                        </a:lnSpc>
                        <a:spcBef>
                          <a:spcPts val="334"/>
                        </a:spcBef>
                        <a:buAutoNum type="arabicParenR"/>
                        <a:tabLst>
                          <a:tab pos="19875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리포트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기간(일정)을</a:t>
                      </a:r>
                      <a:r>
                        <a:rPr sz="1100" spc="-45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선택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,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해당</a:t>
                      </a:r>
                      <a:r>
                        <a:rPr sz="1100" spc="-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기간에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진행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중</a:t>
                      </a:r>
                      <a:r>
                        <a:rPr sz="1100" spc="-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및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완료된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발주서를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확인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198120" indent="-180340">
                        <a:lnSpc>
                          <a:spcPct val="100000"/>
                        </a:lnSpc>
                        <a:spcBef>
                          <a:spcPts val="265"/>
                        </a:spcBef>
                        <a:buClr>
                          <a:srgbClr val="000000"/>
                        </a:buClr>
                        <a:buAutoNum type="arabicParenR"/>
                        <a:tabLst>
                          <a:tab pos="198755" algn="l"/>
                        </a:tabLst>
                      </a:pP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구분</a:t>
                      </a:r>
                      <a:r>
                        <a:rPr sz="1100" spc="-2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항목</a:t>
                      </a:r>
                      <a:r>
                        <a:rPr sz="1100" spc="-1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별로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발주진행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현황관리</a:t>
                      </a:r>
                      <a:r>
                        <a:rPr sz="1100" spc="-2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리포트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를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보여</a:t>
                      </a:r>
                      <a:r>
                        <a:rPr sz="1100" spc="-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줌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(그래프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양식화)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57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221615" marR="213995">
                        <a:lnSpc>
                          <a:spcPct val="120000"/>
                        </a:lnSpc>
                      </a:pPr>
                      <a:r>
                        <a:rPr sz="1100" b="1" spc="-15">
                          <a:latin typeface="굴림"/>
                          <a:cs typeface="굴림"/>
                        </a:rPr>
                        <a:t>자재관리</a:t>
                      </a:r>
                      <a:r>
                        <a:rPr lang="en-US" sz="1100" b="1" spc="-15">
                          <a:latin typeface="굴림"/>
                          <a:cs typeface="굴림"/>
                        </a:rPr>
                        <a:t> </a:t>
                      </a:r>
                      <a:r>
                        <a:rPr lang="ko-KR" altLang="en-US" sz="1100" b="1" spc="-15">
                          <a:latin typeface="굴림"/>
                          <a:cs typeface="굴림"/>
                        </a:rPr>
                        <a:t>시스템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입고처리(마감)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120" indent="-180340">
                        <a:lnSpc>
                          <a:spcPct val="100000"/>
                        </a:lnSpc>
                        <a:spcBef>
                          <a:spcPts val="335"/>
                        </a:spcBef>
                        <a:buAutoNum type="arabicParenR"/>
                        <a:tabLst>
                          <a:tab pos="19875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자재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재고</a:t>
                      </a:r>
                      <a:r>
                        <a:rPr sz="1100" spc="-1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정보</a:t>
                      </a:r>
                      <a:r>
                        <a:rPr sz="1100" spc="-2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등록</a:t>
                      </a:r>
                      <a:r>
                        <a:rPr sz="1100" spc="-5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: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품목별로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입고된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정품자재의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수량</a:t>
                      </a:r>
                      <a:r>
                        <a:rPr sz="1100" spc="-2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정보를 입력,</a:t>
                      </a:r>
                      <a:r>
                        <a:rPr sz="1100" spc="-3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저장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198120" indent="-180340">
                        <a:lnSpc>
                          <a:spcPct val="100000"/>
                        </a:lnSpc>
                        <a:spcBef>
                          <a:spcPts val="265"/>
                        </a:spcBef>
                        <a:buAutoNum type="arabicParenR"/>
                        <a:tabLst>
                          <a:tab pos="19875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조달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계획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내용을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확인,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조달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완료</a:t>
                      </a:r>
                      <a:r>
                        <a:rPr sz="1100" spc="-1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처리</a:t>
                      </a:r>
                      <a:r>
                        <a:rPr sz="1100" spc="-25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체크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57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거래명세서</a:t>
                      </a:r>
                      <a:r>
                        <a:rPr sz="1100" spc="-55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발행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120" indent="-180340">
                        <a:lnSpc>
                          <a:spcPct val="100000"/>
                        </a:lnSpc>
                        <a:spcBef>
                          <a:spcPts val="335"/>
                        </a:spcBef>
                        <a:buAutoNum type="arabicParenR"/>
                        <a:tabLst>
                          <a:tab pos="19875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등록된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계약서</a:t>
                      </a:r>
                      <a:r>
                        <a:rPr sz="1100" spc="-25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세부</a:t>
                      </a:r>
                      <a:r>
                        <a:rPr sz="1100" spc="-15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항목별</a:t>
                      </a:r>
                      <a:r>
                        <a:rPr sz="1100" spc="-25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내용을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확인,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체크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198120" indent="-180340">
                        <a:lnSpc>
                          <a:spcPct val="100000"/>
                        </a:lnSpc>
                        <a:spcBef>
                          <a:spcPts val="265"/>
                        </a:spcBef>
                        <a:buAutoNum type="arabicParenR"/>
                        <a:tabLst>
                          <a:tab pos="19875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거래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명세서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양식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에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준해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출력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하고,</a:t>
                      </a:r>
                      <a:r>
                        <a:rPr sz="1100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협력회사에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통보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135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출고</a:t>
                      </a:r>
                      <a:r>
                        <a:rPr sz="1100" spc="-5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처리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spc="-5" dirty="0">
                          <a:latin typeface="굴림"/>
                          <a:cs typeface="굴림"/>
                        </a:rPr>
                        <a:t>1)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 자재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재고</a:t>
                      </a:r>
                      <a:r>
                        <a:rPr sz="1100" spc="-5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정보를</a:t>
                      </a:r>
                      <a:r>
                        <a:rPr sz="1100" spc="-2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확인하고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,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불출/소모된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자재의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수량</a:t>
                      </a:r>
                      <a:r>
                        <a:rPr sz="1100" spc="-1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정보를</a:t>
                      </a:r>
                      <a:r>
                        <a:rPr sz="1100" spc="-15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입력.</a:t>
                      </a:r>
                      <a:r>
                        <a:rPr sz="1100" spc="-15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저장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757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재고</a:t>
                      </a:r>
                      <a:r>
                        <a:rPr sz="1100" spc="-5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산출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120" indent="-180340">
                        <a:lnSpc>
                          <a:spcPct val="100000"/>
                        </a:lnSpc>
                        <a:spcBef>
                          <a:spcPts val="335"/>
                        </a:spcBef>
                        <a:buAutoNum type="arabicParenR"/>
                        <a:tabLst>
                          <a:tab pos="19875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자재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재고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정보의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품목</a:t>
                      </a:r>
                      <a:r>
                        <a:rPr sz="1100" spc="-1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기본</a:t>
                      </a:r>
                      <a:r>
                        <a:rPr sz="1100" spc="-2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정보</a:t>
                      </a:r>
                      <a:r>
                        <a:rPr sz="1100" spc="-5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및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입출고</a:t>
                      </a:r>
                      <a:r>
                        <a:rPr sz="1100" spc="-2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수량</a:t>
                      </a:r>
                      <a:r>
                        <a:rPr sz="1100" spc="-2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정보를</a:t>
                      </a:r>
                      <a:r>
                        <a:rPr sz="1100" spc="-2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확인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198120" indent="-180340">
                        <a:lnSpc>
                          <a:spcPct val="100000"/>
                        </a:lnSpc>
                        <a:spcBef>
                          <a:spcPts val="265"/>
                        </a:spcBef>
                        <a:buClr>
                          <a:srgbClr val="000000"/>
                        </a:buClr>
                        <a:buAutoNum type="arabicParenR"/>
                        <a:tabLst>
                          <a:tab pos="198755" algn="l"/>
                        </a:tabLst>
                      </a:pP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자재</a:t>
                      </a:r>
                      <a:r>
                        <a:rPr sz="1100" spc="-25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별</a:t>
                      </a:r>
                      <a:r>
                        <a:rPr sz="1100" spc="-15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공급가격을</a:t>
                      </a:r>
                      <a:r>
                        <a:rPr sz="1100" spc="-2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확인,</a:t>
                      </a:r>
                      <a:r>
                        <a:rPr sz="1100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재고</a:t>
                      </a:r>
                      <a:r>
                        <a:rPr sz="1100" spc="-1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산출</a:t>
                      </a:r>
                      <a:r>
                        <a:rPr sz="1100" spc="-1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처리</a:t>
                      </a:r>
                      <a:r>
                        <a:rPr sz="1100" spc="-25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체크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757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현황관리</a:t>
                      </a:r>
                      <a:r>
                        <a:rPr sz="1100" spc="-55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리포트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(재고</a:t>
                      </a:r>
                      <a:r>
                        <a:rPr sz="1100" spc="-6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금액)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120" indent="-180340">
                        <a:lnSpc>
                          <a:spcPct val="100000"/>
                        </a:lnSpc>
                        <a:spcBef>
                          <a:spcPts val="335"/>
                        </a:spcBef>
                        <a:buAutoNum type="arabicParenR"/>
                        <a:tabLst>
                          <a:tab pos="19875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리포트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기간(일정)을</a:t>
                      </a:r>
                      <a:r>
                        <a:rPr sz="1100" spc="-45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선택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,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해당</a:t>
                      </a:r>
                      <a:r>
                        <a:rPr sz="1100" spc="-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기간의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자재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별</a:t>
                      </a:r>
                      <a:r>
                        <a:rPr sz="1100" spc="-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재고금액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산출 처리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체크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198120" indent="-180340">
                        <a:lnSpc>
                          <a:spcPct val="100000"/>
                        </a:lnSpc>
                        <a:spcBef>
                          <a:spcPts val="265"/>
                        </a:spcBef>
                        <a:buClr>
                          <a:srgbClr val="000000"/>
                        </a:buClr>
                        <a:buAutoNum type="arabicParenR"/>
                        <a:tabLst>
                          <a:tab pos="198755" algn="l"/>
                        </a:tabLst>
                      </a:pP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품목/품목군</a:t>
                      </a:r>
                      <a:r>
                        <a:rPr sz="1100" spc="-2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별로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재고금액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현황관리</a:t>
                      </a:r>
                      <a:r>
                        <a:rPr sz="1100" spc="-2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리포트를</a:t>
                      </a:r>
                      <a:r>
                        <a:rPr sz="1100" spc="-15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보여줌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(그래프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양식화)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4452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13</a:t>
            </a:r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1415772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>
                <a:ln>
                  <a:solidFill>
                    <a:schemeClr val="accent1">
                      <a:alpha val="0"/>
                    </a:schemeClr>
                  </a:solidFill>
                </a:ln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품목관리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72E9061-FD74-4C30-BF82-8068148AF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718" y="1196752"/>
            <a:ext cx="6876764" cy="474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773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E5F2B07-9860-4D07-BC67-DC75C7089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1160748"/>
            <a:ext cx="5688632" cy="2441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3E0C45F-126E-4B45-9D7E-5DF8DF89C9ED}"/>
              </a:ext>
            </a:extLst>
          </p:cNvPr>
          <p:cNvSpPr txBox="1"/>
          <p:nvPr/>
        </p:nvSpPr>
        <p:spPr>
          <a:xfrm>
            <a:off x="0" y="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/>
              <a:t>▷ 도메인 모델과 테이블 설계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C7C765D-00E8-475E-B748-50E9D9FB4897}"/>
              </a:ext>
            </a:extLst>
          </p:cNvPr>
          <p:cNvSpPr/>
          <p:nvPr/>
        </p:nvSpPr>
        <p:spPr>
          <a:xfrm>
            <a:off x="202008" y="131974"/>
            <a:ext cx="11787076" cy="6594052"/>
          </a:xfrm>
          <a:prstGeom prst="roundRect">
            <a:avLst/>
          </a:prstGeom>
          <a:solidFill>
            <a:srgbClr val="FF0000">
              <a:alpha val="10196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참고용</a:t>
            </a:r>
          </a:p>
        </p:txBody>
      </p:sp>
    </p:spTree>
    <p:extLst>
      <p:ext uri="{BB962C8B-B14F-4D97-AF65-F5344CB8AC3E}">
        <p14:creationId xmlns:p14="http://schemas.microsoft.com/office/powerpoint/2010/main" val="862281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>
            <a:extLst>
              <a:ext uri="{FF2B5EF4-FFF2-40B4-BE49-F238E27FC236}">
                <a16:creationId xmlns:a16="http://schemas.microsoft.com/office/drawing/2014/main" id="{42BA6002-8FDE-4FC1-B81A-577CE6CEB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1098032"/>
            <a:ext cx="7719722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E05CA5B-8FFB-4339-A040-A9B593B7326C}"/>
              </a:ext>
            </a:extLst>
          </p:cNvPr>
          <p:cNvSpPr txBox="1"/>
          <p:nvPr/>
        </p:nvSpPr>
        <p:spPr>
          <a:xfrm>
            <a:off x="-96688" y="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/>
              <a:t>▷ 회원 엔티티 분석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D6172A3-7FA3-40DB-AE6A-D95143639491}"/>
              </a:ext>
            </a:extLst>
          </p:cNvPr>
          <p:cNvSpPr/>
          <p:nvPr/>
        </p:nvSpPr>
        <p:spPr>
          <a:xfrm>
            <a:off x="202008" y="131974"/>
            <a:ext cx="11787076" cy="6594052"/>
          </a:xfrm>
          <a:prstGeom prst="roundRect">
            <a:avLst/>
          </a:prstGeom>
          <a:solidFill>
            <a:srgbClr val="FF0000">
              <a:alpha val="10196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참고용</a:t>
            </a:r>
          </a:p>
        </p:txBody>
      </p:sp>
    </p:spTree>
    <p:extLst>
      <p:ext uri="{BB962C8B-B14F-4D97-AF65-F5344CB8AC3E}">
        <p14:creationId xmlns:p14="http://schemas.microsoft.com/office/powerpoint/2010/main" val="28735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hlinkClick r:id="rId2"/>
            <a:extLst>
              <a:ext uri="{FF2B5EF4-FFF2-40B4-BE49-F238E27FC236}">
                <a16:creationId xmlns:a16="http://schemas.microsoft.com/office/drawing/2014/main" id="{7BD1593D-4FDA-4FB7-891C-36FD8594C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770110"/>
            <a:ext cx="6516724" cy="5622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F87E32A-5B52-47A6-8D61-48264CC97C48}"/>
              </a:ext>
            </a:extLst>
          </p:cNvPr>
          <p:cNvSpPr txBox="1"/>
          <p:nvPr/>
        </p:nvSpPr>
        <p:spPr>
          <a:xfrm>
            <a:off x="0" y="969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/>
              <a:t>▷ 회원 테이블 분석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CE433E9-2B04-4FB1-86BD-F0418803B43F}"/>
              </a:ext>
            </a:extLst>
          </p:cNvPr>
          <p:cNvSpPr/>
          <p:nvPr/>
        </p:nvSpPr>
        <p:spPr>
          <a:xfrm>
            <a:off x="202008" y="131974"/>
            <a:ext cx="11787076" cy="6594052"/>
          </a:xfrm>
          <a:prstGeom prst="roundRect">
            <a:avLst/>
          </a:prstGeom>
          <a:solidFill>
            <a:srgbClr val="FF0000">
              <a:alpha val="10196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참고용</a:t>
            </a:r>
          </a:p>
        </p:txBody>
      </p:sp>
    </p:spTree>
    <p:extLst>
      <p:ext uri="{BB962C8B-B14F-4D97-AF65-F5344CB8AC3E}">
        <p14:creationId xmlns:p14="http://schemas.microsoft.com/office/powerpoint/2010/main" val="1425910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1415772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개정이력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graphicFrame>
        <p:nvGraphicFramePr>
          <p:cNvPr id="32" name="표 4">
            <a:extLst>
              <a:ext uri="{FF2B5EF4-FFF2-40B4-BE49-F238E27FC236}">
                <a16:creationId xmlns:a16="http://schemas.microsoft.com/office/drawing/2014/main" id="{C3DAA468-BE74-4B1E-8F4D-13D7490D3B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1932881"/>
              </p:ext>
            </p:extLst>
          </p:nvPr>
        </p:nvGraphicFramePr>
        <p:xfrm>
          <a:off x="838200" y="2476978"/>
          <a:ext cx="10515596" cy="2225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13763">
                  <a:extLst>
                    <a:ext uri="{9D8B030D-6E8A-4147-A177-3AD203B41FA5}">
                      <a16:colId xmlns:a16="http://schemas.microsoft.com/office/drawing/2014/main" val="450039221"/>
                    </a:ext>
                  </a:extLst>
                </a:gridCol>
                <a:gridCol w="1619076">
                  <a:extLst>
                    <a:ext uri="{9D8B030D-6E8A-4147-A177-3AD203B41FA5}">
                      <a16:colId xmlns:a16="http://schemas.microsoft.com/office/drawing/2014/main" val="205850854"/>
                    </a:ext>
                  </a:extLst>
                </a:gridCol>
                <a:gridCol w="1938171">
                  <a:extLst>
                    <a:ext uri="{9D8B030D-6E8A-4147-A177-3AD203B41FA5}">
                      <a16:colId xmlns:a16="http://schemas.microsoft.com/office/drawing/2014/main" val="2445818841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765010176"/>
                    </a:ext>
                  </a:extLst>
                </a:gridCol>
                <a:gridCol w="1394460">
                  <a:extLst>
                    <a:ext uri="{9D8B030D-6E8A-4147-A177-3AD203B41FA5}">
                      <a16:colId xmlns:a16="http://schemas.microsoft.com/office/drawing/2014/main" val="253153490"/>
                    </a:ext>
                  </a:extLst>
                </a:gridCol>
                <a:gridCol w="1793418">
                  <a:extLst>
                    <a:ext uri="{9D8B030D-6E8A-4147-A177-3AD203B41FA5}">
                      <a16:colId xmlns:a16="http://schemas.microsoft.com/office/drawing/2014/main" val="887684094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3371594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버전</a:t>
                      </a:r>
                      <a:endParaRPr lang="ko-KR" altLang="en-US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제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개정 일자</a:t>
                      </a:r>
                      <a:endParaRPr lang="ko-KR" altLang="en-US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변경사유</a:t>
                      </a:r>
                      <a:endParaRPr lang="ko-KR" altLang="en-US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변경내용</a:t>
                      </a:r>
                      <a:endParaRPr lang="ko-KR" altLang="en-US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승인자</a:t>
                      </a:r>
                    </a:p>
                  </a:txBody>
                  <a:tcPr anchor="ctr"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237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1.0.0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2022-10-05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최초작성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MIT-3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JJUL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0561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621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7926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1948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6627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260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</a:t>
            </a:r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185214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>
                <a:ln>
                  <a:solidFill>
                    <a:schemeClr val="accent1">
                      <a:alpha val="0"/>
                    </a:schemeClr>
                  </a:solidFill>
                </a:ln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요구사항 분석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E6F1D4-7E2F-497E-9EE3-F22112C6D6E5}"/>
              </a:ext>
            </a:extLst>
          </p:cNvPr>
          <p:cNvSpPr txBox="1"/>
          <p:nvPr/>
        </p:nvSpPr>
        <p:spPr>
          <a:xfrm>
            <a:off x="1152430" y="1019065"/>
            <a:ext cx="4248472" cy="3951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1615" marR="213995">
              <a:lnSpc>
                <a:spcPct val="120000"/>
              </a:lnSpc>
            </a:pPr>
            <a:r>
              <a:rPr lang="en-US" altLang="ko-KR" sz="1000" b="1" spc="-15">
                <a:latin typeface="굴림"/>
                <a:cs typeface="굴림"/>
              </a:rPr>
              <a:t>1.</a:t>
            </a:r>
            <a:r>
              <a:rPr lang="ko-KR" altLang="en-US" sz="1000" b="1" spc="-15">
                <a:latin typeface="굴림"/>
                <a:cs typeface="굴림"/>
              </a:rPr>
              <a:t>조달관리</a:t>
            </a:r>
            <a:endParaRPr lang="en-US" altLang="ko-KR" sz="1000" b="1" spc="-15">
              <a:latin typeface="굴림"/>
              <a:cs typeface="굴림"/>
            </a:endParaRPr>
          </a:p>
          <a:p>
            <a:pPr marL="507365" marR="213995" indent="-285750">
              <a:lnSpc>
                <a:spcPct val="120000"/>
              </a:lnSpc>
              <a:buFontTx/>
              <a:buChar char="-"/>
            </a:pPr>
            <a:r>
              <a:rPr lang="ko-KR" altLang="en-US" sz="1000" b="1" spc="-15">
                <a:latin typeface="굴림"/>
                <a:cs typeface="굴림"/>
              </a:rPr>
              <a:t>품목관리 </a:t>
            </a:r>
            <a:r>
              <a:rPr lang="en-US" altLang="ko-KR" sz="1000" b="1" spc="-15">
                <a:latin typeface="굴림"/>
                <a:cs typeface="굴림"/>
              </a:rPr>
              <a:t>: </a:t>
            </a:r>
            <a:r>
              <a:rPr lang="ko-KR" altLang="en-US" sz="1000" b="1" spc="-15">
                <a:latin typeface="굴림"/>
                <a:cs typeface="굴림"/>
              </a:rPr>
              <a:t>제품별 자재품목 관리</a:t>
            </a:r>
            <a:r>
              <a:rPr lang="en-US" altLang="ko-KR" sz="1000" b="1" spc="-15">
                <a:latin typeface="굴림"/>
                <a:cs typeface="굴림"/>
              </a:rPr>
              <a:t>,</a:t>
            </a:r>
            <a:r>
              <a:rPr lang="ko-KR" altLang="en-US" sz="1000" b="1" spc="-15">
                <a:latin typeface="굴림"/>
                <a:cs typeface="굴림"/>
              </a:rPr>
              <a:t> 자재정의</a:t>
            </a:r>
            <a:r>
              <a:rPr lang="en-US" altLang="ko-KR" sz="1000" b="1" spc="-15">
                <a:latin typeface="굴림"/>
                <a:cs typeface="굴림"/>
              </a:rPr>
              <a:t>, </a:t>
            </a:r>
            <a:r>
              <a:rPr lang="ko-KR" altLang="en-US" sz="1000" b="1" spc="-15">
                <a:latin typeface="굴림"/>
                <a:cs typeface="굴림"/>
              </a:rPr>
              <a:t>분류</a:t>
            </a:r>
            <a:r>
              <a:rPr lang="en-US" altLang="ko-KR" sz="1000" b="1" spc="-15">
                <a:latin typeface="굴림"/>
                <a:cs typeface="굴림"/>
              </a:rPr>
              <a:t>, </a:t>
            </a:r>
            <a:r>
              <a:rPr lang="ko-KR" altLang="en-US" sz="1000" b="1" spc="-15">
                <a:latin typeface="굴림"/>
                <a:cs typeface="굴림"/>
              </a:rPr>
              <a:t>업체</a:t>
            </a:r>
            <a:endParaRPr lang="en-US" altLang="ko-KR" sz="1000" b="1" spc="-15">
              <a:latin typeface="굴림"/>
              <a:cs typeface="굴림"/>
            </a:endParaRPr>
          </a:p>
          <a:p>
            <a:pPr marL="678815" marR="213995" lvl="1">
              <a:lnSpc>
                <a:spcPct val="120000"/>
              </a:lnSpc>
            </a:pPr>
            <a:r>
              <a:rPr lang="en-US" altLang="ko-KR" sz="1000" b="1" spc="-15">
                <a:latin typeface="굴림"/>
                <a:cs typeface="굴림"/>
              </a:rPr>
              <a:t>pid, pname, ptype1(</a:t>
            </a:r>
            <a:r>
              <a:rPr lang="ko-KR" altLang="en-US" sz="1000" b="1" spc="-15">
                <a:latin typeface="굴림"/>
                <a:cs typeface="굴림"/>
              </a:rPr>
              <a:t>대</a:t>
            </a:r>
            <a:r>
              <a:rPr lang="en-US" altLang="ko-KR" sz="1000" b="1" spc="-15">
                <a:latin typeface="굴림"/>
                <a:cs typeface="굴림"/>
              </a:rPr>
              <a:t>), ptype2(</a:t>
            </a:r>
            <a:r>
              <a:rPr lang="ko-KR" altLang="en-US" sz="1000" b="1" spc="-15">
                <a:latin typeface="굴림"/>
                <a:cs typeface="굴림"/>
              </a:rPr>
              <a:t>중</a:t>
            </a:r>
            <a:r>
              <a:rPr lang="en-US" altLang="ko-KR" sz="1000" b="1" spc="-15">
                <a:latin typeface="굴림"/>
                <a:cs typeface="굴림"/>
              </a:rPr>
              <a:t>), pprice, pcount, pcompany, </a:t>
            </a:r>
          </a:p>
          <a:p>
            <a:pPr marL="678815" marR="213995" lvl="1">
              <a:lnSpc>
                <a:spcPct val="120000"/>
              </a:lnSpc>
            </a:pPr>
            <a:r>
              <a:rPr lang="ko-KR" altLang="en-US" sz="1000" b="1" spc="-15">
                <a:latin typeface="굴림"/>
                <a:cs typeface="굴림"/>
              </a:rPr>
              <a:t>번호</a:t>
            </a:r>
            <a:r>
              <a:rPr lang="en-US" altLang="ko-KR" sz="1000" b="1" spc="-15">
                <a:latin typeface="굴림"/>
                <a:cs typeface="굴림"/>
              </a:rPr>
              <a:t>,</a:t>
            </a:r>
            <a:r>
              <a:rPr lang="ko-KR" altLang="en-US" sz="1000" b="1" spc="-15">
                <a:latin typeface="굴림"/>
                <a:cs typeface="굴림"/>
              </a:rPr>
              <a:t>이름</a:t>
            </a:r>
            <a:r>
              <a:rPr lang="en-US" altLang="ko-KR" sz="1000" b="1" spc="-15">
                <a:latin typeface="굴림"/>
                <a:cs typeface="굴림"/>
              </a:rPr>
              <a:t>,</a:t>
            </a:r>
            <a:r>
              <a:rPr lang="ko-KR" altLang="en-US" sz="1000" b="1" spc="-15">
                <a:latin typeface="굴림"/>
                <a:cs typeface="굴림"/>
              </a:rPr>
              <a:t>타입</a:t>
            </a:r>
            <a:r>
              <a:rPr lang="en-US" altLang="ko-KR" sz="1000" b="1" spc="-15">
                <a:latin typeface="굴림"/>
                <a:cs typeface="굴림"/>
              </a:rPr>
              <a:t>1(</a:t>
            </a:r>
            <a:r>
              <a:rPr lang="ko-KR" altLang="en-US" sz="1000" b="1" spc="-15">
                <a:latin typeface="굴림"/>
                <a:cs typeface="굴림"/>
              </a:rPr>
              <a:t>컴퓨터</a:t>
            </a:r>
            <a:r>
              <a:rPr lang="en-US" altLang="ko-KR" sz="1000" b="1" spc="-15">
                <a:latin typeface="굴림"/>
                <a:cs typeface="굴림"/>
              </a:rPr>
              <a:t>),</a:t>
            </a:r>
            <a:r>
              <a:rPr lang="ko-KR" altLang="en-US" sz="1000" b="1" spc="-15">
                <a:latin typeface="굴림"/>
                <a:cs typeface="굴림"/>
              </a:rPr>
              <a:t>타입</a:t>
            </a:r>
            <a:r>
              <a:rPr lang="en-US" altLang="ko-KR" sz="1000" b="1" spc="-15">
                <a:latin typeface="굴림"/>
                <a:cs typeface="굴림"/>
              </a:rPr>
              <a:t>2,</a:t>
            </a:r>
            <a:r>
              <a:rPr lang="ko-KR" altLang="en-US" sz="1000" b="1" spc="-15">
                <a:latin typeface="굴림"/>
                <a:cs typeface="굴림"/>
              </a:rPr>
              <a:t>가격</a:t>
            </a:r>
            <a:r>
              <a:rPr lang="en-US" altLang="ko-KR" sz="1000" b="1" spc="-15">
                <a:latin typeface="굴림"/>
                <a:cs typeface="굴림"/>
              </a:rPr>
              <a:t>(</a:t>
            </a:r>
            <a:r>
              <a:rPr lang="ko-KR" altLang="en-US" sz="1000" b="1" spc="-15">
                <a:latin typeface="굴림"/>
                <a:cs typeface="굴림"/>
              </a:rPr>
              <a:t>단가</a:t>
            </a:r>
            <a:r>
              <a:rPr lang="en-US" altLang="ko-KR" sz="1000" b="1" spc="-15">
                <a:latin typeface="굴림"/>
                <a:cs typeface="굴림"/>
              </a:rPr>
              <a:t>), </a:t>
            </a:r>
            <a:r>
              <a:rPr lang="ko-KR" altLang="en-US" sz="1000" b="1" spc="-15">
                <a:latin typeface="굴림"/>
                <a:cs typeface="굴림"/>
              </a:rPr>
              <a:t>개수</a:t>
            </a:r>
            <a:r>
              <a:rPr lang="en-US" altLang="ko-KR" sz="1000" b="1" spc="-15">
                <a:latin typeface="굴림"/>
                <a:cs typeface="굴림"/>
              </a:rPr>
              <a:t>(), </a:t>
            </a:r>
            <a:r>
              <a:rPr lang="ko-KR" altLang="en-US" sz="1000" b="1" spc="-15">
                <a:latin typeface="굴림"/>
                <a:cs typeface="굴림"/>
              </a:rPr>
              <a:t>업체명</a:t>
            </a:r>
            <a:endParaRPr lang="en-US" altLang="ko-KR" sz="1000" b="1" spc="-15">
              <a:latin typeface="굴림"/>
              <a:cs typeface="굴림"/>
            </a:endParaRPr>
          </a:p>
          <a:p>
            <a:pPr marL="507365" marR="213995" indent="-285750">
              <a:lnSpc>
                <a:spcPct val="120000"/>
              </a:lnSpc>
              <a:buFontTx/>
              <a:buChar char="-"/>
            </a:pPr>
            <a:r>
              <a:rPr lang="ko-KR" altLang="en-US" sz="1000" b="1" spc="-15">
                <a:latin typeface="굴림"/>
                <a:cs typeface="굴림"/>
              </a:rPr>
              <a:t>계약관리 </a:t>
            </a:r>
            <a:endParaRPr lang="en-US" altLang="ko-KR" sz="1000" b="1" spc="-15">
              <a:latin typeface="굴림"/>
              <a:cs typeface="굴림"/>
            </a:endParaRPr>
          </a:p>
          <a:p>
            <a:pPr marL="221615" marR="213995">
              <a:lnSpc>
                <a:spcPct val="120000"/>
              </a:lnSpc>
            </a:pPr>
            <a:endParaRPr lang="en-US" altLang="ko-KR" sz="1000" b="1" spc="-15">
              <a:latin typeface="굴림"/>
              <a:cs typeface="굴림"/>
            </a:endParaRPr>
          </a:p>
          <a:p>
            <a:pPr marL="221615" marR="213995">
              <a:lnSpc>
                <a:spcPct val="120000"/>
              </a:lnSpc>
            </a:pPr>
            <a:r>
              <a:rPr lang="en-US" altLang="ko-KR" sz="1000" b="1" spc="-15">
                <a:latin typeface="굴림"/>
                <a:cs typeface="굴림"/>
              </a:rPr>
              <a:t>2. </a:t>
            </a:r>
            <a:r>
              <a:rPr lang="ko-KR" altLang="en-US" sz="1000" b="1" spc="-15">
                <a:latin typeface="굴림"/>
                <a:cs typeface="굴림"/>
              </a:rPr>
              <a:t>발주관리</a:t>
            </a:r>
            <a:endParaRPr lang="en-US" altLang="ko-KR" sz="1000" b="1" spc="-15">
              <a:latin typeface="굴림"/>
              <a:cs typeface="굴림"/>
            </a:endParaRPr>
          </a:p>
          <a:p>
            <a:pPr marL="507365" marR="213995" indent="-285750">
              <a:lnSpc>
                <a:spcPct val="120000"/>
              </a:lnSpc>
              <a:buFontTx/>
              <a:buChar char="-"/>
            </a:pPr>
            <a:r>
              <a:rPr lang="ko-KR" altLang="en-US" sz="1000" b="1" spc="-15">
                <a:latin typeface="굴림"/>
                <a:cs typeface="굴림"/>
              </a:rPr>
              <a:t>발주목록</a:t>
            </a:r>
            <a:endParaRPr lang="en-US" altLang="ko-KR" sz="1000" b="1" spc="-15">
              <a:latin typeface="굴림"/>
              <a:cs typeface="굴림"/>
            </a:endParaRPr>
          </a:p>
          <a:p>
            <a:pPr marL="964565" marR="213995" lvl="1" indent="-285750">
              <a:lnSpc>
                <a:spcPct val="120000"/>
              </a:lnSpc>
              <a:buFontTx/>
              <a:buChar char="-"/>
            </a:pPr>
            <a:r>
              <a:rPr lang="ko-KR" altLang="en-US" sz="1000" b="1" spc="-15">
                <a:latin typeface="굴림"/>
                <a:cs typeface="굴림"/>
              </a:rPr>
              <a:t>구매발주서발행</a:t>
            </a:r>
            <a:r>
              <a:rPr lang="en-US" altLang="ko-KR" sz="1000" b="1" spc="-15">
                <a:latin typeface="굴림"/>
                <a:cs typeface="굴림"/>
              </a:rPr>
              <a:t>-&gt;</a:t>
            </a:r>
            <a:r>
              <a:rPr lang="ko-KR" altLang="en-US" sz="1000" b="1" spc="-15">
                <a:latin typeface="굴림"/>
                <a:cs typeface="굴림"/>
              </a:rPr>
              <a:t>협력회사통보</a:t>
            </a:r>
            <a:endParaRPr lang="en-US" altLang="ko-KR" sz="1000" b="1" spc="-15">
              <a:latin typeface="굴림"/>
              <a:cs typeface="굴림"/>
            </a:endParaRPr>
          </a:p>
          <a:p>
            <a:pPr marL="964565" marR="213995" lvl="1" indent="-285750">
              <a:lnSpc>
                <a:spcPct val="120000"/>
              </a:lnSpc>
              <a:buFontTx/>
              <a:buChar char="-"/>
            </a:pPr>
            <a:r>
              <a:rPr lang="ko-KR" altLang="en-US" sz="1000" b="1" spc="-15">
                <a:latin typeface="굴림"/>
                <a:cs typeface="굴림"/>
              </a:rPr>
              <a:t>납기관리</a:t>
            </a:r>
            <a:endParaRPr lang="en-US" altLang="ko-KR" sz="1000" b="1" spc="-15">
              <a:latin typeface="굴림"/>
              <a:cs typeface="굴림"/>
            </a:endParaRPr>
          </a:p>
          <a:p>
            <a:pPr marL="964565" marR="213995" lvl="1" indent="-285750">
              <a:lnSpc>
                <a:spcPct val="120000"/>
              </a:lnSpc>
              <a:buFontTx/>
              <a:buChar char="-"/>
            </a:pPr>
            <a:r>
              <a:rPr lang="ko-KR" altLang="en-US" sz="1000" b="1" spc="-15">
                <a:latin typeface="굴림"/>
                <a:cs typeface="굴림"/>
              </a:rPr>
              <a:t>검수 및 반품기능</a:t>
            </a:r>
            <a:endParaRPr lang="en-US" altLang="ko-KR" sz="1000" b="1" spc="-15">
              <a:latin typeface="굴림"/>
              <a:cs typeface="굴림"/>
            </a:endParaRPr>
          </a:p>
          <a:p>
            <a:pPr marL="964565" marR="213995" lvl="1" indent="-285750">
              <a:lnSpc>
                <a:spcPct val="120000"/>
              </a:lnSpc>
              <a:buFontTx/>
              <a:buChar char="-"/>
            </a:pPr>
            <a:r>
              <a:rPr lang="ko-KR" altLang="en-US" sz="1000" b="1" spc="-15">
                <a:latin typeface="굴림"/>
                <a:cs typeface="굴림"/>
              </a:rPr>
              <a:t>기간별 발주서 검색기능</a:t>
            </a:r>
            <a:endParaRPr lang="en-US" altLang="ko-KR" sz="1000" b="1" spc="-15">
              <a:latin typeface="굴림"/>
              <a:cs typeface="굴림"/>
            </a:endParaRPr>
          </a:p>
          <a:p>
            <a:pPr marL="221615" marR="213995">
              <a:lnSpc>
                <a:spcPct val="120000"/>
              </a:lnSpc>
            </a:pPr>
            <a:endParaRPr lang="en-US" altLang="ko-KR" sz="1000" b="1" spc="-15">
              <a:latin typeface="굴림"/>
              <a:cs typeface="굴림"/>
            </a:endParaRPr>
          </a:p>
          <a:p>
            <a:pPr marL="221615" marR="213995">
              <a:lnSpc>
                <a:spcPct val="120000"/>
              </a:lnSpc>
            </a:pPr>
            <a:r>
              <a:rPr lang="en-US" altLang="ko-KR" sz="1000" b="1" spc="-15">
                <a:latin typeface="굴림"/>
                <a:cs typeface="굴림"/>
              </a:rPr>
              <a:t>3. </a:t>
            </a:r>
            <a:r>
              <a:rPr lang="ko-KR" altLang="en-US" sz="1000" b="1" spc="-15">
                <a:latin typeface="굴림"/>
                <a:cs typeface="굴림"/>
              </a:rPr>
              <a:t>자재관리</a:t>
            </a:r>
            <a:endParaRPr lang="en-US" altLang="ko-KR" sz="1000" b="1" spc="-15">
              <a:latin typeface="굴림"/>
              <a:cs typeface="굴림"/>
            </a:endParaRPr>
          </a:p>
          <a:p>
            <a:pPr marL="507365" marR="213995" indent="-285750">
              <a:lnSpc>
                <a:spcPct val="120000"/>
              </a:lnSpc>
              <a:buFontTx/>
              <a:buChar char="-"/>
            </a:pPr>
            <a:r>
              <a:rPr lang="ko-KR" altLang="en-US" sz="1000" b="1" spc="-15">
                <a:latin typeface="굴림"/>
                <a:cs typeface="굴림"/>
              </a:rPr>
              <a:t>자재목록 </a:t>
            </a:r>
            <a:r>
              <a:rPr lang="en-US" altLang="ko-KR" sz="1000" b="1" spc="-15">
                <a:latin typeface="굴림"/>
                <a:cs typeface="굴림"/>
              </a:rPr>
              <a:t>: </a:t>
            </a:r>
            <a:r>
              <a:rPr lang="ko-KR" altLang="en-US" sz="1000" b="1" spc="-15">
                <a:latin typeface="굴림"/>
                <a:cs typeface="굴림"/>
              </a:rPr>
              <a:t>입고기준 자재 목록및 수량 조회 관리</a:t>
            </a:r>
            <a:endParaRPr lang="en-US" altLang="ko-KR" sz="1000" b="1" spc="-15">
              <a:latin typeface="굴림"/>
              <a:cs typeface="굴림"/>
            </a:endParaRPr>
          </a:p>
          <a:p>
            <a:pPr marL="678815" marR="213995" lvl="1">
              <a:lnSpc>
                <a:spcPct val="120000"/>
              </a:lnSpc>
            </a:pPr>
            <a:r>
              <a:rPr lang="ko-KR" altLang="en-US" sz="1000" b="1" spc="-15">
                <a:latin typeface="굴림"/>
                <a:cs typeface="굴림"/>
              </a:rPr>
              <a:t>자재등록 </a:t>
            </a:r>
            <a:r>
              <a:rPr lang="en-US" altLang="ko-KR" sz="1000" b="1" spc="-15">
                <a:latin typeface="굴림"/>
                <a:cs typeface="굴림"/>
              </a:rPr>
              <a:t>: X  </a:t>
            </a:r>
            <a:r>
              <a:rPr lang="ko-KR" altLang="en-US" sz="1000" b="1" spc="-15">
                <a:latin typeface="굴림"/>
                <a:cs typeface="굴림"/>
              </a:rPr>
              <a:t>발주로 연결</a:t>
            </a:r>
            <a:endParaRPr lang="en-US" altLang="ko-KR" sz="1000" b="1" spc="-15">
              <a:latin typeface="굴림"/>
              <a:cs typeface="굴림"/>
            </a:endParaRPr>
          </a:p>
          <a:p>
            <a:pPr marL="507365" marR="213995" indent="-285750">
              <a:lnSpc>
                <a:spcPct val="120000"/>
              </a:lnSpc>
              <a:buFontTx/>
              <a:buChar char="-"/>
            </a:pPr>
            <a:r>
              <a:rPr lang="ko-KR" altLang="en-US" sz="1000" b="1" spc="-15">
                <a:latin typeface="굴림"/>
                <a:cs typeface="굴림"/>
              </a:rPr>
              <a:t>창고관리</a:t>
            </a:r>
            <a:endParaRPr lang="en-US" altLang="ko-KR" sz="1000" b="1" spc="-15">
              <a:latin typeface="굴림"/>
              <a:cs typeface="굴림"/>
            </a:endParaRPr>
          </a:p>
          <a:p>
            <a:pPr marL="678815" marR="213995" lvl="1">
              <a:lnSpc>
                <a:spcPct val="120000"/>
              </a:lnSpc>
            </a:pPr>
            <a:r>
              <a:rPr lang="ko-KR" altLang="en-US" sz="1000" b="1" spc="-15">
                <a:latin typeface="굴림"/>
                <a:cs typeface="굴림"/>
              </a:rPr>
              <a:t>창고저장소</a:t>
            </a:r>
            <a:r>
              <a:rPr lang="en-US" altLang="ko-KR" sz="1000" b="1" spc="-15">
                <a:latin typeface="굴림"/>
                <a:cs typeface="굴림"/>
              </a:rPr>
              <a:t>(</a:t>
            </a:r>
            <a:r>
              <a:rPr lang="ko-KR" altLang="en-US" sz="1000" b="1" spc="-15">
                <a:latin typeface="굴림"/>
                <a:cs typeface="굴림"/>
              </a:rPr>
              <a:t>랙</a:t>
            </a:r>
            <a:r>
              <a:rPr lang="en-US" altLang="ko-KR" sz="1000" b="1" spc="-15">
                <a:latin typeface="굴림"/>
                <a:cs typeface="굴림"/>
              </a:rPr>
              <a:t>)</a:t>
            </a:r>
            <a:r>
              <a:rPr lang="ko-KR" altLang="en-US" sz="1000" b="1" spc="-15">
                <a:latin typeface="굴림"/>
                <a:cs typeface="굴림"/>
              </a:rPr>
              <a:t>목록</a:t>
            </a:r>
            <a:r>
              <a:rPr lang="en-US" altLang="ko-KR" sz="1000" b="1" spc="-15">
                <a:latin typeface="굴림"/>
                <a:cs typeface="굴림"/>
              </a:rPr>
              <a:t>/</a:t>
            </a:r>
            <a:r>
              <a:rPr lang="ko-KR" altLang="en-US" sz="1000" b="1" spc="-15">
                <a:latin typeface="굴림"/>
                <a:cs typeface="굴림"/>
              </a:rPr>
              <a:t>조회</a:t>
            </a:r>
            <a:r>
              <a:rPr lang="en-US" altLang="ko-KR" sz="1000" b="1" spc="-15">
                <a:latin typeface="굴림"/>
                <a:cs typeface="굴림"/>
              </a:rPr>
              <a:t>/</a:t>
            </a:r>
            <a:r>
              <a:rPr lang="ko-KR" altLang="en-US" sz="1000" b="1" spc="-15">
                <a:latin typeface="굴림"/>
                <a:cs typeface="굴림"/>
              </a:rPr>
              <a:t>수정</a:t>
            </a:r>
            <a:r>
              <a:rPr lang="en-US" altLang="ko-KR" sz="1000" b="1" spc="-15">
                <a:latin typeface="굴림"/>
                <a:cs typeface="굴림"/>
              </a:rPr>
              <a:t>/</a:t>
            </a:r>
            <a:r>
              <a:rPr lang="ko-KR" altLang="en-US" sz="1000" b="1" spc="-15">
                <a:latin typeface="굴림"/>
                <a:cs typeface="굴림"/>
              </a:rPr>
              <a:t>삭제</a:t>
            </a:r>
            <a:r>
              <a:rPr lang="en-US" altLang="ko-KR" sz="1000" b="1" spc="-15">
                <a:latin typeface="굴림"/>
                <a:cs typeface="굴림"/>
              </a:rPr>
              <a:t>/</a:t>
            </a:r>
            <a:r>
              <a:rPr lang="ko-KR" altLang="en-US" sz="1000" b="1" spc="-15">
                <a:latin typeface="굴림"/>
                <a:cs typeface="굴림"/>
              </a:rPr>
              <a:t>등록</a:t>
            </a:r>
            <a:endParaRPr lang="en-US" altLang="ko-KR" sz="1000" b="1" spc="-15">
              <a:latin typeface="굴림"/>
              <a:cs typeface="굴림"/>
            </a:endParaRPr>
          </a:p>
          <a:p>
            <a:pPr marL="678815" marR="213995" lvl="1">
              <a:lnSpc>
                <a:spcPct val="120000"/>
              </a:lnSpc>
            </a:pPr>
            <a:r>
              <a:rPr lang="ko-KR" altLang="en-US" sz="1000" b="1" spc="-15">
                <a:latin typeface="굴림"/>
                <a:cs typeface="굴림"/>
              </a:rPr>
              <a:t>위치정보 </a:t>
            </a:r>
            <a:r>
              <a:rPr lang="en-US" altLang="ko-KR" sz="1000" b="1" spc="-15">
                <a:latin typeface="굴림"/>
                <a:cs typeface="굴림"/>
              </a:rPr>
              <a:t>: </a:t>
            </a:r>
            <a:r>
              <a:rPr lang="ko-KR" altLang="en-US" sz="1000" b="1" spc="-15">
                <a:latin typeface="굴림"/>
                <a:cs typeface="굴림"/>
              </a:rPr>
              <a:t>창고</a:t>
            </a:r>
            <a:r>
              <a:rPr lang="en-US" altLang="ko-KR" sz="1000" b="1" spc="-15">
                <a:latin typeface="굴림"/>
                <a:cs typeface="굴림"/>
              </a:rPr>
              <a:t>(1~2)/</a:t>
            </a:r>
            <a:r>
              <a:rPr lang="ko-KR" altLang="en-US" sz="1000" b="1" spc="-15">
                <a:latin typeface="굴림"/>
                <a:cs typeface="굴림"/>
              </a:rPr>
              <a:t>랙</a:t>
            </a:r>
            <a:r>
              <a:rPr lang="en-US" altLang="ko-KR" sz="1000" b="1" spc="-15">
                <a:latin typeface="굴림"/>
                <a:cs typeface="굴림"/>
              </a:rPr>
              <a:t>(1~20)/</a:t>
            </a:r>
            <a:r>
              <a:rPr lang="ko-KR" altLang="en-US" sz="1000" b="1" spc="-15">
                <a:latin typeface="굴림"/>
                <a:cs typeface="굴림"/>
              </a:rPr>
              <a:t>슬롯</a:t>
            </a:r>
            <a:r>
              <a:rPr lang="en-US" altLang="ko-KR" sz="1000" b="1" spc="-15">
                <a:latin typeface="굴림"/>
                <a:cs typeface="굴림"/>
              </a:rPr>
              <a:t>(1~5)</a:t>
            </a:r>
            <a:endParaRPr lang="ko-KR" altLang="en-US" sz="1000">
              <a:latin typeface="굴림"/>
              <a:cs typeface="굴림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0C2C68-06F7-47CE-A1D8-EB217B0A3197}"/>
              </a:ext>
            </a:extLst>
          </p:cNvPr>
          <p:cNvSpPr txBox="1"/>
          <p:nvPr/>
        </p:nvSpPr>
        <p:spPr>
          <a:xfrm>
            <a:off x="8112224" y="1019065"/>
            <a:ext cx="204058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/>
              <a:t>-------------------------</a:t>
            </a:r>
          </a:p>
          <a:p>
            <a:r>
              <a:rPr lang="ko-KR" altLang="en-US" sz="1200"/>
              <a:t>예제</a:t>
            </a:r>
            <a:r>
              <a:rPr lang="en-US" altLang="ko-KR" sz="1200"/>
              <a:t>2 </a:t>
            </a:r>
            <a:r>
              <a:rPr lang="ko-KR" altLang="en-US" sz="1200"/>
              <a:t>중분류</a:t>
            </a:r>
            <a:endParaRPr lang="en-US" altLang="ko-KR" sz="1200"/>
          </a:p>
          <a:p>
            <a:r>
              <a:rPr lang="ko-KR" altLang="en-US" sz="1200"/>
              <a:t>-------------------------</a:t>
            </a:r>
          </a:p>
          <a:p>
            <a:r>
              <a:rPr lang="ko-KR" altLang="en-US" sz="1200"/>
              <a:t>데스크탑</a:t>
            </a:r>
            <a:endParaRPr lang="en-US" altLang="ko-KR" sz="1200"/>
          </a:p>
          <a:p>
            <a:r>
              <a:rPr lang="en-US" altLang="ko-KR" sz="1200"/>
              <a:t>----------------</a:t>
            </a:r>
            <a:endParaRPr lang="ko-KR" altLang="en-US" sz="1200"/>
          </a:p>
          <a:p>
            <a:r>
              <a:rPr lang="ko-KR" altLang="en-US" sz="1200"/>
              <a:t>케이스</a:t>
            </a:r>
          </a:p>
          <a:p>
            <a:r>
              <a:rPr lang="ko-KR" altLang="en-US" sz="1200"/>
              <a:t>CPU</a:t>
            </a:r>
          </a:p>
          <a:p>
            <a:r>
              <a:rPr lang="ko-KR" altLang="en-US" sz="1200"/>
              <a:t>MEM</a:t>
            </a:r>
          </a:p>
          <a:p>
            <a:r>
              <a:rPr lang="ko-KR" altLang="en-US" sz="1200"/>
              <a:t>DISK</a:t>
            </a:r>
          </a:p>
          <a:p>
            <a:r>
              <a:rPr lang="ko-KR" altLang="en-US" sz="1200"/>
              <a:t>파워</a:t>
            </a:r>
          </a:p>
          <a:p>
            <a:r>
              <a:rPr lang="en-US" altLang="ko-KR" sz="1200"/>
              <a:t>----------------</a:t>
            </a:r>
            <a:endParaRPr lang="ko-KR" altLang="en-US" sz="1200"/>
          </a:p>
          <a:p>
            <a:r>
              <a:rPr lang="ko-KR" altLang="en-US" sz="1200"/>
              <a:t>모니터</a:t>
            </a:r>
            <a:endParaRPr lang="en-US" altLang="ko-KR" sz="1200"/>
          </a:p>
          <a:p>
            <a:r>
              <a:rPr lang="en-US" altLang="ko-KR" sz="1200"/>
              <a:t>----------------</a:t>
            </a:r>
            <a:endParaRPr lang="ko-KR" altLang="en-US" sz="1200"/>
          </a:p>
          <a:p>
            <a:r>
              <a:rPr lang="ko-KR" altLang="en-US" sz="1200"/>
              <a:t>케이스</a:t>
            </a:r>
          </a:p>
          <a:p>
            <a:r>
              <a:rPr lang="ko-KR" altLang="en-US" sz="1200"/>
              <a:t>액정</a:t>
            </a:r>
          </a:p>
          <a:p>
            <a:r>
              <a:rPr lang="ko-KR" altLang="en-US" sz="1200"/>
              <a:t>스탠드</a:t>
            </a:r>
          </a:p>
          <a:p>
            <a:r>
              <a:rPr lang="ko-KR" altLang="en-US" sz="1200"/>
              <a:t>HDMI케이블</a:t>
            </a:r>
          </a:p>
          <a:p>
            <a:r>
              <a:rPr lang="en-US" altLang="ko-KR" sz="1200"/>
              <a:t>----------------</a:t>
            </a:r>
            <a:endParaRPr lang="ko-KR" altLang="en-US" sz="1200"/>
          </a:p>
          <a:p>
            <a:r>
              <a:rPr lang="ko-KR" altLang="en-US" sz="1200"/>
              <a:t>주변기기</a:t>
            </a:r>
          </a:p>
          <a:p>
            <a:r>
              <a:rPr lang="en-US" altLang="ko-KR" sz="1200"/>
              <a:t>----------------</a:t>
            </a:r>
          </a:p>
          <a:p>
            <a:r>
              <a:rPr lang="ko-KR" altLang="en-US" sz="1200"/>
              <a:t>마우스</a:t>
            </a:r>
          </a:p>
          <a:p>
            <a:r>
              <a:rPr lang="ko-KR" altLang="en-US" sz="1200"/>
              <a:t>키보드</a:t>
            </a:r>
          </a:p>
          <a:p>
            <a:r>
              <a:rPr lang="ko-KR" altLang="en-US" sz="1200"/>
              <a:t>스피커</a:t>
            </a:r>
          </a:p>
          <a:p>
            <a:r>
              <a:rPr lang="en-US" altLang="ko-KR" sz="1200"/>
              <a:t>----------------</a:t>
            </a:r>
            <a:endParaRPr lang="ko-KR" altLang="en-US" sz="1200"/>
          </a:p>
          <a:p>
            <a:r>
              <a:rPr lang="ko-KR" altLang="en-US" sz="1200"/>
              <a:t>기타</a:t>
            </a:r>
          </a:p>
          <a:p>
            <a:r>
              <a:rPr lang="en-US" altLang="ko-KR" sz="1200"/>
              <a:t>----------------</a:t>
            </a:r>
          </a:p>
          <a:p>
            <a:r>
              <a:rPr lang="ko-KR" altLang="en-US" sz="1200"/>
              <a:t>전원케이블</a:t>
            </a:r>
            <a:r>
              <a:rPr lang="en-US" altLang="ko-KR" sz="1200"/>
              <a:t>1 110v</a:t>
            </a:r>
          </a:p>
          <a:p>
            <a:r>
              <a:rPr lang="ko-KR" altLang="en-US" sz="1200"/>
              <a:t>전원케이블</a:t>
            </a:r>
            <a:r>
              <a:rPr lang="en-US" altLang="ko-KR" sz="1200"/>
              <a:t>2 220v</a:t>
            </a:r>
            <a:endParaRPr lang="ko-KR" altLang="en-US" sz="1200"/>
          </a:p>
          <a:p>
            <a:r>
              <a:rPr lang="ko-KR" altLang="en-US" sz="1200"/>
              <a:t>-------------------------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813126-62A8-4B3C-B4F1-27EABD2ED4F8}"/>
              </a:ext>
            </a:extLst>
          </p:cNvPr>
          <p:cNvSpPr txBox="1"/>
          <p:nvPr/>
        </p:nvSpPr>
        <p:spPr>
          <a:xfrm>
            <a:off x="6456040" y="1019065"/>
            <a:ext cx="204058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/>
              <a:t>-------------------------</a:t>
            </a:r>
          </a:p>
          <a:p>
            <a:r>
              <a:rPr lang="ko-KR" altLang="en-US" sz="1200"/>
              <a:t>예제</a:t>
            </a:r>
            <a:r>
              <a:rPr lang="en-US" altLang="ko-KR" sz="1200"/>
              <a:t>1 </a:t>
            </a:r>
            <a:r>
              <a:rPr lang="ko-KR" altLang="en-US" sz="1200"/>
              <a:t>대분류</a:t>
            </a:r>
            <a:endParaRPr lang="en-US" altLang="ko-KR" sz="1200"/>
          </a:p>
          <a:p>
            <a:r>
              <a:rPr lang="ko-KR" altLang="en-US" sz="1200"/>
              <a:t>-------------------------</a:t>
            </a:r>
          </a:p>
          <a:p>
            <a:r>
              <a:rPr lang="ko-KR" altLang="en-US" sz="1200"/>
              <a:t>데스크탑</a:t>
            </a:r>
            <a:endParaRPr lang="en-US" altLang="ko-KR" sz="1200"/>
          </a:p>
          <a:p>
            <a:r>
              <a:rPr lang="ko-KR" altLang="en-US" sz="1200"/>
              <a:t>노트북</a:t>
            </a:r>
            <a:endParaRPr lang="en-US" altLang="ko-KR" sz="1200"/>
          </a:p>
          <a:p>
            <a:r>
              <a:rPr lang="ko-KR" altLang="en-US" sz="1200"/>
              <a:t>워크스테이션</a:t>
            </a:r>
            <a:endParaRPr lang="en-US" altLang="ko-KR" sz="1200"/>
          </a:p>
          <a:p>
            <a:r>
              <a:rPr lang="ko-KR" altLang="en-US" sz="1200"/>
              <a:t>모니터</a:t>
            </a:r>
            <a:endParaRPr lang="en-US" altLang="ko-KR" sz="1200"/>
          </a:p>
          <a:p>
            <a:r>
              <a:rPr lang="ko-KR" altLang="en-US" sz="1200"/>
              <a:t>주변기기</a:t>
            </a:r>
            <a:endParaRPr lang="en-US" altLang="ko-KR" sz="1200"/>
          </a:p>
          <a:p>
            <a:r>
              <a:rPr lang="ko-KR" altLang="en-US" sz="1200"/>
              <a:t>기타</a:t>
            </a:r>
            <a:endParaRPr lang="en-US" altLang="ko-KR" sz="1200"/>
          </a:p>
          <a:p>
            <a:r>
              <a:rPr lang="ko-KR" altLang="en-US" sz="1200"/>
              <a:t>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1310856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87798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>
                <a:ln>
                  <a:solidFill>
                    <a:schemeClr val="accent1">
                      <a:alpha val="0"/>
                    </a:schemeClr>
                  </a:solidFill>
                </a:ln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업무단계별 프로세스 정리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5D0A82-BCF1-46E6-A610-1B0ABAD91B90}"/>
              </a:ext>
            </a:extLst>
          </p:cNvPr>
          <p:cNvSpPr txBox="1"/>
          <p:nvPr/>
        </p:nvSpPr>
        <p:spPr>
          <a:xfrm>
            <a:off x="836189" y="1119181"/>
            <a:ext cx="104482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구매</a:t>
            </a:r>
            <a:r>
              <a:rPr lang="en-US" altLang="ko-KR"/>
              <a:t>/</a:t>
            </a:r>
            <a:r>
              <a:rPr lang="ko-KR" altLang="en-US"/>
              <a:t>발주</a:t>
            </a:r>
            <a:r>
              <a:rPr lang="en-US" altLang="ko-KR"/>
              <a:t>/</a:t>
            </a:r>
            <a:r>
              <a:rPr lang="ko-KR" altLang="en-US"/>
              <a:t>조달 등록</a:t>
            </a:r>
            <a:r>
              <a:rPr lang="en-US" altLang="ko-KR"/>
              <a:t>(</a:t>
            </a:r>
            <a:r>
              <a:rPr lang="ko-KR" altLang="en-US"/>
              <a:t>품목선택</a:t>
            </a:r>
            <a:r>
              <a:rPr lang="en-US" altLang="ko-KR"/>
              <a:t>, </a:t>
            </a:r>
            <a:r>
              <a:rPr lang="ko-KR" altLang="en-US"/>
              <a:t>완료된계약서선택</a:t>
            </a:r>
            <a:r>
              <a:rPr lang="en-US" altLang="ko-KR"/>
              <a:t>) -&gt;</a:t>
            </a:r>
            <a:r>
              <a:rPr lang="ko-KR" altLang="en-US"/>
              <a:t> 입고완료</a:t>
            </a:r>
            <a:r>
              <a:rPr lang="en-US" altLang="ko-KR"/>
              <a:t>(</a:t>
            </a:r>
            <a:r>
              <a:rPr lang="ko-KR" altLang="en-US"/>
              <a:t>자재입고</a:t>
            </a:r>
            <a:r>
              <a:rPr lang="en-US" altLang="ko-KR"/>
              <a:t>) -&gt; </a:t>
            </a:r>
            <a:r>
              <a:rPr lang="ko-KR" altLang="en-US"/>
              <a:t>검수</a:t>
            </a:r>
            <a:r>
              <a:rPr lang="en-US" altLang="ko-KR"/>
              <a:t> -&gt; </a:t>
            </a:r>
            <a:r>
              <a:rPr lang="ko-KR" altLang="en-US"/>
              <a:t>반품처리</a:t>
            </a:r>
            <a:r>
              <a:rPr lang="en-US" altLang="ko-KR"/>
              <a:t>(</a:t>
            </a:r>
            <a:r>
              <a:rPr lang="ko-KR" altLang="en-US"/>
              <a:t>자제반품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-&gt; </a:t>
            </a:r>
            <a:r>
              <a:rPr lang="ko-KR" altLang="en-US"/>
              <a:t>마감 </a:t>
            </a:r>
            <a:r>
              <a:rPr lang="en-US" altLang="ko-KR"/>
              <a:t>-&gt; </a:t>
            </a:r>
            <a:r>
              <a:rPr lang="ko-KR" altLang="en-US"/>
              <a:t>재입고</a:t>
            </a:r>
            <a:r>
              <a:rPr lang="en-US" altLang="ko-KR"/>
              <a:t>(</a:t>
            </a:r>
            <a:r>
              <a:rPr lang="ko-KR" altLang="en-US"/>
              <a:t>자재입고</a:t>
            </a:r>
            <a:r>
              <a:rPr lang="en-US" altLang="ko-KR"/>
              <a:t>) -&gt; </a:t>
            </a:r>
            <a:r>
              <a:rPr lang="ko-KR" altLang="en-US"/>
              <a:t>마감완료</a:t>
            </a:r>
            <a:endParaRPr lang="en-US" altLang="ko-KR"/>
          </a:p>
          <a:p>
            <a:endParaRPr lang="ko-KR" altLang="en-US"/>
          </a:p>
        </p:txBody>
      </p:sp>
      <p:graphicFrame>
        <p:nvGraphicFramePr>
          <p:cNvPr id="16" name="표 5">
            <a:extLst>
              <a:ext uri="{FF2B5EF4-FFF2-40B4-BE49-F238E27FC236}">
                <a16:creationId xmlns:a16="http://schemas.microsoft.com/office/drawing/2014/main" id="{CDBA1F95-94D5-4FEB-BB70-6A764244D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852387"/>
              </p:ext>
            </p:extLst>
          </p:nvPr>
        </p:nvGraphicFramePr>
        <p:xfrm>
          <a:off x="922589" y="1916832"/>
          <a:ext cx="10361876" cy="4205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268">
                  <a:extLst>
                    <a:ext uri="{9D8B030D-6E8A-4147-A177-3AD203B41FA5}">
                      <a16:colId xmlns:a16="http://schemas.microsoft.com/office/drawing/2014/main" val="4149681474"/>
                    </a:ext>
                  </a:extLst>
                </a:gridCol>
                <a:gridCol w="1480268">
                  <a:extLst>
                    <a:ext uri="{9D8B030D-6E8A-4147-A177-3AD203B41FA5}">
                      <a16:colId xmlns:a16="http://schemas.microsoft.com/office/drawing/2014/main" val="972660996"/>
                    </a:ext>
                  </a:extLst>
                </a:gridCol>
                <a:gridCol w="1480268">
                  <a:extLst>
                    <a:ext uri="{9D8B030D-6E8A-4147-A177-3AD203B41FA5}">
                      <a16:colId xmlns:a16="http://schemas.microsoft.com/office/drawing/2014/main" val="71482777"/>
                    </a:ext>
                  </a:extLst>
                </a:gridCol>
                <a:gridCol w="1480268">
                  <a:extLst>
                    <a:ext uri="{9D8B030D-6E8A-4147-A177-3AD203B41FA5}">
                      <a16:colId xmlns:a16="http://schemas.microsoft.com/office/drawing/2014/main" val="2158880276"/>
                    </a:ext>
                  </a:extLst>
                </a:gridCol>
                <a:gridCol w="1480268">
                  <a:extLst>
                    <a:ext uri="{9D8B030D-6E8A-4147-A177-3AD203B41FA5}">
                      <a16:colId xmlns:a16="http://schemas.microsoft.com/office/drawing/2014/main" val="3466752756"/>
                    </a:ext>
                  </a:extLst>
                </a:gridCol>
                <a:gridCol w="1480268">
                  <a:extLst>
                    <a:ext uri="{9D8B030D-6E8A-4147-A177-3AD203B41FA5}">
                      <a16:colId xmlns:a16="http://schemas.microsoft.com/office/drawing/2014/main" val="2698290860"/>
                    </a:ext>
                  </a:extLst>
                </a:gridCol>
                <a:gridCol w="1480268">
                  <a:extLst>
                    <a:ext uri="{9D8B030D-6E8A-4147-A177-3AD203B41FA5}">
                      <a16:colId xmlns:a16="http://schemas.microsoft.com/office/drawing/2014/main" val="583098675"/>
                    </a:ext>
                  </a:extLst>
                </a:gridCol>
              </a:tblGrid>
              <a:tr h="8411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검수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검수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반품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2264735"/>
                  </a:ext>
                </a:extLst>
              </a:tr>
              <a:tr h="84111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조달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품목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품목등록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6698840"/>
                  </a:ext>
                </a:extLst>
              </a:tr>
              <a:tr h="8411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계약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납품계약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완료</a:t>
                      </a:r>
                      <a:endParaRPr lang="en-US" altLang="ko-KR" sz="12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계약정보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업체정보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857062"/>
                  </a:ext>
                </a:extLst>
              </a:tr>
              <a:tr h="8411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발주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rgbClr val="FF0000"/>
                          </a:solidFill>
                        </a:rPr>
                        <a:t>구매발주</a:t>
                      </a:r>
                      <a:endParaRPr lang="en-US" altLang="ko-KR" sz="120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품목선택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계약서선택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업체정보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 입고요청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메일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?)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rgbClr val="FF0000"/>
                          </a:solidFill>
                        </a:rPr>
                        <a:t>입고처리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rgbClr val="FF0000"/>
                          </a:solidFill>
                        </a:rPr>
                        <a:t>반품처리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rgbClr val="FF0000"/>
                          </a:solidFill>
                        </a:rPr>
                        <a:t>마감완료</a:t>
                      </a:r>
                      <a:endParaRPr lang="en-US" altLang="ko-KR" sz="12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6634204"/>
                  </a:ext>
                </a:extLst>
              </a:tr>
              <a:tr h="8411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자제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재고확인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입고등록 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-&gt; </a:t>
                      </a:r>
                      <a:r>
                        <a:rPr lang="ko-KR" altLang="en-US" sz="1200">
                          <a:solidFill>
                            <a:srgbClr val="FF0000"/>
                          </a:solidFill>
                        </a:rPr>
                        <a:t>입고처리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반품출고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-&gt;</a:t>
                      </a:r>
                      <a:r>
                        <a:rPr lang="ko-KR" altLang="en-US" sz="1200">
                          <a:solidFill>
                            <a:srgbClr val="FF0000"/>
                          </a:solidFill>
                        </a:rPr>
                        <a:t>반품처리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입고완료</a:t>
                      </a:r>
                      <a:endParaRPr lang="en-US" altLang="ko-KR" sz="120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입고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반품 정산 및 재고수처리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424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0350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4263988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b="1" spc="20">
                <a:latin typeface="HY견고딕"/>
                <a:cs typeface="HY견고딕"/>
              </a:rPr>
              <a:t>기업</a:t>
            </a:r>
            <a:r>
              <a:rPr lang="ko-KR" altLang="en-US" sz="2400" b="1" spc="-90">
                <a:latin typeface="HY견고딕"/>
                <a:cs typeface="HY견고딕"/>
              </a:rPr>
              <a:t> </a:t>
            </a:r>
            <a:r>
              <a:rPr lang="ko-KR" altLang="en-US" sz="2400" b="1" spc="30">
                <a:latin typeface="HY견고딕"/>
                <a:cs typeface="HY견고딕"/>
              </a:rPr>
              <a:t>경영</a:t>
            </a:r>
            <a:r>
              <a:rPr lang="ko-KR" altLang="en-US" sz="2400" b="1" spc="-95">
                <a:latin typeface="HY견고딕"/>
                <a:cs typeface="HY견고딕"/>
              </a:rPr>
              <a:t> </a:t>
            </a:r>
            <a:r>
              <a:rPr lang="ko-KR" altLang="en-US" sz="2400" b="1" spc="15">
                <a:latin typeface="HY견고딕"/>
                <a:cs typeface="HY견고딕"/>
              </a:rPr>
              <a:t>프로세스</a:t>
            </a:r>
            <a:r>
              <a:rPr lang="ko-KR" altLang="en-US" sz="2400" b="1" spc="-110">
                <a:latin typeface="HY견고딕"/>
                <a:cs typeface="HY견고딕"/>
              </a:rPr>
              <a:t> </a:t>
            </a:r>
            <a:r>
              <a:rPr lang="ko-KR" altLang="en-US" sz="2400" b="1" spc="30">
                <a:latin typeface="HY견고딕"/>
                <a:cs typeface="HY견고딕"/>
              </a:rPr>
              <a:t>기능</a:t>
            </a:r>
            <a:r>
              <a:rPr lang="ko-KR" altLang="en-US" sz="2400" b="1" spc="-95">
                <a:latin typeface="HY견고딕"/>
                <a:cs typeface="HY견고딕"/>
              </a:rPr>
              <a:t> </a:t>
            </a:r>
            <a:r>
              <a:rPr lang="ko-KR" altLang="en-US" sz="2400" b="1" spc="15">
                <a:latin typeface="HY견고딕"/>
                <a:cs typeface="HY견고딕"/>
              </a:rPr>
              <a:t>영역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1BA3CAF-BC0E-486C-BABF-361924F1F4B0}"/>
              </a:ext>
            </a:extLst>
          </p:cNvPr>
          <p:cNvSpPr txBox="1"/>
          <p:nvPr/>
        </p:nvSpPr>
        <p:spPr>
          <a:xfrm>
            <a:off x="1650593" y="983781"/>
            <a:ext cx="7157720" cy="7629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079" marR="5080" indent="-247015">
              <a:lnSpc>
                <a:spcPct val="120100"/>
              </a:lnSpc>
              <a:spcBef>
                <a:spcPts val="100"/>
              </a:spcBef>
              <a:buChar char="■"/>
              <a:tabLst>
                <a:tab pos="252095" algn="l"/>
              </a:tabLst>
            </a:pPr>
            <a:r>
              <a:rPr sz="1400" dirty="0">
                <a:latin typeface="맑은 고딕"/>
                <a:cs typeface="맑은 고딕"/>
              </a:rPr>
              <a:t>일반적인</a:t>
            </a:r>
            <a:r>
              <a:rPr sz="1400" spc="-2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기업의</a:t>
            </a:r>
            <a:r>
              <a:rPr sz="1400" spc="-30" dirty="0">
                <a:latin typeface="맑은 고딕"/>
                <a:cs typeface="맑은 고딕"/>
              </a:rPr>
              <a:t> </a:t>
            </a:r>
            <a:r>
              <a:rPr sz="1400" spc="5" dirty="0">
                <a:latin typeface="맑은 고딕"/>
                <a:cs typeface="맑은 고딕"/>
              </a:rPr>
              <a:t>목적은</a:t>
            </a:r>
            <a:r>
              <a:rPr sz="1400" spc="-2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상품(제품</a:t>
            </a:r>
            <a:r>
              <a:rPr sz="1400" spc="-35" dirty="0">
                <a:latin typeface="맑은 고딕"/>
                <a:cs typeface="맑은 고딕"/>
              </a:rPr>
              <a:t> </a:t>
            </a:r>
            <a:r>
              <a:rPr sz="1400" spc="5" dirty="0">
                <a:latin typeface="맑은 고딕"/>
                <a:cs typeface="맑은 고딕"/>
              </a:rPr>
              <a:t>및</a:t>
            </a:r>
            <a:r>
              <a:rPr sz="1400" spc="-1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서비스)을</a:t>
            </a:r>
            <a:r>
              <a:rPr sz="1400" spc="-3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제작하고</a:t>
            </a:r>
            <a:r>
              <a:rPr sz="1400" spc="-3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이를</a:t>
            </a:r>
            <a:r>
              <a:rPr sz="1400" spc="-20" dirty="0">
                <a:latin typeface="맑은 고딕"/>
                <a:cs typeface="맑은 고딕"/>
              </a:rPr>
              <a:t> </a:t>
            </a:r>
            <a:r>
              <a:rPr sz="1400" spc="5" dirty="0">
                <a:latin typeface="맑은 고딕"/>
                <a:cs typeface="맑은 고딕"/>
              </a:rPr>
              <a:t>고객에게</a:t>
            </a:r>
            <a:r>
              <a:rPr sz="1400" spc="-3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판매함으로써 </a:t>
            </a:r>
            <a:r>
              <a:rPr sz="1400" spc="-47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기업의 이익과 산업계에서 생존을 추구하는 것으로 이러한 목적을 달성하기 위해 </a:t>
            </a:r>
            <a:r>
              <a:rPr sz="1400" spc="5" dirty="0"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000CC"/>
                </a:solidFill>
                <a:latin typeface="맑은 고딕"/>
                <a:cs typeface="맑은 고딕"/>
              </a:rPr>
              <a:t>경영의</a:t>
            </a:r>
            <a:r>
              <a:rPr sz="1400" spc="-15" dirty="0">
                <a:solidFill>
                  <a:srgbClr val="0000CC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000CC"/>
                </a:solidFill>
                <a:latin typeface="맑은 고딕"/>
                <a:cs typeface="맑은 고딕"/>
              </a:rPr>
              <a:t>관점에서</a:t>
            </a:r>
            <a:r>
              <a:rPr sz="1400" spc="-25" dirty="0">
                <a:solidFill>
                  <a:srgbClr val="0000CC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아래와</a:t>
            </a:r>
            <a:r>
              <a:rPr sz="1400" spc="-1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같은</a:t>
            </a:r>
            <a:r>
              <a:rPr sz="1400" spc="-15" dirty="0"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000CC"/>
                </a:solidFill>
                <a:latin typeface="맑은 고딕"/>
                <a:cs typeface="맑은 고딕"/>
              </a:rPr>
              <a:t>기능</a:t>
            </a:r>
            <a:r>
              <a:rPr sz="1400" spc="-10" dirty="0">
                <a:solidFill>
                  <a:srgbClr val="0000CC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000CC"/>
                </a:solidFill>
                <a:latin typeface="맑은 고딕"/>
                <a:cs typeface="맑은 고딕"/>
              </a:rPr>
              <a:t>영역을</a:t>
            </a:r>
            <a:r>
              <a:rPr sz="1400" spc="-10" dirty="0">
                <a:solidFill>
                  <a:srgbClr val="0000CC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000CC"/>
                </a:solidFill>
                <a:latin typeface="맑은 고딕"/>
                <a:cs typeface="맑은 고딕"/>
              </a:rPr>
              <a:t>나누어</a:t>
            </a:r>
            <a:r>
              <a:rPr sz="1400" spc="-25" dirty="0">
                <a:solidFill>
                  <a:srgbClr val="0000CC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000CC"/>
                </a:solidFill>
                <a:latin typeface="맑은 고딕"/>
                <a:cs typeface="맑은 고딕"/>
              </a:rPr>
              <a:t>프로세스</a:t>
            </a:r>
            <a:r>
              <a:rPr sz="1400" dirty="0">
                <a:latin typeface="맑은 고딕"/>
                <a:cs typeface="맑은 고딕"/>
              </a:rPr>
              <a:t>를</a:t>
            </a:r>
            <a:r>
              <a:rPr sz="1400" spc="-2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운영하고</a:t>
            </a:r>
            <a:r>
              <a:rPr sz="1400" spc="-3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있음</a:t>
            </a:r>
            <a:endParaRPr sz="1400">
              <a:latin typeface="맑은 고딕"/>
              <a:cs typeface="맑은 고딕"/>
            </a:endParaRP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F1E3B155-7936-428E-B45B-C1B30EE30CA1}"/>
              </a:ext>
            </a:extLst>
          </p:cNvPr>
          <p:cNvGraphicFramePr>
            <a:graphicFrameLocks noGrp="1"/>
          </p:cNvGraphicFramePr>
          <p:nvPr/>
        </p:nvGraphicFramePr>
        <p:xfrm>
          <a:off x="2112962" y="1982852"/>
          <a:ext cx="7792720" cy="38144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2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7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1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100" b="1" spc="-15" dirty="0">
                          <a:latin typeface="굴림"/>
                          <a:cs typeface="굴림"/>
                        </a:rPr>
                        <a:t>기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능</a:t>
                      </a:r>
                      <a:r>
                        <a:rPr sz="1100" b="1" spc="-1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spc="-15" dirty="0">
                          <a:latin typeface="굴림"/>
                          <a:cs typeface="굴림"/>
                        </a:rPr>
                        <a:t>영역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100" b="1" spc="5" dirty="0">
                          <a:latin typeface="굴림"/>
                          <a:cs typeface="굴림"/>
                        </a:rPr>
                        <a:t>역할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100" b="1" spc="-15" dirty="0">
                          <a:latin typeface="굴림"/>
                          <a:cs typeface="굴림"/>
                        </a:rPr>
                        <a:t>해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당</a:t>
                      </a:r>
                      <a:r>
                        <a:rPr sz="1100" b="1" spc="-1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spc="-15" dirty="0">
                          <a:latin typeface="굴림"/>
                          <a:cs typeface="굴림"/>
                        </a:rPr>
                        <a:t>업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무</a:t>
                      </a:r>
                      <a:r>
                        <a:rPr sz="1100" b="1" spc="-1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spc="-15" dirty="0">
                          <a:latin typeface="굴림"/>
                          <a:cs typeface="굴림"/>
                        </a:rPr>
                        <a:t>프로</a:t>
                      </a:r>
                      <a:r>
                        <a:rPr sz="1100" b="1" spc="-25" dirty="0">
                          <a:latin typeface="굴림"/>
                          <a:cs typeface="굴림"/>
                        </a:rPr>
                        <a:t>세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스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40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100" b="1" spc="-15" dirty="0">
                          <a:latin typeface="굴림"/>
                          <a:cs typeface="굴림"/>
                        </a:rPr>
                        <a:t>관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리</a:t>
                      </a:r>
                      <a:r>
                        <a:rPr sz="1100" b="1" spc="-5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영역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03835" marR="270510" indent="-186055">
                        <a:lnSpc>
                          <a:spcPct val="120000"/>
                        </a:lnSpc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-</a:t>
                      </a:r>
                      <a:r>
                        <a:rPr sz="1100" spc="29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기업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경영의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목적인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제조/판매를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위해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전략적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계획을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수립하고, </a:t>
                      </a:r>
                      <a:r>
                        <a:rPr sz="1100" spc="-35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경영</a:t>
                      </a:r>
                      <a:r>
                        <a:rPr sz="1100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활동의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성과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및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결과를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관리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56235" marR="209550" indent="-91440">
                        <a:lnSpc>
                          <a:spcPct val="120000"/>
                        </a:lnSpc>
                      </a:pPr>
                      <a:r>
                        <a:rPr sz="1100" b="1" spc="15" dirty="0">
                          <a:latin typeface="굴림"/>
                          <a:cs typeface="굴림"/>
                        </a:rPr>
                        <a:t>경영</a:t>
                      </a:r>
                      <a:r>
                        <a:rPr sz="1100" b="1" spc="-5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spc="15" dirty="0">
                          <a:latin typeface="굴림"/>
                          <a:cs typeface="굴림"/>
                        </a:rPr>
                        <a:t>전략</a:t>
                      </a:r>
                      <a:r>
                        <a:rPr sz="1100" b="1" spc="-6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spc="5" dirty="0">
                          <a:latin typeface="굴림"/>
                          <a:cs typeface="굴림"/>
                        </a:rPr>
                        <a:t>수립,</a:t>
                      </a:r>
                      <a:r>
                        <a:rPr sz="1100" b="1" spc="-4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spc="5" dirty="0">
                          <a:latin typeface="굴림"/>
                          <a:cs typeface="굴림"/>
                        </a:rPr>
                        <a:t>신규사업</a:t>
                      </a:r>
                      <a:r>
                        <a:rPr sz="1100" b="1" spc="28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spc="5" dirty="0">
                          <a:latin typeface="굴림"/>
                          <a:cs typeface="굴림"/>
                        </a:rPr>
                        <a:t>발굴, </a:t>
                      </a:r>
                      <a:r>
                        <a:rPr sz="1100" b="1" spc="-34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spc="15" dirty="0">
                          <a:latin typeface="굴림"/>
                          <a:cs typeface="굴림"/>
                        </a:rPr>
                        <a:t>기업</a:t>
                      </a:r>
                      <a:r>
                        <a:rPr sz="1100" b="1" spc="-6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spc="10" dirty="0">
                          <a:latin typeface="굴림"/>
                          <a:cs typeface="굴림"/>
                        </a:rPr>
                        <a:t>혁신,</a:t>
                      </a:r>
                      <a:r>
                        <a:rPr sz="1100" b="1" spc="-5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spc="10" dirty="0">
                          <a:latin typeface="굴림"/>
                          <a:cs typeface="굴림"/>
                        </a:rPr>
                        <a:t>경영성과</a:t>
                      </a:r>
                      <a:r>
                        <a:rPr sz="1100" b="1" spc="-8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spc="20" dirty="0">
                          <a:latin typeface="굴림"/>
                          <a:cs typeface="굴림"/>
                        </a:rPr>
                        <a:t>평가</a:t>
                      </a:r>
                      <a:r>
                        <a:rPr sz="1100" b="1" spc="-6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spc="20" dirty="0">
                          <a:latin typeface="굴림"/>
                          <a:cs typeface="굴림"/>
                        </a:rPr>
                        <a:t>등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40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100" b="1" spc="-15" dirty="0">
                          <a:latin typeface="굴림"/>
                          <a:cs typeface="굴림"/>
                        </a:rPr>
                        <a:t>판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매</a:t>
                      </a:r>
                      <a:r>
                        <a:rPr sz="1100" b="1" spc="-5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spc="-5" dirty="0">
                          <a:latin typeface="굴림"/>
                          <a:cs typeface="굴림"/>
                        </a:rPr>
                        <a:t>영역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-</a:t>
                      </a:r>
                      <a:r>
                        <a:rPr sz="1100" spc="28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spc="5" dirty="0">
                          <a:latin typeface="굴림"/>
                          <a:cs typeface="굴림"/>
                        </a:rPr>
                        <a:t>제품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spc="5" dirty="0">
                          <a:latin typeface="굴림"/>
                          <a:cs typeface="굴림"/>
                        </a:rPr>
                        <a:t>및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서비스의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판매를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위한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영업활동,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이를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위한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2038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판매시장에</a:t>
                      </a:r>
                      <a:r>
                        <a:rPr sz="1100" spc="-5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대한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조사,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고객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Trend</a:t>
                      </a:r>
                      <a:r>
                        <a:rPr sz="1100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및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수요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예측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등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활동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100" b="1" spc="15" dirty="0">
                          <a:latin typeface="굴림"/>
                          <a:cs typeface="굴림"/>
                        </a:rPr>
                        <a:t>상품</a:t>
                      </a:r>
                      <a:r>
                        <a:rPr sz="1100" b="1" spc="-6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spc="10" dirty="0">
                          <a:latin typeface="굴림"/>
                          <a:cs typeface="굴림"/>
                        </a:rPr>
                        <a:t>영업,</a:t>
                      </a:r>
                      <a:r>
                        <a:rPr sz="1100" b="1" spc="-6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spc="5" dirty="0">
                          <a:latin typeface="굴림"/>
                          <a:cs typeface="굴림"/>
                        </a:rPr>
                        <a:t>마케팅,</a:t>
                      </a:r>
                      <a:r>
                        <a:rPr sz="1100" b="1" spc="-5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spc="15" dirty="0">
                          <a:latin typeface="굴림"/>
                          <a:cs typeface="굴림"/>
                        </a:rPr>
                        <a:t>고객</a:t>
                      </a:r>
                      <a:r>
                        <a:rPr sz="1100" b="1" spc="-6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spc="20" dirty="0">
                          <a:latin typeface="굴림"/>
                          <a:cs typeface="굴림"/>
                        </a:rPr>
                        <a:t>관리</a:t>
                      </a:r>
                      <a:r>
                        <a:rPr sz="1100" b="1" spc="-6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spc="25" dirty="0">
                          <a:latin typeface="굴림"/>
                          <a:cs typeface="굴림"/>
                        </a:rPr>
                        <a:t>등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40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100" b="1" spc="-15" dirty="0">
                          <a:latin typeface="굴림"/>
                          <a:cs typeface="굴림"/>
                        </a:rPr>
                        <a:t>제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조</a:t>
                      </a:r>
                      <a:r>
                        <a:rPr sz="1100" b="1" spc="-5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영역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03835" marR="144145" indent="-186055">
                        <a:lnSpc>
                          <a:spcPct val="120000"/>
                        </a:lnSpc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-</a:t>
                      </a:r>
                      <a:r>
                        <a:rPr sz="1100" spc="29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제품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및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서비스를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생산해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내는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기본적인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역할에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더불어,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고객에게 </a:t>
                      </a:r>
                      <a:r>
                        <a:rPr sz="1100" spc="-35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최상의</a:t>
                      </a:r>
                      <a:r>
                        <a:rPr sz="1100" spc="-4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품질의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상품이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제공될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수</a:t>
                      </a:r>
                      <a:r>
                        <a:rPr sz="1100" spc="-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있도록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하는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생산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활동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수행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20345" marR="211454" indent="66675">
                        <a:lnSpc>
                          <a:spcPct val="120000"/>
                        </a:lnSpc>
                      </a:pPr>
                      <a:r>
                        <a:rPr sz="1100" b="1" dirty="0">
                          <a:latin typeface="굴림"/>
                          <a:cs typeface="굴림"/>
                        </a:rPr>
                        <a:t>생산계획, 상품개발, </a:t>
                      </a:r>
                      <a:r>
                        <a:rPr sz="1100" b="1" spc="5" dirty="0">
                          <a:latin typeface="굴림"/>
                          <a:cs typeface="굴림"/>
                        </a:rPr>
                        <a:t>공정관리, </a:t>
                      </a:r>
                      <a:r>
                        <a:rPr sz="1100" b="1" spc="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생산기술,</a:t>
                      </a:r>
                      <a:r>
                        <a:rPr sz="1100" b="1" spc="-6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제품기술,</a:t>
                      </a:r>
                      <a:r>
                        <a:rPr sz="1100" b="1" spc="-6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spc="10" dirty="0">
                          <a:latin typeface="굴림"/>
                          <a:cs typeface="굴림"/>
                        </a:rPr>
                        <a:t>품질관리</a:t>
                      </a:r>
                      <a:r>
                        <a:rPr sz="1100" b="1" spc="-8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spc="20" dirty="0">
                          <a:latin typeface="굴림"/>
                          <a:cs typeface="굴림"/>
                        </a:rPr>
                        <a:t>등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40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100" b="1" spc="-15" dirty="0">
                          <a:latin typeface="굴림"/>
                          <a:cs typeface="굴림"/>
                        </a:rPr>
                        <a:t>조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달</a:t>
                      </a:r>
                      <a:r>
                        <a:rPr sz="1100" b="1" spc="-5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영역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03835" marR="750570" indent="-186055">
                        <a:lnSpc>
                          <a:spcPct val="120000"/>
                        </a:lnSpc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-</a:t>
                      </a:r>
                      <a:r>
                        <a:rPr sz="1100" spc="29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최상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품질의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제품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및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서비스가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만들어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지기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위해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필요한 </a:t>
                      </a:r>
                      <a:r>
                        <a:rPr sz="1100" spc="-35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생산</a:t>
                      </a:r>
                      <a:r>
                        <a:rPr sz="1100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자원을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공급하는</a:t>
                      </a:r>
                      <a:r>
                        <a:rPr sz="1100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활동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493395" marR="483234" indent="114300">
                        <a:lnSpc>
                          <a:spcPct val="120000"/>
                        </a:lnSpc>
                      </a:pPr>
                      <a:r>
                        <a:rPr sz="1100" b="1" dirty="0">
                          <a:latin typeface="굴림"/>
                          <a:cs typeface="굴림"/>
                        </a:rPr>
                        <a:t>구매관리, 자재조달, </a:t>
                      </a:r>
                      <a:r>
                        <a:rPr sz="1100" b="1" spc="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창고관리,</a:t>
                      </a:r>
                      <a:r>
                        <a:rPr sz="1100" b="1" spc="-5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spc="15" dirty="0">
                          <a:latin typeface="굴림"/>
                          <a:cs typeface="굴림"/>
                        </a:rPr>
                        <a:t>재고</a:t>
                      </a:r>
                      <a:r>
                        <a:rPr sz="1100" b="1" spc="-7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spc="15" dirty="0">
                          <a:latin typeface="굴림"/>
                          <a:cs typeface="굴림"/>
                        </a:rPr>
                        <a:t>관리</a:t>
                      </a:r>
                      <a:r>
                        <a:rPr sz="1100" b="1" spc="28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spc="20" dirty="0">
                          <a:latin typeface="굴림"/>
                          <a:cs typeface="굴림"/>
                        </a:rPr>
                        <a:t>등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40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100" b="1" spc="-15" dirty="0">
                          <a:latin typeface="굴림"/>
                          <a:cs typeface="굴림"/>
                        </a:rPr>
                        <a:t>지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원</a:t>
                      </a:r>
                      <a:r>
                        <a:rPr sz="1100" b="1" spc="-5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spc="-5" dirty="0">
                          <a:latin typeface="굴림"/>
                          <a:cs typeface="굴림"/>
                        </a:rPr>
                        <a:t>영역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-</a:t>
                      </a:r>
                      <a:r>
                        <a:rPr sz="1100" spc="28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spc="5" dirty="0">
                          <a:latin typeface="굴림"/>
                          <a:cs typeface="굴림"/>
                        </a:rPr>
                        <a:t>기업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경영활동에</a:t>
                      </a:r>
                      <a:r>
                        <a:rPr sz="1100" spc="-4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필요한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투입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spc="5" dirty="0">
                          <a:latin typeface="굴림"/>
                          <a:cs typeface="굴림"/>
                        </a:rPr>
                        <a:t>재원을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제공하고,</a:t>
                      </a:r>
                      <a:r>
                        <a:rPr sz="1100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지속적인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2038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경영활동이</a:t>
                      </a:r>
                      <a:r>
                        <a:rPr sz="1100" spc="-5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이루어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질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수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있도록</a:t>
                      </a:r>
                      <a:r>
                        <a:rPr sz="1100" spc="-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기반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인프라를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갖추는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활동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100" b="1" dirty="0">
                          <a:latin typeface="굴림"/>
                          <a:cs typeface="굴림"/>
                        </a:rPr>
                        <a:t>인사관리,</a:t>
                      </a:r>
                      <a:r>
                        <a:rPr sz="1100" b="1" spc="-6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재무회계,</a:t>
                      </a:r>
                      <a:r>
                        <a:rPr sz="1100" b="1" spc="-7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spc="15" dirty="0">
                          <a:latin typeface="굴림"/>
                          <a:cs typeface="굴림"/>
                        </a:rPr>
                        <a:t>총무,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b="1" spc="-15" dirty="0">
                          <a:latin typeface="굴림"/>
                          <a:cs typeface="굴림"/>
                        </a:rPr>
                        <a:t>정보</a:t>
                      </a:r>
                      <a:r>
                        <a:rPr sz="1100" b="1" spc="-25" dirty="0">
                          <a:latin typeface="굴림"/>
                          <a:cs typeface="굴림"/>
                        </a:rPr>
                        <a:t>시</a:t>
                      </a:r>
                      <a:r>
                        <a:rPr sz="1100" b="1" spc="-40" dirty="0">
                          <a:latin typeface="굴림"/>
                          <a:cs typeface="굴림"/>
                        </a:rPr>
                        <a:t>스</a:t>
                      </a:r>
                      <a:r>
                        <a:rPr sz="1100" b="1" spc="-25" dirty="0">
                          <a:latin typeface="굴림"/>
                          <a:cs typeface="굴림"/>
                        </a:rPr>
                        <a:t>템</a:t>
                      </a:r>
                      <a:r>
                        <a:rPr sz="1100" b="1" spc="-40" dirty="0">
                          <a:latin typeface="굴림"/>
                          <a:cs typeface="굴림"/>
                        </a:rPr>
                        <a:t>관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리</a:t>
                      </a:r>
                      <a:r>
                        <a:rPr sz="1100" b="1" spc="-6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등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264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</a:t>
            </a:r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3317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b="1" spc="20">
                <a:latin typeface="HY견고딕"/>
                <a:cs typeface="HY견고딕"/>
              </a:rPr>
              <a:t>구매</a:t>
            </a:r>
            <a:r>
              <a:rPr lang="ko-KR" altLang="en-US" sz="2400" b="1" spc="-95">
                <a:latin typeface="HY견고딕"/>
                <a:cs typeface="HY견고딕"/>
              </a:rPr>
              <a:t> </a:t>
            </a:r>
            <a:r>
              <a:rPr lang="ko-KR" altLang="en-US" sz="2400" b="1" spc="30">
                <a:latin typeface="HY견고딕"/>
                <a:cs typeface="HY견고딕"/>
              </a:rPr>
              <a:t>관리</a:t>
            </a:r>
            <a:r>
              <a:rPr lang="ko-KR" altLang="en-US" sz="2400" b="1" spc="-105">
                <a:latin typeface="HY견고딕"/>
                <a:cs typeface="HY견고딕"/>
              </a:rPr>
              <a:t> </a:t>
            </a:r>
            <a:r>
              <a:rPr lang="ko-KR" altLang="en-US" sz="2400" b="1" spc="30">
                <a:latin typeface="HY견고딕"/>
                <a:cs typeface="HY견고딕"/>
              </a:rPr>
              <a:t>업무</a:t>
            </a:r>
            <a:r>
              <a:rPr lang="ko-KR" altLang="en-US" sz="2400" b="1" spc="-90">
                <a:latin typeface="HY견고딕"/>
                <a:cs typeface="HY견고딕"/>
              </a:rPr>
              <a:t> </a:t>
            </a:r>
            <a:r>
              <a:rPr lang="ko-KR" altLang="en-US" sz="2400" b="1">
                <a:latin typeface="HY견고딕"/>
                <a:cs typeface="HY견고딕"/>
              </a:rPr>
              <a:t>영역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069E64D6-CBA3-4B51-BEBC-DD7F366E619A}"/>
              </a:ext>
            </a:extLst>
          </p:cNvPr>
          <p:cNvSpPr txBox="1"/>
          <p:nvPr/>
        </p:nvSpPr>
        <p:spPr>
          <a:xfrm>
            <a:off x="1650594" y="983782"/>
            <a:ext cx="7596505" cy="794385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251460" indent="-239395">
              <a:spcBef>
                <a:spcPts val="439"/>
              </a:spcBef>
              <a:buClr>
                <a:srgbClr val="000000"/>
              </a:buClr>
              <a:buChar char="■"/>
              <a:tabLst>
                <a:tab pos="252095" algn="l"/>
              </a:tabLst>
            </a:pPr>
            <a:r>
              <a:rPr sz="1400" dirty="0">
                <a:solidFill>
                  <a:srgbClr val="0000CC"/>
                </a:solidFill>
                <a:latin typeface="맑은 고딕"/>
                <a:cs typeface="맑은 고딕"/>
              </a:rPr>
              <a:t>구매관리는</a:t>
            </a:r>
            <a:r>
              <a:rPr sz="1400" spc="-35" dirty="0">
                <a:solidFill>
                  <a:srgbClr val="0000CC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기업</a:t>
            </a:r>
            <a:r>
              <a:rPr sz="1400" spc="-15" dirty="0">
                <a:latin typeface="맑은 고딕"/>
                <a:cs typeface="맑은 고딕"/>
              </a:rPr>
              <a:t> </a:t>
            </a:r>
            <a:r>
              <a:rPr sz="1400" spc="5" dirty="0">
                <a:latin typeface="맑은 고딕"/>
                <a:cs typeface="맑은 고딕"/>
              </a:rPr>
              <a:t>경영</a:t>
            </a:r>
            <a:r>
              <a:rPr sz="1400" spc="-2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프로세스의</a:t>
            </a:r>
            <a:r>
              <a:rPr sz="1400" spc="-3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기능영역</a:t>
            </a:r>
            <a:r>
              <a:rPr sz="1400" spc="-30" dirty="0">
                <a:latin typeface="맑은 고딕"/>
                <a:cs typeface="맑은 고딕"/>
              </a:rPr>
              <a:t> </a:t>
            </a:r>
            <a:r>
              <a:rPr sz="1400" spc="5" dirty="0">
                <a:latin typeface="맑은 고딕"/>
                <a:cs typeface="맑은 고딕"/>
              </a:rPr>
              <a:t>중</a:t>
            </a:r>
            <a:r>
              <a:rPr sz="1400" spc="-5" dirty="0"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000CC"/>
                </a:solidFill>
                <a:latin typeface="맑은 고딕"/>
                <a:cs typeface="맑은 고딕"/>
              </a:rPr>
              <a:t>조달</a:t>
            </a:r>
            <a:r>
              <a:rPr sz="1400" spc="-20" dirty="0">
                <a:solidFill>
                  <a:srgbClr val="0000CC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000CC"/>
                </a:solidFill>
                <a:latin typeface="맑은 고딕"/>
                <a:cs typeface="맑은 고딕"/>
              </a:rPr>
              <a:t>영역에</a:t>
            </a:r>
            <a:r>
              <a:rPr sz="1400" spc="-30" dirty="0">
                <a:solidFill>
                  <a:srgbClr val="0000CC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000CC"/>
                </a:solidFill>
                <a:latin typeface="맑은 고딕"/>
                <a:cs typeface="맑은 고딕"/>
              </a:rPr>
              <a:t>해당</a:t>
            </a:r>
            <a:r>
              <a:rPr sz="1400" spc="-20" dirty="0">
                <a:solidFill>
                  <a:srgbClr val="0000CC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되며,</a:t>
            </a:r>
            <a:endParaRPr sz="1400">
              <a:latin typeface="맑은 고딕"/>
              <a:cs typeface="맑은 고딕"/>
            </a:endParaRPr>
          </a:p>
          <a:p>
            <a:pPr marL="259079">
              <a:spcBef>
                <a:spcPts val="335"/>
              </a:spcBef>
            </a:pPr>
            <a:r>
              <a:rPr sz="1400" dirty="0">
                <a:solidFill>
                  <a:srgbClr val="0000CC"/>
                </a:solidFill>
                <a:latin typeface="맑은 고딕"/>
                <a:cs typeface="맑은 고딕"/>
              </a:rPr>
              <a:t>기업</a:t>
            </a:r>
            <a:r>
              <a:rPr sz="1400" spc="-15" dirty="0">
                <a:solidFill>
                  <a:srgbClr val="0000CC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000CC"/>
                </a:solidFill>
                <a:latin typeface="맑은 고딕"/>
                <a:cs typeface="맑은 고딕"/>
              </a:rPr>
              <a:t>경영에</a:t>
            </a:r>
            <a:r>
              <a:rPr sz="1400" spc="-10" dirty="0">
                <a:solidFill>
                  <a:srgbClr val="0000CC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000CC"/>
                </a:solidFill>
                <a:latin typeface="맑은 고딕"/>
                <a:cs typeface="맑은 고딕"/>
              </a:rPr>
              <a:t>필요한</a:t>
            </a:r>
            <a:r>
              <a:rPr sz="1400" spc="-10" dirty="0">
                <a:solidFill>
                  <a:srgbClr val="0000CC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000CC"/>
                </a:solidFill>
                <a:latin typeface="맑은 고딕"/>
                <a:cs typeface="맑은 고딕"/>
              </a:rPr>
              <a:t>자재</a:t>
            </a:r>
            <a:r>
              <a:rPr sz="1400" spc="-10" dirty="0">
                <a:solidFill>
                  <a:srgbClr val="0000CC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000CC"/>
                </a:solidFill>
                <a:latin typeface="맑은 고딕"/>
                <a:cs typeface="맑은 고딕"/>
              </a:rPr>
              <a:t>및</a:t>
            </a:r>
            <a:r>
              <a:rPr sz="1400" spc="-15" dirty="0">
                <a:solidFill>
                  <a:srgbClr val="0000CC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000CC"/>
                </a:solidFill>
                <a:latin typeface="맑은 고딕"/>
                <a:cs typeface="맑은 고딕"/>
              </a:rPr>
              <a:t>용역을</a:t>
            </a:r>
            <a:r>
              <a:rPr sz="1400" spc="-10" dirty="0">
                <a:solidFill>
                  <a:srgbClr val="0000CC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000CC"/>
                </a:solidFill>
                <a:latin typeface="맑은 고딕"/>
                <a:cs typeface="맑은 고딕"/>
              </a:rPr>
              <a:t>매입</a:t>
            </a:r>
            <a:r>
              <a:rPr sz="1400" dirty="0">
                <a:latin typeface="맑은 고딕"/>
                <a:cs typeface="맑은 고딕"/>
              </a:rPr>
              <a:t>하는</a:t>
            </a:r>
            <a:r>
              <a:rPr sz="1400" spc="-2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활동에</a:t>
            </a:r>
            <a:r>
              <a:rPr sz="1400" spc="-1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대해</a:t>
            </a:r>
            <a:r>
              <a:rPr sz="1400" spc="-2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종합적이고</a:t>
            </a:r>
            <a:r>
              <a:rPr sz="1400" spc="-2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과학적인</a:t>
            </a:r>
            <a:r>
              <a:rPr sz="1400" spc="-1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관리를</a:t>
            </a:r>
            <a:r>
              <a:rPr sz="1400" spc="-2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추구</a:t>
            </a:r>
            <a:endParaRPr sz="1400">
              <a:latin typeface="맑은 고딕"/>
              <a:cs typeface="맑은 고딕"/>
            </a:endParaRPr>
          </a:p>
          <a:p>
            <a:pPr marL="259079">
              <a:spcBef>
                <a:spcPts val="335"/>
              </a:spcBef>
            </a:pPr>
            <a:r>
              <a:rPr sz="1400" dirty="0">
                <a:latin typeface="맑은 고딕"/>
                <a:cs typeface="맑은 고딕"/>
              </a:rPr>
              <a:t>→</a:t>
            </a:r>
            <a:r>
              <a:rPr sz="1400" spc="-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구매방침,</a:t>
            </a:r>
            <a:r>
              <a:rPr sz="1400" spc="-1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구매계획,</a:t>
            </a:r>
            <a:r>
              <a:rPr sz="1400" spc="-2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발주</a:t>
            </a:r>
            <a:r>
              <a:rPr sz="1400" spc="-1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및</a:t>
            </a:r>
            <a:r>
              <a:rPr sz="1400" spc="-1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자재관리, 구매</a:t>
            </a:r>
            <a:r>
              <a:rPr sz="1400" spc="-1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조직,</a:t>
            </a:r>
            <a:r>
              <a:rPr sz="1400" spc="-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협력회사</a:t>
            </a:r>
            <a:r>
              <a:rPr sz="1400" spc="-2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관리</a:t>
            </a:r>
            <a:r>
              <a:rPr sz="1400" spc="-1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등의</a:t>
            </a:r>
            <a:r>
              <a:rPr sz="1400" spc="-1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업무를</a:t>
            </a:r>
            <a:r>
              <a:rPr sz="1400" spc="-1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포함</a:t>
            </a:r>
            <a:endParaRPr sz="1400">
              <a:latin typeface="맑은 고딕"/>
              <a:cs typeface="맑은 고딕"/>
            </a:endParaRPr>
          </a:p>
        </p:txBody>
      </p:sp>
      <p:graphicFrame>
        <p:nvGraphicFramePr>
          <p:cNvPr id="12" name="object 4">
            <a:extLst>
              <a:ext uri="{FF2B5EF4-FFF2-40B4-BE49-F238E27FC236}">
                <a16:creationId xmlns:a16="http://schemas.microsoft.com/office/drawing/2014/main" id="{5DBF6508-C41B-4049-AD9F-15F0EF626361}"/>
              </a:ext>
            </a:extLst>
          </p:cNvPr>
          <p:cNvGraphicFramePr>
            <a:graphicFrameLocks noGrp="1"/>
          </p:cNvGraphicFramePr>
          <p:nvPr/>
        </p:nvGraphicFramePr>
        <p:xfrm>
          <a:off x="2112962" y="1982852"/>
          <a:ext cx="7793354" cy="36810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2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25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6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100" b="1" spc="5" dirty="0">
                          <a:latin typeface="굴림"/>
                          <a:cs typeface="굴림"/>
                        </a:rPr>
                        <a:t>구분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100" b="1" spc="-15" dirty="0">
                          <a:latin typeface="굴림"/>
                          <a:cs typeface="굴림"/>
                        </a:rPr>
                        <a:t>업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무</a:t>
                      </a:r>
                      <a:r>
                        <a:rPr sz="1100" b="1" spc="-1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spc="-15" dirty="0">
                          <a:latin typeface="굴림"/>
                          <a:cs typeface="굴림"/>
                        </a:rPr>
                        <a:t>영역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100" b="1" spc="5" dirty="0">
                          <a:latin typeface="굴림"/>
                          <a:cs typeface="굴림"/>
                        </a:rPr>
                        <a:t>내용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50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97485">
                        <a:lnSpc>
                          <a:spcPct val="100000"/>
                        </a:lnSpc>
                      </a:pPr>
                      <a:r>
                        <a:rPr sz="1100" b="1" spc="15" dirty="0">
                          <a:latin typeface="굴림"/>
                          <a:cs typeface="굴림"/>
                        </a:rPr>
                        <a:t>구매</a:t>
                      </a:r>
                      <a:r>
                        <a:rPr sz="1100" b="1" spc="-7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spc="20" dirty="0">
                          <a:latin typeface="굴림"/>
                          <a:cs typeface="굴림"/>
                        </a:rPr>
                        <a:t>전략</a:t>
                      </a:r>
                      <a:r>
                        <a:rPr sz="1100" b="1" spc="-7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spc="5" dirty="0">
                          <a:latin typeface="굴림"/>
                          <a:cs typeface="굴림"/>
                        </a:rPr>
                        <a:t>수립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100" b="1" spc="-15" dirty="0">
                          <a:latin typeface="굴림"/>
                          <a:cs typeface="굴림"/>
                        </a:rPr>
                        <a:t>구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매</a:t>
                      </a:r>
                      <a:r>
                        <a:rPr sz="1100" b="1" spc="-5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방침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841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-</a:t>
                      </a:r>
                      <a:r>
                        <a:rPr sz="1100" spc="27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구매의</a:t>
                      </a:r>
                      <a:r>
                        <a:rPr sz="1100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기본적인</a:t>
                      </a:r>
                      <a:r>
                        <a:rPr sz="1100" spc="-4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방향을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결정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2959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: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구매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방법,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계약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방법,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구매조직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및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업무분담,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구매업무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절차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등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31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100" b="1" spc="-15" dirty="0">
                          <a:latin typeface="굴림"/>
                          <a:cs typeface="굴림"/>
                        </a:rPr>
                        <a:t>구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매</a:t>
                      </a:r>
                      <a:r>
                        <a:rPr sz="1100" b="1" spc="-5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계획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-</a:t>
                      </a:r>
                      <a:r>
                        <a:rPr sz="1100" spc="28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무엇을,</a:t>
                      </a:r>
                      <a:r>
                        <a:rPr sz="1100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언제,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얼마만큼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사는가를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결정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2959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: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구매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수량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및</a:t>
                      </a:r>
                      <a:r>
                        <a:rPr sz="1100" spc="-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시기에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대한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계획,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자금</a:t>
                      </a:r>
                      <a:r>
                        <a:rPr sz="1100" spc="-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범위(한도)와</a:t>
                      </a:r>
                      <a:r>
                        <a:rPr sz="1100" spc="-4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지불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예산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확보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15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1" spc="-15" dirty="0">
                          <a:latin typeface="굴림"/>
                          <a:cs typeface="굴림"/>
                        </a:rPr>
                        <a:t>공급</a:t>
                      </a:r>
                      <a:r>
                        <a:rPr sz="1100" b="1" spc="-25" dirty="0">
                          <a:latin typeface="굴림"/>
                          <a:cs typeface="굴림"/>
                        </a:rPr>
                        <a:t>업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체</a:t>
                      </a:r>
                      <a:r>
                        <a:rPr sz="1100" b="1" spc="-6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spc="-15" dirty="0">
                          <a:latin typeface="굴림"/>
                          <a:cs typeface="굴림"/>
                        </a:rPr>
                        <a:t>선정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841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-</a:t>
                      </a:r>
                      <a:r>
                        <a:rPr sz="1100" spc="28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공평한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검토를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통해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자재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공급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업체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선정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2959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: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공급업체에</a:t>
                      </a:r>
                      <a:r>
                        <a:rPr sz="1100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대한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검토사항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확인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,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선정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기준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및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절차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78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10185">
                        <a:lnSpc>
                          <a:spcPct val="100000"/>
                        </a:lnSpc>
                      </a:pPr>
                      <a:r>
                        <a:rPr sz="1100" b="1" spc="15" dirty="0">
                          <a:latin typeface="굴림"/>
                          <a:cs typeface="굴림"/>
                        </a:rPr>
                        <a:t>전략</a:t>
                      </a:r>
                      <a:r>
                        <a:rPr sz="1100" b="1" spc="-8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Sourcing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100" b="1" spc="-15" dirty="0">
                          <a:latin typeface="굴림"/>
                          <a:cs typeface="굴림"/>
                        </a:rPr>
                        <a:t>협력</a:t>
                      </a:r>
                      <a:r>
                        <a:rPr sz="1100" b="1" spc="-25" dirty="0">
                          <a:latin typeface="굴림"/>
                          <a:cs typeface="굴림"/>
                        </a:rPr>
                        <a:t>회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사</a:t>
                      </a:r>
                      <a:r>
                        <a:rPr sz="1100" b="1" spc="-6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spc="-15" dirty="0">
                          <a:latin typeface="굴림"/>
                          <a:cs typeface="굴림"/>
                        </a:rPr>
                        <a:t>관리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1244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-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공급업체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spc="-5" dirty="0">
                          <a:latin typeface="굴림"/>
                          <a:cs typeface="굴림"/>
                        </a:rPr>
                        <a:t>Sourcing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전략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수립,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협상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및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계약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등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1244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7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100" b="1" spc="-15" dirty="0">
                          <a:latin typeface="굴림"/>
                          <a:cs typeface="굴림"/>
                        </a:rPr>
                        <a:t>개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발</a:t>
                      </a:r>
                      <a:r>
                        <a:rPr sz="1100" b="1" spc="-5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구매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1244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-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기능구매,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구매VE,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재료비관리,</a:t>
                      </a:r>
                      <a:r>
                        <a:rPr sz="1100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BOM</a:t>
                      </a:r>
                      <a:r>
                        <a:rPr sz="1100" spc="-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관리,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구매원류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관리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등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1244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78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575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1" spc="-15" dirty="0">
                          <a:latin typeface="굴림"/>
                          <a:cs typeface="굴림"/>
                        </a:rPr>
                        <a:t>조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달</a:t>
                      </a:r>
                      <a:r>
                        <a:rPr sz="1100" b="1" spc="-5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구매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100" b="1" dirty="0">
                          <a:latin typeface="굴림"/>
                          <a:cs typeface="굴림"/>
                        </a:rPr>
                        <a:t>발주/납기관리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1244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-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발주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의사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결정,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가격</a:t>
                      </a:r>
                      <a:r>
                        <a:rPr sz="1100" spc="-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결정,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발주,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납기관리,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입고검사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및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반품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등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1244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7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100" b="1" spc="-15" dirty="0">
                          <a:latin typeface="굴림"/>
                          <a:cs typeface="굴림"/>
                        </a:rPr>
                        <a:t>자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재</a:t>
                      </a:r>
                      <a:r>
                        <a:rPr sz="1100" b="1" spc="-5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관리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1244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-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자재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저장관리,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재고관리,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소요관리,</a:t>
                      </a:r>
                      <a:r>
                        <a:rPr sz="1100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수불관리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등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1244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85FD828-0994-4558-AC3D-F7BC7D3AF8EE}"/>
              </a:ext>
            </a:extLst>
          </p:cNvPr>
          <p:cNvCxnSpPr>
            <a:cxnSpLocks/>
          </p:cNvCxnSpPr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755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06</a:t>
            </a:r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221249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b="1" spc="20">
                <a:latin typeface="HY견고딕"/>
                <a:cs typeface="HY견고딕"/>
              </a:rPr>
              <a:t>조달</a:t>
            </a:r>
            <a:r>
              <a:rPr lang="ko-KR" altLang="en-US" sz="2400" b="1" spc="-110">
                <a:latin typeface="HY견고딕"/>
                <a:cs typeface="HY견고딕"/>
              </a:rPr>
              <a:t> </a:t>
            </a:r>
            <a:r>
              <a:rPr lang="ko-KR" altLang="en-US" sz="2400" b="1" spc="30">
                <a:latin typeface="HY견고딕"/>
                <a:cs typeface="HY견고딕"/>
              </a:rPr>
              <a:t>구매</a:t>
            </a:r>
            <a:r>
              <a:rPr lang="ko-KR" altLang="en-US" sz="2400" b="1" spc="-114">
                <a:latin typeface="HY견고딕"/>
                <a:cs typeface="HY견고딕"/>
              </a:rPr>
              <a:t> </a:t>
            </a:r>
            <a:r>
              <a:rPr lang="ko-KR" altLang="en-US" sz="2400" b="1" spc="15">
                <a:latin typeface="HY견고딕"/>
                <a:cs typeface="HY견고딕"/>
              </a:rPr>
              <a:t>업무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9E8185E5-DB0F-4933-A805-B3797B3D2FF9}"/>
              </a:ext>
            </a:extLst>
          </p:cNvPr>
          <p:cNvSpPr txBox="1"/>
          <p:nvPr/>
        </p:nvSpPr>
        <p:spPr>
          <a:xfrm>
            <a:off x="1650594" y="983782"/>
            <a:ext cx="7827009" cy="794385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251460" indent="-239395">
              <a:spcBef>
                <a:spcPts val="439"/>
              </a:spcBef>
              <a:buChar char="■"/>
              <a:tabLst>
                <a:tab pos="252095" algn="l"/>
              </a:tabLst>
            </a:pPr>
            <a:r>
              <a:rPr sz="1400" dirty="0">
                <a:latin typeface="맑은 고딕"/>
                <a:cs typeface="맑은 고딕"/>
              </a:rPr>
              <a:t>기업</a:t>
            </a:r>
            <a:r>
              <a:rPr sz="1400" spc="-2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경영</a:t>
            </a:r>
            <a:r>
              <a:rPr sz="1400" spc="-1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프로세스의</a:t>
            </a:r>
            <a:r>
              <a:rPr sz="1400" spc="-3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제조영역</a:t>
            </a:r>
            <a:r>
              <a:rPr sz="1400" spc="-3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기능인</a:t>
            </a:r>
            <a:r>
              <a:rPr sz="1400" spc="-15" dirty="0">
                <a:latin typeface="맑은 고딕"/>
                <a:cs typeface="맑은 고딕"/>
              </a:rPr>
              <a:t> </a:t>
            </a:r>
            <a:r>
              <a:rPr sz="1400" spc="5" dirty="0">
                <a:latin typeface="맑은 고딕"/>
                <a:cs typeface="맑은 고딕"/>
              </a:rPr>
              <a:t>생산</a:t>
            </a:r>
            <a:r>
              <a:rPr sz="1400" spc="-2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활동이</a:t>
            </a:r>
            <a:r>
              <a:rPr sz="1400" spc="-1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원활이</a:t>
            </a:r>
            <a:r>
              <a:rPr sz="1400" spc="-3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이루어</a:t>
            </a:r>
            <a:r>
              <a:rPr sz="1400" spc="-2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지도록</a:t>
            </a:r>
            <a:endParaRPr sz="1400">
              <a:latin typeface="맑은 고딕"/>
              <a:cs typeface="맑은 고딕"/>
            </a:endParaRPr>
          </a:p>
          <a:p>
            <a:pPr marL="259079">
              <a:spcBef>
                <a:spcPts val="335"/>
              </a:spcBef>
            </a:pPr>
            <a:r>
              <a:rPr sz="1400" dirty="0">
                <a:latin typeface="맑은 고딕"/>
                <a:cs typeface="맑은 고딕"/>
              </a:rPr>
              <a:t>필요한</a:t>
            </a:r>
            <a:r>
              <a:rPr sz="1400" spc="-1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자재를</a:t>
            </a:r>
            <a:r>
              <a:rPr sz="1400" spc="-1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필요한</a:t>
            </a:r>
            <a:r>
              <a:rPr sz="1400" spc="-2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시기에</a:t>
            </a:r>
            <a:r>
              <a:rPr sz="1400" spc="-1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필요한</a:t>
            </a:r>
            <a:r>
              <a:rPr sz="1400" spc="-1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만큼</a:t>
            </a:r>
            <a:r>
              <a:rPr sz="1400" spc="-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공급해</a:t>
            </a:r>
            <a:r>
              <a:rPr sz="1400" spc="-2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주는</a:t>
            </a:r>
            <a:r>
              <a:rPr sz="1400" spc="-1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업무</a:t>
            </a:r>
            <a:r>
              <a:rPr sz="1400" spc="-1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프로세스(발주</a:t>
            </a:r>
            <a:r>
              <a:rPr sz="1400" spc="-3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및</a:t>
            </a:r>
            <a:r>
              <a:rPr sz="1400" spc="-1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자재관리)</a:t>
            </a:r>
            <a:endParaRPr sz="1400">
              <a:latin typeface="맑은 고딕"/>
              <a:cs typeface="맑은 고딕"/>
            </a:endParaRPr>
          </a:p>
          <a:p>
            <a:pPr marL="259079">
              <a:spcBef>
                <a:spcPts val="335"/>
              </a:spcBef>
            </a:pPr>
            <a:r>
              <a:rPr sz="1400" dirty="0">
                <a:latin typeface="맑은 고딕"/>
                <a:cs typeface="맑은 고딕"/>
              </a:rPr>
              <a:t>→</a:t>
            </a:r>
            <a:r>
              <a:rPr sz="1400" spc="-5" dirty="0"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000CC"/>
                </a:solidFill>
                <a:latin typeface="맑은 고딕"/>
                <a:cs typeface="맑은 고딕"/>
              </a:rPr>
              <a:t>공급업체에서</a:t>
            </a:r>
            <a:r>
              <a:rPr sz="1400" spc="-35" dirty="0">
                <a:solidFill>
                  <a:srgbClr val="0000CC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000CC"/>
                </a:solidFill>
                <a:latin typeface="맑은 고딕"/>
                <a:cs typeface="맑은 고딕"/>
              </a:rPr>
              <a:t>생산</a:t>
            </a:r>
            <a:r>
              <a:rPr sz="1400" spc="-10" dirty="0">
                <a:solidFill>
                  <a:srgbClr val="0000CC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000CC"/>
                </a:solidFill>
                <a:latin typeface="맑은 고딕"/>
                <a:cs typeface="맑은 고딕"/>
              </a:rPr>
              <a:t>현장에</a:t>
            </a:r>
            <a:r>
              <a:rPr sz="1400" spc="-10" dirty="0">
                <a:solidFill>
                  <a:srgbClr val="0000CC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000CC"/>
                </a:solidFill>
                <a:latin typeface="맑은 고딕"/>
                <a:cs typeface="맑은 고딕"/>
              </a:rPr>
              <a:t>이르기까지</a:t>
            </a:r>
            <a:r>
              <a:rPr sz="1400" spc="-25" dirty="0">
                <a:solidFill>
                  <a:srgbClr val="0000CC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000CC"/>
                </a:solidFill>
                <a:latin typeface="맑은 고딕"/>
                <a:cs typeface="맑은 고딕"/>
              </a:rPr>
              <a:t>자재의</a:t>
            </a:r>
            <a:r>
              <a:rPr sz="1400" spc="-20" dirty="0">
                <a:solidFill>
                  <a:srgbClr val="0000CC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000CC"/>
                </a:solidFill>
                <a:latin typeface="맑은 고딕"/>
                <a:cs typeface="맑은 고딕"/>
              </a:rPr>
              <a:t>물동</a:t>
            </a:r>
            <a:r>
              <a:rPr sz="1400" spc="-10" dirty="0">
                <a:solidFill>
                  <a:srgbClr val="0000CC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000CC"/>
                </a:solidFill>
                <a:latin typeface="맑은 고딕"/>
                <a:cs typeface="맑은 고딕"/>
              </a:rPr>
              <a:t>및 관련</a:t>
            </a:r>
            <a:r>
              <a:rPr sz="1400" spc="-10" dirty="0">
                <a:solidFill>
                  <a:srgbClr val="0000CC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000CC"/>
                </a:solidFill>
                <a:latin typeface="맑은 고딕"/>
                <a:cs typeface="맑은 고딕"/>
              </a:rPr>
              <a:t>정보들의</a:t>
            </a:r>
            <a:r>
              <a:rPr sz="1400" spc="-30" dirty="0">
                <a:solidFill>
                  <a:srgbClr val="0000CC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000CC"/>
                </a:solidFill>
                <a:latin typeface="맑은 고딕"/>
                <a:cs typeface="맑은 고딕"/>
              </a:rPr>
              <a:t>관리를</a:t>
            </a:r>
            <a:r>
              <a:rPr sz="1400" spc="-20" dirty="0">
                <a:solidFill>
                  <a:srgbClr val="0000CC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위한</a:t>
            </a:r>
            <a:r>
              <a:rPr sz="1400" spc="-1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업무</a:t>
            </a:r>
            <a:r>
              <a:rPr sz="1400" spc="-1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진행</a:t>
            </a:r>
            <a:endParaRPr sz="1400">
              <a:latin typeface="맑은 고딕"/>
              <a:cs typeface="맑은 고딕"/>
            </a:endParaRPr>
          </a:p>
        </p:txBody>
      </p:sp>
      <p:graphicFrame>
        <p:nvGraphicFramePr>
          <p:cNvPr id="12" name="object 4">
            <a:extLst>
              <a:ext uri="{FF2B5EF4-FFF2-40B4-BE49-F238E27FC236}">
                <a16:creationId xmlns:a16="http://schemas.microsoft.com/office/drawing/2014/main" id="{354DD63A-7D72-4CA6-8D99-C283FFDE1D0B}"/>
              </a:ext>
            </a:extLst>
          </p:cNvPr>
          <p:cNvGraphicFramePr>
            <a:graphicFrameLocks noGrp="1"/>
          </p:cNvGraphicFramePr>
          <p:nvPr/>
        </p:nvGraphicFramePr>
        <p:xfrm>
          <a:off x="2128838" y="1982852"/>
          <a:ext cx="7776845" cy="39789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4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655">
                <a:tc>
                  <a:txBody>
                    <a:bodyPr/>
                    <a:lstStyle/>
                    <a:p>
                      <a:pPr marL="17399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100" b="1" spc="-15" dirty="0">
                          <a:latin typeface="굴림"/>
                          <a:cs typeface="굴림"/>
                        </a:rPr>
                        <a:t>업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무</a:t>
                      </a:r>
                      <a:r>
                        <a:rPr sz="1100" b="1" spc="-1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spc="-15" dirty="0">
                          <a:latin typeface="굴림"/>
                          <a:cs typeface="굴림"/>
                        </a:rPr>
                        <a:t>영역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100" b="1" spc="-15" dirty="0">
                          <a:latin typeface="굴림"/>
                          <a:cs typeface="굴림"/>
                        </a:rPr>
                        <a:t>세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부</a:t>
                      </a:r>
                      <a:r>
                        <a:rPr sz="1100" b="1" spc="-1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spc="-15" dirty="0">
                          <a:latin typeface="굴림"/>
                          <a:cs typeface="굴림"/>
                        </a:rPr>
                        <a:t>업무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100" b="1" spc="-15" dirty="0">
                          <a:latin typeface="굴림"/>
                          <a:cs typeface="굴림"/>
                        </a:rPr>
                        <a:t>활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동</a:t>
                      </a:r>
                      <a:r>
                        <a:rPr sz="1100" b="1" spc="-1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spc="-15" dirty="0">
                          <a:latin typeface="굴림"/>
                          <a:cs typeface="굴림"/>
                        </a:rPr>
                        <a:t>내용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009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93675" marR="180340" indent="106045">
                        <a:lnSpc>
                          <a:spcPct val="120000"/>
                        </a:lnSpc>
                      </a:pPr>
                      <a:r>
                        <a:rPr sz="1100" b="1" spc="5" dirty="0">
                          <a:latin typeface="굴림"/>
                          <a:cs typeface="굴림"/>
                        </a:rPr>
                        <a:t>발주/ </a:t>
                      </a:r>
                      <a:r>
                        <a:rPr sz="1100" b="1" spc="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spc="-15" dirty="0">
                          <a:latin typeface="굴림"/>
                          <a:cs typeface="굴림"/>
                        </a:rPr>
                        <a:t>납기</a:t>
                      </a:r>
                      <a:r>
                        <a:rPr sz="1100" b="1" spc="-25" dirty="0">
                          <a:latin typeface="굴림"/>
                          <a:cs typeface="굴림"/>
                        </a:rPr>
                        <a:t>관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리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100" b="1" spc="-15" dirty="0">
                          <a:latin typeface="굴림"/>
                          <a:cs typeface="굴림"/>
                        </a:rPr>
                        <a:t>가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격</a:t>
                      </a:r>
                      <a:r>
                        <a:rPr sz="1100" b="1" spc="-5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결정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-</a:t>
                      </a:r>
                      <a:r>
                        <a:rPr sz="1100" spc="29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공급업체와의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거래조건에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따른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자재의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견적가격에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대한</a:t>
                      </a:r>
                      <a:r>
                        <a:rPr sz="1100" spc="-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적정성을</a:t>
                      </a:r>
                      <a:r>
                        <a:rPr sz="1100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확인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248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: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효과적인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자재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구매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대금을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위한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발주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단가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관리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6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100" b="1" spc="5" dirty="0">
                          <a:latin typeface="굴림"/>
                          <a:cs typeface="굴림"/>
                        </a:rPr>
                        <a:t>발주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-</a:t>
                      </a:r>
                      <a:r>
                        <a:rPr sz="1100" spc="29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제품</a:t>
                      </a:r>
                      <a:r>
                        <a:rPr sz="1100" spc="-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생산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계획을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기준으로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자재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주문서를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작성하고,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공급업체에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배포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2038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:</a:t>
                      </a:r>
                      <a:r>
                        <a:rPr sz="1100" spc="-4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자재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의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물동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정보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관리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시작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6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100" b="1" spc="-15" dirty="0">
                          <a:latin typeface="굴림"/>
                          <a:cs typeface="굴림"/>
                        </a:rPr>
                        <a:t>납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기</a:t>
                      </a:r>
                      <a:r>
                        <a:rPr sz="1100" b="1" spc="-5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관리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-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제품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생산에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지장을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초래하지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않도록</a:t>
                      </a:r>
                      <a:r>
                        <a:rPr sz="1100" spc="-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발주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자재에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대한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조달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및</a:t>
                      </a:r>
                      <a:r>
                        <a:rPr sz="1100" spc="-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인수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일정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관리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2038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:</a:t>
                      </a:r>
                      <a:r>
                        <a:rPr sz="1100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인수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자재</a:t>
                      </a:r>
                      <a:r>
                        <a:rPr sz="1100" spc="35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과부족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관리를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통해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수시로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납입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독촉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및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확인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00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100" b="1" spc="10" dirty="0">
                          <a:latin typeface="굴림"/>
                          <a:cs typeface="굴림"/>
                        </a:rPr>
                        <a:t>수입검사</a:t>
                      </a:r>
                      <a:r>
                        <a:rPr sz="1100" b="1" spc="-9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spc="20" dirty="0">
                          <a:latin typeface="굴림"/>
                          <a:cs typeface="굴림"/>
                        </a:rPr>
                        <a:t>및</a:t>
                      </a:r>
                      <a:r>
                        <a:rPr sz="1100" b="1" spc="-6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spc="10" dirty="0">
                          <a:latin typeface="굴림"/>
                          <a:cs typeface="굴림"/>
                        </a:rPr>
                        <a:t>반품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-</a:t>
                      </a:r>
                      <a:r>
                        <a:rPr sz="1100" spc="29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공급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업체로부터</a:t>
                      </a:r>
                      <a:r>
                        <a:rPr sz="1100" spc="34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인수된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자재에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대해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검수</a:t>
                      </a:r>
                      <a:r>
                        <a:rPr sz="1100" spc="-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및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품질검사를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실시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2038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:</a:t>
                      </a:r>
                      <a:r>
                        <a:rPr sz="1100" spc="34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기준에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따라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반품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또는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입고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처리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(자재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인수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마감,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구매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대금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처리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및 자산화)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1645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689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1" spc="-15" dirty="0">
                          <a:latin typeface="굴림"/>
                          <a:cs typeface="굴림"/>
                        </a:rPr>
                        <a:t>자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재</a:t>
                      </a:r>
                      <a:r>
                        <a:rPr sz="1100" b="1" spc="-5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spc="-5" dirty="0">
                          <a:latin typeface="굴림"/>
                          <a:cs typeface="굴림"/>
                        </a:rPr>
                        <a:t>관리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1" spc="-15" dirty="0">
                          <a:latin typeface="굴림"/>
                          <a:cs typeface="굴림"/>
                        </a:rPr>
                        <a:t>저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장</a:t>
                      </a:r>
                      <a:r>
                        <a:rPr sz="1100" b="1" spc="-5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관리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-</a:t>
                      </a:r>
                      <a:r>
                        <a:rPr sz="1100" spc="29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공급되어진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자재를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제품생산에</a:t>
                      </a:r>
                      <a:r>
                        <a:rPr sz="1100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소모될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때까지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일정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기간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동안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보존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24828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: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자재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입고,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보관장소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결정,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정리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보관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방법의</a:t>
                      </a:r>
                      <a:r>
                        <a:rPr sz="1100" spc="-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결정,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자재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불출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100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1" spc="-15" dirty="0">
                          <a:latin typeface="굴림"/>
                          <a:cs typeface="굴림"/>
                        </a:rPr>
                        <a:t>소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요</a:t>
                      </a:r>
                      <a:r>
                        <a:rPr sz="1100" b="1" spc="-5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관리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-</a:t>
                      </a:r>
                      <a:r>
                        <a:rPr sz="1100" spc="29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생산에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필요한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자재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소요의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판단을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통해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적정수준의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자재를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확보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24828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: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생산투입,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자재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수요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예측에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따라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자재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조달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계획을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관리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16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100" b="1" spc="-15" dirty="0">
                          <a:latin typeface="굴림"/>
                          <a:cs typeface="굴림"/>
                        </a:rPr>
                        <a:t>자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재</a:t>
                      </a:r>
                      <a:r>
                        <a:rPr sz="1100" b="1" spc="-5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수불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-</a:t>
                      </a:r>
                      <a:r>
                        <a:rPr sz="1100" spc="30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자재의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입고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현황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및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생산현장에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불출,소모되는</a:t>
                      </a:r>
                      <a:r>
                        <a:rPr sz="1100" spc="-4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자재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정보를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통한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수불관리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248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: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자재소모에</a:t>
                      </a:r>
                      <a:r>
                        <a:rPr sz="1100" spc="35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따른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자재의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물동정보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관리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종료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16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100" b="1" spc="-15" dirty="0">
                          <a:latin typeface="굴림"/>
                          <a:cs typeface="굴림"/>
                        </a:rPr>
                        <a:t>재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고</a:t>
                      </a:r>
                      <a:r>
                        <a:rPr sz="1100" b="1" spc="-5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관리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-</a:t>
                      </a:r>
                      <a:r>
                        <a:rPr sz="1100" spc="30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구매되어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자산화된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자재를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저장하고,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적기에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생산현장에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불출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되도록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관리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248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: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어떤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자재를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얼마나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확보하고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사용할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것인가에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있어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효과적인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재고금액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관리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120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07</a:t>
            </a:r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104376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b="1" spc="10">
                <a:latin typeface="HY견고딕"/>
                <a:cs typeface="HY견고딕"/>
              </a:rPr>
              <a:t>프로세스</a:t>
            </a:r>
            <a:r>
              <a:rPr lang="ko-KR" altLang="en-US" sz="2400" b="1" spc="-110">
                <a:latin typeface="HY견고딕"/>
                <a:cs typeface="HY견고딕"/>
              </a:rPr>
              <a:t> </a:t>
            </a:r>
            <a:r>
              <a:rPr lang="en-US" altLang="ko-KR" sz="2400" b="1" spc="5">
                <a:latin typeface="HY견고딕"/>
                <a:cs typeface="HY견고딕"/>
              </a:rPr>
              <a:t>Level</a:t>
            </a:r>
            <a:r>
              <a:rPr lang="ko-KR" altLang="en-US" sz="2400" b="1" spc="-80">
                <a:latin typeface="HY견고딕"/>
                <a:cs typeface="HY견고딕"/>
              </a:rPr>
              <a:t> </a:t>
            </a:r>
            <a:r>
              <a:rPr lang="ko-KR" altLang="en-US" sz="2400" b="1" spc="15">
                <a:latin typeface="HY견고딕"/>
                <a:cs typeface="HY견고딕"/>
              </a:rPr>
              <a:t>분류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88C6475F-07A4-429B-BDB1-90DC2CD53277}"/>
              </a:ext>
            </a:extLst>
          </p:cNvPr>
          <p:cNvSpPr txBox="1"/>
          <p:nvPr/>
        </p:nvSpPr>
        <p:spPr>
          <a:xfrm>
            <a:off x="1650593" y="1026109"/>
            <a:ext cx="175260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1460" indent="-239395">
              <a:spcBef>
                <a:spcPts val="105"/>
              </a:spcBef>
              <a:buChar char="■"/>
              <a:tabLst>
                <a:tab pos="252095" algn="l"/>
              </a:tabLst>
            </a:pPr>
            <a:r>
              <a:rPr sz="1400" dirty="0">
                <a:latin typeface="맑은 고딕"/>
                <a:cs typeface="맑은 고딕"/>
              </a:rPr>
              <a:t>조달구매</a:t>
            </a:r>
            <a:r>
              <a:rPr sz="1400" spc="-8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프로세스</a:t>
            </a:r>
            <a:endParaRPr sz="1400">
              <a:latin typeface="맑은 고딕"/>
              <a:cs typeface="맑은 고딕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42751CA7-A78F-4967-960F-67A784ACA4A7}"/>
              </a:ext>
            </a:extLst>
          </p:cNvPr>
          <p:cNvSpPr/>
          <p:nvPr/>
        </p:nvSpPr>
        <p:spPr>
          <a:xfrm>
            <a:off x="1991867" y="1917192"/>
            <a:ext cx="905510" cy="304800"/>
          </a:xfrm>
          <a:custGeom>
            <a:avLst/>
            <a:gdLst/>
            <a:ahLst/>
            <a:cxnLst/>
            <a:rect l="l" t="t" r="r" b="b"/>
            <a:pathLst>
              <a:path w="905510" h="304800">
                <a:moveTo>
                  <a:pt x="0" y="50800"/>
                </a:moveTo>
                <a:lnTo>
                  <a:pt x="3992" y="31021"/>
                </a:lnTo>
                <a:lnTo>
                  <a:pt x="14879" y="14874"/>
                </a:lnTo>
                <a:lnTo>
                  <a:pt x="31027" y="3990"/>
                </a:lnTo>
                <a:lnTo>
                  <a:pt x="50800" y="0"/>
                </a:lnTo>
                <a:lnTo>
                  <a:pt x="854456" y="0"/>
                </a:lnTo>
                <a:lnTo>
                  <a:pt x="874234" y="3990"/>
                </a:lnTo>
                <a:lnTo>
                  <a:pt x="890381" y="14874"/>
                </a:lnTo>
                <a:lnTo>
                  <a:pt x="901265" y="31021"/>
                </a:lnTo>
                <a:lnTo>
                  <a:pt x="905256" y="50800"/>
                </a:lnTo>
                <a:lnTo>
                  <a:pt x="905256" y="254000"/>
                </a:lnTo>
                <a:lnTo>
                  <a:pt x="901265" y="273778"/>
                </a:lnTo>
                <a:lnTo>
                  <a:pt x="890381" y="289925"/>
                </a:lnTo>
                <a:lnTo>
                  <a:pt x="874234" y="300809"/>
                </a:lnTo>
                <a:lnTo>
                  <a:pt x="854456" y="304800"/>
                </a:lnTo>
                <a:lnTo>
                  <a:pt x="50800" y="304800"/>
                </a:lnTo>
                <a:lnTo>
                  <a:pt x="31027" y="300809"/>
                </a:lnTo>
                <a:lnTo>
                  <a:pt x="14879" y="289925"/>
                </a:lnTo>
                <a:lnTo>
                  <a:pt x="3992" y="273778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C197D4BC-8147-4B19-AEBF-3FFA9AC686F1}"/>
              </a:ext>
            </a:extLst>
          </p:cNvPr>
          <p:cNvSpPr txBox="1"/>
          <p:nvPr/>
        </p:nvSpPr>
        <p:spPr>
          <a:xfrm>
            <a:off x="2101392" y="1970913"/>
            <a:ext cx="6858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latin typeface="굴림"/>
                <a:cs typeface="굴림"/>
              </a:rPr>
              <a:t>관리</a:t>
            </a:r>
            <a:r>
              <a:rPr sz="1200" spc="-85" dirty="0">
                <a:latin typeface="굴림"/>
                <a:cs typeface="굴림"/>
              </a:rPr>
              <a:t> </a:t>
            </a:r>
            <a:r>
              <a:rPr sz="1200" dirty="0">
                <a:latin typeface="굴림"/>
                <a:cs typeface="굴림"/>
              </a:rPr>
              <a:t>영역</a:t>
            </a:r>
            <a:endParaRPr sz="1200">
              <a:latin typeface="굴림"/>
              <a:cs typeface="굴림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081B952C-B1BF-4D49-85CD-9992266D2EF1}"/>
              </a:ext>
            </a:extLst>
          </p:cNvPr>
          <p:cNvSpPr txBox="1"/>
          <p:nvPr/>
        </p:nvSpPr>
        <p:spPr>
          <a:xfrm>
            <a:off x="2005583" y="1499617"/>
            <a:ext cx="891540" cy="259045"/>
          </a:xfrm>
          <a:prstGeom prst="rect">
            <a:avLst/>
          </a:prstGeom>
          <a:solidFill>
            <a:srgbClr val="EAEAEA"/>
          </a:solidFill>
        </p:spPr>
        <p:txBody>
          <a:bodyPr vert="horz" wrap="square" lIns="0" tIns="73660" rIns="0" bIns="0" rtlCol="0">
            <a:spAutoFit/>
          </a:bodyPr>
          <a:lstStyle/>
          <a:p>
            <a:pPr marL="144780">
              <a:spcBef>
                <a:spcPts val="580"/>
              </a:spcBef>
            </a:pPr>
            <a:r>
              <a:rPr sz="1200" b="1" spc="10" dirty="0">
                <a:latin typeface="굴림"/>
                <a:cs typeface="굴림"/>
              </a:rPr>
              <a:t>기능영역</a:t>
            </a:r>
            <a:endParaRPr sz="1200">
              <a:latin typeface="굴림"/>
              <a:cs typeface="굴림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D5E3C55E-DE53-44A6-8DD2-49423F915383}"/>
              </a:ext>
            </a:extLst>
          </p:cNvPr>
          <p:cNvSpPr/>
          <p:nvPr/>
        </p:nvSpPr>
        <p:spPr>
          <a:xfrm>
            <a:off x="1991867" y="2275332"/>
            <a:ext cx="905510" cy="304800"/>
          </a:xfrm>
          <a:custGeom>
            <a:avLst/>
            <a:gdLst/>
            <a:ahLst/>
            <a:cxnLst/>
            <a:rect l="l" t="t" r="r" b="b"/>
            <a:pathLst>
              <a:path w="905510" h="304800">
                <a:moveTo>
                  <a:pt x="0" y="50800"/>
                </a:moveTo>
                <a:lnTo>
                  <a:pt x="3992" y="31021"/>
                </a:lnTo>
                <a:lnTo>
                  <a:pt x="14879" y="14874"/>
                </a:lnTo>
                <a:lnTo>
                  <a:pt x="31027" y="3990"/>
                </a:lnTo>
                <a:lnTo>
                  <a:pt x="50800" y="0"/>
                </a:lnTo>
                <a:lnTo>
                  <a:pt x="854456" y="0"/>
                </a:lnTo>
                <a:lnTo>
                  <a:pt x="874234" y="3990"/>
                </a:lnTo>
                <a:lnTo>
                  <a:pt x="890381" y="14874"/>
                </a:lnTo>
                <a:lnTo>
                  <a:pt x="901265" y="31021"/>
                </a:lnTo>
                <a:lnTo>
                  <a:pt x="905256" y="50800"/>
                </a:lnTo>
                <a:lnTo>
                  <a:pt x="905256" y="254000"/>
                </a:lnTo>
                <a:lnTo>
                  <a:pt x="901265" y="273778"/>
                </a:lnTo>
                <a:lnTo>
                  <a:pt x="890381" y="289925"/>
                </a:lnTo>
                <a:lnTo>
                  <a:pt x="874234" y="300809"/>
                </a:lnTo>
                <a:lnTo>
                  <a:pt x="854456" y="304800"/>
                </a:lnTo>
                <a:lnTo>
                  <a:pt x="50800" y="304800"/>
                </a:lnTo>
                <a:lnTo>
                  <a:pt x="31027" y="300809"/>
                </a:lnTo>
                <a:lnTo>
                  <a:pt x="14879" y="289925"/>
                </a:lnTo>
                <a:lnTo>
                  <a:pt x="3992" y="273778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BE73CF6A-D1FF-4747-98FB-78D4BDA6FB28}"/>
              </a:ext>
            </a:extLst>
          </p:cNvPr>
          <p:cNvSpPr txBox="1"/>
          <p:nvPr/>
        </p:nvSpPr>
        <p:spPr>
          <a:xfrm>
            <a:off x="2101392" y="2327859"/>
            <a:ext cx="6858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latin typeface="굴림"/>
                <a:cs typeface="굴림"/>
              </a:rPr>
              <a:t>판매</a:t>
            </a:r>
            <a:r>
              <a:rPr sz="1200" spc="-80" dirty="0">
                <a:latin typeface="굴림"/>
                <a:cs typeface="굴림"/>
              </a:rPr>
              <a:t> </a:t>
            </a:r>
            <a:r>
              <a:rPr sz="1200" spc="-5" dirty="0">
                <a:latin typeface="굴림"/>
                <a:cs typeface="굴림"/>
              </a:rPr>
              <a:t>영역</a:t>
            </a:r>
            <a:endParaRPr sz="1200">
              <a:latin typeface="굴림"/>
              <a:cs typeface="굴림"/>
            </a:endParaRPr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25403355-A842-48E0-931B-CFE31DA8AED4}"/>
              </a:ext>
            </a:extLst>
          </p:cNvPr>
          <p:cNvSpPr/>
          <p:nvPr/>
        </p:nvSpPr>
        <p:spPr>
          <a:xfrm>
            <a:off x="1991867" y="2631948"/>
            <a:ext cx="905510" cy="304800"/>
          </a:xfrm>
          <a:custGeom>
            <a:avLst/>
            <a:gdLst/>
            <a:ahLst/>
            <a:cxnLst/>
            <a:rect l="l" t="t" r="r" b="b"/>
            <a:pathLst>
              <a:path w="905510" h="304800">
                <a:moveTo>
                  <a:pt x="0" y="50800"/>
                </a:moveTo>
                <a:lnTo>
                  <a:pt x="3992" y="31021"/>
                </a:lnTo>
                <a:lnTo>
                  <a:pt x="14879" y="14874"/>
                </a:lnTo>
                <a:lnTo>
                  <a:pt x="31027" y="3990"/>
                </a:lnTo>
                <a:lnTo>
                  <a:pt x="50800" y="0"/>
                </a:lnTo>
                <a:lnTo>
                  <a:pt x="854456" y="0"/>
                </a:lnTo>
                <a:lnTo>
                  <a:pt x="874234" y="3990"/>
                </a:lnTo>
                <a:lnTo>
                  <a:pt x="890381" y="14874"/>
                </a:lnTo>
                <a:lnTo>
                  <a:pt x="901265" y="31021"/>
                </a:lnTo>
                <a:lnTo>
                  <a:pt x="905256" y="50800"/>
                </a:lnTo>
                <a:lnTo>
                  <a:pt x="905256" y="254000"/>
                </a:lnTo>
                <a:lnTo>
                  <a:pt x="901265" y="273778"/>
                </a:lnTo>
                <a:lnTo>
                  <a:pt x="890381" y="289925"/>
                </a:lnTo>
                <a:lnTo>
                  <a:pt x="874234" y="300809"/>
                </a:lnTo>
                <a:lnTo>
                  <a:pt x="854456" y="304800"/>
                </a:lnTo>
                <a:lnTo>
                  <a:pt x="50800" y="304800"/>
                </a:lnTo>
                <a:lnTo>
                  <a:pt x="31027" y="300809"/>
                </a:lnTo>
                <a:lnTo>
                  <a:pt x="14879" y="289925"/>
                </a:lnTo>
                <a:lnTo>
                  <a:pt x="3992" y="273778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8BA9D66F-5039-491C-B97F-63A37E564AB2}"/>
              </a:ext>
            </a:extLst>
          </p:cNvPr>
          <p:cNvSpPr txBox="1"/>
          <p:nvPr/>
        </p:nvSpPr>
        <p:spPr>
          <a:xfrm>
            <a:off x="2101392" y="2685669"/>
            <a:ext cx="6858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latin typeface="굴림"/>
                <a:cs typeface="굴림"/>
              </a:rPr>
              <a:t>제조</a:t>
            </a:r>
            <a:r>
              <a:rPr sz="1200" spc="-85" dirty="0">
                <a:latin typeface="굴림"/>
                <a:cs typeface="굴림"/>
              </a:rPr>
              <a:t> </a:t>
            </a:r>
            <a:r>
              <a:rPr sz="1200" dirty="0">
                <a:latin typeface="굴림"/>
                <a:cs typeface="굴림"/>
              </a:rPr>
              <a:t>영역</a:t>
            </a:r>
            <a:endParaRPr sz="1200">
              <a:latin typeface="굴림"/>
              <a:cs typeface="굴림"/>
            </a:endParaRPr>
          </a:p>
        </p:txBody>
      </p:sp>
      <p:grpSp>
        <p:nvGrpSpPr>
          <p:cNvPr id="18" name="object 11">
            <a:extLst>
              <a:ext uri="{FF2B5EF4-FFF2-40B4-BE49-F238E27FC236}">
                <a16:creationId xmlns:a16="http://schemas.microsoft.com/office/drawing/2014/main" id="{181DDB64-482F-475A-8B27-A59B7C911DC2}"/>
              </a:ext>
            </a:extLst>
          </p:cNvPr>
          <p:cNvGrpSpPr/>
          <p:nvPr/>
        </p:nvGrpSpPr>
        <p:grpSpPr>
          <a:xfrm>
            <a:off x="1987106" y="2983802"/>
            <a:ext cx="915035" cy="314325"/>
            <a:chOff x="844105" y="2983801"/>
            <a:chExt cx="915035" cy="314325"/>
          </a:xfrm>
        </p:grpSpPr>
        <p:sp>
          <p:nvSpPr>
            <p:cNvPr id="19" name="object 12">
              <a:extLst>
                <a:ext uri="{FF2B5EF4-FFF2-40B4-BE49-F238E27FC236}">
                  <a16:creationId xmlns:a16="http://schemas.microsoft.com/office/drawing/2014/main" id="{86659AB4-A11E-4061-8880-062BEDF3DD74}"/>
                </a:ext>
              </a:extLst>
            </p:cNvPr>
            <p:cNvSpPr/>
            <p:nvPr/>
          </p:nvSpPr>
          <p:spPr>
            <a:xfrm>
              <a:off x="848867" y="2988564"/>
              <a:ext cx="905510" cy="304800"/>
            </a:xfrm>
            <a:custGeom>
              <a:avLst/>
              <a:gdLst/>
              <a:ahLst/>
              <a:cxnLst/>
              <a:rect l="l" t="t" r="r" b="b"/>
              <a:pathLst>
                <a:path w="905510" h="304800">
                  <a:moveTo>
                    <a:pt x="854456" y="0"/>
                  </a:moveTo>
                  <a:lnTo>
                    <a:pt x="50800" y="0"/>
                  </a:lnTo>
                  <a:lnTo>
                    <a:pt x="31027" y="3990"/>
                  </a:lnTo>
                  <a:lnTo>
                    <a:pt x="14879" y="14874"/>
                  </a:lnTo>
                  <a:lnTo>
                    <a:pt x="3992" y="31021"/>
                  </a:lnTo>
                  <a:lnTo>
                    <a:pt x="0" y="50800"/>
                  </a:lnTo>
                  <a:lnTo>
                    <a:pt x="0" y="254000"/>
                  </a:lnTo>
                  <a:lnTo>
                    <a:pt x="3992" y="273778"/>
                  </a:lnTo>
                  <a:lnTo>
                    <a:pt x="14879" y="289925"/>
                  </a:lnTo>
                  <a:lnTo>
                    <a:pt x="31027" y="300809"/>
                  </a:lnTo>
                  <a:lnTo>
                    <a:pt x="50800" y="304800"/>
                  </a:lnTo>
                  <a:lnTo>
                    <a:pt x="854456" y="304800"/>
                  </a:lnTo>
                  <a:lnTo>
                    <a:pt x="874234" y="300809"/>
                  </a:lnTo>
                  <a:lnTo>
                    <a:pt x="890381" y="289925"/>
                  </a:lnTo>
                  <a:lnTo>
                    <a:pt x="901265" y="273778"/>
                  </a:lnTo>
                  <a:lnTo>
                    <a:pt x="905256" y="254000"/>
                  </a:lnTo>
                  <a:lnTo>
                    <a:pt x="905256" y="50800"/>
                  </a:lnTo>
                  <a:lnTo>
                    <a:pt x="901265" y="31021"/>
                  </a:lnTo>
                  <a:lnTo>
                    <a:pt x="890381" y="14874"/>
                  </a:lnTo>
                  <a:lnTo>
                    <a:pt x="874234" y="3990"/>
                  </a:lnTo>
                  <a:lnTo>
                    <a:pt x="854456" y="0"/>
                  </a:lnTo>
                  <a:close/>
                </a:path>
              </a:pathLst>
            </a:custGeom>
            <a:solidFill>
              <a:srgbClr val="D2D2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3">
              <a:extLst>
                <a:ext uri="{FF2B5EF4-FFF2-40B4-BE49-F238E27FC236}">
                  <a16:creationId xmlns:a16="http://schemas.microsoft.com/office/drawing/2014/main" id="{F57A610C-8A54-4139-9C7F-62C4A355A08F}"/>
                </a:ext>
              </a:extLst>
            </p:cNvPr>
            <p:cNvSpPr/>
            <p:nvPr/>
          </p:nvSpPr>
          <p:spPr>
            <a:xfrm>
              <a:off x="848867" y="2988564"/>
              <a:ext cx="905510" cy="304800"/>
            </a:xfrm>
            <a:custGeom>
              <a:avLst/>
              <a:gdLst/>
              <a:ahLst/>
              <a:cxnLst/>
              <a:rect l="l" t="t" r="r" b="b"/>
              <a:pathLst>
                <a:path w="905510" h="304800">
                  <a:moveTo>
                    <a:pt x="0" y="50800"/>
                  </a:moveTo>
                  <a:lnTo>
                    <a:pt x="3992" y="31021"/>
                  </a:lnTo>
                  <a:lnTo>
                    <a:pt x="14879" y="14874"/>
                  </a:lnTo>
                  <a:lnTo>
                    <a:pt x="31027" y="3990"/>
                  </a:lnTo>
                  <a:lnTo>
                    <a:pt x="50800" y="0"/>
                  </a:lnTo>
                  <a:lnTo>
                    <a:pt x="854456" y="0"/>
                  </a:lnTo>
                  <a:lnTo>
                    <a:pt x="874234" y="3990"/>
                  </a:lnTo>
                  <a:lnTo>
                    <a:pt x="890381" y="14874"/>
                  </a:lnTo>
                  <a:lnTo>
                    <a:pt x="901265" y="31021"/>
                  </a:lnTo>
                  <a:lnTo>
                    <a:pt x="905256" y="50800"/>
                  </a:lnTo>
                  <a:lnTo>
                    <a:pt x="905256" y="254000"/>
                  </a:lnTo>
                  <a:lnTo>
                    <a:pt x="901265" y="273778"/>
                  </a:lnTo>
                  <a:lnTo>
                    <a:pt x="890381" y="289925"/>
                  </a:lnTo>
                  <a:lnTo>
                    <a:pt x="874234" y="300809"/>
                  </a:lnTo>
                  <a:lnTo>
                    <a:pt x="854456" y="304800"/>
                  </a:lnTo>
                  <a:lnTo>
                    <a:pt x="50800" y="304800"/>
                  </a:lnTo>
                  <a:lnTo>
                    <a:pt x="31027" y="300809"/>
                  </a:lnTo>
                  <a:lnTo>
                    <a:pt x="14879" y="289925"/>
                  </a:lnTo>
                  <a:lnTo>
                    <a:pt x="3992" y="273778"/>
                  </a:lnTo>
                  <a:lnTo>
                    <a:pt x="0" y="254000"/>
                  </a:lnTo>
                  <a:lnTo>
                    <a:pt x="0" y="50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14">
            <a:extLst>
              <a:ext uri="{FF2B5EF4-FFF2-40B4-BE49-F238E27FC236}">
                <a16:creationId xmlns:a16="http://schemas.microsoft.com/office/drawing/2014/main" id="{D5928528-B5A4-43CB-B0F3-26D407A3D3FC}"/>
              </a:ext>
            </a:extLst>
          </p:cNvPr>
          <p:cNvSpPr txBox="1"/>
          <p:nvPr/>
        </p:nvSpPr>
        <p:spPr>
          <a:xfrm>
            <a:off x="2101392" y="3042920"/>
            <a:ext cx="6858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latin typeface="굴림"/>
                <a:cs typeface="굴림"/>
              </a:rPr>
              <a:t>조달</a:t>
            </a:r>
            <a:r>
              <a:rPr sz="1200" spc="-85" dirty="0">
                <a:latin typeface="굴림"/>
                <a:cs typeface="굴림"/>
              </a:rPr>
              <a:t> </a:t>
            </a:r>
            <a:r>
              <a:rPr sz="1200" dirty="0">
                <a:latin typeface="굴림"/>
                <a:cs typeface="굴림"/>
              </a:rPr>
              <a:t>영역</a:t>
            </a:r>
            <a:endParaRPr sz="1200">
              <a:latin typeface="굴림"/>
              <a:cs typeface="굴림"/>
            </a:endParaRPr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D676FB27-E8B3-4415-9712-86623C7F80ED}"/>
              </a:ext>
            </a:extLst>
          </p:cNvPr>
          <p:cNvSpPr/>
          <p:nvPr/>
        </p:nvSpPr>
        <p:spPr>
          <a:xfrm>
            <a:off x="1991867" y="3346703"/>
            <a:ext cx="905510" cy="304800"/>
          </a:xfrm>
          <a:custGeom>
            <a:avLst/>
            <a:gdLst/>
            <a:ahLst/>
            <a:cxnLst/>
            <a:rect l="l" t="t" r="r" b="b"/>
            <a:pathLst>
              <a:path w="905510" h="304800">
                <a:moveTo>
                  <a:pt x="0" y="50800"/>
                </a:moveTo>
                <a:lnTo>
                  <a:pt x="3992" y="31021"/>
                </a:lnTo>
                <a:lnTo>
                  <a:pt x="14879" y="14874"/>
                </a:lnTo>
                <a:lnTo>
                  <a:pt x="31027" y="3990"/>
                </a:lnTo>
                <a:lnTo>
                  <a:pt x="50800" y="0"/>
                </a:lnTo>
                <a:lnTo>
                  <a:pt x="854456" y="0"/>
                </a:lnTo>
                <a:lnTo>
                  <a:pt x="874234" y="3990"/>
                </a:lnTo>
                <a:lnTo>
                  <a:pt x="890381" y="14874"/>
                </a:lnTo>
                <a:lnTo>
                  <a:pt x="901265" y="31021"/>
                </a:lnTo>
                <a:lnTo>
                  <a:pt x="905256" y="50800"/>
                </a:lnTo>
                <a:lnTo>
                  <a:pt x="905256" y="254000"/>
                </a:lnTo>
                <a:lnTo>
                  <a:pt x="901265" y="273778"/>
                </a:lnTo>
                <a:lnTo>
                  <a:pt x="890381" y="289925"/>
                </a:lnTo>
                <a:lnTo>
                  <a:pt x="874234" y="300809"/>
                </a:lnTo>
                <a:lnTo>
                  <a:pt x="854456" y="304800"/>
                </a:lnTo>
                <a:lnTo>
                  <a:pt x="50800" y="304800"/>
                </a:lnTo>
                <a:lnTo>
                  <a:pt x="31027" y="300809"/>
                </a:lnTo>
                <a:lnTo>
                  <a:pt x="14879" y="289925"/>
                </a:lnTo>
                <a:lnTo>
                  <a:pt x="3992" y="273778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6">
            <a:extLst>
              <a:ext uri="{FF2B5EF4-FFF2-40B4-BE49-F238E27FC236}">
                <a16:creationId xmlns:a16="http://schemas.microsoft.com/office/drawing/2014/main" id="{C910F1EE-CF73-4578-B856-2F8DCCE809E2}"/>
              </a:ext>
            </a:extLst>
          </p:cNvPr>
          <p:cNvSpPr txBox="1"/>
          <p:nvPr/>
        </p:nvSpPr>
        <p:spPr>
          <a:xfrm>
            <a:off x="2101392" y="3400171"/>
            <a:ext cx="6858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latin typeface="굴림"/>
                <a:cs typeface="굴림"/>
              </a:rPr>
              <a:t>지원</a:t>
            </a:r>
            <a:r>
              <a:rPr sz="1200" spc="-85" dirty="0">
                <a:latin typeface="굴림"/>
                <a:cs typeface="굴림"/>
              </a:rPr>
              <a:t> </a:t>
            </a:r>
            <a:r>
              <a:rPr sz="1200" dirty="0">
                <a:latin typeface="굴림"/>
                <a:cs typeface="굴림"/>
              </a:rPr>
              <a:t>영역</a:t>
            </a:r>
            <a:endParaRPr sz="1200">
              <a:latin typeface="굴림"/>
              <a:cs typeface="굴림"/>
            </a:endParaRPr>
          </a:p>
        </p:txBody>
      </p:sp>
      <p:sp>
        <p:nvSpPr>
          <p:cNvPr id="24" name="object 17">
            <a:extLst>
              <a:ext uri="{FF2B5EF4-FFF2-40B4-BE49-F238E27FC236}">
                <a16:creationId xmlns:a16="http://schemas.microsoft.com/office/drawing/2014/main" id="{D57A1C7B-7189-4B92-83B2-635E9A17C637}"/>
              </a:ext>
            </a:extLst>
          </p:cNvPr>
          <p:cNvSpPr txBox="1"/>
          <p:nvPr/>
        </p:nvSpPr>
        <p:spPr>
          <a:xfrm>
            <a:off x="3499104" y="1499617"/>
            <a:ext cx="1096010" cy="259045"/>
          </a:xfrm>
          <a:prstGeom prst="rect">
            <a:avLst/>
          </a:prstGeom>
          <a:solidFill>
            <a:srgbClr val="EAEAEA"/>
          </a:solidFill>
        </p:spPr>
        <p:txBody>
          <a:bodyPr vert="horz" wrap="square" lIns="0" tIns="73660" rIns="0" bIns="0" rtlCol="0">
            <a:spAutoFit/>
          </a:bodyPr>
          <a:lstStyle/>
          <a:p>
            <a:pPr marL="1905" algn="ctr">
              <a:spcBef>
                <a:spcPts val="580"/>
              </a:spcBef>
            </a:pPr>
            <a:r>
              <a:rPr sz="1200" b="1" spc="15" dirty="0">
                <a:latin typeface="굴림"/>
                <a:cs typeface="굴림"/>
              </a:rPr>
              <a:t>L1</a:t>
            </a:r>
            <a:endParaRPr sz="1200">
              <a:latin typeface="굴림"/>
              <a:cs typeface="굴림"/>
            </a:endParaRPr>
          </a:p>
        </p:txBody>
      </p:sp>
      <p:sp>
        <p:nvSpPr>
          <p:cNvPr id="25" name="object 18">
            <a:extLst>
              <a:ext uri="{FF2B5EF4-FFF2-40B4-BE49-F238E27FC236}">
                <a16:creationId xmlns:a16="http://schemas.microsoft.com/office/drawing/2014/main" id="{6D4D5176-9B29-40B5-A1CF-6BDE1CE8FB6B}"/>
              </a:ext>
            </a:extLst>
          </p:cNvPr>
          <p:cNvSpPr/>
          <p:nvPr/>
        </p:nvSpPr>
        <p:spPr>
          <a:xfrm>
            <a:off x="2987040" y="1917192"/>
            <a:ext cx="285115" cy="1734820"/>
          </a:xfrm>
          <a:custGeom>
            <a:avLst/>
            <a:gdLst/>
            <a:ahLst/>
            <a:cxnLst/>
            <a:rect l="l" t="t" r="r" b="b"/>
            <a:pathLst>
              <a:path w="285114" h="1734820">
                <a:moveTo>
                  <a:pt x="0" y="0"/>
                </a:moveTo>
                <a:lnTo>
                  <a:pt x="55483" y="1871"/>
                </a:lnTo>
                <a:lnTo>
                  <a:pt x="100774" y="6969"/>
                </a:lnTo>
                <a:lnTo>
                  <a:pt x="131302" y="14519"/>
                </a:lnTo>
                <a:lnTo>
                  <a:pt x="142494" y="23749"/>
                </a:lnTo>
                <a:lnTo>
                  <a:pt x="142494" y="248793"/>
                </a:lnTo>
                <a:lnTo>
                  <a:pt x="153685" y="258075"/>
                </a:lnTo>
                <a:lnTo>
                  <a:pt x="184213" y="265620"/>
                </a:lnTo>
                <a:lnTo>
                  <a:pt x="229504" y="270688"/>
                </a:lnTo>
                <a:lnTo>
                  <a:pt x="284988" y="272542"/>
                </a:lnTo>
                <a:lnTo>
                  <a:pt x="229504" y="274413"/>
                </a:lnTo>
                <a:lnTo>
                  <a:pt x="184213" y="279511"/>
                </a:lnTo>
                <a:lnTo>
                  <a:pt x="153685" y="287061"/>
                </a:lnTo>
                <a:lnTo>
                  <a:pt x="142494" y="296291"/>
                </a:lnTo>
                <a:lnTo>
                  <a:pt x="142494" y="1710563"/>
                </a:lnTo>
                <a:lnTo>
                  <a:pt x="131302" y="1719792"/>
                </a:lnTo>
                <a:lnTo>
                  <a:pt x="100774" y="1727342"/>
                </a:lnTo>
                <a:lnTo>
                  <a:pt x="55483" y="1732440"/>
                </a:lnTo>
                <a:lnTo>
                  <a:pt x="0" y="173431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19">
            <a:extLst>
              <a:ext uri="{FF2B5EF4-FFF2-40B4-BE49-F238E27FC236}">
                <a16:creationId xmlns:a16="http://schemas.microsoft.com/office/drawing/2014/main" id="{EB0D9A19-4E3C-4BDD-83D0-8B17DD21EE31}"/>
              </a:ext>
            </a:extLst>
          </p:cNvPr>
          <p:cNvSpPr txBox="1"/>
          <p:nvPr/>
        </p:nvSpPr>
        <p:spPr>
          <a:xfrm>
            <a:off x="6024372" y="1499617"/>
            <a:ext cx="1092835" cy="259045"/>
          </a:xfrm>
          <a:prstGeom prst="rect">
            <a:avLst/>
          </a:prstGeom>
          <a:solidFill>
            <a:srgbClr val="EAEAEA"/>
          </a:solidFill>
        </p:spPr>
        <p:txBody>
          <a:bodyPr vert="horz" wrap="square" lIns="0" tIns="73660" rIns="0" bIns="0" rtlCol="0">
            <a:spAutoFit/>
          </a:bodyPr>
          <a:lstStyle/>
          <a:p>
            <a:pPr marL="3175" algn="ctr">
              <a:spcBef>
                <a:spcPts val="580"/>
              </a:spcBef>
            </a:pPr>
            <a:r>
              <a:rPr sz="1200" b="1" spc="15" dirty="0">
                <a:latin typeface="굴림"/>
                <a:cs typeface="굴림"/>
              </a:rPr>
              <a:t>L2</a:t>
            </a:r>
            <a:endParaRPr sz="1200">
              <a:latin typeface="굴림"/>
              <a:cs typeface="굴림"/>
            </a:endParaRPr>
          </a:p>
        </p:txBody>
      </p:sp>
      <p:sp>
        <p:nvSpPr>
          <p:cNvPr id="27" name="object 20">
            <a:extLst>
              <a:ext uri="{FF2B5EF4-FFF2-40B4-BE49-F238E27FC236}">
                <a16:creationId xmlns:a16="http://schemas.microsoft.com/office/drawing/2014/main" id="{8053DF88-2F94-4793-9915-DD0F1F500566}"/>
              </a:ext>
            </a:extLst>
          </p:cNvPr>
          <p:cNvSpPr txBox="1"/>
          <p:nvPr/>
        </p:nvSpPr>
        <p:spPr>
          <a:xfrm>
            <a:off x="3552444" y="1941577"/>
            <a:ext cx="989330" cy="22698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72390" rIns="0" bIns="0" rtlCol="0">
            <a:spAutoFit/>
          </a:bodyPr>
          <a:lstStyle/>
          <a:p>
            <a:pPr marL="222250">
              <a:spcBef>
                <a:spcPts val="570"/>
              </a:spcBef>
            </a:pPr>
            <a:r>
              <a:rPr sz="1000" b="1" spc="10" dirty="0">
                <a:latin typeface="굴림"/>
                <a:cs typeface="굴림"/>
              </a:rPr>
              <a:t>상품</a:t>
            </a:r>
            <a:r>
              <a:rPr sz="1000" b="1" spc="-65" dirty="0">
                <a:latin typeface="굴림"/>
                <a:cs typeface="굴림"/>
              </a:rPr>
              <a:t> </a:t>
            </a:r>
            <a:r>
              <a:rPr sz="1000" b="1" spc="10" dirty="0">
                <a:latin typeface="굴림"/>
                <a:cs typeface="굴림"/>
              </a:rPr>
              <a:t>개발</a:t>
            </a:r>
            <a:endParaRPr sz="1000">
              <a:latin typeface="굴림"/>
              <a:cs typeface="굴림"/>
            </a:endParaRPr>
          </a:p>
        </p:txBody>
      </p:sp>
      <p:sp>
        <p:nvSpPr>
          <p:cNvPr id="28" name="object 21">
            <a:extLst>
              <a:ext uri="{FF2B5EF4-FFF2-40B4-BE49-F238E27FC236}">
                <a16:creationId xmlns:a16="http://schemas.microsoft.com/office/drawing/2014/main" id="{576F112D-B48E-47FB-831B-27B921BAA0CF}"/>
              </a:ext>
            </a:extLst>
          </p:cNvPr>
          <p:cNvSpPr txBox="1"/>
          <p:nvPr/>
        </p:nvSpPr>
        <p:spPr>
          <a:xfrm>
            <a:off x="3552444" y="5226558"/>
            <a:ext cx="989330" cy="21800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222250">
              <a:spcBef>
                <a:spcPts val="500"/>
              </a:spcBef>
            </a:pPr>
            <a:r>
              <a:rPr sz="1000" b="1" spc="10" dirty="0">
                <a:latin typeface="굴림"/>
                <a:cs typeface="굴림"/>
              </a:rPr>
              <a:t>경영</a:t>
            </a:r>
            <a:r>
              <a:rPr sz="1000" b="1" spc="-60" dirty="0">
                <a:latin typeface="굴림"/>
                <a:cs typeface="굴림"/>
              </a:rPr>
              <a:t> </a:t>
            </a:r>
            <a:r>
              <a:rPr sz="1000" b="1" spc="10" dirty="0">
                <a:latin typeface="굴림"/>
                <a:cs typeface="굴림"/>
              </a:rPr>
              <a:t>지원</a:t>
            </a:r>
            <a:endParaRPr sz="1000">
              <a:latin typeface="굴림"/>
              <a:cs typeface="굴림"/>
            </a:endParaRPr>
          </a:p>
        </p:txBody>
      </p:sp>
      <p:sp>
        <p:nvSpPr>
          <p:cNvPr id="29" name="object 22">
            <a:extLst>
              <a:ext uri="{FF2B5EF4-FFF2-40B4-BE49-F238E27FC236}">
                <a16:creationId xmlns:a16="http://schemas.microsoft.com/office/drawing/2014/main" id="{4BD20473-BBA5-43A1-8D45-89A8CCC7C9A2}"/>
              </a:ext>
            </a:extLst>
          </p:cNvPr>
          <p:cNvSpPr txBox="1"/>
          <p:nvPr/>
        </p:nvSpPr>
        <p:spPr>
          <a:xfrm>
            <a:off x="6039612" y="2087880"/>
            <a:ext cx="1077595" cy="22698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72390" rIns="0" bIns="0" rtlCol="0">
            <a:spAutoFit/>
          </a:bodyPr>
          <a:lstStyle/>
          <a:p>
            <a:pPr marL="119380">
              <a:spcBef>
                <a:spcPts val="570"/>
              </a:spcBef>
            </a:pPr>
            <a:r>
              <a:rPr sz="1000" b="1" spc="10" dirty="0">
                <a:latin typeface="굴림"/>
                <a:cs typeface="굴림"/>
              </a:rPr>
              <a:t>구매</a:t>
            </a:r>
            <a:r>
              <a:rPr sz="1000" b="1" spc="-45" dirty="0">
                <a:latin typeface="굴림"/>
                <a:cs typeface="굴림"/>
              </a:rPr>
              <a:t> </a:t>
            </a:r>
            <a:r>
              <a:rPr sz="1000" b="1" spc="10" dirty="0">
                <a:latin typeface="굴림"/>
                <a:cs typeface="굴림"/>
              </a:rPr>
              <a:t>전략</a:t>
            </a:r>
            <a:r>
              <a:rPr sz="1000" b="1" spc="-55" dirty="0">
                <a:latin typeface="굴림"/>
                <a:cs typeface="굴림"/>
              </a:rPr>
              <a:t> </a:t>
            </a:r>
            <a:r>
              <a:rPr sz="1000" b="1" spc="10" dirty="0">
                <a:latin typeface="굴림"/>
                <a:cs typeface="굴림"/>
              </a:rPr>
              <a:t>수립</a:t>
            </a:r>
            <a:endParaRPr sz="1000">
              <a:latin typeface="굴림"/>
              <a:cs typeface="굴림"/>
            </a:endParaRPr>
          </a:p>
        </p:txBody>
      </p:sp>
      <p:sp>
        <p:nvSpPr>
          <p:cNvPr id="30" name="object 23">
            <a:extLst>
              <a:ext uri="{FF2B5EF4-FFF2-40B4-BE49-F238E27FC236}">
                <a16:creationId xmlns:a16="http://schemas.microsoft.com/office/drawing/2014/main" id="{D9CF3295-143B-4CA4-9DC6-52EAB8D239D6}"/>
              </a:ext>
            </a:extLst>
          </p:cNvPr>
          <p:cNvSpPr txBox="1"/>
          <p:nvPr/>
        </p:nvSpPr>
        <p:spPr>
          <a:xfrm>
            <a:off x="8317992" y="1499617"/>
            <a:ext cx="1172210" cy="259045"/>
          </a:xfrm>
          <a:prstGeom prst="rect">
            <a:avLst/>
          </a:prstGeom>
          <a:solidFill>
            <a:srgbClr val="EAEAEA"/>
          </a:solidFill>
        </p:spPr>
        <p:txBody>
          <a:bodyPr vert="horz" wrap="square" lIns="0" tIns="73660" rIns="0" bIns="0" rtlCol="0">
            <a:spAutoFit/>
          </a:bodyPr>
          <a:lstStyle/>
          <a:p>
            <a:pPr marL="4445" algn="ctr">
              <a:spcBef>
                <a:spcPts val="580"/>
              </a:spcBef>
            </a:pPr>
            <a:r>
              <a:rPr sz="1200" b="1" spc="15" dirty="0">
                <a:latin typeface="굴림"/>
                <a:cs typeface="굴림"/>
              </a:rPr>
              <a:t>L3</a:t>
            </a:r>
            <a:endParaRPr sz="1200">
              <a:latin typeface="굴림"/>
              <a:cs typeface="굴림"/>
            </a:endParaRPr>
          </a:p>
        </p:txBody>
      </p:sp>
      <p:sp>
        <p:nvSpPr>
          <p:cNvPr id="31" name="object 24">
            <a:extLst>
              <a:ext uri="{FF2B5EF4-FFF2-40B4-BE49-F238E27FC236}">
                <a16:creationId xmlns:a16="http://schemas.microsoft.com/office/drawing/2014/main" id="{66797028-ADD7-418C-8628-8D8CCCF22B42}"/>
              </a:ext>
            </a:extLst>
          </p:cNvPr>
          <p:cNvSpPr txBox="1"/>
          <p:nvPr/>
        </p:nvSpPr>
        <p:spPr>
          <a:xfrm>
            <a:off x="6039612" y="2974848"/>
            <a:ext cx="1077595" cy="227626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130175">
              <a:spcBef>
                <a:spcPts val="575"/>
              </a:spcBef>
            </a:pPr>
            <a:r>
              <a:rPr sz="1000" b="1" spc="10" dirty="0">
                <a:latin typeface="굴림"/>
                <a:cs typeface="굴림"/>
              </a:rPr>
              <a:t>전략</a:t>
            </a:r>
            <a:r>
              <a:rPr sz="1000" b="1" spc="-50" dirty="0">
                <a:latin typeface="굴림"/>
                <a:cs typeface="굴림"/>
              </a:rPr>
              <a:t> </a:t>
            </a:r>
            <a:r>
              <a:rPr sz="1000" b="1" dirty="0">
                <a:latin typeface="굴림"/>
                <a:cs typeface="굴림"/>
              </a:rPr>
              <a:t>Sourcing</a:t>
            </a:r>
            <a:endParaRPr sz="1000">
              <a:latin typeface="굴림"/>
              <a:cs typeface="굴림"/>
            </a:endParaRPr>
          </a:p>
        </p:txBody>
      </p:sp>
      <p:sp>
        <p:nvSpPr>
          <p:cNvPr id="32" name="object 25">
            <a:extLst>
              <a:ext uri="{FF2B5EF4-FFF2-40B4-BE49-F238E27FC236}">
                <a16:creationId xmlns:a16="http://schemas.microsoft.com/office/drawing/2014/main" id="{FE513FB3-C91E-4606-BCB6-45E42AF596A2}"/>
              </a:ext>
            </a:extLst>
          </p:cNvPr>
          <p:cNvSpPr txBox="1"/>
          <p:nvPr/>
        </p:nvSpPr>
        <p:spPr>
          <a:xfrm>
            <a:off x="6039612" y="3860291"/>
            <a:ext cx="1077595" cy="228268"/>
          </a:xfrm>
          <a:prstGeom prst="rect">
            <a:avLst/>
          </a:prstGeom>
          <a:solidFill>
            <a:srgbClr val="D2D2F4"/>
          </a:solidFill>
          <a:ln w="9525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151130">
              <a:spcBef>
                <a:spcPts val="580"/>
              </a:spcBef>
            </a:pPr>
            <a:r>
              <a:rPr sz="1000" b="1" spc="5" dirty="0">
                <a:latin typeface="굴림"/>
                <a:cs typeface="굴림"/>
              </a:rPr>
              <a:t>2.3.</a:t>
            </a:r>
            <a:r>
              <a:rPr sz="1000" b="1" spc="-85" dirty="0">
                <a:latin typeface="굴림"/>
                <a:cs typeface="굴림"/>
              </a:rPr>
              <a:t> </a:t>
            </a:r>
            <a:r>
              <a:rPr sz="1000" b="1" spc="10" dirty="0">
                <a:latin typeface="굴림"/>
                <a:cs typeface="굴림"/>
              </a:rPr>
              <a:t>조달구매</a:t>
            </a:r>
            <a:endParaRPr sz="1000">
              <a:latin typeface="굴림"/>
              <a:cs typeface="굴림"/>
            </a:endParaRPr>
          </a:p>
        </p:txBody>
      </p:sp>
      <p:sp>
        <p:nvSpPr>
          <p:cNvPr id="33" name="object 26">
            <a:extLst>
              <a:ext uri="{FF2B5EF4-FFF2-40B4-BE49-F238E27FC236}">
                <a16:creationId xmlns:a16="http://schemas.microsoft.com/office/drawing/2014/main" id="{E7B0D7FE-777E-43BB-922C-2B36E3179C01}"/>
              </a:ext>
            </a:extLst>
          </p:cNvPr>
          <p:cNvSpPr/>
          <p:nvPr/>
        </p:nvSpPr>
        <p:spPr>
          <a:xfrm>
            <a:off x="4046220" y="5036820"/>
            <a:ext cx="0" cy="180340"/>
          </a:xfrm>
          <a:custGeom>
            <a:avLst/>
            <a:gdLst/>
            <a:ahLst/>
            <a:cxnLst/>
            <a:rect l="l" t="t" r="r" b="b"/>
            <a:pathLst>
              <a:path h="180339">
                <a:moveTo>
                  <a:pt x="0" y="0"/>
                </a:moveTo>
                <a:lnTo>
                  <a:pt x="0" y="1803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27">
            <a:extLst>
              <a:ext uri="{FF2B5EF4-FFF2-40B4-BE49-F238E27FC236}">
                <a16:creationId xmlns:a16="http://schemas.microsoft.com/office/drawing/2014/main" id="{A330482F-E5E7-4346-BAB9-7DCA960CB664}"/>
              </a:ext>
            </a:extLst>
          </p:cNvPr>
          <p:cNvSpPr/>
          <p:nvPr/>
        </p:nvSpPr>
        <p:spPr>
          <a:xfrm>
            <a:off x="4046220" y="4570477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5">
                <a:moveTo>
                  <a:pt x="0" y="0"/>
                </a:moveTo>
                <a:lnTo>
                  <a:pt x="0" y="17830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28">
            <a:extLst>
              <a:ext uri="{FF2B5EF4-FFF2-40B4-BE49-F238E27FC236}">
                <a16:creationId xmlns:a16="http://schemas.microsoft.com/office/drawing/2014/main" id="{A89ECFF8-B316-40FA-B5D0-3E22CEDBEA61}"/>
              </a:ext>
            </a:extLst>
          </p:cNvPr>
          <p:cNvSpPr/>
          <p:nvPr/>
        </p:nvSpPr>
        <p:spPr>
          <a:xfrm>
            <a:off x="4046220" y="4102609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5">
                <a:moveTo>
                  <a:pt x="0" y="0"/>
                </a:moveTo>
                <a:lnTo>
                  <a:pt x="0" y="1783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29">
            <a:extLst>
              <a:ext uri="{FF2B5EF4-FFF2-40B4-BE49-F238E27FC236}">
                <a16:creationId xmlns:a16="http://schemas.microsoft.com/office/drawing/2014/main" id="{2E287152-4835-4203-979C-6E014988A7DD}"/>
              </a:ext>
            </a:extLst>
          </p:cNvPr>
          <p:cNvSpPr/>
          <p:nvPr/>
        </p:nvSpPr>
        <p:spPr>
          <a:xfrm>
            <a:off x="4046220" y="3633215"/>
            <a:ext cx="0" cy="180340"/>
          </a:xfrm>
          <a:custGeom>
            <a:avLst/>
            <a:gdLst/>
            <a:ahLst/>
            <a:cxnLst/>
            <a:rect l="l" t="t" r="r" b="b"/>
            <a:pathLst>
              <a:path h="180339">
                <a:moveTo>
                  <a:pt x="0" y="0"/>
                </a:moveTo>
                <a:lnTo>
                  <a:pt x="0" y="17983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0">
            <a:extLst>
              <a:ext uri="{FF2B5EF4-FFF2-40B4-BE49-F238E27FC236}">
                <a16:creationId xmlns:a16="http://schemas.microsoft.com/office/drawing/2014/main" id="{F049DDD9-0738-4EEF-917C-051B409D79A9}"/>
              </a:ext>
            </a:extLst>
          </p:cNvPr>
          <p:cNvSpPr/>
          <p:nvPr/>
        </p:nvSpPr>
        <p:spPr>
          <a:xfrm>
            <a:off x="4046220" y="3165348"/>
            <a:ext cx="0" cy="180340"/>
          </a:xfrm>
          <a:custGeom>
            <a:avLst/>
            <a:gdLst/>
            <a:ahLst/>
            <a:cxnLst/>
            <a:rect l="l" t="t" r="r" b="b"/>
            <a:pathLst>
              <a:path h="180339">
                <a:moveTo>
                  <a:pt x="0" y="0"/>
                </a:moveTo>
                <a:lnTo>
                  <a:pt x="0" y="17983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1">
            <a:extLst>
              <a:ext uri="{FF2B5EF4-FFF2-40B4-BE49-F238E27FC236}">
                <a16:creationId xmlns:a16="http://schemas.microsoft.com/office/drawing/2014/main" id="{792A0052-0224-4E00-8316-D028C61DFF6E}"/>
              </a:ext>
            </a:extLst>
          </p:cNvPr>
          <p:cNvSpPr/>
          <p:nvPr/>
        </p:nvSpPr>
        <p:spPr>
          <a:xfrm>
            <a:off x="4046220" y="2697479"/>
            <a:ext cx="0" cy="180340"/>
          </a:xfrm>
          <a:custGeom>
            <a:avLst/>
            <a:gdLst/>
            <a:ahLst/>
            <a:cxnLst/>
            <a:rect l="l" t="t" r="r" b="b"/>
            <a:pathLst>
              <a:path h="180339">
                <a:moveTo>
                  <a:pt x="0" y="0"/>
                </a:moveTo>
                <a:lnTo>
                  <a:pt x="0" y="17983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2">
            <a:extLst>
              <a:ext uri="{FF2B5EF4-FFF2-40B4-BE49-F238E27FC236}">
                <a16:creationId xmlns:a16="http://schemas.microsoft.com/office/drawing/2014/main" id="{53F0B55B-5C85-420D-B83B-1DFDE47443C7}"/>
              </a:ext>
            </a:extLst>
          </p:cNvPr>
          <p:cNvSpPr/>
          <p:nvPr/>
        </p:nvSpPr>
        <p:spPr>
          <a:xfrm>
            <a:off x="4046220" y="2231136"/>
            <a:ext cx="0" cy="177165"/>
          </a:xfrm>
          <a:custGeom>
            <a:avLst/>
            <a:gdLst/>
            <a:ahLst/>
            <a:cxnLst/>
            <a:rect l="l" t="t" r="r" b="b"/>
            <a:pathLst>
              <a:path h="177164">
                <a:moveTo>
                  <a:pt x="0" y="0"/>
                </a:moveTo>
                <a:lnTo>
                  <a:pt x="0" y="17678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3">
            <a:extLst>
              <a:ext uri="{FF2B5EF4-FFF2-40B4-BE49-F238E27FC236}">
                <a16:creationId xmlns:a16="http://schemas.microsoft.com/office/drawing/2014/main" id="{ACC9BB24-968F-4494-8379-C2706CA9E9B1}"/>
              </a:ext>
            </a:extLst>
          </p:cNvPr>
          <p:cNvSpPr txBox="1"/>
          <p:nvPr/>
        </p:nvSpPr>
        <p:spPr>
          <a:xfrm>
            <a:off x="3552444" y="2391917"/>
            <a:ext cx="989330" cy="243656"/>
          </a:xfrm>
          <a:prstGeom prst="rect">
            <a:avLst/>
          </a:prstGeom>
          <a:solidFill>
            <a:srgbClr val="D2D2F4"/>
          </a:solidFill>
          <a:ln w="9525">
            <a:solidFill>
              <a:srgbClr val="00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144780">
              <a:spcBef>
                <a:spcPts val="700"/>
              </a:spcBef>
            </a:pPr>
            <a:r>
              <a:rPr sz="1000" b="1" spc="5" dirty="0">
                <a:latin typeface="굴림"/>
                <a:cs typeface="굴림"/>
              </a:rPr>
              <a:t>2.</a:t>
            </a:r>
            <a:r>
              <a:rPr sz="1000" b="1" spc="-55" dirty="0">
                <a:latin typeface="굴림"/>
                <a:cs typeface="굴림"/>
              </a:rPr>
              <a:t> </a:t>
            </a:r>
            <a:r>
              <a:rPr sz="1000" b="1" spc="10" dirty="0">
                <a:latin typeface="굴림"/>
                <a:cs typeface="굴림"/>
              </a:rPr>
              <a:t>구매</a:t>
            </a:r>
            <a:r>
              <a:rPr sz="1000" b="1" spc="-45" dirty="0">
                <a:latin typeface="굴림"/>
                <a:cs typeface="굴림"/>
              </a:rPr>
              <a:t> </a:t>
            </a:r>
            <a:r>
              <a:rPr sz="1000" b="1" spc="10" dirty="0">
                <a:latin typeface="굴림"/>
                <a:cs typeface="굴림"/>
              </a:rPr>
              <a:t>관리</a:t>
            </a:r>
            <a:endParaRPr sz="1000">
              <a:latin typeface="굴림"/>
              <a:cs typeface="굴림"/>
            </a:endParaRPr>
          </a:p>
        </p:txBody>
      </p:sp>
      <p:sp>
        <p:nvSpPr>
          <p:cNvPr id="41" name="object 34">
            <a:extLst>
              <a:ext uri="{FF2B5EF4-FFF2-40B4-BE49-F238E27FC236}">
                <a16:creationId xmlns:a16="http://schemas.microsoft.com/office/drawing/2014/main" id="{9A671CD3-038B-45CD-BDAB-4EDBE71FC970}"/>
              </a:ext>
            </a:extLst>
          </p:cNvPr>
          <p:cNvSpPr txBox="1"/>
          <p:nvPr/>
        </p:nvSpPr>
        <p:spPr>
          <a:xfrm>
            <a:off x="3552444" y="2877312"/>
            <a:ext cx="989330" cy="22698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72390" rIns="0" bIns="0" rtlCol="0">
            <a:spAutoFit/>
          </a:bodyPr>
          <a:lstStyle/>
          <a:p>
            <a:pPr marL="222250">
              <a:spcBef>
                <a:spcPts val="570"/>
              </a:spcBef>
            </a:pPr>
            <a:r>
              <a:rPr sz="1000" b="1" spc="10" dirty="0">
                <a:latin typeface="굴림"/>
                <a:cs typeface="굴림"/>
              </a:rPr>
              <a:t>생산</a:t>
            </a:r>
            <a:r>
              <a:rPr sz="1000" b="1" spc="-60" dirty="0">
                <a:latin typeface="굴림"/>
                <a:cs typeface="굴림"/>
              </a:rPr>
              <a:t> </a:t>
            </a:r>
            <a:r>
              <a:rPr sz="1000" b="1" spc="10" dirty="0">
                <a:latin typeface="굴림"/>
                <a:cs typeface="굴림"/>
              </a:rPr>
              <a:t>관리</a:t>
            </a:r>
            <a:endParaRPr sz="1000">
              <a:latin typeface="굴림"/>
              <a:cs typeface="굴림"/>
            </a:endParaRPr>
          </a:p>
        </p:txBody>
      </p:sp>
      <p:sp>
        <p:nvSpPr>
          <p:cNvPr id="42" name="object 35">
            <a:extLst>
              <a:ext uri="{FF2B5EF4-FFF2-40B4-BE49-F238E27FC236}">
                <a16:creationId xmlns:a16="http://schemas.microsoft.com/office/drawing/2014/main" id="{6409D071-65D7-4DBE-84CC-FC949630CA55}"/>
              </a:ext>
            </a:extLst>
          </p:cNvPr>
          <p:cNvSpPr txBox="1"/>
          <p:nvPr/>
        </p:nvSpPr>
        <p:spPr>
          <a:xfrm>
            <a:off x="3552444" y="3345179"/>
            <a:ext cx="989330" cy="227626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222250">
              <a:spcBef>
                <a:spcPts val="575"/>
              </a:spcBef>
            </a:pPr>
            <a:r>
              <a:rPr sz="1000" b="1" spc="10" dirty="0">
                <a:latin typeface="굴림"/>
                <a:cs typeface="굴림"/>
              </a:rPr>
              <a:t>품질</a:t>
            </a:r>
            <a:r>
              <a:rPr sz="1000" b="1" spc="-60" dirty="0">
                <a:latin typeface="굴림"/>
                <a:cs typeface="굴림"/>
              </a:rPr>
              <a:t> </a:t>
            </a:r>
            <a:r>
              <a:rPr sz="1000" b="1" spc="10" dirty="0">
                <a:latin typeface="굴림"/>
                <a:cs typeface="굴림"/>
              </a:rPr>
              <a:t>관리</a:t>
            </a:r>
            <a:endParaRPr sz="1000">
              <a:latin typeface="굴림"/>
              <a:cs typeface="굴림"/>
            </a:endParaRPr>
          </a:p>
        </p:txBody>
      </p:sp>
      <p:sp>
        <p:nvSpPr>
          <p:cNvPr id="43" name="object 36">
            <a:extLst>
              <a:ext uri="{FF2B5EF4-FFF2-40B4-BE49-F238E27FC236}">
                <a16:creationId xmlns:a16="http://schemas.microsoft.com/office/drawing/2014/main" id="{EB7A7BC4-13AD-4BEE-9469-6A077D557F5E}"/>
              </a:ext>
            </a:extLst>
          </p:cNvPr>
          <p:cNvSpPr txBox="1"/>
          <p:nvPr/>
        </p:nvSpPr>
        <p:spPr>
          <a:xfrm>
            <a:off x="3552444" y="4748784"/>
            <a:ext cx="989330" cy="227626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222250">
              <a:spcBef>
                <a:spcPts val="575"/>
              </a:spcBef>
            </a:pPr>
            <a:r>
              <a:rPr sz="1000" b="1" spc="10" dirty="0">
                <a:latin typeface="굴림"/>
                <a:cs typeface="굴림"/>
              </a:rPr>
              <a:t>경영</a:t>
            </a:r>
            <a:r>
              <a:rPr sz="1000" b="1" spc="-60" dirty="0">
                <a:latin typeface="굴림"/>
                <a:cs typeface="굴림"/>
              </a:rPr>
              <a:t> </a:t>
            </a:r>
            <a:r>
              <a:rPr sz="1000" b="1" spc="10" dirty="0">
                <a:latin typeface="굴림"/>
                <a:cs typeface="굴림"/>
              </a:rPr>
              <a:t>전략</a:t>
            </a:r>
            <a:endParaRPr sz="1000">
              <a:latin typeface="굴림"/>
              <a:cs typeface="굴림"/>
            </a:endParaRPr>
          </a:p>
        </p:txBody>
      </p:sp>
      <p:sp>
        <p:nvSpPr>
          <p:cNvPr id="44" name="object 37">
            <a:extLst>
              <a:ext uri="{FF2B5EF4-FFF2-40B4-BE49-F238E27FC236}">
                <a16:creationId xmlns:a16="http://schemas.microsoft.com/office/drawing/2014/main" id="{B9A6B938-CABD-48F9-AFDD-E411FD91E7AF}"/>
              </a:ext>
            </a:extLst>
          </p:cNvPr>
          <p:cNvSpPr txBox="1"/>
          <p:nvPr/>
        </p:nvSpPr>
        <p:spPr>
          <a:xfrm>
            <a:off x="3552444" y="4280915"/>
            <a:ext cx="989330" cy="22826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92710">
              <a:spcBef>
                <a:spcPts val="580"/>
              </a:spcBef>
            </a:pPr>
            <a:r>
              <a:rPr sz="1000" b="1" spc="10" dirty="0">
                <a:latin typeface="굴림"/>
                <a:cs typeface="굴림"/>
              </a:rPr>
              <a:t>영업</a:t>
            </a:r>
            <a:r>
              <a:rPr sz="1000" b="1" spc="275" dirty="0">
                <a:latin typeface="굴림"/>
                <a:cs typeface="굴림"/>
              </a:rPr>
              <a:t> </a:t>
            </a:r>
            <a:r>
              <a:rPr sz="1000" b="1" spc="5" dirty="0">
                <a:latin typeface="굴림"/>
                <a:cs typeface="굴림"/>
              </a:rPr>
              <a:t>/</a:t>
            </a:r>
            <a:r>
              <a:rPr sz="1000" b="1" spc="-40" dirty="0">
                <a:latin typeface="굴림"/>
                <a:cs typeface="굴림"/>
              </a:rPr>
              <a:t> </a:t>
            </a:r>
            <a:r>
              <a:rPr sz="1000" b="1" spc="10" dirty="0">
                <a:latin typeface="굴림"/>
                <a:cs typeface="굴림"/>
              </a:rPr>
              <a:t>서비스</a:t>
            </a:r>
            <a:endParaRPr sz="1000">
              <a:latin typeface="굴림"/>
              <a:cs typeface="굴림"/>
            </a:endParaRPr>
          </a:p>
        </p:txBody>
      </p:sp>
      <p:sp>
        <p:nvSpPr>
          <p:cNvPr id="45" name="object 38">
            <a:extLst>
              <a:ext uri="{FF2B5EF4-FFF2-40B4-BE49-F238E27FC236}">
                <a16:creationId xmlns:a16="http://schemas.microsoft.com/office/drawing/2014/main" id="{F8E909D9-D045-4C21-B0A3-0FA40346989F}"/>
              </a:ext>
            </a:extLst>
          </p:cNvPr>
          <p:cNvSpPr txBox="1"/>
          <p:nvPr/>
        </p:nvSpPr>
        <p:spPr>
          <a:xfrm>
            <a:off x="3552444" y="3800856"/>
            <a:ext cx="989330" cy="239809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85090" rIns="0" bIns="0" rtlCol="0">
            <a:spAutoFit/>
          </a:bodyPr>
          <a:lstStyle/>
          <a:p>
            <a:pPr marL="304800">
              <a:spcBef>
                <a:spcPts val="670"/>
              </a:spcBef>
            </a:pPr>
            <a:r>
              <a:rPr sz="1000" b="1" spc="10" dirty="0">
                <a:latin typeface="굴림"/>
                <a:cs typeface="굴림"/>
              </a:rPr>
              <a:t>마케팅</a:t>
            </a:r>
            <a:endParaRPr sz="1000">
              <a:latin typeface="굴림"/>
              <a:cs typeface="굴림"/>
            </a:endParaRPr>
          </a:p>
        </p:txBody>
      </p:sp>
      <p:sp>
        <p:nvSpPr>
          <p:cNvPr id="46" name="object 39">
            <a:extLst>
              <a:ext uri="{FF2B5EF4-FFF2-40B4-BE49-F238E27FC236}">
                <a16:creationId xmlns:a16="http://schemas.microsoft.com/office/drawing/2014/main" id="{EF459D52-E352-47DF-B92B-66F4A692596B}"/>
              </a:ext>
            </a:extLst>
          </p:cNvPr>
          <p:cNvSpPr/>
          <p:nvPr/>
        </p:nvSpPr>
        <p:spPr>
          <a:xfrm>
            <a:off x="4541520" y="2232660"/>
            <a:ext cx="1497330" cy="1772920"/>
          </a:xfrm>
          <a:custGeom>
            <a:avLst/>
            <a:gdLst/>
            <a:ahLst/>
            <a:cxnLst/>
            <a:rect l="l" t="t" r="r" b="b"/>
            <a:pathLst>
              <a:path w="1497329" h="1772920">
                <a:moveTo>
                  <a:pt x="0" y="320675"/>
                </a:moveTo>
                <a:lnTo>
                  <a:pt x="748538" y="320675"/>
                </a:lnTo>
                <a:lnTo>
                  <a:pt x="748538" y="0"/>
                </a:lnTo>
                <a:lnTo>
                  <a:pt x="1496949" y="0"/>
                </a:lnTo>
              </a:path>
              <a:path w="1497329" h="1772920">
                <a:moveTo>
                  <a:pt x="0" y="320039"/>
                </a:moveTo>
                <a:lnTo>
                  <a:pt x="748538" y="320039"/>
                </a:lnTo>
                <a:lnTo>
                  <a:pt x="748538" y="886713"/>
                </a:lnTo>
                <a:lnTo>
                  <a:pt x="1496949" y="886713"/>
                </a:lnTo>
              </a:path>
              <a:path w="1497329" h="1772920">
                <a:moveTo>
                  <a:pt x="0" y="320039"/>
                </a:moveTo>
                <a:lnTo>
                  <a:pt x="748538" y="320039"/>
                </a:lnTo>
                <a:lnTo>
                  <a:pt x="748538" y="1772539"/>
                </a:lnTo>
                <a:lnTo>
                  <a:pt x="1496949" y="17725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7" name="object 40">
            <a:extLst>
              <a:ext uri="{FF2B5EF4-FFF2-40B4-BE49-F238E27FC236}">
                <a16:creationId xmlns:a16="http://schemas.microsoft.com/office/drawing/2014/main" id="{FD49DDFD-70C7-4645-8F4B-BB5280431001}"/>
              </a:ext>
            </a:extLst>
          </p:cNvPr>
          <p:cNvGrpSpPr/>
          <p:nvPr/>
        </p:nvGrpSpPr>
        <p:grpSpPr>
          <a:xfrm>
            <a:off x="2892361" y="1936814"/>
            <a:ext cx="665480" cy="3559175"/>
            <a:chOff x="1749361" y="1936813"/>
            <a:chExt cx="665480" cy="3559175"/>
          </a:xfrm>
        </p:grpSpPr>
        <p:sp>
          <p:nvSpPr>
            <p:cNvPr id="48" name="object 41">
              <a:extLst>
                <a:ext uri="{FF2B5EF4-FFF2-40B4-BE49-F238E27FC236}">
                  <a16:creationId xmlns:a16="http://schemas.microsoft.com/office/drawing/2014/main" id="{D7643634-40B1-4B4F-A56D-B517461D2833}"/>
                </a:ext>
              </a:extLst>
            </p:cNvPr>
            <p:cNvSpPr/>
            <p:nvPr/>
          </p:nvSpPr>
          <p:spPr>
            <a:xfrm>
              <a:off x="1754123" y="2552700"/>
              <a:ext cx="655955" cy="589280"/>
            </a:xfrm>
            <a:custGeom>
              <a:avLst/>
              <a:gdLst/>
              <a:ahLst/>
              <a:cxnLst/>
              <a:rect l="l" t="t" r="r" b="b"/>
              <a:pathLst>
                <a:path w="655955" h="589280">
                  <a:moveTo>
                    <a:pt x="0" y="589026"/>
                  </a:moveTo>
                  <a:lnTo>
                    <a:pt x="49019" y="584753"/>
                  </a:lnTo>
                  <a:lnTo>
                    <a:pt x="97049" y="572527"/>
                  </a:lnTo>
                  <a:lnTo>
                    <a:pt x="143107" y="553230"/>
                  </a:lnTo>
                  <a:lnTo>
                    <a:pt x="186210" y="527749"/>
                  </a:lnTo>
                  <a:lnTo>
                    <a:pt x="225377" y="496966"/>
                  </a:lnTo>
                  <a:lnTo>
                    <a:pt x="259625" y="461768"/>
                  </a:lnTo>
                  <a:lnTo>
                    <a:pt x="287972" y="423039"/>
                  </a:lnTo>
                  <a:lnTo>
                    <a:pt x="309437" y="381664"/>
                  </a:lnTo>
                  <a:lnTo>
                    <a:pt x="323035" y="338527"/>
                  </a:lnTo>
                  <a:lnTo>
                    <a:pt x="327787" y="294513"/>
                  </a:lnTo>
                  <a:lnTo>
                    <a:pt x="332541" y="250467"/>
                  </a:lnTo>
                  <a:lnTo>
                    <a:pt x="346149" y="207312"/>
                  </a:lnTo>
                  <a:lnTo>
                    <a:pt x="367625" y="165930"/>
                  </a:lnTo>
                  <a:lnTo>
                    <a:pt x="395984" y="127202"/>
                  </a:lnTo>
                  <a:lnTo>
                    <a:pt x="430244" y="92011"/>
                  </a:lnTo>
                  <a:lnTo>
                    <a:pt x="469418" y="61240"/>
                  </a:lnTo>
                  <a:lnTo>
                    <a:pt x="512522" y="35771"/>
                  </a:lnTo>
                  <a:lnTo>
                    <a:pt x="558573" y="16486"/>
                  </a:lnTo>
                  <a:lnTo>
                    <a:pt x="606585" y="4268"/>
                  </a:lnTo>
                  <a:lnTo>
                    <a:pt x="655574" y="0"/>
                  </a:lnTo>
                </a:path>
              </a:pathLst>
            </a:custGeom>
            <a:ln w="9525">
              <a:solidFill>
                <a:srgbClr val="7E7E7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2">
              <a:extLst>
                <a:ext uri="{FF2B5EF4-FFF2-40B4-BE49-F238E27FC236}">
                  <a16:creationId xmlns:a16="http://schemas.microsoft.com/office/drawing/2014/main" id="{390BC387-A959-423A-AC69-40D2C23ED181}"/>
                </a:ext>
              </a:extLst>
            </p:cNvPr>
            <p:cNvSpPr/>
            <p:nvPr/>
          </p:nvSpPr>
          <p:spPr>
            <a:xfrm>
              <a:off x="2257043" y="1941576"/>
              <a:ext cx="99060" cy="3549650"/>
            </a:xfrm>
            <a:custGeom>
              <a:avLst/>
              <a:gdLst/>
              <a:ahLst/>
              <a:cxnLst/>
              <a:rect l="l" t="t" r="r" b="b"/>
              <a:pathLst>
                <a:path w="99060" h="3549650">
                  <a:moveTo>
                    <a:pt x="99060" y="3549396"/>
                  </a:moveTo>
                  <a:lnTo>
                    <a:pt x="60489" y="3548749"/>
                  </a:lnTo>
                  <a:lnTo>
                    <a:pt x="29003" y="3546982"/>
                  </a:lnTo>
                  <a:lnTo>
                    <a:pt x="7780" y="3544359"/>
                  </a:lnTo>
                  <a:lnTo>
                    <a:pt x="0" y="3541141"/>
                  </a:lnTo>
                  <a:lnTo>
                    <a:pt x="0" y="8254"/>
                  </a:lnTo>
                  <a:lnTo>
                    <a:pt x="7780" y="5036"/>
                  </a:lnTo>
                  <a:lnTo>
                    <a:pt x="29003" y="2412"/>
                  </a:lnTo>
                  <a:lnTo>
                    <a:pt x="60489" y="646"/>
                  </a:lnTo>
                  <a:lnTo>
                    <a:pt x="9906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43">
            <a:extLst>
              <a:ext uri="{FF2B5EF4-FFF2-40B4-BE49-F238E27FC236}">
                <a16:creationId xmlns:a16="http://schemas.microsoft.com/office/drawing/2014/main" id="{3C4C2979-13F4-46F6-B2F1-3BA72D471E5F}"/>
              </a:ext>
            </a:extLst>
          </p:cNvPr>
          <p:cNvGrpSpPr/>
          <p:nvPr/>
        </p:nvGrpSpPr>
        <p:grpSpPr>
          <a:xfrm>
            <a:off x="7112317" y="3373882"/>
            <a:ext cx="2661920" cy="2553970"/>
            <a:chOff x="5969317" y="3373882"/>
            <a:chExt cx="2661920" cy="2553970"/>
          </a:xfrm>
        </p:grpSpPr>
        <p:sp>
          <p:nvSpPr>
            <p:cNvPr id="51" name="object 44">
              <a:extLst>
                <a:ext uri="{FF2B5EF4-FFF2-40B4-BE49-F238E27FC236}">
                  <a16:creationId xmlns:a16="http://schemas.microsoft.com/office/drawing/2014/main" id="{FBB53FD5-C4E6-417E-8263-E939846B26FF}"/>
                </a:ext>
              </a:extLst>
            </p:cNvPr>
            <p:cNvSpPr/>
            <p:nvPr/>
          </p:nvSpPr>
          <p:spPr>
            <a:xfrm>
              <a:off x="5974079" y="3645408"/>
              <a:ext cx="1216025" cy="1736089"/>
            </a:xfrm>
            <a:custGeom>
              <a:avLst/>
              <a:gdLst/>
              <a:ahLst/>
              <a:cxnLst/>
              <a:rect l="l" t="t" r="r" b="b"/>
              <a:pathLst>
                <a:path w="1216025" h="1736089">
                  <a:moveTo>
                    <a:pt x="0" y="359664"/>
                  </a:moveTo>
                  <a:lnTo>
                    <a:pt x="607949" y="359664"/>
                  </a:lnTo>
                  <a:lnTo>
                    <a:pt x="607949" y="1735963"/>
                  </a:lnTo>
                  <a:lnTo>
                    <a:pt x="1216025" y="1735963"/>
                  </a:lnTo>
                </a:path>
                <a:path w="1216025" h="1736089">
                  <a:moveTo>
                    <a:pt x="0" y="359664"/>
                  </a:moveTo>
                  <a:lnTo>
                    <a:pt x="607949" y="359664"/>
                  </a:lnTo>
                  <a:lnTo>
                    <a:pt x="607949" y="1156589"/>
                  </a:lnTo>
                  <a:lnTo>
                    <a:pt x="1216025" y="1156589"/>
                  </a:lnTo>
                </a:path>
                <a:path w="1216025" h="1736089">
                  <a:moveTo>
                    <a:pt x="0" y="359664"/>
                  </a:moveTo>
                  <a:lnTo>
                    <a:pt x="607949" y="359664"/>
                  </a:lnTo>
                  <a:lnTo>
                    <a:pt x="607949" y="578739"/>
                  </a:lnTo>
                  <a:lnTo>
                    <a:pt x="1216025" y="578739"/>
                  </a:lnTo>
                </a:path>
                <a:path w="1216025" h="1736089">
                  <a:moveTo>
                    <a:pt x="0" y="360426"/>
                  </a:moveTo>
                  <a:lnTo>
                    <a:pt x="607949" y="360426"/>
                  </a:lnTo>
                  <a:lnTo>
                    <a:pt x="607949" y="0"/>
                  </a:lnTo>
                  <a:lnTo>
                    <a:pt x="1216025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45">
              <a:extLst>
                <a:ext uri="{FF2B5EF4-FFF2-40B4-BE49-F238E27FC236}">
                  <a16:creationId xmlns:a16="http://schemas.microsoft.com/office/drawing/2014/main" id="{AFCBD396-7B97-47CD-ADE7-A9FE573BAC48}"/>
                </a:ext>
              </a:extLst>
            </p:cNvPr>
            <p:cNvSpPr/>
            <p:nvPr/>
          </p:nvSpPr>
          <p:spPr>
            <a:xfrm>
              <a:off x="6888479" y="3380232"/>
              <a:ext cx="1736089" cy="2541270"/>
            </a:xfrm>
            <a:custGeom>
              <a:avLst/>
              <a:gdLst/>
              <a:ahLst/>
              <a:cxnLst/>
              <a:rect l="l" t="t" r="r" b="b"/>
              <a:pathLst>
                <a:path w="1736090" h="2541270">
                  <a:moveTo>
                    <a:pt x="0" y="289305"/>
                  </a:moveTo>
                  <a:lnTo>
                    <a:pt x="3786" y="242382"/>
                  </a:lnTo>
                  <a:lnTo>
                    <a:pt x="14750" y="197868"/>
                  </a:lnTo>
                  <a:lnTo>
                    <a:pt x="32294" y="156359"/>
                  </a:lnTo>
                  <a:lnTo>
                    <a:pt x="55823" y="118451"/>
                  </a:lnTo>
                  <a:lnTo>
                    <a:pt x="84740" y="84740"/>
                  </a:lnTo>
                  <a:lnTo>
                    <a:pt x="118451" y="55823"/>
                  </a:lnTo>
                  <a:lnTo>
                    <a:pt x="156359" y="32294"/>
                  </a:lnTo>
                  <a:lnTo>
                    <a:pt x="197868" y="14750"/>
                  </a:lnTo>
                  <a:lnTo>
                    <a:pt x="242382" y="3786"/>
                  </a:lnTo>
                  <a:lnTo>
                    <a:pt x="289305" y="0"/>
                  </a:lnTo>
                  <a:lnTo>
                    <a:pt x="723265" y="0"/>
                  </a:lnTo>
                  <a:lnTo>
                    <a:pt x="1446529" y="0"/>
                  </a:lnTo>
                  <a:lnTo>
                    <a:pt x="1493453" y="3786"/>
                  </a:lnTo>
                  <a:lnTo>
                    <a:pt x="1537967" y="14750"/>
                  </a:lnTo>
                  <a:lnTo>
                    <a:pt x="1579476" y="32294"/>
                  </a:lnTo>
                  <a:lnTo>
                    <a:pt x="1617384" y="55823"/>
                  </a:lnTo>
                  <a:lnTo>
                    <a:pt x="1651095" y="84740"/>
                  </a:lnTo>
                  <a:lnTo>
                    <a:pt x="1680012" y="118451"/>
                  </a:lnTo>
                  <a:lnTo>
                    <a:pt x="1703541" y="156359"/>
                  </a:lnTo>
                  <a:lnTo>
                    <a:pt x="1721085" y="197868"/>
                  </a:lnTo>
                  <a:lnTo>
                    <a:pt x="1732049" y="242382"/>
                  </a:lnTo>
                  <a:lnTo>
                    <a:pt x="1735836" y="289305"/>
                  </a:lnTo>
                  <a:lnTo>
                    <a:pt x="1735836" y="1330832"/>
                  </a:lnTo>
                  <a:lnTo>
                    <a:pt x="1735836" y="1901189"/>
                  </a:lnTo>
                  <a:lnTo>
                    <a:pt x="1735836" y="1992121"/>
                  </a:lnTo>
                  <a:lnTo>
                    <a:pt x="1732049" y="2039045"/>
                  </a:lnTo>
                  <a:lnTo>
                    <a:pt x="1721085" y="2083559"/>
                  </a:lnTo>
                  <a:lnTo>
                    <a:pt x="1703541" y="2125068"/>
                  </a:lnTo>
                  <a:lnTo>
                    <a:pt x="1680012" y="2162976"/>
                  </a:lnTo>
                  <a:lnTo>
                    <a:pt x="1651095" y="2196687"/>
                  </a:lnTo>
                  <a:lnTo>
                    <a:pt x="1617384" y="2225604"/>
                  </a:lnTo>
                  <a:lnTo>
                    <a:pt x="1579476" y="2249133"/>
                  </a:lnTo>
                  <a:lnTo>
                    <a:pt x="1537967" y="2266677"/>
                  </a:lnTo>
                  <a:lnTo>
                    <a:pt x="1493453" y="2277641"/>
                  </a:lnTo>
                  <a:lnTo>
                    <a:pt x="1446529" y="2281428"/>
                  </a:lnTo>
                  <a:lnTo>
                    <a:pt x="723265" y="2281428"/>
                  </a:lnTo>
                  <a:lnTo>
                    <a:pt x="758571" y="2541231"/>
                  </a:lnTo>
                  <a:lnTo>
                    <a:pt x="289305" y="2281428"/>
                  </a:lnTo>
                  <a:lnTo>
                    <a:pt x="242382" y="2277641"/>
                  </a:lnTo>
                  <a:lnTo>
                    <a:pt x="197868" y="2266677"/>
                  </a:lnTo>
                  <a:lnTo>
                    <a:pt x="156359" y="2249133"/>
                  </a:lnTo>
                  <a:lnTo>
                    <a:pt x="118451" y="2225604"/>
                  </a:lnTo>
                  <a:lnTo>
                    <a:pt x="84740" y="2196687"/>
                  </a:lnTo>
                  <a:lnTo>
                    <a:pt x="55823" y="2162976"/>
                  </a:lnTo>
                  <a:lnTo>
                    <a:pt x="32294" y="2125068"/>
                  </a:lnTo>
                  <a:lnTo>
                    <a:pt x="14750" y="2083559"/>
                  </a:lnTo>
                  <a:lnTo>
                    <a:pt x="3786" y="2039045"/>
                  </a:lnTo>
                  <a:lnTo>
                    <a:pt x="0" y="1992121"/>
                  </a:lnTo>
                  <a:lnTo>
                    <a:pt x="0" y="1901189"/>
                  </a:lnTo>
                  <a:lnTo>
                    <a:pt x="0" y="1330832"/>
                  </a:lnTo>
                  <a:lnTo>
                    <a:pt x="0" y="289305"/>
                  </a:lnTo>
                  <a:close/>
                </a:path>
              </a:pathLst>
            </a:custGeom>
            <a:ln w="12700">
              <a:solidFill>
                <a:srgbClr val="0094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46">
              <a:extLst>
                <a:ext uri="{FF2B5EF4-FFF2-40B4-BE49-F238E27FC236}">
                  <a16:creationId xmlns:a16="http://schemas.microsoft.com/office/drawing/2014/main" id="{602B511E-134C-4E80-8854-8CD99B043884}"/>
                </a:ext>
              </a:extLst>
            </p:cNvPr>
            <p:cNvSpPr/>
            <p:nvPr/>
          </p:nvSpPr>
          <p:spPr>
            <a:xfrm>
              <a:off x="7190231" y="3500628"/>
              <a:ext cx="1138555" cy="288290"/>
            </a:xfrm>
            <a:custGeom>
              <a:avLst/>
              <a:gdLst/>
              <a:ahLst/>
              <a:cxnLst/>
              <a:rect l="l" t="t" r="r" b="b"/>
              <a:pathLst>
                <a:path w="1138554" h="288289">
                  <a:moveTo>
                    <a:pt x="1138427" y="0"/>
                  </a:moveTo>
                  <a:lnTo>
                    <a:pt x="0" y="0"/>
                  </a:lnTo>
                  <a:lnTo>
                    <a:pt x="0" y="288036"/>
                  </a:lnTo>
                  <a:lnTo>
                    <a:pt x="1138427" y="288036"/>
                  </a:lnTo>
                  <a:lnTo>
                    <a:pt x="11384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47">
            <a:extLst>
              <a:ext uri="{FF2B5EF4-FFF2-40B4-BE49-F238E27FC236}">
                <a16:creationId xmlns:a16="http://schemas.microsoft.com/office/drawing/2014/main" id="{8D00C3E9-E17A-4ED9-91EA-AEF12E892186}"/>
              </a:ext>
            </a:extLst>
          </p:cNvPr>
          <p:cNvSpPr txBox="1"/>
          <p:nvPr/>
        </p:nvSpPr>
        <p:spPr>
          <a:xfrm>
            <a:off x="7363459" y="6066536"/>
            <a:ext cx="228600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b="1" spc="-5" dirty="0">
                <a:solidFill>
                  <a:srgbClr val="2C2CB8"/>
                </a:solidFill>
                <a:latin typeface="맑은 고딕"/>
                <a:cs typeface="맑은 고딕"/>
              </a:rPr>
              <a:t>※</a:t>
            </a:r>
            <a:r>
              <a:rPr sz="1000" b="1" spc="-15" dirty="0">
                <a:solidFill>
                  <a:srgbClr val="2C2CB8"/>
                </a:solidFill>
                <a:latin typeface="맑은 고딕"/>
                <a:cs typeface="맑은 고딕"/>
              </a:rPr>
              <a:t> </a:t>
            </a:r>
            <a:r>
              <a:rPr sz="1000" b="1" spc="-5" dirty="0">
                <a:solidFill>
                  <a:srgbClr val="2C2CB8"/>
                </a:solidFill>
                <a:latin typeface="맑은 고딕"/>
                <a:cs typeface="맑은 고딕"/>
              </a:rPr>
              <a:t>프로세스 설계</a:t>
            </a:r>
            <a:r>
              <a:rPr sz="1000" b="1" spc="-10" dirty="0">
                <a:solidFill>
                  <a:srgbClr val="2C2CB8"/>
                </a:solidFill>
                <a:latin typeface="맑은 고딕"/>
                <a:cs typeface="맑은 고딕"/>
              </a:rPr>
              <a:t> Mapping</a:t>
            </a:r>
            <a:r>
              <a:rPr sz="1000" b="1" spc="10" dirty="0">
                <a:solidFill>
                  <a:srgbClr val="2C2CB8"/>
                </a:solidFill>
                <a:latin typeface="맑은 고딕"/>
                <a:cs typeface="맑은 고딕"/>
              </a:rPr>
              <a:t> </a:t>
            </a:r>
            <a:r>
              <a:rPr sz="1000" b="1" spc="-5" dirty="0">
                <a:solidFill>
                  <a:srgbClr val="2C2CB8"/>
                </a:solidFill>
                <a:latin typeface="맑은 고딕"/>
                <a:cs typeface="맑은 고딕"/>
              </a:rPr>
              <a:t>대상</a:t>
            </a:r>
            <a:r>
              <a:rPr sz="1000" b="1" spc="-15" dirty="0">
                <a:solidFill>
                  <a:srgbClr val="2C2CB8"/>
                </a:solidFill>
                <a:latin typeface="맑은 고딕"/>
                <a:cs typeface="맑은 고딕"/>
              </a:rPr>
              <a:t> </a:t>
            </a:r>
            <a:r>
              <a:rPr sz="1000" b="1" spc="-5" dirty="0">
                <a:solidFill>
                  <a:srgbClr val="2C2CB8"/>
                </a:solidFill>
                <a:latin typeface="맑은 고딕"/>
                <a:cs typeface="맑은 고딕"/>
              </a:rPr>
              <a:t>리스트</a:t>
            </a:r>
            <a:endParaRPr sz="1000">
              <a:latin typeface="맑은 고딕"/>
              <a:cs typeface="맑은 고딕"/>
            </a:endParaRPr>
          </a:p>
        </p:txBody>
      </p:sp>
      <p:sp>
        <p:nvSpPr>
          <p:cNvPr id="55" name="object 48">
            <a:extLst>
              <a:ext uri="{FF2B5EF4-FFF2-40B4-BE49-F238E27FC236}">
                <a16:creationId xmlns:a16="http://schemas.microsoft.com/office/drawing/2014/main" id="{184E165B-2868-4439-ACD1-2A3B6EBF05FE}"/>
              </a:ext>
            </a:extLst>
          </p:cNvPr>
          <p:cNvSpPr txBox="1"/>
          <p:nvPr/>
        </p:nvSpPr>
        <p:spPr>
          <a:xfrm>
            <a:off x="8333232" y="3500628"/>
            <a:ext cx="1138555" cy="227626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106045">
              <a:spcBef>
                <a:spcPts val="575"/>
              </a:spcBef>
            </a:pPr>
            <a:r>
              <a:rPr sz="1000" b="1" dirty="0">
                <a:solidFill>
                  <a:srgbClr val="0000CC"/>
                </a:solidFill>
                <a:latin typeface="굴림"/>
                <a:cs typeface="굴림"/>
              </a:rPr>
              <a:t>2.3.1.</a:t>
            </a:r>
            <a:r>
              <a:rPr sz="1000" b="1" spc="-70" dirty="0">
                <a:solidFill>
                  <a:srgbClr val="0000CC"/>
                </a:solidFill>
                <a:latin typeface="굴림"/>
                <a:cs typeface="굴림"/>
              </a:rPr>
              <a:t> </a:t>
            </a:r>
            <a:r>
              <a:rPr sz="1000" b="1" spc="10" dirty="0">
                <a:solidFill>
                  <a:srgbClr val="0000CC"/>
                </a:solidFill>
                <a:latin typeface="굴림"/>
                <a:cs typeface="굴림"/>
              </a:rPr>
              <a:t>발주</a:t>
            </a:r>
            <a:r>
              <a:rPr sz="1000" b="1" spc="-40" dirty="0">
                <a:solidFill>
                  <a:srgbClr val="0000CC"/>
                </a:solidFill>
                <a:latin typeface="굴림"/>
                <a:cs typeface="굴림"/>
              </a:rPr>
              <a:t> </a:t>
            </a:r>
            <a:r>
              <a:rPr sz="1000" b="1" spc="10" dirty="0">
                <a:solidFill>
                  <a:srgbClr val="0000CC"/>
                </a:solidFill>
                <a:latin typeface="굴림"/>
                <a:cs typeface="굴림"/>
              </a:rPr>
              <a:t>계획</a:t>
            </a:r>
            <a:endParaRPr sz="1000">
              <a:latin typeface="굴림"/>
              <a:cs typeface="굴림"/>
            </a:endParaRPr>
          </a:p>
        </p:txBody>
      </p:sp>
      <p:sp>
        <p:nvSpPr>
          <p:cNvPr id="56" name="object 49">
            <a:extLst>
              <a:ext uri="{FF2B5EF4-FFF2-40B4-BE49-F238E27FC236}">
                <a16:creationId xmlns:a16="http://schemas.microsoft.com/office/drawing/2014/main" id="{14656DB2-7663-4166-8FC0-7B9ACD50F631}"/>
              </a:ext>
            </a:extLst>
          </p:cNvPr>
          <p:cNvSpPr/>
          <p:nvPr/>
        </p:nvSpPr>
        <p:spPr>
          <a:xfrm>
            <a:off x="8333232" y="4079747"/>
            <a:ext cx="1138555" cy="289560"/>
          </a:xfrm>
          <a:custGeom>
            <a:avLst/>
            <a:gdLst/>
            <a:ahLst/>
            <a:cxnLst/>
            <a:rect l="l" t="t" r="r" b="b"/>
            <a:pathLst>
              <a:path w="1138554" h="289560">
                <a:moveTo>
                  <a:pt x="1138427" y="0"/>
                </a:moveTo>
                <a:lnTo>
                  <a:pt x="0" y="0"/>
                </a:lnTo>
                <a:lnTo>
                  <a:pt x="0" y="289559"/>
                </a:lnTo>
                <a:lnTo>
                  <a:pt x="1138427" y="289559"/>
                </a:lnTo>
                <a:lnTo>
                  <a:pt x="11384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0">
            <a:extLst>
              <a:ext uri="{FF2B5EF4-FFF2-40B4-BE49-F238E27FC236}">
                <a16:creationId xmlns:a16="http://schemas.microsoft.com/office/drawing/2014/main" id="{793232C8-CEB0-45D8-AE66-3D2D70EB6B55}"/>
              </a:ext>
            </a:extLst>
          </p:cNvPr>
          <p:cNvSpPr txBox="1"/>
          <p:nvPr/>
        </p:nvSpPr>
        <p:spPr>
          <a:xfrm>
            <a:off x="8333232" y="4091178"/>
            <a:ext cx="1138555" cy="21608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106045">
              <a:spcBef>
                <a:spcPts val="484"/>
              </a:spcBef>
            </a:pPr>
            <a:r>
              <a:rPr sz="1000" b="1" dirty="0">
                <a:solidFill>
                  <a:srgbClr val="0000CC"/>
                </a:solidFill>
                <a:latin typeface="굴림"/>
                <a:cs typeface="굴림"/>
              </a:rPr>
              <a:t>2.3.2.</a:t>
            </a:r>
            <a:r>
              <a:rPr sz="1000" b="1" spc="-70" dirty="0">
                <a:solidFill>
                  <a:srgbClr val="0000CC"/>
                </a:solidFill>
                <a:latin typeface="굴림"/>
                <a:cs typeface="굴림"/>
              </a:rPr>
              <a:t> </a:t>
            </a:r>
            <a:r>
              <a:rPr sz="1000" b="1" spc="10" dirty="0">
                <a:solidFill>
                  <a:srgbClr val="0000CC"/>
                </a:solidFill>
                <a:latin typeface="굴림"/>
                <a:cs typeface="굴림"/>
              </a:rPr>
              <a:t>구매</a:t>
            </a:r>
            <a:r>
              <a:rPr sz="1000" b="1" spc="-40" dirty="0">
                <a:solidFill>
                  <a:srgbClr val="0000CC"/>
                </a:solidFill>
                <a:latin typeface="굴림"/>
                <a:cs typeface="굴림"/>
              </a:rPr>
              <a:t> </a:t>
            </a:r>
            <a:r>
              <a:rPr sz="1000" b="1" spc="10" dirty="0">
                <a:solidFill>
                  <a:srgbClr val="0000CC"/>
                </a:solidFill>
                <a:latin typeface="굴림"/>
                <a:cs typeface="굴림"/>
              </a:rPr>
              <a:t>발주</a:t>
            </a:r>
            <a:endParaRPr sz="1000">
              <a:latin typeface="굴림"/>
              <a:cs typeface="굴림"/>
            </a:endParaRPr>
          </a:p>
        </p:txBody>
      </p:sp>
      <p:sp>
        <p:nvSpPr>
          <p:cNvPr id="58" name="object 51">
            <a:extLst>
              <a:ext uri="{FF2B5EF4-FFF2-40B4-BE49-F238E27FC236}">
                <a16:creationId xmlns:a16="http://schemas.microsoft.com/office/drawing/2014/main" id="{55498009-1F28-48AA-907C-0C680710C209}"/>
              </a:ext>
            </a:extLst>
          </p:cNvPr>
          <p:cNvSpPr/>
          <p:nvPr/>
        </p:nvSpPr>
        <p:spPr>
          <a:xfrm>
            <a:off x="8333232" y="4657344"/>
            <a:ext cx="1138555" cy="289560"/>
          </a:xfrm>
          <a:custGeom>
            <a:avLst/>
            <a:gdLst/>
            <a:ahLst/>
            <a:cxnLst/>
            <a:rect l="l" t="t" r="r" b="b"/>
            <a:pathLst>
              <a:path w="1138554" h="289560">
                <a:moveTo>
                  <a:pt x="1138427" y="0"/>
                </a:moveTo>
                <a:lnTo>
                  <a:pt x="0" y="0"/>
                </a:lnTo>
                <a:lnTo>
                  <a:pt x="0" y="289559"/>
                </a:lnTo>
                <a:lnTo>
                  <a:pt x="1138427" y="289559"/>
                </a:lnTo>
                <a:lnTo>
                  <a:pt x="11384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2">
            <a:extLst>
              <a:ext uri="{FF2B5EF4-FFF2-40B4-BE49-F238E27FC236}">
                <a16:creationId xmlns:a16="http://schemas.microsoft.com/office/drawing/2014/main" id="{0BFDC14F-F91B-480F-851C-20DB5922EAD0}"/>
              </a:ext>
            </a:extLst>
          </p:cNvPr>
          <p:cNvSpPr txBox="1"/>
          <p:nvPr/>
        </p:nvSpPr>
        <p:spPr>
          <a:xfrm>
            <a:off x="8333232" y="4657344"/>
            <a:ext cx="1138555" cy="22826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86360">
              <a:spcBef>
                <a:spcPts val="580"/>
              </a:spcBef>
            </a:pPr>
            <a:r>
              <a:rPr sz="1000" b="1" dirty="0">
                <a:solidFill>
                  <a:srgbClr val="0000CC"/>
                </a:solidFill>
                <a:latin typeface="굴림"/>
                <a:cs typeface="굴림"/>
              </a:rPr>
              <a:t>2.3.3.</a:t>
            </a:r>
            <a:r>
              <a:rPr sz="1000" b="1" spc="-60" dirty="0">
                <a:solidFill>
                  <a:srgbClr val="0000CC"/>
                </a:solidFill>
                <a:latin typeface="굴림"/>
                <a:cs typeface="굴림"/>
              </a:rPr>
              <a:t> </a:t>
            </a:r>
            <a:r>
              <a:rPr sz="1000" b="1" spc="10" dirty="0">
                <a:solidFill>
                  <a:srgbClr val="0000CC"/>
                </a:solidFill>
                <a:latin typeface="굴림"/>
                <a:cs typeface="굴림"/>
              </a:rPr>
              <a:t>자재</a:t>
            </a:r>
            <a:r>
              <a:rPr sz="1000" b="1" spc="280" dirty="0">
                <a:solidFill>
                  <a:srgbClr val="0000CC"/>
                </a:solidFill>
                <a:latin typeface="굴림"/>
                <a:cs typeface="굴림"/>
              </a:rPr>
              <a:t> </a:t>
            </a:r>
            <a:r>
              <a:rPr sz="1000" b="1" spc="10" dirty="0">
                <a:solidFill>
                  <a:srgbClr val="0000CC"/>
                </a:solidFill>
                <a:latin typeface="굴림"/>
                <a:cs typeface="굴림"/>
              </a:rPr>
              <a:t>입고</a:t>
            </a:r>
            <a:endParaRPr sz="1000">
              <a:latin typeface="굴림"/>
              <a:cs typeface="굴림"/>
            </a:endParaRPr>
          </a:p>
        </p:txBody>
      </p:sp>
      <p:sp>
        <p:nvSpPr>
          <p:cNvPr id="60" name="object 53">
            <a:extLst>
              <a:ext uri="{FF2B5EF4-FFF2-40B4-BE49-F238E27FC236}">
                <a16:creationId xmlns:a16="http://schemas.microsoft.com/office/drawing/2014/main" id="{716599A0-2780-413C-9AF9-EC29BB06A9B8}"/>
              </a:ext>
            </a:extLst>
          </p:cNvPr>
          <p:cNvSpPr/>
          <p:nvPr/>
        </p:nvSpPr>
        <p:spPr>
          <a:xfrm>
            <a:off x="8333232" y="5236464"/>
            <a:ext cx="1138555" cy="289560"/>
          </a:xfrm>
          <a:custGeom>
            <a:avLst/>
            <a:gdLst/>
            <a:ahLst/>
            <a:cxnLst/>
            <a:rect l="l" t="t" r="r" b="b"/>
            <a:pathLst>
              <a:path w="1138554" h="289560">
                <a:moveTo>
                  <a:pt x="1138427" y="0"/>
                </a:moveTo>
                <a:lnTo>
                  <a:pt x="0" y="0"/>
                </a:lnTo>
                <a:lnTo>
                  <a:pt x="0" y="289560"/>
                </a:lnTo>
                <a:lnTo>
                  <a:pt x="1138427" y="289560"/>
                </a:lnTo>
                <a:lnTo>
                  <a:pt x="11384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54">
            <a:extLst>
              <a:ext uri="{FF2B5EF4-FFF2-40B4-BE49-F238E27FC236}">
                <a16:creationId xmlns:a16="http://schemas.microsoft.com/office/drawing/2014/main" id="{FC22778B-9A25-4229-848E-1251C56204F5}"/>
              </a:ext>
            </a:extLst>
          </p:cNvPr>
          <p:cNvSpPr txBox="1"/>
          <p:nvPr/>
        </p:nvSpPr>
        <p:spPr>
          <a:xfrm>
            <a:off x="8333232" y="5226559"/>
            <a:ext cx="1138555" cy="23852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106045">
              <a:spcBef>
                <a:spcPts val="660"/>
              </a:spcBef>
            </a:pPr>
            <a:r>
              <a:rPr sz="1000" b="1" dirty="0">
                <a:solidFill>
                  <a:srgbClr val="0000CC"/>
                </a:solidFill>
                <a:latin typeface="굴림"/>
                <a:cs typeface="굴림"/>
              </a:rPr>
              <a:t>2.3.4.</a:t>
            </a:r>
            <a:r>
              <a:rPr sz="1000" b="1" spc="-70" dirty="0">
                <a:solidFill>
                  <a:srgbClr val="0000CC"/>
                </a:solidFill>
                <a:latin typeface="굴림"/>
                <a:cs typeface="굴림"/>
              </a:rPr>
              <a:t> </a:t>
            </a:r>
            <a:r>
              <a:rPr sz="1000" b="1" spc="10" dirty="0">
                <a:solidFill>
                  <a:srgbClr val="0000CC"/>
                </a:solidFill>
                <a:latin typeface="굴림"/>
                <a:cs typeface="굴림"/>
              </a:rPr>
              <a:t>자재</a:t>
            </a:r>
            <a:r>
              <a:rPr sz="1000" b="1" spc="-40" dirty="0">
                <a:solidFill>
                  <a:srgbClr val="0000CC"/>
                </a:solidFill>
                <a:latin typeface="굴림"/>
                <a:cs typeface="굴림"/>
              </a:rPr>
              <a:t> </a:t>
            </a:r>
            <a:r>
              <a:rPr sz="1000" b="1" spc="10" dirty="0">
                <a:solidFill>
                  <a:srgbClr val="0000CC"/>
                </a:solidFill>
                <a:latin typeface="굴림"/>
                <a:cs typeface="굴림"/>
              </a:rPr>
              <a:t>출고</a:t>
            </a:r>
            <a:endParaRPr sz="1000">
              <a:latin typeface="굴림"/>
              <a:cs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489335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08</a:t>
            </a:r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10960052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b="1" spc="10">
                <a:latin typeface="HY견고딕"/>
                <a:cs typeface="HY견고딕"/>
              </a:rPr>
              <a:t>프로세스</a:t>
            </a:r>
            <a:r>
              <a:rPr lang="ko-KR" altLang="en-US" sz="2400" b="1" spc="-145">
                <a:latin typeface="HY견고딕"/>
                <a:cs typeface="HY견고딕"/>
              </a:rPr>
              <a:t> </a:t>
            </a:r>
            <a:r>
              <a:rPr lang="ko-KR" altLang="en-US" sz="2400" b="1" spc="10">
                <a:latin typeface="HY견고딕"/>
                <a:cs typeface="HY견고딕"/>
              </a:rPr>
              <a:t>시나리오</a:t>
            </a:r>
            <a:r>
              <a:rPr lang="en-US" altLang="ko-KR" sz="2400" b="1" spc="10">
                <a:latin typeface="HY견고딕"/>
                <a:cs typeface="HY견고딕"/>
              </a:rPr>
              <a:t>1 – </a:t>
            </a:r>
            <a:r>
              <a:rPr lang="ko-KR" altLang="en-US" sz="2400" b="1" spc="10">
                <a:latin typeface="HY견고딕"/>
                <a:cs typeface="HY견고딕"/>
              </a:rPr>
              <a:t>품목 및</a:t>
            </a:r>
            <a:r>
              <a:rPr lang="en-US" altLang="ko-KR" sz="2400" b="1" spc="10">
                <a:latin typeface="HY견고딕"/>
                <a:cs typeface="HY견고딕"/>
              </a:rPr>
              <a:t> </a:t>
            </a:r>
            <a:r>
              <a:rPr lang="ko-KR" altLang="en-US" sz="2400" b="1" spc="10">
                <a:latin typeface="HY견고딕"/>
                <a:cs typeface="HY견고딕"/>
              </a:rPr>
              <a:t>계약관리</a:t>
            </a:r>
            <a:r>
              <a:rPr lang="en-US" altLang="ko-KR" sz="2400" b="1" spc="10">
                <a:latin typeface="HY견고딕"/>
                <a:cs typeface="HY견고딕"/>
              </a:rPr>
              <a:t>,</a:t>
            </a:r>
            <a:r>
              <a:rPr lang="ko-KR" altLang="en-US" sz="2400" b="1" spc="10">
                <a:latin typeface="HY견고딕"/>
                <a:cs typeface="HY견고딕"/>
              </a:rPr>
              <a:t> 조달계획 관리</a:t>
            </a:r>
            <a:r>
              <a:rPr lang="en-US" altLang="ko-KR" sz="2400" b="1" spc="10">
                <a:latin typeface="HY견고딕"/>
                <a:cs typeface="HY견고딕"/>
              </a:rPr>
              <a:t>(</a:t>
            </a:r>
            <a:r>
              <a:rPr lang="ko-KR" altLang="en-US" sz="2400" b="1" spc="10">
                <a:latin typeface="HY견고딕"/>
                <a:cs typeface="HY견고딕"/>
              </a:rPr>
              <a:t>구매발주</a:t>
            </a:r>
            <a:r>
              <a:rPr lang="en-US" altLang="ko-KR" sz="2400" b="1" spc="10">
                <a:latin typeface="HY견고딕"/>
                <a:cs typeface="HY견고딕"/>
              </a:rPr>
              <a:t>-&gt;</a:t>
            </a:r>
            <a:r>
              <a:rPr lang="ko-KR" altLang="en-US" sz="2400" b="1" spc="10">
                <a:latin typeface="HY견고딕"/>
                <a:cs typeface="HY견고딕"/>
              </a:rPr>
              <a:t>자재입고</a:t>
            </a:r>
            <a:r>
              <a:rPr lang="en-US" altLang="ko-KR" sz="2400" b="1" spc="10">
                <a:latin typeface="HY견고딕"/>
                <a:cs typeface="HY견고딕"/>
              </a:rPr>
              <a:t>)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E9C24AA3-2119-4375-A217-475DB0895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471912"/>
              </p:ext>
            </p:extLst>
          </p:nvPr>
        </p:nvGraphicFramePr>
        <p:xfrm>
          <a:off x="1912937" y="1657351"/>
          <a:ext cx="8282304" cy="4633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1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8945">
                <a:tc>
                  <a:txBody>
                    <a:bodyPr/>
                    <a:lstStyle/>
                    <a:p>
                      <a:pPr marL="149225" marR="14097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100" b="1" spc="-15" dirty="0">
                          <a:latin typeface="굴림"/>
                          <a:cs typeface="굴림"/>
                        </a:rPr>
                        <a:t>프로  세스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100" b="1" spc="15" dirty="0">
                          <a:latin typeface="굴림"/>
                          <a:cs typeface="굴림"/>
                        </a:rPr>
                        <a:t>상세</a:t>
                      </a:r>
                      <a:r>
                        <a:rPr sz="1100" b="1" spc="-8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spc="20" dirty="0">
                          <a:latin typeface="굴림"/>
                          <a:cs typeface="굴림"/>
                        </a:rPr>
                        <a:t>활동</a:t>
                      </a:r>
                      <a:r>
                        <a:rPr sz="1100" b="1" spc="-7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(Activity)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257810">
                        <a:lnSpc>
                          <a:spcPct val="100000"/>
                        </a:lnSpc>
                      </a:pPr>
                      <a:r>
                        <a:rPr sz="1100" b="1" spc="5" dirty="0">
                          <a:latin typeface="굴림"/>
                          <a:cs typeface="굴림"/>
                        </a:rPr>
                        <a:t>주기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481330" marR="380365" indent="-9144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100" b="1" spc="-15" dirty="0">
                          <a:latin typeface="굴림"/>
                          <a:cs typeface="굴림"/>
                        </a:rPr>
                        <a:t>시스</a:t>
                      </a:r>
                      <a:r>
                        <a:rPr sz="1100" b="1" dirty="0">
                          <a:latin typeface="굴림"/>
                          <a:cs typeface="굴림"/>
                        </a:rPr>
                        <a:t>템</a:t>
                      </a:r>
                      <a:r>
                        <a:rPr sz="1100" b="1" spc="-6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b="1" spc="-15" dirty="0">
                          <a:latin typeface="굴림"/>
                          <a:cs typeface="굴림"/>
                        </a:rPr>
                        <a:t>구현  </a:t>
                      </a:r>
                      <a:r>
                        <a:rPr sz="1100" b="1" spc="10" dirty="0">
                          <a:latin typeface="굴림"/>
                          <a:cs typeface="굴림"/>
                        </a:rPr>
                        <a:t>요구사항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880"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47320" marR="140335">
                        <a:lnSpc>
                          <a:spcPct val="130000"/>
                        </a:lnSpc>
                        <a:spcBef>
                          <a:spcPts val="765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발주  계획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7490" indent="-174625">
                        <a:lnSpc>
                          <a:spcPct val="100000"/>
                        </a:lnSpc>
                        <a:spcBef>
                          <a:spcPts val="455"/>
                        </a:spcBef>
                        <a:buAutoNum type="arabicPeriod"/>
                        <a:tabLst>
                          <a:tab pos="2381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생산</a:t>
                      </a:r>
                      <a:r>
                        <a:rPr sz="1100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제품을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구성하는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자재의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품목</a:t>
                      </a:r>
                      <a:r>
                        <a:rPr sz="1100" spc="-3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정보를</a:t>
                      </a:r>
                      <a:r>
                        <a:rPr sz="1100" spc="-3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등록한다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.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427990" lvl="1" indent="-180340">
                        <a:lnSpc>
                          <a:spcPct val="100000"/>
                        </a:lnSpc>
                        <a:spcBef>
                          <a:spcPts val="395"/>
                        </a:spcBef>
                        <a:buClr>
                          <a:srgbClr val="000000"/>
                        </a:buClr>
                        <a:buAutoNum type="arabicParenR"/>
                        <a:tabLst>
                          <a:tab pos="428625" algn="l"/>
                        </a:tabLst>
                      </a:pP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제품개발</a:t>
                      </a:r>
                      <a:r>
                        <a:rPr sz="1100" spc="-25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단계에서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확정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된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품목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리스트(BOM: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spc="-5" dirty="0">
                          <a:latin typeface="굴림"/>
                          <a:cs typeface="굴림"/>
                        </a:rPr>
                        <a:t>Bill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Of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Material)를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입수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427990" lvl="1" indent="-180340">
                        <a:lnSpc>
                          <a:spcPct val="100000"/>
                        </a:lnSpc>
                        <a:spcBef>
                          <a:spcPts val="400"/>
                        </a:spcBef>
                        <a:buAutoNum type="arabicParenR"/>
                        <a:tabLst>
                          <a:tab pos="4286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품목별로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품목코드</a:t>
                      </a:r>
                      <a:r>
                        <a:rPr sz="1100">
                          <a:latin typeface="굴림"/>
                          <a:cs typeface="굴림"/>
                        </a:rPr>
                        <a:t>,</a:t>
                      </a:r>
                      <a:r>
                        <a:rPr sz="1100" spc="-30">
                          <a:latin typeface="굴림"/>
                          <a:cs typeface="굴림"/>
                        </a:rPr>
                        <a:t> </a:t>
                      </a:r>
                      <a:r>
                        <a:rPr sz="1100">
                          <a:latin typeface="굴림"/>
                          <a:cs typeface="굴림"/>
                        </a:rPr>
                        <a:t>품목</a:t>
                      </a:r>
                      <a:r>
                        <a:rPr lang="ko-KR" altLang="en-US" sz="1100">
                          <a:latin typeface="굴림"/>
                          <a:cs typeface="굴림"/>
                        </a:rPr>
                        <a:t>명</a:t>
                      </a:r>
                      <a:r>
                        <a:rPr sz="1100">
                          <a:latin typeface="굴림"/>
                          <a:cs typeface="굴림"/>
                        </a:rPr>
                        <a:t>,</a:t>
                      </a:r>
                      <a:r>
                        <a:rPr sz="1100" spc="-3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규격,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재질,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제작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사양,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도면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등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입력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 marR="153670" indent="92710">
                        <a:lnSpc>
                          <a:spcPct val="130000"/>
                        </a:lnSpc>
                        <a:spcBef>
                          <a:spcPts val="915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제품 </a:t>
                      </a:r>
                      <a:r>
                        <a:rPr sz="1100" spc="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개발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후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517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품목정보</a:t>
                      </a:r>
                      <a:r>
                        <a:rPr sz="1100" spc="-4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등록</a:t>
                      </a:r>
                      <a:r>
                        <a:rPr sz="1100" spc="-4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화면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19177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(조달관리</a:t>
                      </a:r>
                      <a:r>
                        <a:rPr sz="1100" spc="-6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시스템)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0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7490" indent="-174625">
                        <a:lnSpc>
                          <a:spcPct val="100000"/>
                        </a:lnSpc>
                        <a:spcBef>
                          <a:spcPts val="455"/>
                        </a:spcBef>
                        <a:buAutoNum type="arabicPeriod" startAt="2"/>
                        <a:tabLst>
                          <a:tab pos="2381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제품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생산</a:t>
                      </a:r>
                      <a:r>
                        <a:rPr sz="1100" spc="-1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계획에</a:t>
                      </a:r>
                      <a:r>
                        <a:rPr sz="1100" spc="-3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따른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자재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품목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spc="5" dirty="0">
                          <a:latin typeface="굴림"/>
                          <a:cs typeface="굴림"/>
                        </a:rPr>
                        <a:t>별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조달계획을</a:t>
                      </a:r>
                      <a:r>
                        <a:rPr sz="1100" spc="-4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수립</a:t>
                      </a:r>
                      <a:r>
                        <a:rPr sz="1100" spc="-1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한다.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427990" lvl="1" indent="-180340">
                        <a:lnSpc>
                          <a:spcPct val="100000"/>
                        </a:lnSpc>
                        <a:spcBef>
                          <a:spcPts val="400"/>
                        </a:spcBef>
                        <a:buAutoNum type="arabicParenR"/>
                        <a:tabLst>
                          <a:tab pos="4286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제품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출하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납기와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생산 공정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순서에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따라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자재가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언제</a:t>
                      </a:r>
                      <a:r>
                        <a:rPr sz="1100" spc="-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필요한지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일정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수립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제품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수주</a:t>
                      </a:r>
                      <a:r>
                        <a:rPr sz="1100" spc="-5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후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05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7490" indent="-174625">
                        <a:lnSpc>
                          <a:spcPct val="100000"/>
                        </a:lnSpc>
                        <a:spcBef>
                          <a:spcPts val="465"/>
                        </a:spcBef>
                        <a:buAutoNum type="arabicPeriod" startAt="3"/>
                        <a:tabLst>
                          <a:tab pos="2381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거래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가능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회사로부터</a:t>
                      </a:r>
                      <a:r>
                        <a:rPr sz="1100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자재 별로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공급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가격에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대한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견적을</a:t>
                      </a:r>
                      <a:r>
                        <a:rPr sz="1100" spc="-2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입수한다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,(견적서)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427990" lvl="1" indent="-180340">
                        <a:lnSpc>
                          <a:spcPct val="100000"/>
                        </a:lnSpc>
                        <a:spcBef>
                          <a:spcPts val="395"/>
                        </a:spcBef>
                        <a:buAutoNum type="arabicParenR"/>
                        <a:tabLst>
                          <a:tab pos="4286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기본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사항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: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협력회사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정보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(회사명,</a:t>
                      </a:r>
                      <a:r>
                        <a:rPr sz="1100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주소,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대표자,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연락처,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담당자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등)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427990" lvl="1" indent="-180340">
                        <a:lnSpc>
                          <a:spcPct val="100000"/>
                        </a:lnSpc>
                        <a:spcBef>
                          <a:spcPts val="395"/>
                        </a:spcBef>
                        <a:buAutoNum type="arabicParenR"/>
                        <a:tabLst>
                          <a:tab pos="4286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견적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사항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: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부품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공급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L/T,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공급</a:t>
                      </a:r>
                      <a:r>
                        <a:rPr sz="1100" spc="-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가격,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거래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조건(양도/양수</a:t>
                      </a:r>
                      <a:r>
                        <a:rPr sz="1100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요건,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대금지불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등)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427990" lvl="1" indent="-180340">
                        <a:lnSpc>
                          <a:spcPct val="100000"/>
                        </a:lnSpc>
                        <a:spcBef>
                          <a:spcPts val="400"/>
                        </a:spcBef>
                        <a:buAutoNum type="arabicParenR"/>
                        <a:tabLst>
                          <a:tab pos="4286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공시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내용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: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발주회사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정보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spc="5" dirty="0">
                          <a:latin typeface="굴림"/>
                          <a:cs typeface="굴림"/>
                        </a:rPr>
                        <a:t>(본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수급회사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기본사항)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및</a:t>
                      </a:r>
                      <a:r>
                        <a:rPr sz="1100" spc="-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부품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정보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25717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수시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0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7490" indent="-174625">
                        <a:lnSpc>
                          <a:spcPct val="100000"/>
                        </a:lnSpc>
                        <a:spcBef>
                          <a:spcPts val="459"/>
                        </a:spcBef>
                        <a:buClr>
                          <a:srgbClr val="000000"/>
                        </a:buClr>
                        <a:buAutoNum type="arabicPeriod" startAt="4"/>
                        <a:tabLst>
                          <a:tab pos="238125" algn="l"/>
                        </a:tabLst>
                      </a:pP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거래</a:t>
                      </a:r>
                      <a:r>
                        <a:rPr sz="1100" spc="-3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계약을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위해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협상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을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진행한다.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427990" lvl="1" indent="-180340">
                        <a:lnSpc>
                          <a:spcPct val="100000"/>
                        </a:lnSpc>
                        <a:spcBef>
                          <a:spcPts val="395"/>
                        </a:spcBef>
                        <a:buAutoNum type="arabicParenR"/>
                        <a:tabLst>
                          <a:tab pos="4286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견적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내용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및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조건을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확인하고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협상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여부에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따라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견적입수를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다시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진행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571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수시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08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7490" indent="-174625">
                        <a:lnSpc>
                          <a:spcPct val="100000"/>
                        </a:lnSpc>
                        <a:spcBef>
                          <a:spcPts val="459"/>
                        </a:spcBef>
                        <a:buAutoNum type="arabicPeriod" startAt="5"/>
                        <a:tabLst>
                          <a:tab pos="2381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견적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내용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및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조건이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적정하면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거래계약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을</a:t>
                      </a:r>
                      <a:r>
                        <a:rPr sz="1100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완료한다.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427990" lvl="1" indent="-180340">
                        <a:lnSpc>
                          <a:spcPct val="100000"/>
                        </a:lnSpc>
                        <a:spcBef>
                          <a:spcPts val="395"/>
                        </a:spcBef>
                        <a:buAutoNum type="arabicParenR"/>
                        <a:tabLst>
                          <a:tab pos="4286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계약서를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작성:</a:t>
                      </a:r>
                      <a:r>
                        <a:rPr sz="1100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:</a:t>
                      </a:r>
                      <a:r>
                        <a:rPr sz="1100" spc="-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견적서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내용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포함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필수(동일</a:t>
                      </a:r>
                      <a:r>
                        <a:rPr sz="1100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내용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2부)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427990" lvl="1" indent="-180340">
                        <a:lnSpc>
                          <a:spcPct val="100000"/>
                        </a:lnSpc>
                        <a:spcBef>
                          <a:spcPts val="400"/>
                        </a:spcBef>
                        <a:buAutoNum type="arabicParenR"/>
                        <a:tabLst>
                          <a:tab pos="4286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상호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직인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및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협력회사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통보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(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계약관리</a:t>
                      </a:r>
                      <a:r>
                        <a:rPr sz="1100" spc="-35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프로세스와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연계)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571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수시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30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7490" indent="-174625">
                        <a:lnSpc>
                          <a:spcPct val="100000"/>
                        </a:lnSpc>
                        <a:spcBef>
                          <a:spcPts val="459"/>
                        </a:spcBef>
                        <a:buAutoNum type="arabicPeriod" startAt="6"/>
                        <a:tabLst>
                          <a:tab pos="2381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완료된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거래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계약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에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대해</a:t>
                      </a:r>
                      <a:r>
                        <a:rPr sz="1100" spc="34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등록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,</a:t>
                      </a:r>
                      <a:r>
                        <a:rPr sz="1100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관리한다.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427990" lvl="1" indent="-180340">
                        <a:lnSpc>
                          <a:spcPct val="100000"/>
                        </a:lnSpc>
                        <a:spcBef>
                          <a:spcPts val="400"/>
                        </a:spcBef>
                        <a:buAutoNum type="arabicParenR"/>
                        <a:tabLst>
                          <a:tab pos="4286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계약서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세부</a:t>
                      </a:r>
                      <a:r>
                        <a:rPr sz="11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항목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별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내용을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작성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등록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(거래명세서</a:t>
                      </a:r>
                      <a:r>
                        <a:rPr sz="1100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발행과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연계)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 marR="153670" indent="92710">
                        <a:lnSpc>
                          <a:spcPct val="130200"/>
                        </a:lnSpc>
                        <a:spcBef>
                          <a:spcPts val="60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거래 </a:t>
                      </a:r>
                      <a:r>
                        <a:rPr sz="1100" spc="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계약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후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계약</a:t>
                      </a:r>
                      <a:r>
                        <a:rPr sz="1100" spc="-4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등록</a:t>
                      </a:r>
                      <a:r>
                        <a:rPr sz="1100" spc="-4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화면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(조달관리</a:t>
                      </a:r>
                      <a:r>
                        <a:rPr sz="1100" spc="-6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시스템)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30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7490" indent="-174625">
                        <a:lnSpc>
                          <a:spcPct val="100000"/>
                        </a:lnSpc>
                        <a:spcBef>
                          <a:spcPts val="459"/>
                        </a:spcBef>
                        <a:buClr>
                          <a:srgbClr val="000000"/>
                        </a:buClr>
                        <a:buAutoNum type="arabicPeriod" startAt="7"/>
                        <a:tabLst>
                          <a:tab pos="238125" algn="l"/>
                        </a:tabLst>
                      </a:pP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조달계획을</a:t>
                      </a:r>
                      <a:r>
                        <a:rPr sz="1100" spc="-35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등록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,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관리한다.(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구매발주</a:t>
                      </a:r>
                      <a:r>
                        <a:rPr sz="1100" spc="-45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→</a:t>
                      </a:r>
                      <a:r>
                        <a:rPr sz="11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자재입고</a:t>
                      </a:r>
                      <a:r>
                        <a:rPr sz="1100" spc="-20" dirty="0">
                          <a:solidFill>
                            <a:srgbClr val="0000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프로세스와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연계)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427990" lvl="1" indent="-180340">
                        <a:lnSpc>
                          <a:spcPct val="100000"/>
                        </a:lnSpc>
                        <a:spcBef>
                          <a:spcPts val="395"/>
                        </a:spcBef>
                        <a:buAutoNum type="arabicParenR"/>
                        <a:tabLst>
                          <a:tab pos="428625" algn="l"/>
                        </a:tabLst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품목명,</a:t>
                      </a:r>
                      <a:r>
                        <a:rPr sz="1100" spc="-4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자재</a:t>
                      </a:r>
                      <a:r>
                        <a:rPr sz="1100" spc="-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소요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공정,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소요일정,</a:t>
                      </a:r>
                      <a:r>
                        <a:rPr sz="1100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소요량,</a:t>
                      </a:r>
                      <a:r>
                        <a:rPr sz="11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조달</a:t>
                      </a:r>
                      <a:r>
                        <a:rPr sz="1100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납기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계획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수립</a:t>
                      </a:r>
                      <a:r>
                        <a:rPr sz="1100" spc="-5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spc="5" dirty="0">
                          <a:latin typeface="굴림"/>
                          <a:cs typeface="굴림"/>
                        </a:rPr>
                        <a:t>후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조달계획</a:t>
                      </a:r>
                      <a:r>
                        <a:rPr sz="1100" spc="-4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등록</a:t>
                      </a:r>
                      <a:r>
                        <a:rPr sz="1100" spc="-4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화면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19177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dirty="0">
                          <a:latin typeface="굴림"/>
                          <a:cs typeface="굴림"/>
                        </a:rPr>
                        <a:t>(조달관리</a:t>
                      </a:r>
                      <a:r>
                        <a:rPr sz="1100" spc="-7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시스템)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object 4">
            <a:extLst>
              <a:ext uri="{FF2B5EF4-FFF2-40B4-BE49-F238E27FC236}">
                <a16:creationId xmlns:a16="http://schemas.microsoft.com/office/drawing/2014/main" id="{B6B79D6B-3720-4176-82A1-78ABEBEA7F83}"/>
              </a:ext>
            </a:extLst>
          </p:cNvPr>
          <p:cNvSpPr txBox="1"/>
          <p:nvPr/>
        </p:nvSpPr>
        <p:spPr>
          <a:xfrm>
            <a:off x="1650593" y="983781"/>
            <a:ext cx="6191250" cy="53848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251460" indent="-239395">
              <a:spcBef>
                <a:spcPts val="439"/>
              </a:spcBef>
              <a:buChar char="■"/>
              <a:tabLst>
                <a:tab pos="252095" algn="l"/>
              </a:tabLst>
            </a:pPr>
            <a:r>
              <a:rPr sz="1400" dirty="0">
                <a:latin typeface="맑은 고딕"/>
                <a:cs typeface="맑은 고딕"/>
              </a:rPr>
              <a:t>조달구매</a:t>
            </a:r>
            <a:r>
              <a:rPr sz="1400" spc="-4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프로세스</a:t>
            </a:r>
            <a:r>
              <a:rPr sz="1400" spc="-5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시나리오</a:t>
            </a:r>
            <a:endParaRPr sz="1400">
              <a:latin typeface="맑은 고딕"/>
              <a:cs typeface="맑은 고딕"/>
            </a:endParaRPr>
          </a:p>
          <a:p>
            <a:pPr marL="259079">
              <a:spcBef>
                <a:spcPts val="335"/>
              </a:spcBef>
            </a:pPr>
            <a:r>
              <a:rPr sz="1400" dirty="0">
                <a:latin typeface="맑은 고딕"/>
                <a:cs typeface="맑은 고딕"/>
              </a:rPr>
              <a:t>- 조달구매의</a:t>
            </a:r>
            <a:r>
              <a:rPr sz="1400" spc="-2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세부</a:t>
            </a:r>
            <a:r>
              <a:rPr sz="1400" spc="-1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업무</a:t>
            </a:r>
            <a:r>
              <a:rPr sz="1400" spc="-1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영역인</a:t>
            </a:r>
            <a:r>
              <a:rPr sz="1400" spc="-1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발주</a:t>
            </a:r>
            <a:r>
              <a:rPr sz="1400" spc="-1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및</a:t>
            </a:r>
            <a:r>
              <a:rPr sz="1400" spc="-1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자재</a:t>
            </a:r>
            <a:r>
              <a:rPr sz="1400" spc="-1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관리를</a:t>
            </a:r>
            <a:r>
              <a:rPr sz="1400" spc="-2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L3구조로</a:t>
            </a:r>
            <a:r>
              <a:rPr sz="1400" spc="-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프로세스</a:t>
            </a:r>
            <a:r>
              <a:rPr sz="1400" spc="-3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화</a:t>
            </a:r>
            <a:endParaRPr sz="1400">
              <a:latin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4906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김당근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2628</TotalTime>
  <Words>2498</Words>
  <Application>Microsoft Office PowerPoint</Application>
  <PresentationFormat>와이드스크린</PresentationFormat>
  <Paragraphs>604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7" baseType="lpstr">
      <vt:lpstr>Calibri Light</vt:lpstr>
      <vt:lpstr>맑은 고딕</vt:lpstr>
      <vt:lpstr>Arial</vt:lpstr>
      <vt:lpstr>나눔바른고딕</vt:lpstr>
      <vt:lpstr>휴먼둥근헤드라인</vt:lpstr>
      <vt:lpstr>Calibri</vt:lpstr>
      <vt:lpstr>HY견고딕</vt:lpstr>
      <vt:lpstr>굴림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정 지훈</cp:lastModifiedBy>
  <cp:revision>216</cp:revision>
  <dcterms:created xsi:type="dcterms:W3CDTF">2014-04-29T00:37:20Z</dcterms:created>
  <dcterms:modified xsi:type="dcterms:W3CDTF">2022-10-14T08:53:29Z</dcterms:modified>
</cp:coreProperties>
</file>