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7"/>
  </p:notesMasterIdLst>
  <p:sldIdLst>
    <p:sldId id="256" r:id="rId2"/>
    <p:sldId id="296" r:id="rId3"/>
    <p:sldId id="314" r:id="rId4"/>
    <p:sldId id="315" r:id="rId5"/>
    <p:sldId id="313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17" r:id="rId15"/>
    <p:sldId id="31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HY견고딕" panose="02030600000101010101" pitchFamily="18" charset="-127"/>
      <p:regular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휴먼둥근헤드라인" panose="02030504000101010101" pitchFamily="18" charset="-127"/>
      <p:regular r:id="rId2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F4D"/>
    <a:srgbClr val="939597"/>
    <a:srgbClr val="E41A00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114" d="100"/>
          <a:sy n="114" d="100"/>
        </p:scale>
        <p:origin x="288" y="10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2022-11-10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3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(JJUL)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정지훈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엄진영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이윤진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정정민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MIT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능력개발원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2022</a:t>
            </a:r>
            <a:r>
              <a:rPr lang="ko-KR" altLang="en-US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년도 </a:t>
            </a:r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</a:t>
            </a:r>
            <a:r>
              <a:rPr lang="ko-KR" altLang="en-US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디지털 </a:t>
            </a:r>
            <a:r>
              <a:rPr lang="ko-KR" altLang="en-US" sz="1600" spc="6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트레이닝 성과발표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B2957-B80B-4091-8441-FF7C4DA2DF47}"/>
              </a:ext>
            </a:extLst>
          </p:cNvPr>
          <p:cNvSpPr txBox="1"/>
          <p:nvPr/>
        </p:nvSpPr>
        <p:spPr>
          <a:xfrm>
            <a:off x="1595500" y="2199420"/>
            <a:ext cx="9188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프로젝트명 </a:t>
            </a:r>
            <a:r>
              <a:rPr lang="en-US" altLang="ko-KR" sz="3200" b="1"/>
              <a:t>: </a:t>
            </a:r>
            <a:r>
              <a:rPr lang="ko-KR" altLang="en-US" sz="3200" b="1"/>
              <a:t>구매조달 시스템 구축 프로젝트</a:t>
            </a:r>
            <a:endParaRPr lang="ko-KR" alt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B2D7D-3E2A-460D-9B34-AC1352ECD894}"/>
              </a:ext>
            </a:extLst>
          </p:cNvPr>
          <p:cNvSpPr txBox="1"/>
          <p:nvPr/>
        </p:nvSpPr>
        <p:spPr>
          <a:xfrm>
            <a:off x="3395700" y="2747046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/>
              <a:t>요구사항 분석</a:t>
            </a:r>
            <a:endParaRPr lang="ko-KR" altLang="en-US" sz="4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9458C-2C9F-4618-9251-73DA53C6874A}"/>
              </a:ext>
            </a:extLst>
          </p:cNvPr>
          <p:cNvSpPr txBox="1"/>
          <p:nvPr/>
        </p:nvSpPr>
        <p:spPr>
          <a:xfrm>
            <a:off x="4580755" y="5105027"/>
            <a:ext cx="303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2022. 10. 05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09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902683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10">
                <a:latin typeface="HY견고딕"/>
                <a:cs typeface="HY견고딕"/>
              </a:rPr>
              <a:t>프로세스</a:t>
            </a:r>
            <a:r>
              <a:rPr lang="ko-KR" altLang="en-US" sz="2400" b="1" spc="-145">
                <a:latin typeface="HY견고딕"/>
                <a:cs typeface="HY견고딕"/>
              </a:rPr>
              <a:t> </a:t>
            </a:r>
            <a:r>
              <a:rPr lang="ko-KR" altLang="en-US" sz="2400" b="1" spc="10">
                <a:latin typeface="HY견고딕"/>
                <a:cs typeface="HY견고딕"/>
              </a:rPr>
              <a:t>시나리오</a:t>
            </a:r>
            <a:r>
              <a:rPr lang="en-US" altLang="ko-KR" sz="2400" b="1" spc="10">
                <a:latin typeface="HY견고딕"/>
                <a:cs typeface="HY견고딕"/>
              </a:rPr>
              <a:t>2 – </a:t>
            </a:r>
            <a:r>
              <a:rPr lang="ko-KR" altLang="en-US" sz="2400" b="1" spc="10">
                <a:latin typeface="HY견고딕"/>
                <a:cs typeface="HY견고딕"/>
              </a:rPr>
              <a:t>구매 </a:t>
            </a:r>
            <a:r>
              <a:rPr lang="en-US" altLang="ko-KR" sz="2400" b="1" spc="10">
                <a:latin typeface="HY견고딕"/>
                <a:cs typeface="HY견고딕"/>
              </a:rPr>
              <a:t>(</a:t>
            </a:r>
            <a:r>
              <a:rPr lang="ko-KR" altLang="en-US" sz="2400" b="1" spc="10">
                <a:latin typeface="HY견고딕"/>
                <a:cs typeface="HY견고딕"/>
              </a:rPr>
              <a:t>발주</a:t>
            </a:r>
            <a:r>
              <a:rPr lang="en-US" altLang="ko-KR" sz="2400" b="1" spc="10">
                <a:latin typeface="HY견고딕"/>
                <a:cs typeface="HY견고딕"/>
              </a:rPr>
              <a:t>, </a:t>
            </a:r>
            <a:r>
              <a:rPr lang="ko-KR" altLang="en-US" sz="2400" b="1" spc="10">
                <a:latin typeface="HY견고딕"/>
                <a:cs typeface="HY견고딕"/>
              </a:rPr>
              <a:t>검수</a:t>
            </a:r>
            <a:r>
              <a:rPr lang="en-US" altLang="ko-KR" sz="2400" b="1" spc="10">
                <a:latin typeface="HY견고딕"/>
                <a:cs typeface="HY견고딕"/>
              </a:rPr>
              <a:t>, </a:t>
            </a:r>
            <a:r>
              <a:rPr lang="ko-KR" altLang="en-US" sz="2400" b="1" spc="10">
                <a:latin typeface="HY견고딕"/>
                <a:cs typeface="HY견고딕"/>
              </a:rPr>
              <a:t>보완</a:t>
            </a:r>
            <a:r>
              <a:rPr lang="en-US" altLang="ko-KR" sz="2400" b="1" spc="10">
                <a:latin typeface="HY견고딕"/>
                <a:cs typeface="HY견고딕"/>
              </a:rPr>
              <a:t>, </a:t>
            </a:r>
            <a:r>
              <a:rPr lang="ko-KR" altLang="en-US" sz="2400" b="1" spc="10">
                <a:latin typeface="HY견고딕"/>
                <a:cs typeface="HY견고딕"/>
              </a:rPr>
              <a:t>완료</a:t>
            </a:r>
            <a:r>
              <a:rPr lang="en-US" altLang="ko-KR" sz="2400" b="1" spc="10">
                <a:latin typeface="HY견고딕"/>
                <a:cs typeface="HY견고딕"/>
              </a:rPr>
              <a:t>-&gt;</a:t>
            </a:r>
            <a:r>
              <a:rPr lang="ko-KR" altLang="en-US" sz="2400" b="1" spc="10">
                <a:latin typeface="HY견고딕"/>
                <a:cs typeface="HY견고딕"/>
              </a:rPr>
              <a:t>자재입고</a:t>
            </a:r>
            <a:r>
              <a:rPr lang="en-US" altLang="ko-KR" sz="2400" b="1" spc="10">
                <a:latin typeface="HY견고딕"/>
                <a:cs typeface="HY견고딕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DFC4DC9-A54D-4BDF-A85A-510440127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22108"/>
              </p:ext>
            </p:extLst>
          </p:nvPr>
        </p:nvGraphicFramePr>
        <p:xfrm>
          <a:off x="1811524" y="1380557"/>
          <a:ext cx="8282304" cy="443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270">
                <a:tc>
                  <a:txBody>
                    <a:bodyPr/>
                    <a:lstStyle/>
                    <a:p>
                      <a:pPr marL="149225" marR="14097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프로  세스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상세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활동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(Activity)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주기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81330" marR="380365" indent="-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시스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템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구현 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요구사항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83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47320" marR="140335">
                        <a:lnSpc>
                          <a:spcPct val="13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  발주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535"/>
                        </a:spcBef>
                        <a:buAutoNum type="arabicPeriod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등록된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발주서를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발행한다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품목명,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공급가격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발주서는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(발주관리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8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0"/>
                        </a:spcBef>
                        <a:buAutoNum type="arabicPeriod" startAt="2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사항에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진척관리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계획을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수립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한다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요건(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규격,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재질,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제작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사양,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도면)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대로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내에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3243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입고될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있는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지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협력회사에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하는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수립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 startAt="2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수립된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통보하고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맞추어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 startAt="2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연계하여</a:t>
                      </a:r>
                      <a:r>
                        <a:rPr sz="1100" spc="3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63830" marR="153670" indent="22860">
                        <a:lnSpc>
                          <a:spcPct val="13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발주서 </a:t>
                      </a:r>
                      <a:r>
                        <a:rPr sz="1100" spc="-3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540"/>
                        </a:spcBef>
                        <a:buAutoNum type="arabicPeriod" startAt="3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협력회사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출하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준비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중인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검수를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일자에 협력회사</a:t>
                      </a:r>
                      <a:r>
                        <a:rPr sz="1100" spc="3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중인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 제작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사항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평가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3243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요건과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가능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수준을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평가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(제작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진도)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계획일자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AutoNum type="arabicPeriod" startAt="4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제직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사항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문제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보완을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(협력회사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출하준비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보완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사항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통보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출하준비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지속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3670" indent="92710">
                        <a:lnSpc>
                          <a:spcPct val="13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진척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0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861694" indent="-173990" algn="r">
                        <a:lnSpc>
                          <a:spcPct val="100000"/>
                        </a:lnSpc>
                        <a:spcBef>
                          <a:spcPts val="455"/>
                        </a:spcBef>
                        <a:buClr>
                          <a:srgbClr val="000000"/>
                        </a:buClr>
                        <a:buAutoNum type="arabicPeriod" startAt="5"/>
                        <a:tabLst>
                          <a:tab pos="173990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처리를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자재입고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프로세스와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80340" marR="858519" lvl="1" indent="-180340" algn="r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180340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사전에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일정을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(조달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가능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평가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기입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(납기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진도율)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발주서의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(협력회사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독려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63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(발주관리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3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10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0211129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10">
                <a:latin typeface="HY견고딕"/>
                <a:cs typeface="HY견고딕"/>
              </a:rPr>
              <a:t>프로세스</a:t>
            </a:r>
            <a:r>
              <a:rPr lang="ko-KR" altLang="en-US" sz="2400" b="1" spc="-145">
                <a:latin typeface="HY견고딕"/>
                <a:cs typeface="HY견고딕"/>
              </a:rPr>
              <a:t> </a:t>
            </a:r>
            <a:r>
              <a:rPr lang="ko-KR" altLang="en-US" sz="2400" b="1" spc="10">
                <a:latin typeface="HY견고딕"/>
                <a:cs typeface="HY견고딕"/>
              </a:rPr>
              <a:t>시나리오</a:t>
            </a:r>
            <a:r>
              <a:rPr lang="en-US" altLang="ko-KR" sz="2400" b="1" spc="10">
                <a:latin typeface="HY견고딕"/>
                <a:cs typeface="HY견고딕"/>
              </a:rPr>
              <a:t>3 – </a:t>
            </a:r>
            <a:r>
              <a:rPr lang="ko-KR" altLang="en-US" sz="2400" b="1" spc="10">
                <a:latin typeface="HY견고딕"/>
                <a:cs typeface="HY견고딕"/>
              </a:rPr>
              <a:t>입고</a:t>
            </a:r>
            <a:r>
              <a:rPr lang="en-US" altLang="ko-KR" sz="2400" b="1" spc="10">
                <a:latin typeface="HY견고딕"/>
                <a:cs typeface="HY견고딕"/>
              </a:rPr>
              <a:t>(</a:t>
            </a:r>
            <a:r>
              <a:rPr lang="ko-KR" altLang="en-US" sz="2400" b="1" spc="10">
                <a:latin typeface="HY견고딕"/>
                <a:cs typeface="HY견고딕"/>
              </a:rPr>
              <a:t>재고추가</a:t>
            </a:r>
            <a:r>
              <a:rPr lang="en-US" altLang="ko-KR" sz="2400" b="1" spc="10">
                <a:latin typeface="HY견고딕"/>
                <a:cs typeface="HY견고딕"/>
              </a:rPr>
              <a:t>,</a:t>
            </a:r>
            <a:r>
              <a:rPr lang="ko-KR" altLang="en-US" sz="2400" b="1" spc="10">
                <a:latin typeface="HY견고딕"/>
                <a:cs typeface="HY견고딕"/>
              </a:rPr>
              <a:t>계약추가</a:t>
            </a:r>
            <a:r>
              <a:rPr lang="en-US" altLang="ko-KR" sz="2400" b="1" spc="10">
                <a:latin typeface="HY견고딕"/>
                <a:cs typeface="HY견고딕"/>
              </a:rPr>
              <a:t>)-&gt;</a:t>
            </a:r>
            <a:r>
              <a:rPr lang="ko-KR" altLang="en-US" sz="2400" b="1" spc="10">
                <a:latin typeface="HY견고딕"/>
                <a:cs typeface="HY견고딕"/>
              </a:rPr>
              <a:t>구매발주마감</a:t>
            </a:r>
            <a:r>
              <a:rPr lang="en-US" altLang="ko-KR" sz="2400" b="1" spc="10">
                <a:latin typeface="HY견고딕"/>
                <a:cs typeface="HY견고딕"/>
              </a:rPr>
              <a:t>(</a:t>
            </a:r>
            <a:r>
              <a:rPr lang="ko-KR" altLang="en-US" sz="2400" b="1" spc="10">
                <a:latin typeface="HY견고딕"/>
                <a:cs typeface="HY견고딕"/>
              </a:rPr>
              <a:t>보고서</a:t>
            </a:r>
            <a:r>
              <a:rPr lang="en-US" altLang="ko-KR" sz="2400" b="1" spc="10">
                <a:latin typeface="HY견고딕"/>
                <a:cs typeface="HY견고딕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40B784A-F456-4A6D-8E1D-F3056B92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24736"/>
              </p:ext>
            </p:extLst>
          </p:nvPr>
        </p:nvGraphicFramePr>
        <p:xfrm>
          <a:off x="2027548" y="1000789"/>
          <a:ext cx="8282304" cy="539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149225" marR="1409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프로  세스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상세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활동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(Activity)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7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주기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81330" marR="380365" indent="-91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시스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템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구현 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요구사항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68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발주에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협력회사의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출하가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협력회사에서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제작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대응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Clr>
                          <a:srgbClr val="000000"/>
                        </a:buClr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출하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준비를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완료하고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맞추어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회사로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출하를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8005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발주서(통보)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명세서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Clr>
                          <a:srgbClr val="000000"/>
                        </a:buClr>
                        <a:buAutoNum type="arabicPeriod" startAt="2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입고된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자재에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검수를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협력회사로부터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인수를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하고,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구매발주서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내용과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비교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요건과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실물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비교</a:t>
                      </a:r>
                      <a:r>
                        <a:rPr sz="1100" spc="3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규격,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재질,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제작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사양,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도면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정품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자재는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창고에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저장하여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저장관리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와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AutoNum type="arabicPeriod" startAt="3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여부에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반품자재는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반품 처리를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구매발주서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품목요건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기준과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(협력회사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출하준비와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반품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조건에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준하여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Clr>
                          <a:srgbClr val="000000"/>
                        </a:buClr>
                        <a:buAutoNum type="arabicPeriod" startAt="4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처리(마감)를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정품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수량정보를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(재고정보로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재고산출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등록된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확인하고,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처리(마감)</a:t>
                      </a:r>
                      <a:r>
                        <a:rPr sz="1100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(자재관리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AutoNum type="arabicPeriod" startAt="5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처리(마감)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완료된</a:t>
                      </a:r>
                      <a:r>
                        <a:rPr sz="1100" spc="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명세서를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발행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등록된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계약서의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항목별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체크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계약관리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와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포함,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양식에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준하여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발행(동일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2부),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협력회사에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3670" indent="92710">
                        <a:lnSpc>
                          <a:spcPct val="130000"/>
                        </a:lnSpc>
                        <a:spcBef>
                          <a:spcPts val="919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명세서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(자재관리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635"/>
                        </a:spcBef>
                        <a:buAutoNum type="arabicPeriod" startAt="6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해당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발주서를</a:t>
                      </a:r>
                      <a:r>
                        <a:rPr sz="1100" spc="-4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마감한다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(구매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마감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(발주관리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AutoNum type="arabicPeriod" startAt="7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상태를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리포트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양식으로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기간별로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관리한다.(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발주진행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현황관리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예정,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중,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마감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상태로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기간별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746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(주/월)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현황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리포트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(발주관리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51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11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906979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10">
                <a:latin typeface="HY견고딕"/>
                <a:cs typeface="HY견고딕"/>
              </a:rPr>
              <a:t>프로세스</a:t>
            </a:r>
            <a:r>
              <a:rPr lang="ko-KR" altLang="en-US" sz="2400" b="1" spc="-145">
                <a:latin typeface="HY견고딕"/>
                <a:cs typeface="HY견고딕"/>
              </a:rPr>
              <a:t> </a:t>
            </a:r>
            <a:r>
              <a:rPr lang="ko-KR" altLang="en-US" sz="2400" b="1" spc="10">
                <a:latin typeface="HY견고딕"/>
                <a:cs typeface="HY견고딕"/>
              </a:rPr>
              <a:t>시나리오</a:t>
            </a:r>
            <a:r>
              <a:rPr lang="en-US" altLang="ko-KR" sz="2400" b="1" spc="10">
                <a:latin typeface="HY견고딕"/>
                <a:cs typeface="HY견고딕"/>
              </a:rPr>
              <a:t>4-</a:t>
            </a:r>
            <a:r>
              <a:rPr lang="ko-KR" altLang="en-US" sz="2400" b="1" spc="10">
                <a:latin typeface="HY견고딕"/>
                <a:cs typeface="HY견고딕"/>
              </a:rPr>
              <a:t>생산</a:t>
            </a:r>
            <a:r>
              <a:rPr lang="en-US" altLang="ko-KR" sz="2400" b="1" spc="10">
                <a:latin typeface="HY견고딕"/>
                <a:cs typeface="HY견고딕"/>
              </a:rPr>
              <a:t>(</a:t>
            </a:r>
            <a:r>
              <a:rPr lang="ko-KR" altLang="en-US" sz="2400" b="1" spc="10">
                <a:latin typeface="HY견고딕"/>
                <a:cs typeface="HY견고딕"/>
              </a:rPr>
              <a:t>재고파악</a:t>
            </a:r>
            <a:r>
              <a:rPr lang="en-US" altLang="ko-KR" sz="2400" b="1" spc="10">
                <a:latin typeface="HY견고딕"/>
                <a:cs typeface="HY견고딕"/>
              </a:rPr>
              <a:t>,</a:t>
            </a:r>
            <a:r>
              <a:rPr lang="ko-KR" altLang="en-US" sz="2400" b="1" spc="10">
                <a:latin typeface="HY견고딕"/>
                <a:cs typeface="HY견고딕"/>
              </a:rPr>
              <a:t>자재반출</a:t>
            </a:r>
            <a:r>
              <a:rPr lang="en-US" altLang="ko-KR" sz="2400" b="1" spc="10">
                <a:latin typeface="HY견고딕"/>
                <a:cs typeface="HY견고딕"/>
              </a:rPr>
              <a:t>-&gt;</a:t>
            </a:r>
            <a:r>
              <a:rPr lang="ko-KR" altLang="en-US" sz="2400" b="1" spc="10">
                <a:latin typeface="HY견고딕"/>
                <a:cs typeface="HY견고딕"/>
              </a:rPr>
              <a:t>출고</a:t>
            </a:r>
            <a:r>
              <a:rPr lang="en-US" altLang="ko-KR" sz="2400" b="1" spc="10">
                <a:latin typeface="HY견고딕"/>
                <a:cs typeface="HY견고딕"/>
              </a:rPr>
              <a:t>), </a:t>
            </a:r>
            <a:r>
              <a:rPr lang="ko-KR" altLang="en-US" sz="2400" b="1" spc="10">
                <a:latin typeface="HY견고딕"/>
                <a:cs typeface="HY견고딕"/>
              </a:rPr>
              <a:t>자재관리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8DBD2B5-4266-48CD-B9CF-897C93C87FCF}"/>
              </a:ext>
            </a:extLst>
          </p:cNvPr>
          <p:cNvGraphicFramePr>
            <a:graphicFrameLocks noGrp="1"/>
          </p:cNvGraphicFramePr>
          <p:nvPr/>
        </p:nvGraphicFramePr>
        <p:xfrm>
          <a:off x="1912937" y="1190626"/>
          <a:ext cx="8282304" cy="4840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255">
                <a:tc>
                  <a:txBody>
                    <a:bodyPr/>
                    <a:lstStyle/>
                    <a:p>
                      <a:pPr marL="149225" marR="1409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프로  세스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상세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활동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(Activity)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주기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81330" marR="380365" indent="-91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시스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템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구현 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요구사항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24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7320" marR="140335">
                        <a:lnSpc>
                          <a:spcPct val="1302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  출고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실행에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따른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가용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파악한다.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실행에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되도록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유지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저장관리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유지)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0"/>
                        </a:spcBef>
                        <a:buAutoNum type="arabicPeriod" startAt="2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실행에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필요,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요청된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자재를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한다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파악된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가용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재고에서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현장으로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저장관리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와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소모된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3670" indent="92710">
                        <a:lnSpc>
                          <a:spcPct val="130000"/>
                        </a:lnSpc>
                        <a:spcBef>
                          <a:spcPts val="91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1616075" indent="-173990" algn="r">
                        <a:lnSpc>
                          <a:spcPct val="100000"/>
                        </a:lnSpc>
                        <a:spcBef>
                          <a:spcPts val="455"/>
                        </a:spcBef>
                        <a:buAutoNum type="arabicPeriod" startAt="3"/>
                        <a:tabLst>
                          <a:tab pos="173990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현장으로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자재에 대한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출고처리를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80340" marR="1567815" lvl="1" indent="-180340" algn="r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180340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등록된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재고정보를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현장에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소모된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37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(재고산출과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출고처리</a:t>
                      </a:r>
                      <a:r>
                        <a:rPr sz="1100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(자재관리</a:t>
                      </a:r>
                      <a:r>
                        <a:rPr sz="1100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55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Clr>
                          <a:srgbClr val="000000"/>
                        </a:buClr>
                        <a:buAutoNum type="arabicPeriod" startAt="4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입고처리(마감)</a:t>
                      </a:r>
                      <a:r>
                        <a:rPr sz="1100" spc="-4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와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출고처리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활용하여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재고를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산출한다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기본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확인(품목코드,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품목명,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규격,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재질,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제작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사양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입고처리(마감)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출고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출고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수량정보를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산출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(=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기본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+ 입고처리(마감)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–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출고처리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5238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※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기본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산출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시기(기간)</a:t>
                      </a:r>
                      <a:r>
                        <a:rPr sz="1100" spc="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일자에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파악,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재고산출</a:t>
                      </a:r>
                      <a:r>
                        <a:rPr sz="1100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(자재관리</a:t>
                      </a:r>
                      <a:r>
                        <a:rPr sz="1100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0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AutoNum type="arabicPeriod" startAt="5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금액을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산출,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기간별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현황을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리포트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양식으로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관리한다.(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재고금액</a:t>
                      </a:r>
                      <a:r>
                        <a:rPr sz="1100" spc="-4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현황관리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정보와</a:t>
                      </a:r>
                      <a:r>
                        <a:rPr sz="1100" spc="3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명세서의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금액을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산출하여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별로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금액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현황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5238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(재고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금액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=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×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가격)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기간별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(월)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금액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현황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리포트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(자재관리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68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12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1477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15">
                <a:latin typeface="HY견고딕"/>
                <a:cs typeface="HY견고딕"/>
              </a:rPr>
              <a:t>시스템</a:t>
            </a:r>
            <a:r>
              <a:rPr lang="ko-KR" altLang="en-US" sz="2400" b="1" spc="-120">
                <a:latin typeface="HY견고딕"/>
                <a:cs typeface="HY견고딕"/>
              </a:rPr>
              <a:t> </a:t>
            </a:r>
            <a:r>
              <a:rPr lang="ko-KR" altLang="en-US" sz="2400" b="1" spc="30">
                <a:latin typeface="HY견고딕"/>
                <a:cs typeface="HY견고딕"/>
              </a:rPr>
              <a:t>구현</a:t>
            </a:r>
            <a:r>
              <a:rPr lang="ko-KR" altLang="en-US" sz="2400" b="1" spc="-114">
                <a:latin typeface="HY견고딕"/>
                <a:cs typeface="HY견고딕"/>
              </a:rPr>
              <a:t> </a:t>
            </a:r>
            <a:r>
              <a:rPr lang="ko-KR" altLang="en-US" sz="2400" b="1" spc="15">
                <a:latin typeface="HY견고딕"/>
                <a:cs typeface="HY견고딕"/>
              </a:rPr>
              <a:t>요구사항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92ED5AF-F4BD-4498-9A56-FE0E2188D0B0}"/>
              </a:ext>
            </a:extLst>
          </p:cNvPr>
          <p:cNvSpPr txBox="1"/>
          <p:nvPr/>
        </p:nvSpPr>
        <p:spPr>
          <a:xfrm>
            <a:off x="1011102" y="897292"/>
            <a:ext cx="5921571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1460" indent="-239395">
              <a:spcBef>
                <a:spcPts val="434"/>
              </a:spcBef>
              <a:buChar char="■"/>
              <a:tabLst>
                <a:tab pos="252095" algn="l"/>
              </a:tabLst>
            </a:pPr>
            <a:r>
              <a:rPr sz="1400" dirty="0">
                <a:latin typeface="맑은 고딕"/>
                <a:cs typeface="맑은 고딕"/>
              </a:rPr>
              <a:t>시스템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구현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리스트</a:t>
            </a:r>
            <a:endParaRPr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sz="1400" dirty="0">
                <a:latin typeface="맑은 고딕"/>
                <a:cs typeface="맑은 고딕"/>
              </a:rPr>
              <a:t>-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시스템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구현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화면(UI)에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대한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배치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및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기능</a:t>
            </a:r>
            <a:endParaRPr sz="1400">
              <a:latin typeface="맑은 고딕"/>
              <a:cs typeface="맑은 고딕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B769555-3A77-486F-88BE-4AA59EA45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46515"/>
              </p:ext>
            </p:extLst>
          </p:nvPr>
        </p:nvGraphicFramePr>
        <p:xfrm>
          <a:off x="1005499" y="1477700"/>
          <a:ext cx="10153127" cy="49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1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316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시스템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lang="en-US" sz="1100" b="1" spc="-15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>
                          <a:latin typeface="굴림"/>
                          <a:cs typeface="굴림"/>
                        </a:rPr>
                        <a:t>세</a:t>
                      </a:r>
                      <a:r>
                        <a:rPr sz="1100" b="1">
                          <a:latin typeface="굴림"/>
                          <a:cs typeface="굴림"/>
                        </a:rPr>
                        <a:t>부</a:t>
                      </a:r>
                      <a:r>
                        <a:rPr sz="1100" b="1" spc="-11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0" dirty="0">
                          <a:latin typeface="굴림"/>
                          <a:cs typeface="굴림"/>
                        </a:rPr>
                        <a:t>구분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dirty="0">
                          <a:latin typeface="굴림"/>
                          <a:cs typeface="굴림"/>
                        </a:rPr>
                        <a:t>배</a:t>
                      </a:r>
                      <a:r>
                        <a:rPr sz="11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치</a:t>
                      </a:r>
                      <a:r>
                        <a:rPr sz="1100" b="1" spc="-10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기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능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설명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12"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6205" marR="107950" indent="68580" algn="just">
                        <a:lnSpc>
                          <a:spcPct val="120000"/>
                        </a:lnSpc>
                        <a:spcBef>
                          <a:spcPts val="635"/>
                        </a:spcBef>
                      </a:pPr>
                      <a:r>
                        <a:rPr sz="1100" b="1" spc="5">
                          <a:latin typeface="굴림"/>
                          <a:cs typeface="굴림"/>
                        </a:rPr>
                        <a:t>구매</a:t>
                      </a:r>
                      <a:endParaRPr lang="en-US" sz="1100" b="1" spc="5">
                        <a:latin typeface="굴림"/>
                        <a:cs typeface="굴림"/>
                      </a:endParaRPr>
                    </a:p>
                    <a:p>
                      <a:pPr marL="116205" marR="107950" indent="68580" algn="just">
                        <a:lnSpc>
                          <a:spcPct val="120000"/>
                        </a:lnSpc>
                        <a:spcBef>
                          <a:spcPts val="635"/>
                        </a:spcBef>
                      </a:pPr>
                      <a:r>
                        <a:rPr sz="1100" b="1" spc="5">
                          <a:latin typeface="굴림"/>
                          <a:cs typeface="굴림"/>
                        </a:rPr>
                        <a:t>관리</a:t>
                      </a:r>
                      <a:endParaRPr lang="en-US" sz="1100" b="1" spc="5">
                        <a:latin typeface="굴림"/>
                        <a:cs typeface="굴림"/>
                      </a:endParaRPr>
                    </a:p>
                    <a:p>
                      <a:pPr marL="116205" marR="107950" indent="68580" algn="just">
                        <a:lnSpc>
                          <a:spcPct val="120000"/>
                        </a:lnSpc>
                        <a:spcBef>
                          <a:spcPts val="635"/>
                        </a:spcBef>
                      </a:pPr>
                      <a:r>
                        <a:rPr sz="1100" b="1" spc="-15">
                          <a:latin typeface="굴림"/>
                          <a:cs typeface="굴림"/>
                        </a:rPr>
                        <a:t>시스템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21615" marR="213995">
                        <a:lnSpc>
                          <a:spcPct val="120000"/>
                        </a:lnSpc>
                      </a:pPr>
                      <a:r>
                        <a:rPr sz="1100" b="1" spc="-15">
                          <a:latin typeface="굴림"/>
                          <a:cs typeface="굴림"/>
                        </a:rPr>
                        <a:t>조달관리</a:t>
                      </a:r>
                      <a:r>
                        <a:rPr lang="en-US" sz="1100" b="1" spc="-15">
                          <a:latin typeface="굴림"/>
                          <a:cs typeface="굴림"/>
                        </a:rPr>
                        <a:t> </a:t>
                      </a:r>
                      <a:r>
                        <a:rPr lang="ko-KR" altLang="en-US" sz="1100" b="1" spc="-15">
                          <a:latin typeface="굴림"/>
                          <a:cs typeface="굴림"/>
                        </a:rPr>
                        <a:t>시스템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품목정보</a:t>
                      </a:r>
                      <a:r>
                        <a:rPr sz="1100" spc="-6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0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제품별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-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List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(BOM: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Bill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 Of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Material)에서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품목을</a:t>
                      </a:r>
                      <a:r>
                        <a:rPr sz="1100" spc="-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선택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별로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항목에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입력,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0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작성된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계약서의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중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항목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선정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항목별로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</a:t>
                      </a:r>
                      <a:r>
                        <a:rPr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4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r>
                        <a:rPr lang="en-US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lang="ko-KR" altLang="en-US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계약등록</a:t>
                      </a:r>
                      <a:r>
                        <a:rPr lang="en-US" altLang="ko-KR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-&gt;</a:t>
                      </a:r>
                      <a:r>
                        <a:rPr lang="ko-KR" altLang="en-US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계약발주</a:t>
                      </a:r>
                      <a:r>
                        <a:rPr lang="en-US" altLang="ko-KR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-&gt;</a:t>
                      </a:r>
                      <a:r>
                        <a:rPr lang="ko-KR" altLang="en-US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계약완료</a:t>
                      </a:r>
                      <a:r>
                        <a:rPr lang="en-US" altLang="ko-KR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(</a:t>
                      </a:r>
                      <a:r>
                        <a:rPr lang="ko-KR" altLang="en-US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입고완료연동</a:t>
                      </a:r>
                      <a:r>
                        <a:rPr lang="en-US" altLang="ko-KR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계획</a:t>
                      </a:r>
                      <a:r>
                        <a:rPr sz="1100" spc="-4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굴림"/>
                          <a:cs typeface="굴림"/>
                        </a:rPr>
                        <a:t>1)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예정인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을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선택하고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등록해야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할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항목별로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입력,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1615" marR="213995">
                        <a:lnSpc>
                          <a:spcPct val="120000"/>
                        </a:lnSpc>
                        <a:spcBef>
                          <a:spcPts val="640"/>
                        </a:spcBef>
                      </a:pPr>
                      <a:r>
                        <a:rPr sz="1100" b="1" spc="-15">
                          <a:latin typeface="굴림"/>
                          <a:cs typeface="굴림"/>
                        </a:rPr>
                        <a:t>발주관리</a:t>
                      </a:r>
                      <a:r>
                        <a:rPr lang="en-US" sz="1100" b="1" spc="-15">
                          <a:latin typeface="굴림"/>
                          <a:cs typeface="굴림"/>
                        </a:rPr>
                        <a:t> </a:t>
                      </a:r>
                      <a:r>
                        <a:rPr lang="ko-KR" altLang="en-US" sz="1100" b="1" spc="-15">
                          <a:latin typeface="굴림"/>
                          <a:cs typeface="굴림"/>
                        </a:rPr>
                        <a:t>시스템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발행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0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항목별로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입력,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양식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출력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하고,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>
                          <a:latin typeface="굴림"/>
                          <a:cs typeface="굴림"/>
                        </a:rPr>
                        <a:t>협력회사에</a:t>
                      </a:r>
                      <a:r>
                        <a:rPr sz="1100" spc="-20">
                          <a:latin typeface="굴림"/>
                          <a:cs typeface="굴림"/>
                        </a:rPr>
                        <a:t> </a:t>
                      </a:r>
                      <a:r>
                        <a:rPr sz="1100">
                          <a:latin typeface="굴림"/>
                          <a:cs typeface="굴림"/>
                        </a:rPr>
                        <a:t>통보</a:t>
                      </a:r>
                      <a:r>
                        <a:rPr lang="en-US" sz="1100">
                          <a:latin typeface="굴림"/>
                          <a:cs typeface="굴림"/>
                        </a:rPr>
                        <a:t> </a:t>
                      </a: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lang="ko-KR" altLang="en-US" sz="1100">
                          <a:latin typeface="굴림"/>
                          <a:cs typeface="굴림"/>
                        </a:rPr>
                        <a:t>발주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(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등록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)(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등록계약서선택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) -&gt;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협력업체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(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납품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)-&gt;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입고처리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-&gt;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입고완료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(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계약서완료로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)-&gt;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검수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(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생략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)-&gt;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발주완료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4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처리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0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납기에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맞추어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일정을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입력,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평가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결과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입력,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진척도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마감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굴림"/>
                          <a:cs typeface="굴림"/>
                        </a:rPr>
                        <a:t>1)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 발행된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결과를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입력,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현황관리</a:t>
                      </a:r>
                      <a:r>
                        <a:rPr sz="1100" spc="-5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리포트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(발주</a:t>
                      </a:r>
                      <a:r>
                        <a:rPr sz="1100" spc="-6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진행)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4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리포트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기간(일정)을</a:t>
                      </a:r>
                      <a:r>
                        <a:rPr sz="1100" spc="-4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선택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해당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기간에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중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000000"/>
                        </a:buClr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구분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항목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별로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발주진행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현황관리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리포트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보여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줌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(그래프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양식화)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21615" marR="213995">
                        <a:lnSpc>
                          <a:spcPct val="120000"/>
                        </a:lnSpc>
                      </a:pPr>
                      <a:r>
                        <a:rPr sz="1100" b="1" spc="-15">
                          <a:latin typeface="굴림"/>
                          <a:cs typeface="굴림"/>
                        </a:rPr>
                        <a:t>자재관리</a:t>
                      </a:r>
                      <a:r>
                        <a:rPr lang="en-US" sz="1100" b="1" spc="-15">
                          <a:latin typeface="굴림"/>
                          <a:cs typeface="굴림"/>
                        </a:rPr>
                        <a:t> </a:t>
                      </a:r>
                      <a:r>
                        <a:rPr lang="ko-KR" altLang="en-US" sz="1100" b="1" spc="-15">
                          <a:latin typeface="굴림"/>
                          <a:cs typeface="굴림"/>
                        </a:rPr>
                        <a:t>시스템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입고처리(마감)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품목별로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정품자재의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정보를 입력,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완료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체크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거래명세서</a:t>
                      </a:r>
                      <a:r>
                        <a:rPr sz="1100" spc="-5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발행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등록된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계약서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항목별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체크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명세서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양식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출력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하고,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출고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처리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굴림"/>
                          <a:cs typeface="굴림"/>
                        </a:rPr>
                        <a:t>1)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 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확인하고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불출/소모된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입력.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산출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기본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입출고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000000"/>
                        </a:buClr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별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공급가격을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산출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체크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현황관리</a:t>
                      </a:r>
                      <a:r>
                        <a:rPr sz="1100" spc="-5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리포트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(재고</a:t>
                      </a:r>
                      <a:r>
                        <a:rPr sz="1100" spc="-6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금액)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리포트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기간(일정)을</a:t>
                      </a:r>
                      <a:r>
                        <a:rPr sz="1100" spc="-4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선택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해당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기간의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별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재고금액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산출 처리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체크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000000"/>
                        </a:buClr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품목/품목군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별로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재고금액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현황관리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리포트를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보여줌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(그래프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양식화)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5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38852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spc="15">
                <a:latin typeface="HY견고딕"/>
                <a:cs typeface="HY견고딕"/>
              </a:rPr>
              <a:t>DB </a:t>
            </a:r>
            <a:r>
              <a:rPr lang="ko-KR" altLang="en-US" sz="2400" b="1" spc="15">
                <a:latin typeface="HY견고딕"/>
                <a:cs typeface="HY견고딕"/>
              </a:rPr>
              <a:t>설계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5FD825-9CA9-491A-A604-790BA850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17" y="1365275"/>
            <a:ext cx="9876420" cy="46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8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14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4578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15">
                <a:latin typeface="HY견고딕"/>
                <a:cs typeface="HY견고딕"/>
              </a:rPr>
              <a:t>형상관리 계획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92ED5AF-F4BD-4498-9A56-FE0E2188D0B0}"/>
              </a:ext>
            </a:extLst>
          </p:cNvPr>
          <p:cNvSpPr txBox="1"/>
          <p:nvPr/>
        </p:nvSpPr>
        <p:spPr>
          <a:xfrm>
            <a:off x="1011102" y="897292"/>
            <a:ext cx="10169796" cy="77905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1460" indent="-239395">
              <a:spcBef>
                <a:spcPts val="434"/>
              </a:spcBef>
              <a:buChar char="■"/>
              <a:tabLst>
                <a:tab pos="252095" algn="l"/>
              </a:tabLst>
            </a:pPr>
            <a:r>
              <a:rPr lang="en-US" sz="1400">
                <a:latin typeface="맑은 고딕"/>
                <a:cs typeface="맑은 고딕"/>
              </a:rPr>
              <a:t>https://github.com/JeongMin-Jeong/buymanage</a:t>
            </a:r>
            <a:endParaRPr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sz="1400">
                <a:latin typeface="맑은 고딕"/>
                <a:cs typeface="맑은 고딕"/>
              </a:rPr>
              <a:t>-</a:t>
            </a:r>
            <a:r>
              <a:rPr lang="en-US" sz="1400">
                <a:latin typeface="맑은 고딕"/>
                <a:cs typeface="맑은 고딕"/>
              </a:rPr>
              <a:t> git hub</a:t>
            </a:r>
            <a:r>
              <a:rPr lang="ko-KR" altLang="en-US" sz="1400">
                <a:latin typeface="맑은 고딕"/>
                <a:cs typeface="맑은 고딕"/>
              </a:rPr>
              <a:t>를 통합 협업진행함 </a:t>
            </a:r>
            <a:endParaRPr lang="en-US" altLang="ko-KR"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lang="en-US" sz="1400">
                <a:latin typeface="맑은 고딕"/>
                <a:cs typeface="맑은 고딕"/>
              </a:rPr>
              <a:t>- main</a:t>
            </a:r>
            <a:r>
              <a:rPr lang="ko-KR" altLang="en-US" sz="1400">
                <a:latin typeface="맑은 고딕"/>
                <a:cs typeface="맑은 고딕"/>
              </a:rPr>
              <a:t> 브렌치 외 각각의 개인 브렌치 생성</a:t>
            </a:r>
            <a:r>
              <a:rPr lang="en-US" altLang="ko-KR" sz="1400">
                <a:latin typeface="맑은 고딕"/>
                <a:cs typeface="맑은 고딕"/>
              </a:rPr>
              <a:t>,</a:t>
            </a:r>
            <a:r>
              <a:rPr lang="ko-KR" altLang="en-US" sz="1400">
                <a:latin typeface="맑은 고딕"/>
                <a:cs typeface="맑은 고딕"/>
              </a:rPr>
              <a:t> 테스트 완료된 코드만 </a:t>
            </a:r>
            <a:r>
              <a:rPr lang="en-US" altLang="ko-KR" sz="1400">
                <a:latin typeface="맑은 고딕"/>
                <a:cs typeface="맑은 고딕"/>
              </a:rPr>
              <a:t>main</a:t>
            </a:r>
            <a:r>
              <a:rPr lang="ko-KR" altLang="en-US" sz="1400">
                <a:latin typeface="맑은 고딕"/>
                <a:cs typeface="맑은 고딕"/>
              </a:rPr>
              <a:t>브렌치에 반영함</a:t>
            </a:r>
            <a:endParaRPr sz="1400">
              <a:latin typeface="맑은 고딕"/>
              <a:cs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3127E8-969D-493E-8CCE-47F66FE3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89" y="1854645"/>
            <a:ext cx="8271506" cy="44803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2067C6-103E-4A3B-ACB1-57EDCFCB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629" y="3979667"/>
            <a:ext cx="6096000" cy="2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개정이력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C3DAA468-BE74-4B1E-8F4D-13D7490D3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932881"/>
              </p:ext>
            </p:extLst>
          </p:nvPr>
        </p:nvGraphicFramePr>
        <p:xfrm>
          <a:off x="838200" y="2476978"/>
          <a:ext cx="10515596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3763">
                  <a:extLst>
                    <a:ext uri="{9D8B030D-6E8A-4147-A177-3AD203B41FA5}">
                      <a16:colId xmlns:a16="http://schemas.microsoft.com/office/drawing/2014/main" val="450039221"/>
                    </a:ext>
                  </a:extLst>
                </a:gridCol>
                <a:gridCol w="1619076">
                  <a:extLst>
                    <a:ext uri="{9D8B030D-6E8A-4147-A177-3AD203B41FA5}">
                      <a16:colId xmlns:a16="http://schemas.microsoft.com/office/drawing/2014/main" val="205850854"/>
                    </a:ext>
                  </a:extLst>
                </a:gridCol>
                <a:gridCol w="1938171">
                  <a:extLst>
                    <a:ext uri="{9D8B030D-6E8A-4147-A177-3AD203B41FA5}">
                      <a16:colId xmlns:a16="http://schemas.microsoft.com/office/drawing/2014/main" val="244581884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765010176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53153490"/>
                    </a:ext>
                  </a:extLst>
                </a:gridCol>
                <a:gridCol w="1793418">
                  <a:extLst>
                    <a:ext uri="{9D8B030D-6E8A-4147-A177-3AD203B41FA5}">
                      <a16:colId xmlns:a16="http://schemas.microsoft.com/office/drawing/2014/main" val="88768409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71594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개정 일자</a:t>
                      </a:r>
                      <a:endParaRPr lang="ko-KR" altLang="en-US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변경사유</a:t>
                      </a:r>
                      <a:endParaRPr lang="ko-KR" altLang="en-US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3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1.0.0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2022-10-05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최초작성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MIT-3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JJUL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56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2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92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94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62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요구사항 분석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6F1D4-7E2F-497E-9EE3-F22112C6D6E5}"/>
              </a:ext>
            </a:extLst>
          </p:cNvPr>
          <p:cNvSpPr txBox="1"/>
          <p:nvPr/>
        </p:nvSpPr>
        <p:spPr>
          <a:xfrm>
            <a:off x="479376" y="1039965"/>
            <a:ext cx="11233248" cy="554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1615" marR="213995">
              <a:lnSpc>
                <a:spcPct val="120000"/>
              </a:lnSpc>
            </a:pPr>
            <a:r>
              <a:rPr lang="en-US" altLang="ko-KR" sz="1200" b="1" spc="-15">
                <a:latin typeface="+mn-ea"/>
                <a:ea typeface="+mn-ea"/>
                <a:cs typeface="굴림"/>
              </a:rPr>
              <a:t>1. </a:t>
            </a:r>
            <a:r>
              <a:rPr lang="ko-KR" altLang="en-US" sz="1200" b="1" spc="-15">
                <a:latin typeface="+mn-ea"/>
                <a:ea typeface="+mn-ea"/>
                <a:cs typeface="굴림"/>
              </a:rPr>
              <a:t>조달관리</a:t>
            </a:r>
            <a:endParaRPr lang="en-US" altLang="ko-KR" sz="1200" b="1" spc="-15">
              <a:latin typeface="+mn-ea"/>
              <a:ea typeface="+mn-ea"/>
              <a:cs typeface="굴림"/>
            </a:endParaRPr>
          </a:p>
          <a:p>
            <a:pPr marL="507365" marR="213995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품목관리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: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제품별 자재품목을 분류선택하여 이름과 설명 도면이나 그림을 등록하고 조회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/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수정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/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삭제 진행함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507365" marR="213995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계약관리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: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등록된 품목을 생산가능한 업체와 컨택하여 납품계약을 진행함 계약 완료되면 해당 계약을 시스템에 등록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/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수정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/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삭제 진행함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507365" marR="213995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조달계획관리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: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생산 계획과 연계되어 추후 발주시 수량과 관계 있음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,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현 시스템 요구사항에는 누락 되어 있어 실재 구현은 하지 않음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221615" marR="213995">
              <a:lnSpc>
                <a:spcPct val="120000"/>
              </a:lnSpc>
            </a:pP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221615" marR="213995">
              <a:lnSpc>
                <a:spcPct val="120000"/>
              </a:lnSpc>
            </a:pPr>
            <a:r>
              <a:rPr lang="en-US" altLang="ko-KR" sz="1200" b="1" spc="-15">
                <a:latin typeface="+mn-ea"/>
                <a:ea typeface="+mn-ea"/>
                <a:cs typeface="굴림"/>
              </a:rPr>
              <a:t>2. </a:t>
            </a:r>
            <a:r>
              <a:rPr lang="ko-KR" altLang="en-US" sz="1200" b="1" spc="-15">
                <a:latin typeface="+mn-ea"/>
                <a:ea typeface="+mn-ea"/>
                <a:cs typeface="굴림"/>
              </a:rPr>
              <a:t>발주관리</a:t>
            </a:r>
            <a:endParaRPr lang="en-US" altLang="ko-KR" sz="1200" b="1" spc="-15">
              <a:latin typeface="+mn-ea"/>
              <a:ea typeface="+mn-ea"/>
              <a:cs typeface="굴림"/>
            </a:endParaRPr>
          </a:p>
          <a:p>
            <a:pPr marL="507365" marR="213995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발주관리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: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생산에 필요한 자재의 재고가 없을경우 구매를 위한 발주진행함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.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발주는 필요한 자재의 납품계약을 선택하여 발주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.</a:t>
            </a: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구매발주서발행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(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발주등록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) -&gt;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협력회사통보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(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미구현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)</a:t>
            </a: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납기관리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(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발주일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,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납기일 등록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)</a:t>
            </a: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검수기능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: 1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차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(100%), 2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차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(100%)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 검수진행 후 납품진척도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((1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차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+2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차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)/2)%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 자동계산입력됨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-&gt;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 납품진척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85%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이상시에만 검수완료 버튼 활성화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반품기능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: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반품완료시 반품완료상태로 종료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,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재발주 진행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507365" marR="213995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발주상태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: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발주진행에 따라 아래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6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가지 상태값 있음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구매발주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: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발주 등록이 완료된상태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검수진행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/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검수완료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/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반품완료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: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자재가 입고가되고 납기및 검수가 완료되면 검수완료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,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납기지연 혹은 불량 발생시 반품처리시 반품 완료가됨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.</a:t>
            </a: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입고처리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: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검수완료 상태에서 자재관리에서 해당 상태의 발주를 확인하여 자재 입고가 완료되면 자재담당자가 입고 처리상태로 바꿈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마감완료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: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자재담당자가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“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자재입고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”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처리하여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“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입고처리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”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상태가 되면 발주 담당자가 최종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”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마감완료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”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 상태로 처리진행 하여 완료됨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221615" marR="213995">
              <a:lnSpc>
                <a:spcPct val="120000"/>
              </a:lnSpc>
            </a:pP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221615" marR="213995">
              <a:lnSpc>
                <a:spcPct val="120000"/>
              </a:lnSpc>
            </a:pPr>
            <a:r>
              <a:rPr lang="en-US" altLang="ko-KR" sz="1200" b="1" spc="-15">
                <a:latin typeface="+mn-ea"/>
                <a:ea typeface="+mn-ea"/>
                <a:cs typeface="굴림"/>
              </a:rPr>
              <a:t>3. </a:t>
            </a:r>
            <a:r>
              <a:rPr lang="ko-KR" altLang="en-US" sz="1200" b="1" spc="-15">
                <a:latin typeface="+mn-ea"/>
                <a:ea typeface="+mn-ea"/>
                <a:cs typeface="굴림"/>
              </a:rPr>
              <a:t>자재관리</a:t>
            </a:r>
            <a:endParaRPr lang="en-US" altLang="ko-KR" sz="1200" b="1" spc="-15">
              <a:latin typeface="+mn-ea"/>
              <a:ea typeface="+mn-ea"/>
              <a:cs typeface="굴림"/>
            </a:endParaRPr>
          </a:p>
          <a:p>
            <a:pPr marL="507365" marR="213995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자재입고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자재입고 처리전 검수완료 상태의 발주 정보만 조회가능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,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조회된 품목을 담당자가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“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자재입고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”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처리함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(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발주상태는 자동으로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“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입고처리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“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상태가됨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) </a:t>
            </a: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en-US" altLang="ko-KR" sz="1000" spc="-15">
                <a:latin typeface="+mn-ea"/>
                <a:ea typeface="+mn-ea"/>
                <a:cs typeface="굴림"/>
              </a:rPr>
              <a:t>“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입고처리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”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시 자동으로 신규 자재인 경우 자재등록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(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품목코드입력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)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기존 품목을 재발주한 경우 신규등록은 없고 입고내용을 업데이트처리함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발주를 통하여 입고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/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출고된 수량및 신청자 정보는 상세 조회시 입고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/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출고 이력 확인 가능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발주당담자가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“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마감완료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”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처리한 내역을 조회하여 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“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거래명세서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“ 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출력 가능함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507365" marR="213995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자체출고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입고 완료된 자재 품목의 조회 기능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입고된 자재의 출고기능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(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조달계획에 따라 연동이 되어있어야하나 현시스템은 출고만 가능함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)</a:t>
            </a: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전체 폼목을 대상으로 일일 재고마감 기능 있음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(</a:t>
            </a:r>
            <a:r>
              <a:rPr lang="ko-KR" altLang="en-US" sz="1000" spc="-15">
                <a:latin typeface="+mn-ea"/>
                <a:ea typeface="+mn-ea"/>
                <a:cs typeface="굴림"/>
              </a:rPr>
              <a:t>재고금액 분석용 리포트 출력 데이터로 활용</a:t>
            </a:r>
            <a:r>
              <a:rPr lang="en-US" altLang="ko-KR" sz="1000" spc="-15">
                <a:latin typeface="+mn-ea"/>
                <a:ea typeface="+mn-ea"/>
                <a:cs typeface="굴림"/>
              </a:rPr>
              <a:t>)</a:t>
            </a: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spc="-15">
                <a:latin typeface="+mn-ea"/>
                <a:ea typeface="+mn-ea"/>
                <a:cs typeface="굴림"/>
              </a:rPr>
              <a:t>선택된 품목의 재고금액의 추이 분석을 위한 차트리포트 기능 가능</a:t>
            </a:r>
            <a:endParaRPr lang="en-US" altLang="ko-KR" sz="1000" spc="-15">
              <a:latin typeface="+mn-ea"/>
              <a:ea typeface="+mn-ea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endParaRPr lang="ko-KR" altLang="en-US" sz="1000">
              <a:latin typeface="+mn-ea"/>
              <a:ea typeface="+mn-ea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1085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업무단계별 프로세스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0A82-BCF1-46E6-A610-1B0ABAD91B90}"/>
              </a:ext>
            </a:extLst>
          </p:cNvPr>
          <p:cNvSpPr txBox="1"/>
          <p:nvPr/>
        </p:nvSpPr>
        <p:spPr>
          <a:xfrm>
            <a:off x="443372" y="1074902"/>
            <a:ext cx="1098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품목등록</a:t>
            </a:r>
            <a:r>
              <a:rPr lang="en-US" altLang="ko-KR"/>
              <a:t>-&gt;</a:t>
            </a:r>
            <a:r>
              <a:rPr lang="ko-KR" altLang="en-US"/>
              <a:t>계약완료</a:t>
            </a:r>
            <a:r>
              <a:rPr lang="en-US" altLang="ko-KR"/>
              <a:t>-&gt;</a:t>
            </a:r>
            <a:r>
              <a:rPr lang="ko-KR" altLang="en-US"/>
              <a:t>구매발주</a:t>
            </a:r>
            <a:r>
              <a:rPr lang="en-US" altLang="ko-KR"/>
              <a:t> -&gt;</a:t>
            </a:r>
            <a:r>
              <a:rPr lang="ko-KR" altLang="en-US"/>
              <a:t>검수</a:t>
            </a:r>
            <a:r>
              <a:rPr lang="en-US" altLang="ko-KR"/>
              <a:t>/</a:t>
            </a:r>
            <a:r>
              <a:rPr lang="ko-KR" altLang="en-US"/>
              <a:t>반품진행</a:t>
            </a:r>
            <a:r>
              <a:rPr lang="en-US" altLang="ko-KR"/>
              <a:t>-&gt; </a:t>
            </a:r>
            <a:r>
              <a:rPr lang="ko-KR" altLang="en-US"/>
              <a:t>검수</a:t>
            </a:r>
            <a:r>
              <a:rPr lang="en-US" altLang="ko-KR"/>
              <a:t>/</a:t>
            </a:r>
            <a:r>
              <a:rPr lang="ko-KR" altLang="en-US"/>
              <a:t>반품완료</a:t>
            </a:r>
            <a:r>
              <a:rPr lang="en-US" altLang="ko-KR"/>
              <a:t> -&gt;</a:t>
            </a:r>
            <a:r>
              <a:rPr lang="ko-KR" altLang="en-US"/>
              <a:t>자재입고 </a:t>
            </a:r>
            <a:r>
              <a:rPr lang="en-US" altLang="ko-KR"/>
              <a:t>-&gt; </a:t>
            </a:r>
            <a:r>
              <a:rPr lang="ko-KR" altLang="en-US"/>
              <a:t>입고처리</a:t>
            </a:r>
            <a:r>
              <a:rPr lang="en-US" altLang="ko-KR"/>
              <a:t>-&gt;</a:t>
            </a:r>
            <a:r>
              <a:rPr lang="ko-KR" altLang="en-US"/>
              <a:t>마감완료</a:t>
            </a:r>
          </a:p>
        </p:txBody>
      </p: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CDBA1F95-94D5-4FEB-BB70-6A764244D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68282"/>
              </p:ext>
            </p:extLst>
          </p:nvPr>
        </p:nvGraphicFramePr>
        <p:xfrm>
          <a:off x="443372" y="1880828"/>
          <a:ext cx="10981219" cy="455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38">
                  <a:extLst>
                    <a:ext uri="{9D8B030D-6E8A-4147-A177-3AD203B41FA5}">
                      <a16:colId xmlns:a16="http://schemas.microsoft.com/office/drawing/2014/main" val="4149681474"/>
                    </a:ext>
                  </a:extLst>
                </a:gridCol>
                <a:gridCol w="766738">
                  <a:extLst>
                    <a:ext uri="{9D8B030D-6E8A-4147-A177-3AD203B41FA5}">
                      <a16:colId xmlns:a16="http://schemas.microsoft.com/office/drawing/2014/main" val="972660996"/>
                    </a:ext>
                  </a:extLst>
                </a:gridCol>
                <a:gridCol w="1533479">
                  <a:extLst>
                    <a:ext uri="{9D8B030D-6E8A-4147-A177-3AD203B41FA5}">
                      <a16:colId xmlns:a16="http://schemas.microsoft.com/office/drawing/2014/main" val="71482777"/>
                    </a:ext>
                  </a:extLst>
                </a:gridCol>
                <a:gridCol w="1638032">
                  <a:extLst>
                    <a:ext uri="{9D8B030D-6E8A-4147-A177-3AD203B41FA5}">
                      <a16:colId xmlns:a16="http://schemas.microsoft.com/office/drawing/2014/main" val="2158880276"/>
                    </a:ext>
                  </a:extLst>
                </a:gridCol>
                <a:gridCol w="1569996">
                  <a:extLst>
                    <a:ext uri="{9D8B030D-6E8A-4147-A177-3AD203B41FA5}">
                      <a16:colId xmlns:a16="http://schemas.microsoft.com/office/drawing/2014/main" val="3466752756"/>
                    </a:ext>
                  </a:extLst>
                </a:gridCol>
                <a:gridCol w="1494044">
                  <a:extLst>
                    <a:ext uri="{9D8B030D-6E8A-4147-A177-3AD203B41FA5}">
                      <a16:colId xmlns:a16="http://schemas.microsoft.com/office/drawing/2014/main" val="2698290860"/>
                    </a:ext>
                  </a:extLst>
                </a:gridCol>
                <a:gridCol w="1606096">
                  <a:extLst>
                    <a:ext uri="{9D8B030D-6E8A-4147-A177-3AD203B41FA5}">
                      <a16:colId xmlns:a16="http://schemas.microsoft.com/office/drawing/2014/main" val="583098675"/>
                    </a:ext>
                  </a:extLst>
                </a:gridCol>
                <a:gridCol w="1606096">
                  <a:extLst>
                    <a:ext uri="{9D8B030D-6E8A-4147-A177-3AD203B41FA5}">
                      <a16:colId xmlns:a16="http://schemas.microsoft.com/office/drawing/2014/main" val="2942200219"/>
                    </a:ext>
                  </a:extLst>
                </a:gridCol>
              </a:tblGrid>
              <a:tr h="8411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발주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반품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마감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출고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64735"/>
                  </a:ext>
                </a:extLst>
              </a:tr>
              <a:tr h="8411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조달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품목등록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98840"/>
                  </a:ext>
                </a:extLst>
              </a:tr>
              <a:tr h="841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계약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납품계약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폼목정보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계약정보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업체정보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발주시 데이터 자동입력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57062"/>
                  </a:ext>
                </a:extLst>
              </a:tr>
              <a:tr h="8411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발주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구매발주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계약서선택시 품목정보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업체정보 자동입력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발주수량 및 납기 정보 입력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입고요청</a:t>
                      </a:r>
                      <a:r>
                        <a:rPr lang="en-US" altLang="ko-KR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메일생략</a:t>
                      </a:r>
                      <a:r>
                        <a:rPr lang="en-US" altLang="ko-KR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2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검수진행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-&gt;(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계획등록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진척입력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(1,2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차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))-&gt;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검수완료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반품진행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반품완료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마감완료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634204"/>
                  </a:ext>
                </a:extLst>
              </a:tr>
              <a:tr h="8411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자제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자재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재고확인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검수완료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자재입고 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입고처리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입고 정산 및 재고수처리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자재목록조회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재고마감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리포트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자재출고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424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35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26398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20">
                <a:latin typeface="HY견고딕"/>
                <a:cs typeface="HY견고딕"/>
              </a:rPr>
              <a:t>기업</a:t>
            </a:r>
            <a:r>
              <a:rPr lang="ko-KR" altLang="en-US" sz="2400" b="1" spc="-90">
                <a:latin typeface="HY견고딕"/>
                <a:cs typeface="HY견고딕"/>
              </a:rPr>
              <a:t> </a:t>
            </a:r>
            <a:r>
              <a:rPr lang="ko-KR" altLang="en-US" sz="2400" b="1" spc="30">
                <a:latin typeface="HY견고딕"/>
                <a:cs typeface="HY견고딕"/>
              </a:rPr>
              <a:t>경영</a:t>
            </a:r>
            <a:r>
              <a:rPr lang="ko-KR" altLang="en-US" sz="2400" b="1" spc="-95">
                <a:latin typeface="HY견고딕"/>
                <a:cs typeface="HY견고딕"/>
              </a:rPr>
              <a:t> </a:t>
            </a:r>
            <a:r>
              <a:rPr lang="ko-KR" altLang="en-US" sz="2400" b="1" spc="15">
                <a:latin typeface="HY견고딕"/>
                <a:cs typeface="HY견고딕"/>
              </a:rPr>
              <a:t>프로세스</a:t>
            </a:r>
            <a:r>
              <a:rPr lang="ko-KR" altLang="en-US" sz="2400" b="1" spc="-110">
                <a:latin typeface="HY견고딕"/>
                <a:cs typeface="HY견고딕"/>
              </a:rPr>
              <a:t> </a:t>
            </a:r>
            <a:r>
              <a:rPr lang="ko-KR" altLang="en-US" sz="2400" b="1" spc="30">
                <a:latin typeface="HY견고딕"/>
                <a:cs typeface="HY견고딕"/>
              </a:rPr>
              <a:t>기능</a:t>
            </a:r>
            <a:r>
              <a:rPr lang="ko-KR" altLang="en-US" sz="2400" b="1" spc="-95">
                <a:latin typeface="HY견고딕"/>
                <a:cs typeface="HY견고딕"/>
              </a:rPr>
              <a:t> </a:t>
            </a:r>
            <a:r>
              <a:rPr lang="ko-KR" altLang="en-US" sz="2400" b="1" spc="15">
                <a:latin typeface="HY견고딕"/>
                <a:cs typeface="HY견고딕"/>
              </a:rPr>
              <a:t>영역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1BA3CAF-BC0E-486C-BABF-361924F1F4B0}"/>
              </a:ext>
            </a:extLst>
          </p:cNvPr>
          <p:cNvSpPr txBox="1"/>
          <p:nvPr/>
        </p:nvSpPr>
        <p:spPr>
          <a:xfrm>
            <a:off x="1650593" y="983781"/>
            <a:ext cx="7157720" cy="762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 indent="-247015">
              <a:lnSpc>
                <a:spcPct val="120100"/>
              </a:lnSpc>
              <a:spcBef>
                <a:spcPts val="100"/>
              </a:spcBef>
              <a:buChar char="■"/>
              <a:tabLst>
                <a:tab pos="252095" algn="l"/>
              </a:tabLst>
            </a:pPr>
            <a:r>
              <a:rPr sz="1400" dirty="0">
                <a:latin typeface="맑은 고딕"/>
                <a:cs typeface="맑은 고딕"/>
              </a:rPr>
              <a:t>일반적인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기업의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목적은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상품(제품</a:t>
            </a:r>
            <a:r>
              <a:rPr sz="1400" spc="-35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및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서비스)을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제작하고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이를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고객에게</a:t>
            </a:r>
            <a:r>
              <a:rPr sz="1400" spc="-3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판매함으로써 </a:t>
            </a:r>
            <a:r>
              <a:rPr sz="1400" spc="-47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기업의 이익과 산업계에서 생존을 추구하는 것으로 이러한 목적을 달성하기 위해 </a:t>
            </a:r>
            <a:r>
              <a:rPr sz="1400" spc="5" dirty="0"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경영의</a:t>
            </a:r>
            <a:r>
              <a:rPr sz="1400" spc="-1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관점에서</a:t>
            </a:r>
            <a:r>
              <a:rPr sz="1400" spc="-2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아래와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같은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기능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영역을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나누어</a:t>
            </a:r>
            <a:r>
              <a:rPr sz="1400" spc="-2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프로세스</a:t>
            </a:r>
            <a:r>
              <a:rPr sz="1400" dirty="0">
                <a:latin typeface="맑은 고딕"/>
                <a:cs typeface="맑은 고딕"/>
              </a:rPr>
              <a:t>를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운영하고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있음</a:t>
            </a:r>
            <a:endParaRPr sz="1400">
              <a:latin typeface="맑은 고딕"/>
              <a:cs typeface="맑은 고딕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1E3B155-7936-428E-B45B-C1B30EE30CA1}"/>
              </a:ext>
            </a:extLst>
          </p:cNvPr>
          <p:cNvGraphicFramePr>
            <a:graphicFrameLocks noGrp="1"/>
          </p:cNvGraphicFramePr>
          <p:nvPr/>
        </p:nvGraphicFramePr>
        <p:xfrm>
          <a:off x="2112962" y="1982852"/>
          <a:ext cx="7792720" cy="3814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기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능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역할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해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당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업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무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프로</a:t>
                      </a:r>
                      <a:r>
                        <a:rPr sz="1100" b="1" spc="-25" dirty="0">
                          <a:latin typeface="굴림"/>
                          <a:cs typeface="굴림"/>
                        </a:rPr>
                        <a:t>세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관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리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03835" marR="270510" indent="-186055">
                        <a:lnSpc>
                          <a:spcPct val="12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기업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경영의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목적인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제조/판매를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전략적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수립하고, </a:t>
                      </a:r>
                      <a:r>
                        <a:rPr sz="1100" spc="-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경영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활동의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성과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결과를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56235" marR="209550" indent="-91440">
                        <a:lnSpc>
                          <a:spcPct val="120000"/>
                        </a:lnSpc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경영</a:t>
                      </a:r>
                      <a:r>
                        <a:rPr sz="1100" b="1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5" dirty="0">
                          <a:latin typeface="굴림"/>
                          <a:cs typeface="굴림"/>
                        </a:rPr>
                        <a:t>전략</a:t>
                      </a:r>
                      <a:r>
                        <a:rPr sz="11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수립,</a:t>
                      </a:r>
                      <a:r>
                        <a:rPr sz="1100" b="1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신규사업</a:t>
                      </a:r>
                      <a:r>
                        <a:rPr sz="1100" b="1" spc="2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발굴, </a:t>
                      </a:r>
                      <a:r>
                        <a:rPr sz="1100" b="1" spc="-3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5" dirty="0">
                          <a:latin typeface="굴림"/>
                          <a:cs typeface="굴림"/>
                        </a:rPr>
                        <a:t>기업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혁신,</a:t>
                      </a:r>
                      <a:r>
                        <a:rPr sz="1100" b="1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경영성과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평가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판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매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5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서비스의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판매를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영업활동,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이를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위한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판매시장에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조사,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고객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Trend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수요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예측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활동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상품</a:t>
                      </a:r>
                      <a:r>
                        <a:rPr sz="11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영업,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마케팅,</a:t>
                      </a:r>
                      <a:r>
                        <a:rPr sz="1100" b="1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5" dirty="0">
                          <a:latin typeface="굴림"/>
                          <a:cs typeface="굴림"/>
                        </a:rPr>
                        <a:t>고객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관리</a:t>
                      </a:r>
                      <a:r>
                        <a:rPr sz="11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5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제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조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03835" marR="144145" indent="-186055">
                        <a:lnSpc>
                          <a:spcPct val="12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서비스를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내는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기본적인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역할에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더불어,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고객에게 </a:t>
                      </a:r>
                      <a:r>
                        <a:rPr sz="1100" spc="-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최상의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품질의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상품이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제공될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있도록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하는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활동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수행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20345" marR="211454" indent="66675">
                        <a:lnSpc>
                          <a:spcPct val="120000"/>
                        </a:lnSpc>
                      </a:pPr>
                      <a:r>
                        <a:rPr sz="1100" b="1" dirty="0">
                          <a:latin typeface="굴림"/>
                          <a:cs typeface="굴림"/>
                        </a:rPr>
                        <a:t>생산계획, 상품개발,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공정관리,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생산기술,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제품기술,</a:t>
                      </a:r>
                      <a:r>
                        <a:rPr sz="11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품질관리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조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달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03835" marR="750570" indent="-186055">
                        <a:lnSpc>
                          <a:spcPct val="12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최상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품질의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서비스가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만들어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지기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필요한 </a:t>
                      </a:r>
                      <a:r>
                        <a:rPr sz="1100" spc="-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자원을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공급하는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활동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93395" marR="483234" indent="114300">
                        <a:lnSpc>
                          <a:spcPct val="120000"/>
                        </a:lnSpc>
                      </a:pPr>
                      <a:r>
                        <a:rPr sz="1100" b="1" dirty="0">
                          <a:latin typeface="굴림"/>
                          <a:cs typeface="굴림"/>
                        </a:rPr>
                        <a:t>구매관리, 자재조달,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창고관리,</a:t>
                      </a:r>
                      <a:r>
                        <a:rPr sz="1100" b="1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5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b="1" spc="-7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5" dirty="0">
                          <a:latin typeface="굴림"/>
                          <a:cs typeface="굴림"/>
                        </a:rPr>
                        <a:t>관리</a:t>
                      </a:r>
                      <a:r>
                        <a:rPr sz="1100" b="1" spc="2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지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원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5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기업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경영활동에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필요한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투입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재원을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제공하고,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지속적인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경영활동이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이루어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질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있도록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인프라를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갖추는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활동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굴림"/>
                          <a:cs typeface="굴림"/>
                        </a:rPr>
                        <a:t>인사관리,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재무회계,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5" dirty="0">
                          <a:latin typeface="굴림"/>
                          <a:cs typeface="굴림"/>
                        </a:rPr>
                        <a:t>총무,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b="1" spc="-25" dirty="0">
                          <a:latin typeface="굴림"/>
                          <a:cs typeface="굴림"/>
                        </a:rPr>
                        <a:t>시</a:t>
                      </a:r>
                      <a:r>
                        <a:rPr sz="1100" b="1" spc="-40" dirty="0">
                          <a:latin typeface="굴림"/>
                          <a:cs typeface="굴림"/>
                        </a:rPr>
                        <a:t>스</a:t>
                      </a:r>
                      <a:r>
                        <a:rPr sz="1100" b="1" spc="-25" dirty="0">
                          <a:latin typeface="굴림"/>
                          <a:cs typeface="굴림"/>
                        </a:rPr>
                        <a:t>템</a:t>
                      </a:r>
                      <a:r>
                        <a:rPr sz="1100" b="1" spc="-40" dirty="0">
                          <a:latin typeface="굴림"/>
                          <a:cs typeface="굴림"/>
                        </a:rPr>
                        <a:t>관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리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6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3317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20">
                <a:latin typeface="HY견고딕"/>
                <a:cs typeface="HY견고딕"/>
              </a:rPr>
              <a:t>구매</a:t>
            </a:r>
            <a:r>
              <a:rPr lang="ko-KR" altLang="en-US" sz="2400" b="1" spc="-95">
                <a:latin typeface="HY견고딕"/>
                <a:cs typeface="HY견고딕"/>
              </a:rPr>
              <a:t> </a:t>
            </a:r>
            <a:r>
              <a:rPr lang="ko-KR" altLang="en-US" sz="2400" b="1" spc="30">
                <a:latin typeface="HY견고딕"/>
                <a:cs typeface="HY견고딕"/>
              </a:rPr>
              <a:t>관리</a:t>
            </a:r>
            <a:r>
              <a:rPr lang="ko-KR" altLang="en-US" sz="2400" b="1" spc="-105">
                <a:latin typeface="HY견고딕"/>
                <a:cs typeface="HY견고딕"/>
              </a:rPr>
              <a:t> </a:t>
            </a:r>
            <a:r>
              <a:rPr lang="ko-KR" altLang="en-US" sz="2400" b="1" spc="30">
                <a:latin typeface="HY견고딕"/>
                <a:cs typeface="HY견고딕"/>
              </a:rPr>
              <a:t>업무</a:t>
            </a:r>
            <a:r>
              <a:rPr lang="ko-KR" altLang="en-US" sz="2400" b="1" spc="-90">
                <a:latin typeface="HY견고딕"/>
                <a:cs typeface="HY견고딕"/>
              </a:rPr>
              <a:t> </a:t>
            </a:r>
            <a:r>
              <a:rPr lang="ko-KR" altLang="en-US" sz="2400" b="1">
                <a:latin typeface="HY견고딕"/>
                <a:cs typeface="HY견고딕"/>
              </a:rPr>
              <a:t>영역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69E64D6-CBA3-4B51-BEBC-DD7F366E619A}"/>
              </a:ext>
            </a:extLst>
          </p:cNvPr>
          <p:cNvSpPr txBox="1"/>
          <p:nvPr/>
        </p:nvSpPr>
        <p:spPr>
          <a:xfrm>
            <a:off x="1650594" y="983782"/>
            <a:ext cx="7596505" cy="79438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51460" indent="-239395">
              <a:spcBef>
                <a:spcPts val="439"/>
              </a:spcBef>
              <a:buClr>
                <a:srgbClr val="000000"/>
              </a:buClr>
              <a:buChar char="■"/>
              <a:tabLst>
                <a:tab pos="252095" algn="l"/>
              </a:tabLst>
            </a:pP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구매관리는</a:t>
            </a:r>
            <a:r>
              <a:rPr sz="1400" spc="-3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기업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경영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프로세스의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기능영역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중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조달</a:t>
            </a:r>
            <a:r>
              <a:rPr sz="1400" spc="-2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영역에</a:t>
            </a:r>
            <a:r>
              <a:rPr sz="1400" spc="-3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해당</a:t>
            </a:r>
            <a:r>
              <a:rPr sz="1400" spc="-2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되며,</a:t>
            </a:r>
            <a:endParaRPr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기업</a:t>
            </a:r>
            <a:r>
              <a:rPr sz="1400" spc="-1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경영에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필요한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자재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및</a:t>
            </a:r>
            <a:r>
              <a:rPr sz="1400" spc="-1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용역을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매입</a:t>
            </a:r>
            <a:r>
              <a:rPr sz="1400" dirty="0">
                <a:latin typeface="맑은 고딕"/>
                <a:cs typeface="맑은 고딕"/>
              </a:rPr>
              <a:t>하는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활동에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대해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종합적이고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과학적인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관리를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추구</a:t>
            </a:r>
            <a:endParaRPr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sz="1400" dirty="0">
                <a:latin typeface="맑은 고딕"/>
                <a:cs typeface="맑은 고딕"/>
              </a:rPr>
              <a:t>→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구매방침,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구매계획,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발주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및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자재관리, 구매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조직,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협력회사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관리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등의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업무를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포함</a:t>
            </a:r>
            <a:endParaRPr sz="1400">
              <a:latin typeface="맑은 고딕"/>
              <a:cs typeface="맑은 고딕"/>
            </a:endParaRP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5DBF6508-C41B-4049-AD9F-15F0EF626361}"/>
              </a:ext>
            </a:extLst>
          </p:cNvPr>
          <p:cNvGraphicFramePr>
            <a:graphicFrameLocks noGrp="1"/>
          </p:cNvGraphicFramePr>
          <p:nvPr/>
        </p:nvGraphicFramePr>
        <p:xfrm>
          <a:off x="2112962" y="1982852"/>
          <a:ext cx="7793354" cy="3681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구분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업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무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내용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0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전략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수립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구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매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방침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구매의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기본적인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방향을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결정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959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방법,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방법,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구매조직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업무분담,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구매업무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절차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구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매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계획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무엇을,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언제,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얼마만큼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사는가를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결정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959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시기에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자금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범위(한도)와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지불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예산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5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b="1" spc="-25" dirty="0">
                          <a:latin typeface="굴림"/>
                          <a:cs typeface="굴림"/>
                        </a:rPr>
                        <a:t>업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체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선정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공평한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검토를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업체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선정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959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공급업체에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검토사항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선정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기준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절차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7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전략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Sourcing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협력</a:t>
                      </a:r>
                      <a:r>
                        <a:rPr sz="1100" b="1" spc="-25" dirty="0">
                          <a:latin typeface="굴림"/>
                          <a:cs typeface="굴림"/>
                        </a:rPr>
                        <a:t>회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사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공급업체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Sourcing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전략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수립,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협상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개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발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구매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기능구매,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구매VE,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재료비관리,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BOM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구매원류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7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575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조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달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구매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dirty="0">
                          <a:latin typeface="굴림"/>
                          <a:cs typeface="굴림"/>
                        </a:rPr>
                        <a:t>발주/납기관리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의사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결정,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가격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결정,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납기관리,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입고검사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반품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자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재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저장관리,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재고관리,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소요관리,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수불관리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5FD828-0994-4558-AC3D-F7BC7D3AF8EE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75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221249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20">
                <a:latin typeface="HY견고딕"/>
                <a:cs typeface="HY견고딕"/>
              </a:rPr>
              <a:t>조달</a:t>
            </a:r>
            <a:r>
              <a:rPr lang="ko-KR" altLang="en-US" sz="2400" b="1" spc="-110">
                <a:latin typeface="HY견고딕"/>
                <a:cs typeface="HY견고딕"/>
              </a:rPr>
              <a:t> </a:t>
            </a:r>
            <a:r>
              <a:rPr lang="ko-KR" altLang="en-US" sz="2400" b="1" spc="30">
                <a:latin typeface="HY견고딕"/>
                <a:cs typeface="HY견고딕"/>
              </a:rPr>
              <a:t>구매</a:t>
            </a:r>
            <a:r>
              <a:rPr lang="ko-KR" altLang="en-US" sz="2400" b="1" spc="-114">
                <a:latin typeface="HY견고딕"/>
                <a:cs typeface="HY견고딕"/>
              </a:rPr>
              <a:t> </a:t>
            </a:r>
            <a:r>
              <a:rPr lang="ko-KR" altLang="en-US" sz="2400" b="1" spc="15">
                <a:latin typeface="HY견고딕"/>
                <a:cs typeface="HY견고딕"/>
              </a:rPr>
              <a:t>업무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E8185E5-DB0F-4933-A805-B3797B3D2FF9}"/>
              </a:ext>
            </a:extLst>
          </p:cNvPr>
          <p:cNvSpPr txBox="1"/>
          <p:nvPr/>
        </p:nvSpPr>
        <p:spPr>
          <a:xfrm>
            <a:off x="1650594" y="983782"/>
            <a:ext cx="7827009" cy="79438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51460" indent="-239395">
              <a:spcBef>
                <a:spcPts val="439"/>
              </a:spcBef>
              <a:buChar char="■"/>
              <a:tabLst>
                <a:tab pos="252095" algn="l"/>
              </a:tabLst>
            </a:pPr>
            <a:r>
              <a:rPr sz="1400" dirty="0">
                <a:latin typeface="맑은 고딕"/>
                <a:cs typeface="맑은 고딕"/>
              </a:rPr>
              <a:t>기업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경영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프로세스의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제조영역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기능인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생산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활동이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원활이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이루어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지도록</a:t>
            </a:r>
            <a:endParaRPr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sz="1400" dirty="0">
                <a:latin typeface="맑은 고딕"/>
                <a:cs typeface="맑은 고딕"/>
              </a:rPr>
              <a:t>필요한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자재를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필요한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시기에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필요한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만큼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공급해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주는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업무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프로세스(발주</a:t>
            </a:r>
            <a:r>
              <a:rPr sz="1400" spc="-3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및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자재관리)</a:t>
            </a:r>
            <a:endParaRPr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sz="1400" dirty="0">
                <a:latin typeface="맑은 고딕"/>
                <a:cs typeface="맑은 고딕"/>
              </a:rPr>
              <a:t>→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공급업체에서</a:t>
            </a:r>
            <a:r>
              <a:rPr sz="1400" spc="-3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생산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현장에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이르기까지</a:t>
            </a:r>
            <a:r>
              <a:rPr sz="1400" spc="-2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자재의</a:t>
            </a:r>
            <a:r>
              <a:rPr sz="1400" spc="-2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물동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및 관련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정보들의</a:t>
            </a:r>
            <a:r>
              <a:rPr sz="1400" spc="-3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관리를</a:t>
            </a:r>
            <a:r>
              <a:rPr sz="1400" spc="-2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위한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업무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진행</a:t>
            </a:r>
            <a:endParaRPr sz="1400">
              <a:latin typeface="맑은 고딕"/>
              <a:cs typeface="맑은 고딕"/>
            </a:endParaRP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354DD63A-7D72-4CA6-8D99-C283FFDE1D0B}"/>
              </a:ext>
            </a:extLst>
          </p:cNvPr>
          <p:cNvGraphicFramePr>
            <a:graphicFrameLocks noGrp="1"/>
          </p:cNvGraphicFramePr>
          <p:nvPr/>
        </p:nvGraphicFramePr>
        <p:xfrm>
          <a:off x="2128838" y="1982852"/>
          <a:ext cx="7776845" cy="397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업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무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세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부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업무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활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동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내용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0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3675" marR="180340" indent="106045">
                        <a:lnSpc>
                          <a:spcPct val="120000"/>
                        </a:lnSpc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발주/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b="1" spc="-25" dirty="0">
                          <a:latin typeface="굴림"/>
                          <a:cs typeface="굴림"/>
                        </a:rPr>
                        <a:t>관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가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격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결정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공급업체와의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거래조건에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견적가격에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적정성을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효과적인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대금을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단가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발주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기준으로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주문서를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작성하고,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공급업체에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배포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물동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시작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납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기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지장을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초래하지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않도록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인수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인수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과부족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수시로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납입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독촉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0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b="1" spc="10" dirty="0">
                          <a:latin typeface="굴림"/>
                          <a:cs typeface="굴림"/>
                        </a:rPr>
                        <a:t>수입검사</a:t>
                      </a:r>
                      <a:r>
                        <a:rPr sz="1100" b="1" spc="-9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반품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업체로부터</a:t>
                      </a:r>
                      <a:r>
                        <a:rPr sz="1100" spc="3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인수된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품질검사를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실시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3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기준에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반품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또는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(자재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인수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마감,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 자산화)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64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8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자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재</a:t>
                      </a:r>
                      <a:r>
                        <a:rPr sz="1100" b="1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5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저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장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공급되어진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제품생산에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소모될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때까지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동안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보존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보관장소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결정,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보관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방법의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결정,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0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소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요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필요한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소요의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판단을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적정수준의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자재를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생산투입,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수요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예측에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6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자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재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수불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30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현황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생산현장에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불출,소모되는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수불관리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자재소모에</a:t>
                      </a:r>
                      <a:r>
                        <a:rPr sz="1100" spc="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따른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물동정보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종료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6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재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고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30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구매되어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자산화된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저장하고,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적기에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생산현장에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되도록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어떤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얼마나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확보하고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사용할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것인가에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있어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효과적인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재고금액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2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07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10437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10">
                <a:latin typeface="HY견고딕"/>
                <a:cs typeface="HY견고딕"/>
              </a:rPr>
              <a:t>프로세스</a:t>
            </a:r>
            <a:r>
              <a:rPr lang="ko-KR" altLang="en-US" sz="2400" b="1" spc="-110">
                <a:latin typeface="HY견고딕"/>
                <a:cs typeface="HY견고딕"/>
              </a:rPr>
              <a:t> </a:t>
            </a:r>
            <a:r>
              <a:rPr lang="en-US" altLang="ko-KR" sz="2400" b="1" spc="5">
                <a:latin typeface="HY견고딕"/>
                <a:cs typeface="HY견고딕"/>
              </a:rPr>
              <a:t>Level</a:t>
            </a:r>
            <a:r>
              <a:rPr lang="ko-KR" altLang="en-US" sz="2400" b="1" spc="-80">
                <a:latin typeface="HY견고딕"/>
                <a:cs typeface="HY견고딕"/>
              </a:rPr>
              <a:t> </a:t>
            </a:r>
            <a:r>
              <a:rPr lang="ko-KR" altLang="en-US" sz="2400" b="1" spc="15">
                <a:latin typeface="HY견고딕"/>
                <a:cs typeface="HY견고딕"/>
              </a:rPr>
              <a:t>분류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8C6475F-07A4-429B-BDB1-90DC2CD53277}"/>
              </a:ext>
            </a:extLst>
          </p:cNvPr>
          <p:cNvSpPr txBox="1"/>
          <p:nvPr/>
        </p:nvSpPr>
        <p:spPr>
          <a:xfrm>
            <a:off x="1650593" y="1026109"/>
            <a:ext cx="17526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460" indent="-239395">
              <a:spcBef>
                <a:spcPts val="105"/>
              </a:spcBef>
              <a:buChar char="■"/>
              <a:tabLst>
                <a:tab pos="252095" algn="l"/>
              </a:tabLst>
            </a:pPr>
            <a:r>
              <a:rPr sz="1400" dirty="0">
                <a:latin typeface="맑은 고딕"/>
                <a:cs typeface="맑은 고딕"/>
              </a:rPr>
              <a:t>조달구매</a:t>
            </a:r>
            <a:r>
              <a:rPr sz="1400" spc="-8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프로세스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2751CA7-A78F-4967-960F-67A784ACA4A7}"/>
              </a:ext>
            </a:extLst>
          </p:cNvPr>
          <p:cNvSpPr/>
          <p:nvPr/>
        </p:nvSpPr>
        <p:spPr>
          <a:xfrm>
            <a:off x="1991867" y="1917192"/>
            <a:ext cx="905510" cy="304800"/>
          </a:xfrm>
          <a:custGeom>
            <a:avLst/>
            <a:gdLst/>
            <a:ahLst/>
            <a:cxnLst/>
            <a:rect l="l" t="t" r="r" b="b"/>
            <a:pathLst>
              <a:path w="90551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54456" y="0"/>
                </a:lnTo>
                <a:lnTo>
                  <a:pt x="874234" y="3990"/>
                </a:lnTo>
                <a:lnTo>
                  <a:pt x="890381" y="14874"/>
                </a:lnTo>
                <a:lnTo>
                  <a:pt x="901265" y="31021"/>
                </a:lnTo>
                <a:lnTo>
                  <a:pt x="905256" y="50800"/>
                </a:lnTo>
                <a:lnTo>
                  <a:pt x="905256" y="254000"/>
                </a:lnTo>
                <a:lnTo>
                  <a:pt x="901265" y="273778"/>
                </a:lnTo>
                <a:lnTo>
                  <a:pt x="890381" y="289925"/>
                </a:lnTo>
                <a:lnTo>
                  <a:pt x="874234" y="300809"/>
                </a:lnTo>
                <a:lnTo>
                  <a:pt x="854456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197D4BC-8147-4B19-AEBF-3FFA9AC686F1}"/>
              </a:ext>
            </a:extLst>
          </p:cNvPr>
          <p:cNvSpPr txBox="1"/>
          <p:nvPr/>
        </p:nvSpPr>
        <p:spPr>
          <a:xfrm>
            <a:off x="2101392" y="1970913"/>
            <a:ext cx="685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굴림"/>
                <a:cs typeface="굴림"/>
              </a:rPr>
              <a:t>관리</a:t>
            </a:r>
            <a:r>
              <a:rPr sz="1200" spc="-85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영역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81B952C-B1BF-4D49-85CD-9992266D2EF1}"/>
              </a:ext>
            </a:extLst>
          </p:cNvPr>
          <p:cNvSpPr txBox="1"/>
          <p:nvPr/>
        </p:nvSpPr>
        <p:spPr>
          <a:xfrm>
            <a:off x="2005583" y="1499617"/>
            <a:ext cx="891540" cy="25904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73660" rIns="0" bIns="0" rtlCol="0">
            <a:spAutoFit/>
          </a:bodyPr>
          <a:lstStyle/>
          <a:p>
            <a:pPr marL="144780">
              <a:spcBef>
                <a:spcPts val="580"/>
              </a:spcBef>
            </a:pPr>
            <a:r>
              <a:rPr sz="1200" b="1" spc="10" dirty="0">
                <a:latin typeface="굴림"/>
                <a:cs typeface="굴림"/>
              </a:rPr>
              <a:t>기능영역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5E3C55E-DE53-44A6-8DD2-49423F915383}"/>
              </a:ext>
            </a:extLst>
          </p:cNvPr>
          <p:cNvSpPr/>
          <p:nvPr/>
        </p:nvSpPr>
        <p:spPr>
          <a:xfrm>
            <a:off x="1991867" y="2275332"/>
            <a:ext cx="905510" cy="304800"/>
          </a:xfrm>
          <a:custGeom>
            <a:avLst/>
            <a:gdLst/>
            <a:ahLst/>
            <a:cxnLst/>
            <a:rect l="l" t="t" r="r" b="b"/>
            <a:pathLst>
              <a:path w="90551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54456" y="0"/>
                </a:lnTo>
                <a:lnTo>
                  <a:pt x="874234" y="3990"/>
                </a:lnTo>
                <a:lnTo>
                  <a:pt x="890381" y="14874"/>
                </a:lnTo>
                <a:lnTo>
                  <a:pt x="901265" y="31021"/>
                </a:lnTo>
                <a:lnTo>
                  <a:pt x="905256" y="50800"/>
                </a:lnTo>
                <a:lnTo>
                  <a:pt x="905256" y="254000"/>
                </a:lnTo>
                <a:lnTo>
                  <a:pt x="901265" y="273778"/>
                </a:lnTo>
                <a:lnTo>
                  <a:pt x="890381" y="289925"/>
                </a:lnTo>
                <a:lnTo>
                  <a:pt x="874234" y="300809"/>
                </a:lnTo>
                <a:lnTo>
                  <a:pt x="854456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BE73CF6A-D1FF-4747-98FB-78D4BDA6FB28}"/>
              </a:ext>
            </a:extLst>
          </p:cNvPr>
          <p:cNvSpPr txBox="1"/>
          <p:nvPr/>
        </p:nvSpPr>
        <p:spPr>
          <a:xfrm>
            <a:off x="2101392" y="2327859"/>
            <a:ext cx="685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굴림"/>
                <a:cs typeface="굴림"/>
              </a:rPr>
              <a:t>판매</a:t>
            </a:r>
            <a:r>
              <a:rPr sz="1200" spc="-80" dirty="0">
                <a:latin typeface="굴림"/>
                <a:cs typeface="굴림"/>
              </a:rPr>
              <a:t> </a:t>
            </a:r>
            <a:r>
              <a:rPr sz="1200" spc="-5" dirty="0">
                <a:latin typeface="굴림"/>
                <a:cs typeface="굴림"/>
              </a:rPr>
              <a:t>영역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25403355-A842-48E0-931B-CFE31DA8AED4}"/>
              </a:ext>
            </a:extLst>
          </p:cNvPr>
          <p:cNvSpPr/>
          <p:nvPr/>
        </p:nvSpPr>
        <p:spPr>
          <a:xfrm>
            <a:off x="1991867" y="2631948"/>
            <a:ext cx="905510" cy="304800"/>
          </a:xfrm>
          <a:custGeom>
            <a:avLst/>
            <a:gdLst/>
            <a:ahLst/>
            <a:cxnLst/>
            <a:rect l="l" t="t" r="r" b="b"/>
            <a:pathLst>
              <a:path w="90551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54456" y="0"/>
                </a:lnTo>
                <a:lnTo>
                  <a:pt x="874234" y="3990"/>
                </a:lnTo>
                <a:lnTo>
                  <a:pt x="890381" y="14874"/>
                </a:lnTo>
                <a:lnTo>
                  <a:pt x="901265" y="31021"/>
                </a:lnTo>
                <a:lnTo>
                  <a:pt x="905256" y="50800"/>
                </a:lnTo>
                <a:lnTo>
                  <a:pt x="905256" y="254000"/>
                </a:lnTo>
                <a:lnTo>
                  <a:pt x="901265" y="273778"/>
                </a:lnTo>
                <a:lnTo>
                  <a:pt x="890381" y="289925"/>
                </a:lnTo>
                <a:lnTo>
                  <a:pt x="874234" y="300809"/>
                </a:lnTo>
                <a:lnTo>
                  <a:pt x="854456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8BA9D66F-5039-491C-B97F-63A37E564AB2}"/>
              </a:ext>
            </a:extLst>
          </p:cNvPr>
          <p:cNvSpPr txBox="1"/>
          <p:nvPr/>
        </p:nvSpPr>
        <p:spPr>
          <a:xfrm>
            <a:off x="2101392" y="2685669"/>
            <a:ext cx="685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굴림"/>
                <a:cs typeface="굴림"/>
              </a:rPr>
              <a:t>제조</a:t>
            </a:r>
            <a:r>
              <a:rPr sz="1200" spc="-85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영역</a:t>
            </a:r>
            <a:endParaRPr sz="1200">
              <a:latin typeface="굴림"/>
              <a:cs typeface="굴림"/>
            </a:endParaRPr>
          </a:p>
        </p:txBody>
      </p:sp>
      <p:grpSp>
        <p:nvGrpSpPr>
          <p:cNvPr id="18" name="object 11">
            <a:extLst>
              <a:ext uri="{FF2B5EF4-FFF2-40B4-BE49-F238E27FC236}">
                <a16:creationId xmlns:a16="http://schemas.microsoft.com/office/drawing/2014/main" id="{181DDB64-482F-475A-8B27-A59B7C911DC2}"/>
              </a:ext>
            </a:extLst>
          </p:cNvPr>
          <p:cNvGrpSpPr/>
          <p:nvPr/>
        </p:nvGrpSpPr>
        <p:grpSpPr>
          <a:xfrm>
            <a:off x="1987106" y="2983802"/>
            <a:ext cx="915035" cy="314325"/>
            <a:chOff x="844105" y="2983801"/>
            <a:chExt cx="915035" cy="314325"/>
          </a:xfrm>
        </p:grpSpPr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86659AB4-A11E-4061-8880-062BEDF3DD74}"/>
                </a:ext>
              </a:extLst>
            </p:cNvPr>
            <p:cNvSpPr/>
            <p:nvPr/>
          </p:nvSpPr>
          <p:spPr>
            <a:xfrm>
              <a:off x="848867" y="2988564"/>
              <a:ext cx="905510" cy="304800"/>
            </a:xfrm>
            <a:custGeom>
              <a:avLst/>
              <a:gdLst/>
              <a:ahLst/>
              <a:cxnLst/>
              <a:rect l="l" t="t" r="r" b="b"/>
              <a:pathLst>
                <a:path w="905510" h="304800">
                  <a:moveTo>
                    <a:pt x="854456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854456" y="304800"/>
                  </a:lnTo>
                  <a:lnTo>
                    <a:pt x="874234" y="300809"/>
                  </a:lnTo>
                  <a:lnTo>
                    <a:pt x="890381" y="289925"/>
                  </a:lnTo>
                  <a:lnTo>
                    <a:pt x="901265" y="273778"/>
                  </a:lnTo>
                  <a:lnTo>
                    <a:pt x="905256" y="254000"/>
                  </a:lnTo>
                  <a:lnTo>
                    <a:pt x="905256" y="50800"/>
                  </a:lnTo>
                  <a:lnTo>
                    <a:pt x="901265" y="31021"/>
                  </a:lnTo>
                  <a:lnTo>
                    <a:pt x="890381" y="14874"/>
                  </a:lnTo>
                  <a:lnTo>
                    <a:pt x="874234" y="3990"/>
                  </a:lnTo>
                  <a:lnTo>
                    <a:pt x="854456" y="0"/>
                  </a:lnTo>
                  <a:close/>
                </a:path>
              </a:pathLst>
            </a:custGeom>
            <a:solidFill>
              <a:srgbClr val="D2D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F57A610C-8A54-4139-9C7F-62C4A355A08F}"/>
                </a:ext>
              </a:extLst>
            </p:cNvPr>
            <p:cNvSpPr/>
            <p:nvPr/>
          </p:nvSpPr>
          <p:spPr>
            <a:xfrm>
              <a:off x="848867" y="2988564"/>
              <a:ext cx="905510" cy="304800"/>
            </a:xfrm>
            <a:custGeom>
              <a:avLst/>
              <a:gdLst/>
              <a:ahLst/>
              <a:cxnLst/>
              <a:rect l="l" t="t" r="r" b="b"/>
              <a:pathLst>
                <a:path w="905510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854456" y="0"/>
                  </a:lnTo>
                  <a:lnTo>
                    <a:pt x="874234" y="3990"/>
                  </a:lnTo>
                  <a:lnTo>
                    <a:pt x="890381" y="14874"/>
                  </a:lnTo>
                  <a:lnTo>
                    <a:pt x="901265" y="31021"/>
                  </a:lnTo>
                  <a:lnTo>
                    <a:pt x="905256" y="50800"/>
                  </a:lnTo>
                  <a:lnTo>
                    <a:pt x="905256" y="254000"/>
                  </a:lnTo>
                  <a:lnTo>
                    <a:pt x="901265" y="273778"/>
                  </a:lnTo>
                  <a:lnTo>
                    <a:pt x="890381" y="289925"/>
                  </a:lnTo>
                  <a:lnTo>
                    <a:pt x="874234" y="300809"/>
                  </a:lnTo>
                  <a:lnTo>
                    <a:pt x="854456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4">
            <a:extLst>
              <a:ext uri="{FF2B5EF4-FFF2-40B4-BE49-F238E27FC236}">
                <a16:creationId xmlns:a16="http://schemas.microsoft.com/office/drawing/2014/main" id="{D5928528-B5A4-43CB-B0F3-26D407A3D3FC}"/>
              </a:ext>
            </a:extLst>
          </p:cNvPr>
          <p:cNvSpPr txBox="1"/>
          <p:nvPr/>
        </p:nvSpPr>
        <p:spPr>
          <a:xfrm>
            <a:off x="2101392" y="3042920"/>
            <a:ext cx="685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굴림"/>
                <a:cs typeface="굴림"/>
              </a:rPr>
              <a:t>조달</a:t>
            </a:r>
            <a:r>
              <a:rPr sz="1200" spc="-85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영역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D676FB27-E8B3-4415-9712-86623C7F80ED}"/>
              </a:ext>
            </a:extLst>
          </p:cNvPr>
          <p:cNvSpPr/>
          <p:nvPr/>
        </p:nvSpPr>
        <p:spPr>
          <a:xfrm>
            <a:off x="1991867" y="3346703"/>
            <a:ext cx="905510" cy="304800"/>
          </a:xfrm>
          <a:custGeom>
            <a:avLst/>
            <a:gdLst/>
            <a:ahLst/>
            <a:cxnLst/>
            <a:rect l="l" t="t" r="r" b="b"/>
            <a:pathLst>
              <a:path w="90551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54456" y="0"/>
                </a:lnTo>
                <a:lnTo>
                  <a:pt x="874234" y="3990"/>
                </a:lnTo>
                <a:lnTo>
                  <a:pt x="890381" y="14874"/>
                </a:lnTo>
                <a:lnTo>
                  <a:pt x="901265" y="31021"/>
                </a:lnTo>
                <a:lnTo>
                  <a:pt x="905256" y="50800"/>
                </a:lnTo>
                <a:lnTo>
                  <a:pt x="905256" y="254000"/>
                </a:lnTo>
                <a:lnTo>
                  <a:pt x="901265" y="273778"/>
                </a:lnTo>
                <a:lnTo>
                  <a:pt x="890381" y="289925"/>
                </a:lnTo>
                <a:lnTo>
                  <a:pt x="874234" y="300809"/>
                </a:lnTo>
                <a:lnTo>
                  <a:pt x="854456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C910F1EE-CF73-4578-B856-2F8DCCE809E2}"/>
              </a:ext>
            </a:extLst>
          </p:cNvPr>
          <p:cNvSpPr txBox="1"/>
          <p:nvPr/>
        </p:nvSpPr>
        <p:spPr>
          <a:xfrm>
            <a:off x="2101392" y="3400171"/>
            <a:ext cx="685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굴림"/>
                <a:cs typeface="굴림"/>
              </a:rPr>
              <a:t>지원</a:t>
            </a:r>
            <a:r>
              <a:rPr sz="1200" spc="-85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영역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D57A1C7B-7189-4B92-83B2-635E9A17C637}"/>
              </a:ext>
            </a:extLst>
          </p:cNvPr>
          <p:cNvSpPr txBox="1"/>
          <p:nvPr/>
        </p:nvSpPr>
        <p:spPr>
          <a:xfrm>
            <a:off x="3499104" y="1499617"/>
            <a:ext cx="1096010" cy="25904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73660" rIns="0" bIns="0" rtlCol="0">
            <a:spAutoFit/>
          </a:bodyPr>
          <a:lstStyle/>
          <a:p>
            <a:pPr marL="1905" algn="ctr">
              <a:spcBef>
                <a:spcPts val="580"/>
              </a:spcBef>
            </a:pPr>
            <a:r>
              <a:rPr sz="1200" b="1" spc="15" dirty="0">
                <a:latin typeface="굴림"/>
                <a:cs typeface="굴림"/>
              </a:rPr>
              <a:t>L1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6D4D5176-9B29-40B5-A1CF-6BDE1CE8FB6B}"/>
              </a:ext>
            </a:extLst>
          </p:cNvPr>
          <p:cNvSpPr/>
          <p:nvPr/>
        </p:nvSpPr>
        <p:spPr>
          <a:xfrm>
            <a:off x="2987040" y="1917192"/>
            <a:ext cx="285115" cy="1734820"/>
          </a:xfrm>
          <a:custGeom>
            <a:avLst/>
            <a:gdLst/>
            <a:ahLst/>
            <a:cxnLst/>
            <a:rect l="l" t="t" r="r" b="b"/>
            <a:pathLst>
              <a:path w="285114" h="1734820">
                <a:moveTo>
                  <a:pt x="0" y="0"/>
                </a:moveTo>
                <a:lnTo>
                  <a:pt x="55483" y="1871"/>
                </a:lnTo>
                <a:lnTo>
                  <a:pt x="100774" y="6969"/>
                </a:lnTo>
                <a:lnTo>
                  <a:pt x="131302" y="14519"/>
                </a:lnTo>
                <a:lnTo>
                  <a:pt x="142494" y="23749"/>
                </a:lnTo>
                <a:lnTo>
                  <a:pt x="142494" y="248793"/>
                </a:lnTo>
                <a:lnTo>
                  <a:pt x="153685" y="258075"/>
                </a:lnTo>
                <a:lnTo>
                  <a:pt x="184213" y="265620"/>
                </a:lnTo>
                <a:lnTo>
                  <a:pt x="229504" y="270688"/>
                </a:lnTo>
                <a:lnTo>
                  <a:pt x="284988" y="272542"/>
                </a:lnTo>
                <a:lnTo>
                  <a:pt x="229504" y="274413"/>
                </a:lnTo>
                <a:lnTo>
                  <a:pt x="184213" y="279511"/>
                </a:lnTo>
                <a:lnTo>
                  <a:pt x="153685" y="287061"/>
                </a:lnTo>
                <a:lnTo>
                  <a:pt x="142494" y="296291"/>
                </a:lnTo>
                <a:lnTo>
                  <a:pt x="142494" y="1710563"/>
                </a:lnTo>
                <a:lnTo>
                  <a:pt x="131302" y="1719792"/>
                </a:lnTo>
                <a:lnTo>
                  <a:pt x="100774" y="1727342"/>
                </a:lnTo>
                <a:lnTo>
                  <a:pt x="55483" y="1732440"/>
                </a:lnTo>
                <a:lnTo>
                  <a:pt x="0" y="17343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EB0D9A19-4E3C-4BDD-83D0-8B17DD21EE31}"/>
              </a:ext>
            </a:extLst>
          </p:cNvPr>
          <p:cNvSpPr txBox="1"/>
          <p:nvPr/>
        </p:nvSpPr>
        <p:spPr>
          <a:xfrm>
            <a:off x="6024372" y="1499617"/>
            <a:ext cx="1092835" cy="25904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73660" rIns="0" bIns="0" rtlCol="0">
            <a:spAutoFit/>
          </a:bodyPr>
          <a:lstStyle/>
          <a:p>
            <a:pPr marL="3175" algn="ctr">
              <a:spcBef>
                <a:spcPts val="580"/>
              </a:spcBef>
            </a:pPr>
            <a:r>
              <a:rPr sz="1200" b="1" spc="15" dirty="0">
                <a:latin typeface="굴림"/>
                <a:cs typeface="굴림"/>
              </a:rPr>
              <a:t>L2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8053DF88-2F94-4793-9915-DD0F1F500566}"/>
              </a:ext>
            </a:extLst>
          </p:cNvPr>
          <p:cNvSpPr txBox="1"/>
          <p:nvPr/>
        </p:nvSpPr>
        <p:spPr>
          <a:xfrm>
            <a:off x="3552444" y="1941577"/>
            <a:ext cx="989330" cy="2269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22250">
              <a:spcBef>
                <a:spcPts val="570"/>
              </a:spcBef>
            </a:pPr>
            <a:r>
              <a:rPr sz="1000" b="1" spc="10" dirty="0">
                <a:latin typeface="굴림"/>
                <a:cs typeface="굴림"/>
              </a:rPr>
              <a:t>상품</a:t>
            </a:r>
            <a:r>
              <a:rPr sz="1000" b="1" spc="-65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개발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576F112D-B48E-47FB-831B-27B921BAA0CF}"/>
              </a:ext>
            </a:extLst>
          </p:cNvPr>
          <p:cNvSpPr txBox="1"/>
          <p:nvPr/>
        </p:nvSpPr>
        <p:spPr>
          <a:xfrm>
            <a:off x="3552444" y="5226558"/>
            <a:ext cx="989330" cy="21800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22250">
              <a:spcBef>
                <a:spcPts val="500"/>
              </a:spcBef>
            </a:pPr>
            <a:r>
              <a:rPr sz="1000" b="1" spc="10" dirty="0">
                <a:latin typeface="굴림"/>
                <a:cs typeface="굴림"/>
              </a:rPr>
              <a:t>경영</a:t>
            </a:r>
            <a:r>
              <a:rPr sz="1000" b="1" spc="-60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지원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4BD20473-BBA5-43A1-8D45-89A8CCC7C9A2}"/>
              </a:ext>
            </a:extLst>
          </p:cNvPr>
          <p:cNvSpPr txBox="1"/>
          <p:nvPr/>
        </p:nvSpPr>
        <p:spPr>
          <a:xfrm>
            <a:off x="6039612" y="2087880"/>
            <a:ext cx="1077595" cy="2269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19380">
              <a:spcBef>
                <a:spcPts val="570"/>
              </a:spcBef>
            </a:pPr>
            <a:r>
              <a:rPr sz="1000" b="1" spc="10" dirty="0">
                <a:latin typeface="굴림"/>
                <a:cs typeface="굴림"/>
              </a:rPr>
              <a:t>구매</a:t>
            </a:r>
            <a:r>
              <a:rPr sz="1000" b="1" spc="-45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전략</a:t>
            </a:r>
            <a:r>
              <a:rPr sz="1000" b="1" spc="-55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수립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D9CF3295-143B-4CA4-9DC6-52EAB8D239D6}"/>
              </a:ext>
            </a:extLst>
          </p:cNvPr>
          <p:cNvSpPr txBox="1"/>
          <p:nvPr/>
        </p:nvSpPr>
        <p:spPr>
          <a:xfrm>
            <a:off x="8317992" y="1499617"/>
            <a:ext cx="1172210" cy="25904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73660" rIns="0" bIns="0" rtlCol="0">
            <a:spAutoFit/>
          </a:bodyPr>
          <a:lstStyle/>
          <a:p>
            <a:pPr marL="4445" algn="ctr">
              <a:spcBef>
                <a:spcPts val="580"/>
              </a:spcBef>
            </a:pPr>
            <a:r>
              <a:rPr sz="1200" b="1" spc="15" dirty="0">
                <a:latin typeface="굴림"/>
                <a:cs typeface="굴림"/>
              </a:rPr>
              <a:t>L3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66797028-ADD7-418C-8628-8D8CCCF22B42}"/>
              </a:ext>
            </a:extLst>
          </p:cNvPr>
          <p:cNvSpPr txBox="1"/>
          <p:nvPr/>
        </p:nvSpPr>
        <p:spPr>
          <a:xfrm>
            <a:off x="6039612" y="2974848"/>
            <a:ext cx="1077595" cy="2276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30175">
              <a:spcBef>
                <a:spcPts val="575"/>
              </a:spcBef>
            </a:pPr>
            <a:r>
              <a:rPr sz="1000" b="1" spc="10" dirty="0">
                <a:latin typeface="굴림"/>
                <a:cs typeface="굴림"/>
              </a:rPr>
              <a:t>전략</a:t>
            </a:r>
            <a:r>
              <a:rPr sz="1000" b="1" spc="-50" dirty="0">
                <a:latin typeface="굴림"/>
                <a:cs typeface="굴림"/>
              </a:rPr>
              <a:t> </a:t>
            </a:r>
            <a:r>
              <a:rPr sz="1000" b="1" dirty="0">
                <a:latin typeface="굴림"/>
                <a:cs typeface="굴림"/>
              </a:rPr>
              <a:t>Sourcing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FE513FB3-C91E-4606-BCB6-45E42AF596A2}"/>
              </a:ext>
            </a:extLst>
          </p:cNvPr>
          <p:cNvSpPr txBox="1"/>
          <p:nvPr/>
        </p:nvSpPr>
        <p:spPr>
          <a:xfrm>
            <a:off x="6039612" y="3860291"/>
            <a:ext cx="1077595" cy="228268"/>
          </a:xfrm>
          <a:prstGeom prst="rect">
            <a:avLst/>
          </a:prstGeom>
          <a:solidFill>
            <a:srgbClr val="D2D2F4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51130">
              <a:spcBef>
                <a:spcPts val="580"/>
              </a:spcBef>
            </a:pPr>
            <a:r>
              <a:rPr sz="1000" b="1" spc="5" dirty="0">
                <a:latin typeface="굴림"/>
                <a:cs typeface="굴림"/>
              </a:rPr>
              <a:t>2.3.</a:t>
            </a:r>
            <a:r>
              <a:rPr sz="1000" b="1" spc="-85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조달구매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33" name="object 26">
            <a:extLst>
              <a:ext uri="{FF2B5EF4-FFF2-40B4-BE49-F238E27FC236}">
                <a16:creationId xmlns:a16="http://schemas.microsoft.com/office/drawing/2014/main" id="{E7B0D7FE-777E-43BB-922C-2B36E3179C01}"/>
              </a:ext>
            </a:extLst>
          </p:cNvPr>
          <p:cNvSpPr/>
          <p:nvPr/>
        </p:nvSpPr>
        <p:spPr>
          <a:xfrm>
            <a:off x="4046220" y="5036820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803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A330482F-E5E7-4346-BAB9-7DCA960CB664}"/>
              </a:ext>
            </a:extLst>
          </p:cNvPr>
          <p:cNvSpPr/>
          <p:nvPr/>
        </p:nvSpPr>
        <p:spPr>
          <a:xfrm>
            <a:off x="4046220" y="4570477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A89ECFF8-B316-40FA-B5D0-3E22CEDBEA61}"/>
              </a:ext>
            </a:extLst>
          </p:cNvPr>
          <p:cNvSpPr/>
          <p:nvPr/>
        </p:nvSpPr>
        <p:spPr>
          <a:xfrm>
            <a:off x="4046220" y="4102609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9">
            <a:extLst>
              <a:ext uri="{FF2B5EF4-FFF2-40B4-BE49-F238E27FC236}">
                <a16:creationId xmlns:a16="http://schemas.microsoft.com/office/drawing/2014/main" id="{2E287152-4835-4203-979C-6E014988A7DD}"/>
              </a:ext>
            </a:extLst>
          </p:cNvPr>
          <p:cNvSpPr/>
          <p:nvPr/>
        </p:nvSpPr>
        <p:spPr>
          <a:xfrm>
            <a:off x="4046220" y="3633215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F049DDD9-0738-4EEF-917C-051B409D79A9}"/>
              </a:ext>
            </a:extLst>
          </p:cNvPr>
          <p:cNvSpPr/>
          <p:nvPr/>
        </p:nvSpPr>
        <p:spPr>
          <a:xfrm>
            <a:off x="4046220" y="3165348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1">
            <a:extLst>
              <a:ext uri="{FF2B5EF4-FFF2-40B4-BE49-F238E27FC236}">
                <a16:creationId xmlns:a16="http://schemas.microsoft.com/office/drawing/2014/main" id="{792A0052-0224-4E00-8316-D028C61DFF6E}"/>
              </a:ext>
            </a:extLst>
          </p:cNvPr>
          <p:cNvSpPr/>
          <p:nvPr/>
        </p:nvSpPr>
        <p:spPr>
          <a:xfrm>
            <a:off x="4046220" y="2697479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2">
            <a:extLst>
              <a:ext uri="{FF2B5EF4-FFF2-40B4-BE49-F238E27FC236}">
                <a16:creationId xmlns:a16="http://schemas.microsoft.com/office/drawing/2014/main" id="{53F0B55B-5C85-420D-B83B-1DFDE47443C7}"/>
              </a:ext>
            </a:extLst>
          </p:cNvPr>
          <p:cNvSpPr/>
          <p:nvPr/>
        </p:nvSpPr>
        <p:spPr>
          <a:xfrm>
            <a:off x="4046220" y="2231136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3">
            <a:extLst>
              <a:ext uri="{FF2B5EF4-FFF2-40B4-BE49-F238E27FC236}">
                <a16:creationId xmlns:a16="http://schemas.microsoft.com/office/drawing/2014/main" id="{ACC9BB24-968F-4494-8379-C2706CA9E9B1}"/>
              </a:ext>
            </a:extLst>
          </p:cNvPr>
          <p:cNvSpPr txBox="1"/>
          <p:nvPr/>
        </p:nvSpPr>
        <p:spPr>
          <a:xfrm>
            <a:off x="3552444" y="2391917"/>
            <a:ext cx="989330" cy="243656"/>
          </a:xfrm>
          <a:prstGeom prst="rect">
            <a:avLst/>
          </a:prstGeom>
          <a:solidFill>
            <a:srgbClr val="D2D2F4"/>
          </a:solidFill>
          <a:ln w="952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44780">
              <a:spcBef>
                <a:spcPts val="700"/>
              </a:spcBef>
            </a:pPr>
            <a:r>
              <a:rPr sz="1000" b="1" spc="5" dirty="0">
                <a:latin typeface="굴림"/>
                <a:cs typeface="굴림"/>
              </a:rPr>
              <a:t>2.</a:t>
            </a:r>
            <a:r>
              <a:rPr sz="1000" b="1" spc="-55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구매</a:t>
            </a:r>
            <a:r>
              <a:rPr sz="1000" b="1" spc="-45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관리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41" name="object 34">
            <a:extLst>
              <a:ext uri="{FF2B5EF4-FFF2-40B4-BE49-F238E27FC236}">
                <a16:creationId xmlns:a16="http://schemas.microsoft.com/office/drawing/2014/main" id="{9A671CD3-038B-45CD-BDAB-4EDBE71FC970}"/>
              </a:ext>
            </a:extLst>
          </p:cNvPr>
          <p:cNvSpPr txBox="1"/>
          <p:nvPr/>
        </p:nvSpPr>
        <p:spPr>
          <a:xfrm>
            <a:off x="3552444" y="2877312"/>
            <a:ext cx="989330" cy="2269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22250">
              <a:spcBef>
                <a:spcPts val="570"/>
              </a:spcBef>
            </a:pPr>
            <a:r>
              <a:rPr sz="1000" b="1" spc="10" dirty="0">
                <a:latin typeface="굴림"/>
                <a:cs typeface="굴림"/>
              </a:rPr>
              <a:t>생산</a:t>
            </a:r>
            <a:r>
              <a:rPr sz="1000" b="1" spc="-60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관리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42" name="object 35">
            <a:extLst>
              <a:ext uri="{FF2B5EF4-FFF2-40B4-BE49-F238E27FC236}">
                <a16:creationId xmlns:a16="http://schemas.microsoft.com/office/drawing/2014/main" id="{6409D071-65D7-4DBE-84CC-FC949630CA55}"/>
              </a:ext>
            </a:extLst>
          </p:cNvPr>
          <p:cNvSpPr txBox="1"/>
          <p:nvPr/>
        </p:nvSpPr>
        <p:spPr>
          <a:xfrm>
            <a:off x="3552444" y="3345179"/>
            <a:ext cx="989330" cy="2276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22250">
              <a:spcBef>
                <a:spcPts val="575"/>
              </a:spcBef>
            </a:pPr>
            <a:r>
              <a:rPr sz="1000" b="1" spc="10" dirty="0">
                <a:latin typeface="굴림"/>
                <a:cs typeface="굴림"/>
              </a:rPr>
              <a:t>품질</a:t>
            </a:r>
            <a:r>
              <a:rPr sz="1000" b="1" spc="-60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관리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43" name="object 36">
            <a:extLst>
              <a:ext uri="{FF2B5EF4-FFF2-40B4-BE49-F238E27FC236}">
                <a16:creationId xmlns:a16="http://schemas.microsoft.com/office/drawing/2014/main" id="{EB7A7BC4-13AD-4BEE-9469-6A077D557F5E}"/>
              </a:ext>
            </a:extLst>
          </p:cNvPr>
          <p:cNvSpPr txBox="1"/>
          <p:nvPr/>
        </p:nvSpPr>
        <p:spPr>
          <a:xfrm>
            <a:off x="3552444" y="4748784"/>
            <a:ext cx="989330" cy="2276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22250">
              <a:spcBef>
                <a:spcPts val="575"/>
              </a:spcBef>
            </a:pPr>
            <a:r>
              <a:rPr sz="1000" b="1" spc="10" dirty="0">
                <a:latin typeface="굴림"/>
                <a:cs typeface="굴림"/>
              </a:rPr>
              <a:t>경영</a:t>
            </a:r>
            <a:r>
              <a:rPr sz="1000" b="1" spc="-60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전략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44" name="object 37">
            <a:extLst>
              <a:ext uri="{FF2B5EF4-FFF2-40B4-BE49-F238E27FC236}">
                <a16:creationId xmlns:a16="http://schemas.microsoft.com/office/drawing/2014/main" id="{B9A6B938-CABD-48F9-AFDD-E411FD91E7AF}"/>
              </a:ext>
            </a:extLst>
          </p:cNvPr>
          <p:cNvSpPr txBox="1"/>
          <p:nvPr/>
        </p:nvSpPr>
        <p:spPr>
          <a:xfrm>
            <a:off x="3552444" y="4280915"/>
            <a:ext cx="989330" cy="22826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92710">
              <a:spcBef>
                <a:spcPts val="580"/>
              </a:spcBef>
            </a:pPr>
            <a:r>
              <a:rPr sz="1000" b="1" spc="10" dirty="0">
                <a:latin typeface="굴림"/>
                <a:cs typeface="굴림"/>
              </a:rPr>
              <a:t>영업</a:t>
            </a:r>
            <a:r>
              <a:rPr sz="1000" b="1" spc="275" dirty="0">
                <a:latin typeface="굴림"/>
                <a:cs typeface="굴림"/>
              </a:rPr>
              <a:t> </a:t>
            </a:r>
            <a:r>
              <a:rPr sz="1000" b="1" spc="5" dirty="0">
                <a:latin typeface="굴림"/>
                <a:cs typeface="굴림"/>
              </a:rPr>
              <a:t>/</a:t>
            </a:r>
            <a:r>
              <a:rPr sz="1000" b="1" spc="-40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서비스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45" name="object 38">
            <a:extLst>
              <a:ext uri="{FF2B5EF4-FFF2-40B4-BE49-F238E27FC236}">
                <a16:creationId xmlns:a16="http://schemas.microsoft.com/office/drawing/2014/main" id="{F8E909D9-D045-4C21-B0A3-0FA40346989F}"/>
              </a:ext>
            </a:extLst>
          </p:cNvPr>
          <p:cNvSpPr txBox="1"/>
          <p:nvPr/>
        </p:nvSpPr>
        <p:spPr>
          <a:xfrm>
            <a:off x="3552444" y="3800856"/>
            <a:ext cx="989330" cy="23980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304800">
              <a:spcBef>
                <a:spcPts val="670"/>
              </a:spcBef>
            </a:pPr>
            <a:r>
              <a:rPr sz="1000" b="1" spc="10" dirty="0">
                <a:latin typeface="굴림"/>
                <a:cs typeface="굴림"/>
              </a:rPr>
              <a:t>마케팅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46" name="object 39">
            <a:extLst>
              <a:ext uri="{FF2B5EF4-FFF2-40B4-BE49-F238E27FC236}">
                <a16:creationId xmlns:a16="http://schemas.microsoft.com/office/drawing/2014/main" id="{EF459D52-E352-47DF-B92B-66F4A692596B}"/>
              </a:ext>
            </a:extLst>
          </p:cNvPr>
          <p:cNvSpPr/>
          <p:nvPr/>
        </p:nvSpPr>
        <p:spPr>
          <a:xfrm>
            <a:off x="4541520" y="2232660"/>
            <a:ext cx="1497330" cy="1772920"/>
          </a:xfrm>
          <a:custGeom>
            <a:avLst/>
            <a:gdLst/>
            <a:ahLst/>
            <a:cxnLst/>
            <a:rect l="l" t="t" r="r" b="b"/>
            <a:pathLst>
              <a:path w="1497329" h="1772920">
                <a:moveTo>
                  <a:pt x="0" y="320675"/>
                </a:moveTo>
                <a:lnTo>
                  <a:pt x="748538" y="320675"/>
                </a:lnTo>
                <a:lnTo>
                  <a:pt x="748538" y="0"/>
                </a:lnTo>
                <a:lnTo>
                  <a:pt x="1496949" y="0"/>
                </a:lnTo>
              </a:path>
              <a:path w="1497329" h="1772920">
                <a:moveTo>
                  <a:pt x="0" y="320039"/>
                </a:moveTo>
                <a:lnTo>
                  <a:pt x="748538" y="320039"/>
                </a:lnTo>
                <a:lnTo>
                  <a:pt x="748538" y="886713"/>
                </a:lnTo>
                <a:lnTo>
                  <a:pt x="1496949" y="886713"/>
                </a:lnTo>
              </a:path>
              <a:path w="1497329" h="1772920">
                <a:moveTo>
                  <a:pt x="0" y="320039"/>
                </a:moveTo>
                <a:lnTo>
                  <a:pt x="748538" y="320039"/>
                </a:lnTo>
                <a:lnTo>
                  <a:pt x="748538" y="1772539"/>
                </a:lnTo>
                <a:lnTo>
                  <a:pt x="1496949" y="17725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0">
            <a:extLst>
              <a:ext uri="{FF2B5EF4-FFF2-40B4-BE49-F238E27FC236}">
                <a16:creationId xmlns:a16="http://schemas.microsoft.com/office/drawing/2014/main" id="{FD49DDFD-70C7-4645-8F4B-BB5280431001}"/>
              </a:ext>
            </a:extLst>
          </p:cNvPr>
          <p:cNvGrpSpPr/>
          <p:nvPr/>
        </p:nvGrpSpPr>
        <p:grpSpPr>
          <a:xfrm>
            <a:off x="2892361" y="1936814"/>
            <a:ext cx="665480" cy="3559175"/>
            <a:chOff x="1749361" y="1936813"/>
            <a:chExt cx="665480" cy="3559175"/>
          </a:xfrm>
        </p:grpSpPr>
        <p:sp>
          <p:nvSpPr>
            <p:cNvPr id="48" name="object 41">
              <a:extLst>
                <a:ext uri="{FF2B5EF4-FFF2-40B4-BE49-F238E27FC236}">
                  <a16:creationId xmlns:a16="http://schemas.microsoft.com/office/drawing/2014/main" id="{D7643634-40B1-4B4F-A56D-B517461D2833}"/>
                </a:ext>
              </a:extLst>
            </p:cNvPr>
            <p:cNvSpPr/>
            <p:nvPr/>
          </p:nvSpPr>
          <p:spPr>
            <a:xfrm>
              <a:off x="1754123" y="2552700"/>
              <a:ext cx="655955" cy="589280"/>
            </a:xfrm>
            <a:custGeom>
              <a:avLst/>
              <a:gdLst/>
              <a:ahLst/>
              <a:cxnLst/>
              <a:rect l="l" t="t" r="r" b="b"/>
              <a:pathLst>
                <a:path w="655955" h="589280">
                  <a:moveTo>
                    <a:pt x="0" y="589026"/>
                  </a:moveTo>
                  <a:lnTo>
                    <a:pt x="49019" y="584753"/>
                  </a:lnTo>
                  <a:lnTo>
                    <a:pt x="97049" y="572527"/>
                  </a:lnTo>
                  <a:lnTo>
                    <a:pt x="143107" y="553230"/>
                  </a:lnTo>
                  <a:lnTo>
                    <a:pt x="186210" y="527749"/>
                  </a:lnTo>
                  <a:lnTo>
                    <a:pt x="225377" y="496966"/>
                  </a:lnTo>
                  <a:lnTo>
                    <a:pt x="259625" y="461768"/>
                  </a:lnTo>
                  <a:lnTo>
                    <a:pt x="287972" y="423039"/>
                  </a:lnTo>
                  <a:lnTo>
                    <a:pt x="309437" y="381664"/>
                  </a:lnTo>
                  <a:lnTo>
                    <a:pt x="323035" y="338527"/>
                  </a:lnTo>
                  <a:lnTo>
                    <a:pt x="327787" y="294513"/>
                  </a:lnTo>
                  <a:lnTo>
                    <a:pt x="332541" y="250467"/>
                  </a:lnTo>
                  <a:lnTo>
                    <a:pt x="346149" y="207312"/>
                  </a:lnTo>
                  <a:lnTo>
                    <a:pt x="367625" y="165930"/>
                  </a:lnTo>
                  <a:lnTo>
                    <a:pt x="395984" y="127202"/>
                  </a:lnTo>
                  <a:lnTo>
                    <a:pt x="430244" y="92011"/>
                  </a:lnTo>
                  <a:lnTo>
                    <a:pt x="469418" y="61240"/>
                  </a:lnTo>
                  <a:lnTo>
                    <a:pt x="512522" y="35771"/>
                  </a:lnTo>
                  <a:lnTo>
                    <a:pt x="558573" y="16486"/>
                  </a:lnTo>
                  <a:lnTo>
                    <a:pt x="606585" y="4268"/>
                  </a:lnTo>
                  <a:lnTo>
                    <a:pt x="655574" y="0"/>
                  </a:lnTo>
                </a:path>
              </a:pathLst>
            </a:custGeom>
            <a:ln w="9525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2">
              <a:extLst>
                <a:ext uri="{FF2B5EF4-FFF2-40B4-BE49-F238E27FC236}">
                  <a16:creationId xmlns:a16="http://schemas.microsoft.com/office/drawing/2014/main" id="{390BC387-A959-423A-AC69-40D2C23ED181}"/>
                </a:ext>
              </a:extLst>
            </p:cNvPr>
            <p:cNvSpPr/>
            <p:nvPr/>
          </p:nvSpPr>
          <p:spPr>
            <a:xfrm>
              <a:off x="2257043" y="1941576"/>
              <a:ext cx="99060" cy="3549650"/>
            </a:xfrm>
            <a:custGeom>
              <a:avLst/>
              <a:gdLst/>
              <a:ahLst/>
              <a:cxnLst/>
              <a:rect l="l" t="t" r="r" b="b"/>
              <a:pathLst>
                <a:path w="99060" h="3549650">
                  <a:moveTo>
                    <a:pt x="99060" y="3549396"/>
                  </a:moveTo>
                  <a:lnTo>
                    <a:pt x="60489" y="3548749"/>
                  </a:lnTo>
                  <a:lnTo>
                    <a:pt x="29003" y="3546982"/>
                  </a:lnTo>
                  <a:lnTo>
                    <a:pt x="7780" y="3544359"/>
                  </a:lnTo>
                  <a:lnTo>
                    <a:pt x="0" y="3541141"/>
                  </a:lnTo>
                  <a:lnTo>
                    <a:pt x="0" y="8254"/>
                  </a:lnTo>
                  <a:lnTo>
                    <a:pt x="7780" y="5036"/>
                  </a:lnTo>
                  <a:lnTo>
                    <a:pt x="29003" y="2412"/>
                  </a:lnTo>
                  <a:lnTo>
                    <a:pt x="60489" y="646"/>
                  </a:lnTo>
                  <a:lnTo>
                    <a:pt x="9906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43">
            <a:extLst>
              <a:ext uri="{FF2B5EF4-FFF2-40B4-BE49-F238E27FC236}">
                <a16:creationId xmlns:a16="http://schemas.microsoft.com/office/drawing/2014/main" id="{3C4C2979-13F4-46F6-B2F1-3BA72D471E5F}"/>
              </a:ext>
            </a:extLst>
          </p:cNvPr>
          <p:cNvGrpSpPr/>
          <p:nvPr/>
        </p:nvGrpSpPr>
        <p:grpSpPr>
          <a:xfrm>
            <a:off x="7112317" y="3373882"/>
            <a:ext cx="2661920" cy="2553970"/>
            <a:chOff x="5969317" y="3373882"/>
            <a:chExt cx="2661920" cy="2553970"/>
          </a:xfrm>
        </p:grpSpPr>
        <p:sp>
          <p:nvSpPr>
            <p:cNvPr id="51" name="object 44">
              <a:extLst>
                <a:ext uri="{FF2B5EF4-FFF2-40B4-BE49-F238E27FC236}">
                  <a16:creationId xmlns:a16="http://schemas.microsoft.com/office/drawing/2014/main" id="{FBB53FD5-C4E6-417E-8263-E939846B26FF}"/>
                </a:ext>
              </a:extLst>
            </p:cNvPr>
            <p:cNvSpPr/>
            <p:nvPr/>
          </p:nvSpPr>
          <p:spPr>
            <a:xfrm>
              <a:off x="5974079" y="3645408"/>
              <a:ext cx="1216025" cy="1736089"/>
            </a:xfrm>
            <a:custGeom>
              <a:avLst/>
              <a:gdLst/>
              <a:ahLst/>
              <a:cxnLst/>
              <a:rect l="l" t="t" r="r" b="b"/>
              <a:pathLst>
                <a:path w="1216025" h="1736089">
                  <a:moveTo>
                    <a:pt x="0" y="359664"/>
                  </a:moveTo>
                  <a:lnTo>
                    <a:pt x="607949" y="359664"/>
                  </a:lnTo>
                  <a:lnTo>
                    <a:pt x="607949" y="1735963"/>
                  </a:lnTo>
                  <a:lnTo>
                    <a:pt x="1216025" y="1735963"/>
                  </a:lnTo>
                </a:path>
                <a:path w="1216025" h="1736089">
                  <a:moveTo>
                    <a:pt x="0" y="359664"/>
                  </a:moveTo>
                  <a:lnTo>
                    <a:pt x="607949" y="359664"/>
                  </a:lnTo>
                  <a:lnTo>
                    <a:pt x="607949" y="1156589"/>
                  </a:lnTo>
                  <a:lnTo>
                    <a:pt x="1216025" y="1156589"/>
                  </a:lnTo>
                </a:path>
                <a:path w="1216025" h="1736089">
                  <a:moveTo>
                    <a:pt x="0" y="359664"/>
                  </a:moveTo>
                  <a:lnTo>
                    <a:pt x="607949" y="359664"/>
                  </a:lnTo>
                  <a:lnTo>
                    <a:pt x="607949" y="578739"/>
                  </a:lnTo>
                  <a:lnTo>
                    <a:pt x="1216025" y="578739"/>
                  </a:lnTo>
                </a:path>
                <a:path w="1216025" h="1736089">
                  <a:moveTo>
                    <a:pt x="0" y="360426"/>
                  </a:moveTo>
                  <a:lnTo>
                    <a:pt x="607949" y="360426"/>
                  </a:lnTo>
                  <a:lnTo>
                    <a:pt x="607949" y="0"/>
                  </a:lnTo>
                  <a:lnTo>
                    <a:pt x="12160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5">
              <a:extLst>
                <a:ext uri="{FF2B5EF4-FFF2-40B4-BE49-F238E27FC236}">
                  <a16:creationId xmlns:a16="http://schemas.microsoft.com/office/drawing/2014/main" id="{AFCBD396-7B97-47CD-ADE7-A9FE573BAC48}"/>
                </a:ext>
              </a:extLst>
            </p:cNvPr>
            <p:cNvSpPr/>
            <p:nvPr/>
          </p:nvSpPr>
          <p:spPr>
            <a:xfrm>
              <a:off x="6888479" y="3380232"/>
              <a:ext cx="1736089" cy="2541270"/>
            </a:xfrm>
            <a:custGeom>
              <a:avLst/>
              <a:gdLst/>
              <a:ahLst/>
              <a:cxnLst/>
              <a:rect l="l" t="t" r="r" b="b"/>
              <a:pathLst>
                <a:path w="1736090" h="2541270">
                  <a:moveTo>
                    <a:pt x="0" y="289305"/>
                  </a:moveTo>
                  <a:lnTo>
                    <a:pt x="3786" y="242382"/>
                  </a:lnTo>
                  <a:lnTo>
                    <a:pt x="14750" y="197868"/>
                  </a:lnTo>
                  <a:lnTo>
                    <a:pt x="32294" y="156359"/>
                  </a:lnTo>
                  <a:lnTo>
                    <a:pt x="55823" y="118451"/>
                  </a:lnTo>
                  <a:lnTo>
                    <a:pt x="84740" y="84740"/>
                  </a:lnTo>
                  <a:lnTo>
                    <a:pt x="118451" y="55823"/>
                  </a:lnTo>
                  <a:lnTo>
                    <a:pt x="156359" y="32294"/>
                  </a:lnTo>
                  <a:lnTo>
                    <a:pt x="197868" y="14750"/>
                  </a:lnTo>
                  <a:lnTo>
                    <a:pt x="242382" y="3786"/>
                  </a:lnTo>
                  <a:lnTo>
                    <a:pt x="289305" y="0"/>
                  </a:lnTo>
                  <a:lnTo>
                    <a:pt x="723265" y="0"/>
                  </a:lnTo>
                  <a:lnTo>
                    <a:pt x="1446529" y="0"/>
                  </a:lnTo>
                  <a:lnTo>
                    <a:pt x="1493453" y="3786"/>
                  </a:lnTo>
                  <a:lnTo>
                    <a:pt x="1537967" y="14750"/>
                  </a:lnTo>
                  <a:lnTo>
                    <a:pt x="1579476" y="32294"/>
                  </a:lnTo>
                  <a:lnTo>
                    <a:pt x="1617384" y="55823"/>
                  </a:lnTo>
                  <a:lnTo>
                    <a:pt x="1651095" y="84740"/>
                  </a:lnTo>
                  <a:lnTo>
                    <a:pt x="1680012" y="118451"/>
                  </a:lnTo>
                  <a:lnTo>
                    <a:pt x="1703541" y="156359"/>
                  </a:lnTo>
                  <a:lnTo>
                    <a:pt x="1721085" y="197868"/>
                  </a:lnTo>
                  <a:lnTo>
                    <a:pt x="1732049" y="242382"/>
                  </a:lnTo>
                  <a:lnTo>
                    <a:pt x="1735836" y="289305"/>
                  </a:lnTo>
                  <a:lnTo>
                    <a:pt x="1735836" y="1330832"/>
                  </a:lnTo>
                  <a:lnTo>
                    <a:pt x="1735836" y="1901189"/>
                  </a:lnTo>
                  <a:lnTo>
                    <a:pt x="1735836" y="1992121"/>
                  </a:lnTo>
                  <a:lnTo>
                    <a:pt x="1732049" y="2039045"/>
                  </a:lnTo>
                  <a:lnTo>
                    <a:pt x="1721085" y="2083559"/>
                  </a:lnTo>
                  <a:lnTo>
                    <a:pt x="1703541" y="2125068"/>
                  </a:lnTo>
                  <a:lnTo>
                    <a:pt x="1680012" y="2162976"/>
                  </a:lnTo>
                  <a:lnTo>
                    <a:pt x="1651095" y="2196687"/>
                  </a:lnTo>
                  <a:lnTo>
                    <a:pt x="1617384" y="2225604"/>
                  </a:lnTo>
                  <a:lnTo>
                    <a:pt x="1579476" y="2249133"/>
                  </a:lnTo>
                  <a:lnTo>
                    <a:pt x="1537967" y="2266677"/>
                  </a:lnTo>
                  <a:lnTo>
                    <a:pt x="1493453" y="2277641"/>
                  </a:lnTo>
                  <a:lnTo>
                    <a:pt x="1446529" y="2281428"/>
                  </a:lnTo>
                  <a:lnTo>
                    <a:pt x="723265" y="2281428"/>
                  </a:lnTo>
                  <a:lnTo>
                    <a:pt x="758571" y="2541231"/>
                  </a:lnTo>
                  <a:lnTo>
                    <a:pt x="289305" y="2281428"/>
                  </a:lnTo>
                  <a:lnTo>
                    <a:pt x="242382" y="2277641"/>
                  </a:lnTo>
                  <a:lnTo>
                    <a:pt x="197868" y="2266677"/>
                  </a:lnTo>
                  <a:lnTo>
                    <a:pt x="156359" y="2249133"/>
                  </a:lnTo>
                  <a:lnTo>
                    <a:pt x="118451" y="2225604"/>
                  </a:lnTo>
                  <a:lnTo>
                    <a:pt x="84740" y="2196687"/>
                  </a:lnTo>
                  <a:lnTo>
                    <a:pt x="55823" y="2162976"/>
                  </a:lnTo>
                  <a:lnTo>
                    <a:pt x="32294" y="2125068"/>
                  </a:lnTo>
                  <a:lnTo>
                    <a:pt x="14750" y="2083559"/>
                  </a:lnTo>
                  <a:lnTo>
                    <a:pt x="3786" y="2039045"/>
                  </a:lnTo>
                  <a:lnTo>
                    <a:pt x="0" y="1992121"/>
                  </a:lnTo>
                  <a:lnTo>
                    <a:pt x="0" y="1901189"/>
                  </a:lnTo>
                  <a:lnTo>
                    <a:pt x="0" y="1330832"/>
                  </a:lnTo>
                  <a:lnTo>
                    <a:pt x="0" y="289305"/>
                  </a:lnTo>
                  <a:close/>
                </a:path>
              </a:pathLst>
            </a:custGeom>
            <a:ln w="12700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6">
              <a:extLst>
                <a:ext uri="{FF2B5EF4-FFF2-40B4-BE49-F238E27FC236}">
                  <a16:creationId xmlns:a16="http://schemas.microsoft.com/office/drawing/2014/main" id="{602B511E-134C-4E80-8854-8CD99B043884}"/>
                </a:ext>
              </a:extLst>
            </p:cNvPr>
            <p:cNvSpPr/>
            <p:nvPr/>
          </p:nvSpPr>
          <p:spPr>
            <a:xfrm>
              <a:off x="7190231" y="3500628"/>
              <a:ext cx="1138555" cy="288290"/>
            </a:xfrm>
            <a:custGeom>
              <a:avLst/>
              <a:gdLst/>
              <a:ahLst/>
              <a:cxnLst/>
              <a:rect l="l" t="t" r="r" b="b"/>
              <a:pathLst>
                <a:path w="1138554" h="288289">
                  <a:moveTo>
                    <a:pt x="1138427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138427" y="288036"/>
                  </a:lnTo>
                  <a:lnTo>
                    <a:pt x="11384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47">
            <a:extLst>
              <a:ext uri="{FF2B5EF4-FFF2-40B4-BE49-F238E27FC236}">
                <a16:creationId xmlns:a16="http://schemas.microsoft.com/office/drawing/2014/main" id="{8D00C3E9-E17A-4ED9-91EA-AEF12E892186}"/>
              </a:ext>
            </a:extLst>
          </p:cNvPr>
          <p:cNvSpPr txBox="1"/>
          <p:nvPr/>
        </p:nvSpPr>
        <p:spPr>
          <a:xfrm>
            <a:off x="7363459" y="6066536"/>
            <a:ext cx="2286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5" dirty="0">
                <a:solidFill>
                  <a:srgbClr val="2C2CB8"/>
                </a:solidFill>
                <a:latin typeface="맑은 고딕"/>
                <a:cs typeface="맑은 고딕"/>
              </a:rPr>
              <a:t>※</a:t>
            </a:r>
            <a:r>
              <a:rPr sz="1000" b="1" spc="-15" dirty="0">
                <a:solidFill>
                  <a:srgbClr val="2C2CB8"/>
                </a:solidFill>
                <a:latin typeface="맑은 고딕"/>
                <a:cs typeface="맑은 고딕"/>
              </a:rPr>
              <a:t> </a:t>
            </a:r>
            <a:r>
              <a:rPr sz="1000" b="1" spc="-5" dirty="0">
                <a:solidFill>
                  <a:srgbClr val="2C2CB8"/>
                </a:solidFill>
                <a:latin typeface="맑은 고딕"/>
                <a:cs typeface="맑은 고딕"/>
              </a:rPr>
              <a:t>프로세스 설계</a:t>
            </a:r>
            <a:r>
              <a:rPr sz="1000" b="1" spc="-10" dirty="0">
                <a:solidFill>
                  <a:srgbClr val="2C2CB8"/>
                </a:solidFill>
                <a:latin typeface="맑은 고딕"/>
                <a:cs typeface="맑은 고딕"/>
              </a:rPr>
              <a:t> Mapping</a:t>
            </a:r>
            <a:r>
              <a:rPr sz="1000" b="1" spc="10" dirty="0">
                <a:solidFill>
                  <a:srgbClr val="2C2CB8"/>
                </a:solidFill>
                <a:latin typeface="맑은 고딕"/>
                <a:cs typeface="맑은 고딕"/>
              </a:rPr>
              <a:t> </a:t>
            </a:r>
            <a:r>
              <a:rPr sz="1000" b="1" spc="-5" dirty="0">
                <a:solidFill>
                  <a:srgbClr val="2C2CB8"/>
                </a:solidFill>
                <a:latin typeface="맑은 고딕"/>
                <a:cs typeface="맑은 고딕"/>
              </a:rPr>
              <a:t>대상</a:t>
            </a:r>
            <a:r>
              <a:rPr sz="1000" b="1" spc="-15" dirty="0">
                <a:solidFill>
                  <a:srgbClr val="2C2CB8"/>
                </a:solidFill>
                <a:latin typeface="맑은 고딕"/>
                <a:cs typeface="맑은 고딕"/>
              </a:rPr>
              <a:t> </a:t>
            </a:r>
            <a:r>
              <a:rPr sz="1000" b="1" spc="-5" dirty="0">
                <a:solidFill>
                  <a:srgbClr val="2C2CB8"/>
                </a:solidFill>
                <a:latin typeface="맑은 고딕"/>
                <a:cs typeface="맑은 고딕"/>
              </a:rPr>
              <a:t>리스트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55" name="object 48">
            <a:extLst>
              <a:ext uri="{FF2B5EF4-FFF2-40B4-BE49-F238E27FC236}">
                <a16:creationId xmlns:a16="http://schemas.microsoft.com/office/drawing/2014/main" id="{184E165B-2868-4439-ACD1-2A3B6EBF05FE}"/>
              </a:ext>
            </a:extLst>
          </p:cNvPr>
          <p:cNvSpPr txBox="1"/>
          <p:nvPr/>
        </p:nvSpPr>
        <p:spPr>
          <a:xfrm>
            <a:off x="8333232" y="3500628"/>
            <a:ext cx="1138555" cy="2276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06045">
              <a:spcBef>
                <a:spcPts val="575"/>
              </a:spcBef>
            </a:pPr>
            <a:r>
              <a:rPr sz="1000" b="1" dirty="0">
                <a:solidFill>
                  <a:srgbClr val="0000CC"/>
                </a:solidFill>
                <a:latin typeface="굴림"/>
                <a:cs typeface="굴림"/>
              </a:rPr>
              <a:t>2.3.1.</a:t>
            </a:r>
            <a:r>
              <a:rPr sz="1000" b="1" spc="-7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발주</a:t>
            </a:r>
            <a:r>
              <a:rPr sz="1000" b="1" spc="-4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계획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56" name="object 49">
            <a:extLst>
              <a:ext uri="{FF2B5EF4-FFF2-40B4-BE49-F238E27FC236}">
                <a16:creationId xmlns:a16="http://schemas.microsoft.com/office/drawing/2014/main" id="{14656DB2-7663-4166-8FC0-7B9ACD50F631}"/>
              </a:ext>
            </a:extLst>
          </p:cNvPr>
          <p:cNvSpPr/>
          <p:nvPr/>
        </p:nvSpPr>
        <p:spPr>
          <a:xfrm>
            <a:off x="8333232" y="4079747"/>
            <a:ext cx="1138555" cy="289560"/>
          </a:xfrm>
          <a:custGeom>
            <a:avLst/>
            <a:gdLst/>
            <a:ahLst/>
            <a:cxnLst/>
            <a:rect l="l" t="t" r="r" b="b"/>
            <a:pathLst>
              <a:path w="1138554" h="289560">
                <a:moveTo>
                  <a:pt x="1138427" y="0"/>
                </a:moveTo>
                <a:lnTo>
                  <a:pt x="0" y="0"/>
                </a:lnTo>
                <a:lnTo>
                  <a:pt x="0" y="289559"/>
                </a:lnTo>
                <a:lnTo>
                  <a:pt x="1138427" y="289559"/>
                </a:lnTo>
                <a:lnTo>
                  <a:pt x="11384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0">
            <a:extLst>
              <a:ext uri="{FF2B5EF4-FFF2-40B4-BE49-F238E27FC236}">
                <a16:creationId xmlns:a16="http://schemas.microsoft.com/office/drawing/2014/main" id="{793232C8-CEB0-45D8-AE66-3D2D70EB6B55}"/>
              </a:ext>
            </a:extLst>
          </p:cNvPr>
          <p:cNvSpPr txBox="1"/>
          <p:nvPr/>
        </p:nvSpPr>
        <p:spPr>
          <a:xfrm>
            <a:off x="8333232" y="4091178"/>
            <a:ext cx="1138555" cy="2160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06045">
              <a:spcBef>
                <a:spcPts val="484"/>
              </a:spcBef>
            </a:pPr>
            <a:r>
              <a:rPr sz="1000" b="1" dirty="0">
                <a:solidFill>
                  <a:srgbClr val="0000CC"/>
                </a:solidFill>
                <a:latin typeface="굴림"/>
                <a:cs typeface="굴림"/>
              </a:rPr>
              <a:t>2.3.2.</a:t>
            </a:r>
            <a:r>
              <a:rPr sz="1000" b="1" spc="-7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구매</a:t>
            </a:r>
            <a:r>
              <a:rPr sz="1000" b="1" spc="-4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발주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58" name="object 51">
            <a:extLst>
              <a:ext uri="{FF2B5EF4-FFF2-40B4-BE49-F238E27FC236}">
                <a16:creationId xmlns:a16="http://schemas.microsoft.com/office/drawing/2014/main" id="{55498009-1F28-48AA-907C-0C680710C209}"/>
              </a:ext>
            </a:extLst>
          </p:cNvPr>
          <p:cNvSpPr/>
          <p:nvPr/>
        </p:nvSpPr>
        <p:spPr>
          <a:xfrm>
            <a:off x="8333232" y="4657344"/>
            <a:ext cx="1138555" cy="289560"/>
          </a:xfrm>
          <a:custGeom>
            <a:avLst/>
            <a:gdLst/>
            <a:ahLst/>
            <a:cxnLst/>
            <a:rect l="l" t="t" r="r" b="b"/>
            <a:pathLst>
              <a:path w="1138554" h="289560">
                <a:moveTo>
                  <a:pt x="1138427" y="0"/>
                </a:moveTo>
                <a:lnTo>
                  <a:pt x="0" y="0"/>
                </a:lnTo>
                <a:lnTo>
                  <a:pt x="0" y="289559"/>
                </a:lnTo>
                <a:lnTo>
                  <a:pt x="1138427" y="289559"/>
                </a:lnTo>
                <a:lnTo>
                  <a:pt x="11384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2">
            <a:extLst>
              <a:ext uri="{FF2B5EF4-FFF2-40B4-BE49-F238E27FC236}">
                <a16:creationId xmlns:a16="http://schemas.microsoft.com/office/drawing/2014/main" id="{0BFDC14F-F91B-480F-851C-20DB5922EAD0}"/>
              </a:ext>
            </a:extLst>
          </p:cNvPr>
          <p:cNvSpPr txBox="1"/>
          <p:nvPr/>
        </p:nvSpPr>
        <p:spPr>
          <a:xfrm>
            <a:off x="8333232" y="4657344"/>
            <a:ext cx="1138555" cy="22826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6360">
              <a:spcBef>
                <a:spcPts val="580"/>
              </a:spcBef>
            </a:pPr>
            <a:r>
              <a:rPr sz="1000" b="1" dirty="0">
                <a:solidFill>
                  <a:srgbClr val="0000CC"/>
                </a:solidFill>
                <a:latin typeface="굴림"/>
                <a:cs typeface="굴림"/>
              </a:rPr>
              <a:t>2.3.3.</a:t>
            </a:r>
            <a:r>
              <a:rPr sz="1000" b="1" spc="-6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자재</a:t>
            </a:r>
            <a:r>
              <a:rPr sz="1000" b="1" spc="28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입고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60" name="object 53">
            <a:extLst>
              <a:ext uri="{FF2B5EF4-FFF2-40B4-BE49-F238E27FC236}">
                <a16:creationId xmlns:a16="http://schemas.microsoft.com/office/drawing/2014/main" id="{716599A0-2780-413C-9AF9-EC29BB06A9B8}"/>
              </a:ext>
            </a:extLst>
          </p:cNvPr>
          <p:cNvSpPr/>
          <p:nvPr/>
        </p:nvSpPr>
        <p:spPr>
          <a:xfrm>
            <a:off x="8333232" y="5236464"/>
            <a:ext cx="1138555" cy="289560"/>
          </a:xfrm>
          <a:custGeom>
            <a:avLst/>
            <a:gdLst/>
            <a:ahLst/>
            <a:cxnLst/>
            <a:rect l="l" t="t" r="r" b="b"/>
            <a:pathLst>
              <a:path w="1138554" h="289560">
                <a:moveTo>
                  <a:pt x="1138427" y="0"/>
                </a:moveTo>
                <a:lnTo>
                  <a:pt x="0" y="0"/>
                </a:lnTo>
                <a:lnTo>
                  <a:pt x="0" y="289560"/>
                </a:lnTo>
                <a:lnTo>
                  <a:pt x="1138427" y="289560"/>
                </a:lnTo>
                <a:lnTo>
                  <a:pt x="11384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4">
            <a:extLst>
              <a:ext uri="{FF2B5EF4-FFF2-40B4-BE49-F238E27FC236}">
                <a16:creationId xmlns:a16="http://schemas.microsoft.com/office/drawing/2014/main" id="{FC22778B-9A25-4229-848E-1251C56204F5}"/>
              </a:ext>
            </a:extLst>
          </p:cNvPr>
          <p:cNvSpPr txBox="1"/>
          <p:nvPr/>
        </p:nvSpPr>
        <p:spPr>
          <a:xfrm>
            <a:off x="8333232" y="5226559"/>
            <a:ext cx="1138555" cy="23852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06045">
              <a:spcBef>
                <a:spcPts val="660"/>
              </a:spcBef>
            </a:pPr>
            <a:r>
              <a:rPr sz="1000" b="1" dirty="0">
                <a:solidFill>
                  <a:srgbClr val="0000CC"/>
                </a:solidFill>
                <a:latin typeface="굴림"/>
                <a:cs typeface="굴림"/>
              </a:rPr>
              <a:t>2.3.4.</a:t>
            </a:r>
            <a:r>
              <a:rPr sz="1000" b="1" spc="-7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자재</a:t>
            </a:r>
            <a:r>
              <a:rPr sz="1000" b="1" spc="-4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출고</a:t>
            </a:r>
            <a:endParaRPr sz="1000">
              <a:latin typeface="굴림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8933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08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096005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10">
                <a:latin typeface="HY견고딕"/>
                <a:cs typeface="HY견고딕"/>
              </a:rPr>
              <a:t>프로세스</a:t>
            </a:r>
            <a:r>
              <a:rPr lang="ko-KR" altLang="en-US" sz="2400" b="1" spc="-145">
                <a:latin typeface="HY견고딕"/>
                <a:cs typeface="HY견고딕"/>
              </a:rPr>
              <a:t> </a:t>
            </a:r>
            <a:r>
              <a:rPr lang="ko-KR" altLang="en-US" sz="2400" b="1" spc="10">
                <a:latin typeface="HY견고딕"/>
                <a:cs typeface="HY견고딕"/>
              </a:rPr>
              <a:t>시나리오</a:t>
            </a:r>
            <a:r>
              <a:rPr lang="en-US" altLang="ko-KR" sz="2400" b="1" spc="10">
                <a:latin typeface="HY견고딕"/>
                <a:cs typeface="HY견고딕"/>
              </a:rPr>
              <a:t>1 – </a:t>
            </a:r>
            <a:r>
              <a:rPr lang="ko-KR" altLang="en-US" sz="2400" b="1" spc="10">
                <a:latin typeface="HY견고딕"/>
                <a:cs typeface="HY견고딕"/>
              </a:rPr>
              <a:t>품목 및</a:t>
            </a:r>
            <a:r>
              <a:rPr lang="en-US" altLang="ko-KR" sz="2400" b="1" spc="10">
                <a:latin typeface="HY견고딕"/>
                <a:cs typeface="HY견고딕"/>
              </a:rPr>
              <a:t> </a:t>
            </a:r>
            <a:r>
              <a:rPr lang="ko-KR" altLang="en-US" sz="2400" b="1" spc="10">
                <a:latin typeface="HY견고딕"/>
                <a:cs typeface="HY견고딕"/>
              </a:rPr>
              <a:t>계약관리</a:t>
            </a:r>
            <a:r>
              <a:rPr lang="en-US" altLang="ko-KR" sz="2400" b="1" spc="10">
                <a:latin typeface="HY견고딕"/>
                <a:cs typeface="HY견고딕"/>
              </a:rPr>
              <a:t>,</a:t>
            </a:r>
            <a:r>
              <a:rPr lang="ko-KR" altLang="en-US" sz="2400" b="1" spc="10">
                <a:latin typeface="HY견고딕"/>
                <a:cs typeface="HY견고딕"/>
              </a:rPr>
              <a:t> 조달계획 관리</a:t>
            </a:r>
            <a:r>
              <a:rPr lang="en-US" altLang="ko-KR" sz="2400" b="1" spc="10">
                <a:latin typeface="HY견고딕"/>
                <a:cs typeface="HY견고딕"/>
              </a:rPr>
              <a:t>(</a:t>
            </a:r>
            <a:r>
              <a:rPr lang="ko-KR" altLang="en-US" sz="2400" b="1" spc="10">
                <a:latin typeface="HY견고딕"/>
                <a:cs typeface="HY견고딕"/>
              </a:rPr>
              <a:t>구매발주</a:t>
            </a:r>
            <a:r>
              <a:rPr lang="en-US" altLang="ko-KR" sz="2400" b="1" spc="10">
                <a:latin typeface="HY견고딕"/>
                <a:cs typeface="HY견고딕"/>
              </a:rPr>
              <a:t>-&gt;</a:t>
            </a:r>
            <a:r>
              <a:rPr lang="ko-KR" altLang="en-US" sz="2400" b="1" spc="10">
                <a:latin typeface="HY견고딕"/>
                <a:cs typeface="HY견고딕"/>
              </a:rPr>
              <a:t>자재입고</a:t>
            </a:r>
            <a:r>
              <a:rPr lang="en-US" altLang="ko-KR" sz="2400" b="1" spc="10">
                <a:latin typeface="HY견고딕"/>
                <a:cs typeface="HY견고딕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9C24AA3-2119-4375-A217-475DB0895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71912"/>
              </p:ext>
            </p:extLst>
          </p:nvPr>
        </p:nvGraphicFramePr>
        <p:xfrm>
          <a:off x="1912937" y="1657351"/>
          <a:ext cx="8282304" cy="4633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marL="149225" marR="1409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프로  세스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상세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활동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(Activity)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주기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81330" marR="380365" indent="-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시스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템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구현 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요구사항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8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7320" marR="140335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  계획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AutoNum type="arabicPeriod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제품을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구성하는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등록한다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Clr>
                          <a:srgbClr val="000000"/>
                        </a:buClr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제품개발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단계에서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리스트(BOM: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Bill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Of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Material)를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입수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품목별로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품목코드</a:t>
                      </a:r>
                      <a:r>
                        <a:rPr sz="110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30">
                          <a:latin typeface="굴림"/>
                          <a:cs typeface="굴림"/>
                        </a:rPr>
                        <a:t> </a:t>
                      </a:r>
                      <a:r>
                        <a:rPr sz="1100">
                          <a:latin typeface="굴림"/>
                          <a:cs typeface="굴림"/>
                        </a:rPr>
                        <a:t>품목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명</a:t>
                      </a:r>
                      <a:r>
                        <a:rPr sz="110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3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규격,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재질,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제작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사양,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도면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입력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3670" indent="92710">
                        <a:lnSpc>
                          <a:spcPct val="130000"/>
                        </a:lnSpc>
                        <a:spcBef>
                          <a:spcPts val="91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제품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개발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품목정보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(조달관리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AutoNum type="arabicPeriod" startAt="2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계획에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따른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조달계획을</a:t>
                      </a:r>
                      <a:r>
                        <a:rPr sz="1100" spc="-4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수립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 공정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순서에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자재가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언제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필요한지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수립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수주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 startAt="3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가능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회사로부터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 별로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가격에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견적을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입수한다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,(견적서)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기본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사항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(회사명,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주소,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대표자,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연락처,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담당자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견적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사항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부품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L/T,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가격,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조건(양도/양수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요건,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대금지불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공시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발주회사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(본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수급회사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기본사항)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부품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Clr>
                          <a:srgbClr val="000000"/>
                        </a:buClr>
                        <a:buAutoNum type="arabicPeriod" startAt="4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계약을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협상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을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견적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조건을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확인하고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협상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여부에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견적입수를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다시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AutoNum type="arabicPeriod" startAt="5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견적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조건이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적정하면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거래계약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을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계약서를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작성: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견적서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포함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필수(동일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2부)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상호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직인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통보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계약관리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프로세스와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AutoNum type="arabicPeriod" startAt="6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완료된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대해</a:t>
                      </a:r>
                      <a:r>
                        <a:rPr sz="1100" spc="3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계약서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항목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작성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(거래명세서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3670" indent="92710">
                        <a:lnSpc>
                          <a:spcPct val="1302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거래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(조달관리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Clr>
                          <a:srgbClr val="000000"/>
                        </a:buClr>
                        <a:buAutoNum type="arabicPeriod" startAt="7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조달계획을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관리한다.(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구매발주</a:t>
                      </a:r>
                      <a:r>
                        <a:rPr sz="1100" spc="-4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→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자재입고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프로세스와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품목명,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소요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공정,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소요일정,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소요량,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계획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수립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조달계획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(조달관리</a:t>
                      </a:r>
                      <a:r>
                        <a:rPr sz="1100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4">
            <a:extLst>
              <a:ext uri="{FF2B5EF4-FFF2-40B4-BE49-F238E27FC236}">
                <a16:creationId xmlns:a16="http://schemas.microsoft.com/office/drawing/2014/main" id="{B6B79D6B-3720-4176-82A1-78ABEBEA7F83}"/>
              </a:ext>
            </a:extLst>
          </p:cNvPr>
          <p:cNvSpPr txBox="1"/>
          <p:nvPr/>
        </p:nvSpPr>
        <p:spPr>
          <a:xfrm>
            <a:off x="1650593" y="983781"/>
            <a:ext cx="6191250" cy="5384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51460" indent="-239395">
              <a:spcBef>
                <a:spcPts val="439"/>
              </a:spcBef>
              <a:buChar char="■"/>
              <a:tabLst>
                <a:tab pos="252095" algn="l"/>
              </a:tabLst>
            </a:pPr>
            <a:r>
              <a:rPr sz="1400" dirty="0">
                <a:latin typeface="맑은 고딕"/>
                <a:cs typeface="맑은 고딕"/>
              </a:rPr>
              <a:t>조달구매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프로세스</a:t>
            </a:r>
            <a:r>
              <a:rPr sz="1400" spc="-5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시나리오</a:t>
            </a:r>
            <a:endParaRPr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sz="1400" dirty="0">
                <a:latin typeface="맑은 고딕"/>
                <a:cs typeface="맑은 고딕"/>
              </a:rPr>
              <a:t>- 조달구매의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세부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업무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영역인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발주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및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자재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관리를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L3구조로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프로세스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화</a:t>
            </a:r>
            <a:endParaRPr sz="140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490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2941</TotalTime>
  <Words>2701</Words>
  <Application>Microsoft Office PowerPoint</Application>
  <PresentationFormat>와이드스크린</PresentationFormat>
  <Paragraphs>580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HY견고딕</vt:lpstr>
      <vt:lpstr>굴림</vt:lpstr>
      <vt:lpstr>Times New Roman</vt:lpstr>
      <vt:lpstr>휴먼둥근헤드라인</vt:lpstr>
      <vt:lpstr>나눔바른고딕</vt:lpstr>
      <vt:lpstr>Calibri Light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정 지훈</cp:lastModifiedBy>
  <cp:revision>223</cp:revision>
  <dcterms:created xsi:type="dcterms:W3CDTF">2014-04-29T00:37:20Z</dcterms:created>
  <dcterms:modified xsi:type="dcterms:W3CDTF">2022-11-10T02:55:29Z</dcterms:modified>
</cp:coreProperties>
</file>