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36" r:id="rId2"/>
    <p:sldId id="426" r:id="rId3"/>
    <p:sldId id="427" r:id="rId4"/>
    <p:sldId id="443" r:id="rId5"/>
    <p:sldId id="432" r:id="rId6"/>
    <p:sldId id="446" r:id="rId7"/>
    <p:sldId id="447" r:id="rId8"/>
    <p:sldId id="448" r:id="rId9"/>
    <p:sldId id="449" r:id="rId10"/>
    <p:sldId id="450" r:id="rId11"/>
    <p:sldId id="431" r:id="rId12"/>
    <p:sldId id="444" r:id="rId13"/>
    <p:sldId id="434" r:id="rId14"/>
    <p:sldId id="445" r:id="rId15"/>
    <p:sldId id="436" r:id="rId16"/>
    <p:sldId id="442" r:id="rId17"/>
  </p:sldIdLst>
  <p:sldSz cx="12192000" cy="6858000"/>
  <p:notesSz cx="6858000" cy="9144000"/>
  <p:embeddedFontLst>
    <p:embeddedFont>
      <p:font typeface="넥슨Lv1고딕" panose="00000500000000000000" charset="-127"/>
      <p:regular r:id="rId18"/>
    </p:embeddedFont>
    <p:embeddedFont>
      <p:font typeface="넥슨Lv1고딕 Bold" panose="00000800000000000000" charset="-127"/>
      <p:bold r:id="rId19"/>
    </p:embeddedFont>
    <p:embeddedFont>
      <p:font typeface="넥슨Lv1고딕 Light" panose="00000300000000000000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971"/>
    <a:srgbClr val="002060"/>
    <a:srgbClr val="FF0000"/>
    <a:srgbClr val="000000"/>
    <a:srgbClr val="F2F2F2"/>
    <a:srgbClr val="F1BEA7"/>
    <a:srgbClr val="E27774"/>
    <a:srgbClr val="A09484"/>
    <a:srgbClr val="EDABA9"/>
    <a:srgbClr val="D9C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1" autoAdjust="0"/>
    <p:restoredTop sz="94660"/>
  </p:normalViewPr>
  <p:slideViewPr>
    <p:cSldViewPr snapToGrid="0">
      <p:cViewPr>
        <p:scale>
          <a:sx n="100" d="100"/>
          <a:sy n="100" d="100"/>
        </p:scale>
        <p:origin x="10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2022-11-03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0EB2EE40-9B67-4919-819C-DC62116DB7E4}"/>
              </a:ext>
            </a:extLst>
          </p:cNvPr>
          <p:cNvSpPr/>
          <p:nvPr/>
        </p:nvSpPr>
        <p:spPr>
          <a:xfrm flipH="1">
            <a:off x="509719" y="441845"/>
            <a:ext cx="11172561" cy="5974309"/>
          </a:xfrm>
          <a:prstGeom prst="snip1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754716" y="1973587"/>
            <a:ext cx="6591869" cy="10545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lang="ko-KR" altLang="en-US" sz="7200" b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구매관리 시스템</a:t>
            </a:r>
            <a:endParaRPr lang="ko-KR" altLang="en-US" sz="7200" b="1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1754716" y="4319929"/>
            <a:ext cx="318067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엄진영 </a:t>
            </a:r>
            <a:r>
              <a:rPr lang="en-US" altLang="ko-KR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/ </a:t>
            </a:r>
            <a:r>
              <a:rPr lang="ko-KR" altLang="en-US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이윤진 </a:t>
            </a:r>
            <a:r>
              <a:rPr lang="en-US" altLang="ko-KR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/ </a:t>
            </a:r>
            <a:r>
              <a:rPr lang="ko-KR" altLang="en-US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정정민 </a:t>
            </a:r>
            <a:r>
              <a:rPr lang="en-US" altLang="ko-KR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/ </a:t>
            </a:r>
            <a:r>
              <a:rPr lang="ko-KR" altLang="en-US" sz="1600" i="0">
                <a:solidFill>
                  <a:schemeClr val="bg1"/>
                </a:solidFill>
                <a:effectLst/>
                <a:latin typeface="넥슨Lv1고딕" panose="00000500000000000000" charset="-127"/>
                <a:ea typeface="넥슨Lv1고딕" panose="00000500000000000000" charset="-127"/>
              </a:rPr>
              <a:t>정지훈</a:t>
            </a:r>
            <a:endParaRPr lang="en-US" altLang="ko-KR" sz="1600" dirty="0">
              <a:solidFill>
                <a:schemeClr val="bg1"/>
              </a:solidFill>
              <a:latin typeface="넥슨Lv1고딕" panose="00000500000000000000" charset="-127"/>
              <a:ea typeface="넥슨Lv1고딕" panose="00000500000000000000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3B98AEB-735B-45DA-B3C3-978A61E4DCB3}"/>
              </a:ext>
            </a:extLst>
          </p:cNvPr>
          <p:cNvSpPr/>
          <p:nvPr/>
        </p:nvSpPr>
        <p:spPr>
          <a:xfrm rot="16200000">
            <a:off x="508340" y="443223"/>
            <a:ext cx="1002078" cy="999322"/>
          </a:xfrm>
          <a:prstGeom prst="rtTriangl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C503B986-BEE0-44B8-B0EC-8EE5BE6A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67278"/>
            <a:ext cx="8182651" cy="3875488"/>
          </a:xfrm>
          <a:prstGeom prst="rect">
            <a:avLst/>
          </a:prstGeom>
          <a:ln>
            <a:solidFill>
              <a:srgbClr val="33497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0" y="349244"/>
            <a:ext cx="29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등록기능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(register.html)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50802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계약관리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계약등록</a:t>
            </a:r>
            <a:endParaRPr lang="ko-KR" altLang="en-US" sz="28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817934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999292"/>
            <a:ext cx="2990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완료된 거래 계약에 대해 계약서 세부 항목별 내용을 작성할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(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자재관리의 거래명세서 발행과 연계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날짜선택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사용자 입력가능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양도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양수조건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 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공급단가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품목코드 선택시 계약코드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품목이름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품목분류 자동입력됨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사업자 등록번호 선택시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189CC91-9D5A-4550-B38B-49C7BAE643B2}"/>
              </a:ext>
            </a:extLst>
          </p:cNvPr>
          <p:cNvSpPr/>
          <p:nvPr/>
        </p:nvSpPr>
        <p:spPr>
          <a:xfrm>
            <a:off x="9119717" y="2333520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2F5A4-FE2E-44CA-A7B9-1E254251345E}"/>
              </a:ext>
            </a:extLst>
          </p:cNvPr>
          <p:cNvSpPr/>
          <p:nvPr/>
        </p:nvSpPr>
        <p:spPr>
          <a:xfrm>
            <a:off x="9119717" y="2695015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A2CD211-F37E-44E9-9A89-69442333F683}"/>
              </a:ext>
            </a:extLst>
          </p:cNvPr>
          <p:cNvSpPr/>
          <p:nvPr/>
        </p:nvSpPr>
        <p:spPr>
          <a:xfrm>
            <a:off x="9119717" y="3234474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79764-B70A-4C0B-8C41-97E88D5DAE6D}"/>
              </a:ext>
            </a:extLst>
          </p:cNvPr>
          <p:cNvSpPr/>
          <p:nvPr/>
        </p:nvSpPr>
        <p:spPr>
          <a:xfrm>
            <a:off x="8086725" y="6048375"/>
            <a:ext cx="419100" cy="200025"/>
          </a:xfrm>
          <a:prstGeom prst="rect">
            <a:avLst/>
          </a:prstGeom>
          <a:noFill/>
          <a:ln w="38100">
            <a:solidFill>
              <a:srgbClr val="33497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AC642E-E5E8-4D1D-9EFD-05320C813306}"/>
              </a:ext>
            </a:extLst>
          </p:cNvPr>
          <p:cNvSpPr/>
          <p:nvPr/>
        </p:nvSpPr>
        <p:spPr>
          <a:xfrm>
            <a:off x="9119717" y="3773933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6914958-363B-471F-AE0D-C4B1C39D38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92880" y="4278770"/>
            <a:ext cx="907874" cy="692885"/>
          </a:xfrm>
          <a:prstGeom prst="bentConnector2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0BCC3975-95DF-4535-BD98-1EF1D15AE4E0}"/>
              </a:ext>
            </a:extLst>
          </p:cNvPr>
          <p:cNvSpPr/>
          <p:nvPr/>
        </p:nvSpPr>
        <p:spPr>
          <a:xfrm>
            <a:off x="2933698" y="5031524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41224-5D8E-4154-BFAF-C8C359BB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" y="793982"/>
            <a:ext cx="3814316" cy="1771256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200CBE-100D-4590-832B-BAD089B3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" y="2494750"/>
            <a:ext cx="3814316" cy="2013488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B2EE96-491E-4A5D-A7BD-32E465BE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3" y="4500022"/>
            <a:ext cx="3814317" cy="2462752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E96E721-B0AF-4484-B187-9653E8C63188}"/>
              </a:ext>
            </a:extLst>
          </p:cNvPr>
          <p:cNvSpPr/>
          <p:nvPr/>
        </p:nvSpPr>
        <p:spPr>
          <a:xfrm>
            <a:off x="33782" y="1741501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8ADD14D-99DA-4E4F-88C1-E9CA42C5479C}"/>
              </a:ext>
            </a:extLst>
          </p:cNvPr>
          <p:cNvSpPr/>
          <p:nvPr/>
        </p:nvSpPr>
        <p:spPr>
          <a:xfrm>
            <a:off x="33782" y="2071972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CDFBD2-114E-4031-8A67-D1B85F2D595E}"/>
              </a:ext>
            </a:extLst>
          </p:cNvPr>
          <p:cNvSpPr/>
          <p:nvPr/>
        </p:nvSpPr>
        <p:spPr>
          <a:xfrm>
            <a:off x="33782" y="2917908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2479BA-C6B9-4528-BD4E-CDB3DE14CB77}"/>
              </a:ext>
            </a:extLst>
          </p:cNvPr>
          <p:cNvSpPr/>
          <p:nvPr/>
        </p:nvSpPr>
        <p:spPr>
          <a:xfrm>
            <a:off x="33782" y="4918855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1D8AEB-E043-4221-8246-F02759805595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848099" y="6124575"/>
            <a:ext cx="4238626" cy="23813"/>
          </a:xfrm>
          <a:prstGeom prst="straightConnector1">
            <a:avLst/>
          </a:prstGeom>
          <a:ln w="38100">
            <a:solidFill>
              <a:srgbClr val="33497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EB4547-C3F5-4BC6-B788-7979B86DBF6C}"/>
              </a:ext>
            </a:extLst>
          </p:cNvPr>
          <p:cNvCxnSpPr>
            <a:cxnSpLocks/>
          </p:cNvCxnSpPr>
          <p:nvPr/>
        </p:nvCxnSpPr>
        <p:spPr>
          <a:xfrm>
            <a:off x="4705350" y="1641164"/>
            <a:ext cx="2265311" cy="161337"/>
          </a:xfrm>
          <a:prstGeom prst="bentConnector2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B6D5C0-EF20-4251-83D9-684D2C7E04C4}"/>
              </a:ext>
            </a:extLst>
          </p:cNvPr>
          <p:cNvCxnSpPr>
            <a:cxnSpLocks/>
          </p:cNvCxnSpPr>
          <p:nvPr/>
        </p:nvCxnSpPr>
        <p:spPr>
          <a:xfrm flipH="1">
            <a:off x="1847850" y="2196518"/>
            <a:ext cx="3359208" cy="0"/>
          </a:xfrm>
          <a:prstGeom prst="straightConnector1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1B5C86F-86D6-4EA3-A0BF-3F91D993A19C}"/>
              </a:ext>
            </a:extLst>
          </p:cNvPr>
          <p:cNvSpPr/>
          <p:nvPr/>
        </p:nvSpPr>
        <p:spPr>
          <a:xfrm>
            <a:off x="4637387" y="1566873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D8BA87E-0011-4613-8506-A93970A3AAB6}"/>
              </a:ext>
            </a:extLst>
          </p:cNvPr>
          <p:cNvSpPr/>
          <p:nvPr/>
        </p:nvSpPr>
        <p:spPr>
          <a:xfrm>
            <a:off x="5165387" y="2128977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-55314"/>
            <a:ext cx="5448846" cy="6968625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71F4-FBB4-4357-A839-AAF7DAC9EAA3}"/>
              </a:ext>
            </a:extLst>
          </p:cNvPr>
          <p:cNvSpPr txBox="1"/>
          <p:nvPr/>
        </p:nvSpPr>
        <p:spPr>
          <a:xfrm>
            <a:off x="5822535" y="5066132"/>
            <a:ext cx="192873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6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charset="-127"/>
                <a:ea typeface="넥슨Lv1고딕 Bold" panose="00000800000000000000" charset="-127"/>
              </a:rPr>
              <a:t>발주관리</a:t>
            </a:r>
            <a:endParaRPr lang="ko-KR" altLang="en-US" sz="36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68366-FC30-453A-9BA7-B88A1476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" y="591535"/>
            <a:ext cx="4256194" cy="56749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2A3A7C-BBAD-4EA0-8EC7-A48A1B96AE5D}"/>
              </a:ext>
            </a:extLst>
          </p:cNvPr>
          <p:cNvSpPr/>
          <p:nvPr/>
        </p:nvSpPr>
        <p:spPr>
          <a:xfrm>
            <a:off x="4241469" y="3985954"/>
            <a:ext cx="3938704" cy="739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11785" y="3780645"/>
            <a:ext cx="3346356" cy="9341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CHAPTER  02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80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0"/>
            <a:ext cx="5448846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DAB02-A6BC-4B00-A168-CCC96760887F}"/>
              </a:ext>
            </a:extLst>
          </p:cNvPr>
          <p:cNvSpPr txBox="1"/>
          <p:nvPr/>
        </p:nvSpPr>
        <p:spPr>
          <a:xfrm>
            <a:off x="6700978" y="200454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구매 발주서 등록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관리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진척검수 일정 및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진척검수 평가 결과 입력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34F3-BC05-4467-BD3A-CA5672615C7C}"/>
              </a:ext>
            </a:extLst>
          </p:cNvPr>
          <p:cNvSpPr txBox="1"/>
          <p:nvPr/>
        </p:nvSpPr>
        <p:spPr>
          <a:xfrm>
            <a:off x="6700978" y="1419169"/>
            <a:ext cx="254108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01 </a:t>
            </a:r>
            <a:r>
              <a:rPr lang="ko-KR" altLang="en-US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발주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관리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091DF-745C-4BA0-896E-377B9163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39" y="1018198"/>
            <a:ext cx="2909336" cy="4998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56B943-DDB5-4B29-AB05-0AAD13AD5D11}"/>
              </a:ext>
            </a:extLst>
          </p:cNvPr>
          <p:cNvSpPr/>
          <p:nvPr/>
        </p:nvSpPr>
        <p:spPr>
          <a:xfrm>
            <a:off x="1263738" y="1018197"/>
            <a:ext cx="2909335" cy="1914684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03A93-1434-4A8D-BF11-16E380F195E8}"/>
              </a:ext>
            </a:extLst>
          </p:cNvPr>
          <p:cNvSpPr/>
          <p:nvPr/>
        </p:nvSpPr>
        <p:spPr>
          <a:xfrm>
            <a:off x="1263738" y="4446593"/>
            <a:ext cx="2909335" cy="1570519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8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-55314"/>
            <a:ext cx="5448846" cy="6968625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71F4-FBB4-4357-A839-AAF7DAC9EAA3}"/>
              </a:ext>
            </a:extLst>
          </p:cNvPr>
          <p:cNvSpPr txBox="1"/>
          <p:nvPr/>
        </p:nvSpPr>
        <p:spPr>
          <a:xfrm>
            <a:off x="5822535" y="5066132"/>
            <a:ext cx="192873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6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charset="-127"/>
                <a:ea typeface="넥슨Lv1고딕 Bold" panose="00000800000000000000" charset="-127"/>
              </a:rPr>
              <a:t>자재관리</a:t>
            </a:r>
            <a:endParaRPr lang="ko-KR" altLang="en-US" sz="36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68366-FC30-453A-9BA7-B88A1476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" y="591535"/>
            <a:ext cx="4256194" cy="56749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2A3A7C-BBAD-4EA0-8EC7-A48A1B96AE5D}"/>
              </a:ext>
            </a:extLst>
          </p:cNvPr>
          <p:cNvSpPr/>
          <p:nvPr/>
        </p:nvSpPr>
        <p:spPr>
          <a:xfrm>
            <a:off x="4241469" y="3985954"/>
            <a:ext cx="3938704" cy="739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11785" y="3780645"/>
            <a:ext cx="3346356" cy="9341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CHAPTER  03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99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0"/>
            <a:ext cx="5448846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DAB02-A6BC-4B00-A168-CCC96760887F}"/>
              </a:ext>
            </a:extLst>
          </p:cNvPr>
          <p:cNvSpPr txBox="1"/>
          <p:nvPr/>
        </p:nvSpPr>
        <p:spPr>
          <a:xfrm>
            <a:off x="6700978" y="2004540"/>
            <a:ext cx="438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입고처리 마감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거래명세서 발행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구매 발주서 마감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en-US" altLang="ko-KR" sz="16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34F3-BC05-4467-BD3A-CA5672615C7C}"/>
              </a:ext>
            </a:extLst>
          </p:cNvPr>
          <p:cNvSpPr txBox="1"/>
          <p:nvPr/>
        </p:nvSpPr>
        <p:spPr>
          <a:xfrm>
            <a:off x="6700978" y="1419169"/>
            <a:ext cx="254108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01 </a:t>
            </a:r>
            <a:r>
              <a:rPr lang="ko-KR" altLang="en-US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자재 입고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D162-8697-4789-8AAD-F9E53D5C8ED6}"/>
              </a:ext>
            </a:extLst>
          </p:cNvPr>
          <p:cNvSpPr txBox="1"/>
          <p:nvPr/>
        </p:nvSpPr>
        <p:spPr>
          <a:xfrm>
            <a:off x="6700978" y="3518252"/>
            <a:ext cx="438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출고 처리 진행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재고 산출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및 재고 금액 산출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월별 재고금액 현황 리포트 확인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en-US" altLang="ko-KR" sz="16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36C1A-9CBB-404B-9362-685BAA044718}"/>
              </a:ext>
            </a:extLst>
          </p:cNvPr>
          <p:cNvSpPr txBox="1"/>
          <p:nvPr/>
        </p:nvSpPr>
        <p:spPr>
          <a:xfrm>
            <a:off x="6700978" y="2932881"/>
            <a:ext cx="254589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02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자재 출고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D3544-2BC7-43EE-A2AD-77107A07E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"/>
          <a:stretch/>
        </p:blipFill>
        <p:spPr>
          <a:xfrm>
            <a:off x="1380036" y="1018195"/>
            <a:ext cx="2661186" cy="4998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56B943-DDB5-4B29-AB05-0AAD13AD5D11}"/>
              </a:ext>
            </a:extLst>
          </p:cNvPr>
          <p:cNvSpPr/>
          <p:nvPr/>
        </p:nvSpPr>
        <p:spPr>
          <a:xfrm>
            <a:off x="1387387" y="1018196"/>
            <a:ext cx="2661186" cy="2410803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03A93-1434-4A8D-BF11-16E380F195E8}"/>
              </a:ext>
            </a:extLst>
          </p:cNvPr>
          <p:cNvSpPr/>
          <p:nvPr/>
        </p:nvSpPr>
        <p:spPr>
          <a:xfrm>
            <a:off x="1387387" y="5250425"/>
            <a:ext cx="2661186" cy="766685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4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312E17-F68E-496F-B874-E8440650C206}"/>
              </a:ext>
            </a:extLst>
          </p:cNvPr>
          <p:cNvSpPr txBox="1"/>
          <p:nvPr/>
        </p:nvSpPr>
        <p:spPr>
          <a:xfrm>
            <a:off x="1327092" y="3292478"/>
            <a:ext cx="403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Lorem Ipsum is simply dummy text of the printing and typesetting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4464F-91C2-4442-A48B-0E435AADBA64}"/>
              </a:ext>
            </a:extLst>
          </p:cNvPr>
          <p:cNvSpPr txBox="1"/>
          <p:nvPr/>
        </p:nvSpPr>
        <p:spPr>
          <a:xfrm>
            <a:off x="1327092" y="2443986"/>
            <a:ext cx="403935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400" i="0" dirty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Lorem Ipsum</a:t>
            </a:r>
            <a:endParaRPr lang="ko-KR" altLang="en-US" sz="44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F34633-58D1-4919-B3A9-4E4E43BA423B}"/>
              </a:ext>
            </a:extLst>
          </p:cNvPr>
          <p:cNvSpPr/>
          <p:nvPr/>
        </p:nvSpPr>
        <p:spPr>
          <a:xfrm>
            <a:off x="6369974" y="1464477"/>
            <a:ext cx="1138033" cy="1138033"/>
          </a:xfrm>
          <a:prstGeom prst="ellipse">
            <a:avLst/>
          </a:prstGeom>
          <a:solidFill>
            <a:srgbClr val="33497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0A9B8-0DFF-4148-B4CF-DD21B2E9FEAE}"/>
              </a:ext>
            </a:extLst>
          </p:cNvPr>
          <p:cNvSpPr txBox="1"/>
          <p:nvPr/>
        </p:nvSpPr>
        <p:spPr>
          <a:xfrm>
            <a:off x="7671740" y="1638390"/>
            <a:ext cx="24583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3497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Table of Contents</a:t>
            </a:r>
            <a:endParaRPr lang="ko-KR" altLang="en-US" sz="2000" dirty="0">
              <a:solidFill>
                <a:srgbClr val="33497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FCE33-466A-4C74-A147-C1FB3BB8686D}"/>
              </a:ext>
            </a:extLst>
          </p:cNvPr>
          <p:cNvSpPr txBox="1"/>
          <p:nvPr/>
        </p:nvSpPr>
        <p:spPr>
          <a:xfrm>
            <a:off x="7671740" y="2038500"/>
            <a:ext cx="303320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Lorem Ipsum is simply dummy text of the</a:t>
            </a:r>
          </a:p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printing and typesetting industry.</a:t>
            </a:r>
            <a:endParaRPr lang="en-US" altLang="ko-KR" sz="11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FDD017-B411-441A-8767-C2B584567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colorTemperature colorTemp="3307"/>
                    </a14:imgEffect>
                    <a14:imgEffect>
                      <a14:saturation sat="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3" y="1752146"/>
            <a:ext cx="562693" cy="5626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D947CF3-2C89-4C32-89BD-E6C60BF4680C}"/>
              </a:ext>
            </a:extLst>
          </p:cNvPr>
          <p:cNvSpPr/>
          <p:nvPr/>
        </p:nvSpPr>
        <p:spPr>
          <a:xfrm>
            <a:off x="6369974" y="2828707"/>
            <a:ext cx="1138033" cy="1138033"/>
          </a:xfrm>
          <a:prstGeom prst="ellipse">
            <a:avLst/>
          </a:prstGeom>
          <a:solidFill>
            <a:srgbClr val="33497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51867-3376-43F5-9A13-64682C6614B5}"/>
              </a:ext>
            </a:extLst>
          </p:cNvPr>
          <p:cNvSpPr txBox="1"/>
          <p:nvPr/>
        </p:nvSpPr>
        <p:spPr>
          <a:xfrm>
            <a:off x="7671740" y="3002620"/>
            <a:ext cx="24583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3497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Table of Contents</a:t>
            </a:r>
            <a:endParaRPr lang="ko-KR" altLang="en-US" sz="2000" dirty="0">
              <a:solidFill>
                <a:srgbClr val="33497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2C51E-0AB1-402B-AB4A-8F04F41006D4}"/>
              </a:ext>
            </a:extLst>
          </p:cNvPr>
          <p:cNvSpPr txBox="1"/>
          <p:nvPr/>
        </p:nvSpPr>
        <p:spPr>
          <a:xfrm>
            <a:off x="7671740" y="3402730"/>
            <a:ext cx="303320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Lorem Ipsum is simply dummy text of the</a:t>
            </a:r>
          </a:p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printing and typesetting industry.</a:t>
            </a:r>
            <a:endParaRPr lang="en-US" altLang="ko-KR" sz="11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3B4F243-58D8-41FC-B69D-80C78D28C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3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90" y="3085462"/>
            <a:ext cx="634536" cy="63453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103F52E5-A482-4C7E-960F-FCD80C141D2B}"/>
              </a:ext>
            </a:extLst>
          </p:cNvPr>
          <p:cNvSpPr/>
          <p:nvPr/>
        </p:nvSpPr>
        <p:spPr>
          <a:xfrm>
            <a:off x="6369974" y="4192937"/>
            <a:ext cx="1138033" cy="1138033"/>
          </a:xfrm>
          <a:prstGeom prst="ellipse">
            <a:avLst/>
          </a:prstGeom>
          <a:solidFill>
            <a:srgbClr val="33497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20413-5E53-48D2-887F-B9693D2A8394}"/>
              </a:ext>
            </a:extLst>
          </p:cNvPr>
          <p:cNvSpPr txBox="1"/>
          <p:nvPr/>
        </p:nvSpPr>
        <p:spPr>
          <a:xfrm>
            <a:off x="7671740" y="4366850"/>
            <a:ext cx="24583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3497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Table of Contents</a:t>
            </a:r>
            <a:endParaRPr lang="ko-KR" altLang="en-US" sz="2000" dirty="0">
              <a:solidFill>
                <a:srgbClr val="33497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C7B8A-1EFE-40D8-A41E-7C42544D12D3}"/>
              </a:ext>
            </a:extLst>
          </p:cNvPr>
          <p:cNvSpPr txBox="1"/>
          <p:nvPr/>
        </p:nvSpPr>
        <p:spPr>
          <a:xfrm>
            <a:off x="7671740" y="4766960"/>
            <a:ext cx="303320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Lorem Ipsum is simply dummy text of the</a:t>
            </a:r>
          </a:p>
          <a:p>
            <a:r>
              <a:rPr lang="en-US" altLang="ko-KR" sz="1100" i="0" dirty="0">
                <a:solidFill>
                  <a:srgbClr val="334971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printing and typesetting industry.</a:t>
            </a:r>
            <a:endParaRPr lang="en-US" altLang="ko-KR" sz="11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D0D917-22DB-4C82-9F85-D78E757265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554"/>
                    </a14:imgEffect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76" y="4467339"/>
            <a:ext cx="589228" cy="58922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4B0122-D885-429D-BABF-2EE7620C20D9}"/>
              </a:ext>
            </a:extLst>
          </p:cNvPr>
          <p:cNvSpPr/>
          <p:nvPr/>
        </p:nvSpPr>
        <p:spPr>
          <a:xfrm>
            <a:off x="0" y="6522720"/>
            <a:ext cx="12192000" cy="40011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0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0EB2EE40-9B67-4919-819C-DC62116DB7E4}"/>
              </a:ext>
            </a:extLst>
          </p:cNvPr>
          <p:cNvSpPr/>
          <p:nvPr/>
        </p:nvSpPr>
        <p:spPr>
          <a:xfrm flipH="1">
            <a:off x="509719" y="441845"/>
            <a:ext cx="11172561" cy="5974309"/>
          </a:xfrm>
          <a:prstGeom prst="snip1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621684" y="2901708"/>
            <a:ext cx="5282215" cy="10545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7200" b="1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Thank you!</a:t>
            </a:r>
            <a:endParaRPr lang="ko-KR" altLang="en-US" sz="7200" b="1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3B98AEB-735B-45DA-B3C3-978A61E4DCB3}"/>
              </a:ext>
            </a:extLst>
          </p:cNvPr>
          <p:cNvSpPr/>
          <p:nvPr/>
        </p:nvSpPr>
        <p:spPr>
          <a:xfrm rot="16200000">
            <a:off x="508340" y="443223"/>
            <a:ext cx="1002078" cy="999322"/>
          </a:xfrm>
          <a:prstGeom prst="rtTriangl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5804402" y="334783"/>
            <a:ext cx="5530703" cy="6246627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404026" y="2948548"/>
            <a:ext cx="3334503" cy="96090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CONTENTS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8A07B6-E723-4AAE-9857-8B7A8E465D4F}"/>
              </a:ext>
            </a:extLst>
          </p:cNvPr>
          <p:cNvGrpSpPr/>
          <p:nvPr/>
        </p:nvGrpSpPr>
        <p:grpSpPr>
          <a:xfrm>
            <a:off x="6096000" y="2702165"/>
            <a:ext cx="2748573" cy="1453670"/>
            <a:chOff x="6201636" y="3373037"/>
            <a:chExt cx="2218918" cy="9672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2BDE6A-2D54-4601-B5D0-EEA096717A87}"/>
                </a:ext>
              </a:extLst>
            </p:cNvPr>
            <p:cNvSpPr txBox="1"/>
            <p:nvPr/>
          </p:nvSpPr>
          <p:spPr>
            <a:xfrm>
              <a:off x="6201636" y="3373037"/>
              <a:ext cx="2217624" cy="2252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CHAPTER  01 </a:t>
              </a:r>
              <a:r>
                <a:rPr lang="ko-KR" altLang="en-US" sz="1600" err="1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ㅣ</a:t>
              </a:r>
              <a:r>
                <a:rPr lang="ko-KR" altLang="en-US" sz="1600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넥슨Lv1고딕" panose="00000500000000000000" charset="-127"/>
                  <a:ea typeface="넥슨Lv1고딕" panose="00000500000000000000" charset="-127"/>
                </a:rPr>
                <a:t>조달 관리</a:t>
              </a:r>
              <a:endParaRPr lang="en-US" altLang="ko-KR" sz="1600" dirty="0">
                <a:solidFill>
                  <a:schemeClr val="bg1"/>
                </a:solidFill>
                <a:latin typeface="넥슨Lv1고딕" panose="00000500000000000000" charset="-127"/>
                <a:ea typeface="넥슨Lv1고딕" panose="0000050000000000000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438D88-528A-49F2-AA52-A303FEA3B02A}"/>
                </a:ext>
              </a:extLst>
            </p:cNvPr>
            <p:cNvSpPr txBox="1"/>
            <p:nvPr/>
          </p:nvSpPr>
          <p:spPr>
            <a:xfrm>
              <a:off x="6201636" y="3741321"/>
              <a:ext cx="2218918" cy="2252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CHAPTER  02 </a:t>
              </a:r>
              <a:r>
                <a:rPr lang="ko-KR" altLang="en-US" sz="1600" err="1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ㅣ</a:t>
              </a:r>
              <a:r>
                <a:rPr lang="ko-KR" altLang="en-US" sz="1600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넥슨Lv1고딕" panose="00000500000000000000" charset="-127"/>
                  <a:ea typeface="넥슨Lv1고딕" panose="00000500000000000000" charset="-127"/>
                </a:rPr>
                <a:t>발주 관리</a:t>
              </a:r>
              <a:endParaRPr lang="en-US" altLang="ko-KR" sz="1600" dirty="0">
                <a:solidFill>
                  <a:schemeClr val="bg1"/>
                </a:solidFill>
                <a:latin typeface="넥슨Lv1고딕" panose="00000500000000000000" charset="-127"/>
                <a:ea typeface="넥슨Lv1고딕" panose="0000050000000000000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57ED4E-4C46-4BCA-9297-1AA6524176F1}"/>
                </a:ext>
              </a:extLst>
            </p:cNvPr>
            <p:cNvSpPr txBox="1"/>
            <p:nvPr/>
          </p:nvSpPr>
          <p:spPr>
            <a:xfrm>
              <a:off x="6201636" y="4115037"/>
              <a:ext cx="2218918" cy="2252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CHAPTER  03 </a:t>
              </a:r>
              <a:r>
                <a:rPr lang="ko-KR" altLang="en-US" sz="1600" err="1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ㅣ</a:t>
              </a:r>
              <a:r>
                <a:rPr lang="ko-KR" altLang="en-US" sz="1600">
                  <a:solidFill>
                    <a:schemeClr val="bg1"/>
                  </a:solidFill>
                  <a:latin typeface="넥슨Lv1고딕 Light" panose="00000300000000000000" pitchFamily="2" charset="-127"/>
                  <a:ea typeface="넥슨Lv1고딕 Light" panose="00000300000000000000" pitchFamily="2" charset="-127"/>
                </a:rPr>
                <a:t> </a:t>
              </a:r>
              <a:r>
                <a:rPr lang="ko-KR" altLang="en-US" sz="1600" i="0">
                  <a:solidFill>
                    <a:schemeClr val="bg1"/>
                  </a:solidFill>
                  <a:effectLst/>
                  <a:latin typeface="넥슨Lv1고딕" panose="00000500000000000000" charset="-127"/>
                  <a:ea typeface="넥슨Lv1고딕" panose="00000500000000000000" charset="-127"/>
                </a:rPr>
                <a:t>자재 관리</a:t>
              </a:r>
              <a:endParaRPr lang="en-US" altLang="ko-KR" sz="1600" dirty="0">
                <a:solidFill>
                  <a:schemeClr val="bg1"/>
                </a:solidFill>
                <a:latin typeface="넥슨Lv1고딕" panose="00000500000000000000" charset="-127"/>
                <a:ea typeface="넥슨Lv1고딕" panose="0000050000000000000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-55314"/>
            <a:ext cx="5448846" cy="6968625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71F4-FBB4-4357-A839-AAF7DAC9EAA3}"/>
              </a:ext>
            </a:extLst>
          </p:cNvPr>
          <p:cNvSpPr txBox="1"/>
          <p:nvPr/>
        </p:nvSpPr>
        <p:spPr>
          <a:xfrm>
            <a:off x="5822535" y="5066132"/>
            <a:ext cx="207941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6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charset="-127"/>
                <a:ea typeface="넥슨Lv1고딕 Bold" panose="00000800000000000000" charset="-127"/>
              </a:rPr>
              <a:t>조달 관리</a:t>
            </a:r>
            <a:endParaRPr lang="ko-KR" altLang="en-US" sz="36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68366-FC30-453A-9BA7-B88A1476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" y="591535"/>
            <a:ext cx="4256194" cy="56749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2A3A7C-BBAD-4EA0-8EC7-A48A1B96AE5D}"/>
              </a:ext>
            </a:extLst>
          </p:cNvPr>
          <p:cNvSpPr/>
          <p:nvPr/>
        </p:nvSpPr>
        <p:spPr>
          <a:xfrm>
            <a:off x="4241469" y="3985954"/>
            <a:ext cx="3938704" cy="739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11785" y="3780645"/>
            <a:ext cx="3346356" cy="9341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CHAPTER  01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71F05-18DD-43B3-8318-408A311EC8C9}"/>
              </a:ext>
            </a:extLst>
          </p:cNvPr>
          <p:cNvSpPr/>
          <p:nvPr/>
        </p:nvSpPr>
        <p:spPr>
          <a:xfrm>
            <a:off x="0" y="0"/>
            <a:ext cx="5448846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DAB02-A6BC-4B00-A168-CCC96760887F}"/>
              </a:ext>
            </a:extLst>
          </p:cNvPr>
          <p:cNvSpPr txBox="1"/>
          <p:nvPr/>
        </p:nvSpPr>
        <p:spPr>
          <a:xfrm>
            <a:off x="6700978" y="2004540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 별로 세부 항목에 대한 정보를 등록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관리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en-US" altLang="ko-KR" sz="16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34F3-BC05-4467-BD3A-CA5672615C7C}"/>
              </a:ext>
            </a:extLst>
          </p:cNvPr>
          <p:cNvSpPr txBox="1"/>
          <p:nvPr/>
        </p:nvSpPr>
        <p:spPr>
          <a:xfrm>
            <a:off x="6700978" y="1419169"/>
            <a:ext cx="254108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01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 관리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D162-8697-4789-8AAD-F9E53D5C8ED6}"/>
              </a:ext>
            </a:extLst>
          </p:cNvPr>
          <p:cNvSpPr txBox="1"/>
          <p:nvPr/>
        </p:nvSpPr>
        <p:spPr>
          <a:xfrm>
            <a:off x="6700978" y="3518252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완료된 거래 계약에 대해 등록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관리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en-US" altLang="ko-KR" sz="16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36C1A-9CBB-404B-9362-685BAA044718}"/>
              </a:ext>
            </a:extLst>
          </p:cNvPr>
          <p:cNvSpPr txBox="1"/>
          <p:nvPr/>
        </p:nvSpPr>
        <p:spPr>
          <a:xfrm>
            <a:off x="6700978" y="2932881"/>
            <a:ext cx="254589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02 </a:t>
            </a:r>
            <a:r>
              <a:rPr lang="ko-KR" altLang="en-US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계약 관리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6700978" y="5031964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조달 계획을 등록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관리</a:t>
            </a:r>
            <a:r>
              <a:rPr lang="en-US" altLang="ko-KR" sz="1600">
                <a:solidFill>
                  <a:srgbClr val="33497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en-US" altLang="ko-KR" sz="1600" dirty="0">
              <a:solidFill>
                <a:srgbClr val="33497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32C70-C2C4-4A73-B465-AF29EE056F4F}"/>
              </a:ext>
            </a:extLst>
          </p:cNvPr>
          <p:cNvSpPr txBox="1"/>
          <p:nvPr/>
        </p:nvSpPr>
        <p:spPr>
          <a:xfrm>
            <a:off x="6700978" y="4446593"/>
            <a:ext cx="332174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03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조달계획 관리</a:t>
            </a:r>
            <a:endParaRPr lang="ko-KR" altLang="en-US" sz="32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0DE50-1CFE-4E19-B859-5DF148F6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5" y="1018198"/>
            <a:ext cx="2438824" cy="49989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56B943-DDB5-4B29-AB05-0AAD13AD5D11}"/>
              </a:ext>
            </a:extLst>
          </p:cNvPr>
          <p:cNvSpPr/>
          <p:nvPr/>
        </p:nvSpPr>
        <p:spPr>
          <a:xfrm>
            <a:off x="1498995" y="1018198"/>
            <a:ext cx="2438824" cy="985746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03A93-1434-4A8D-BF11-16E380F195E8}"/>
              </a:ext>
            </a:extLst>
          </p:cNvPr>
          <p:cNvSpPr/>
          <p:nvPr/>
        </p:nvSpPr>
        <p:spPr>
          <a:xfrm>
            <a:off x="1498995" y="4045621"/>
            <a:ext cx="2438824" cy="1971491"/>
          </a:xfrm>
          <a:prstGeom prst="rect">
            <a:avLst/>
          </a:prstGeom>
          <a:solidFill>
            <a:srgbClr val="00206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1" y="349244"/>
            <a:ext cx="291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검색기능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(list.html)</a:t>
            </a:r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  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33089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품목관리</a:t>
            </a:r>
            <a:endParaRPr lang="ko-KR" altLang="en-US" sz="16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B4E49-D2E8-450B-B472-CB416813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31622"/>
            <a:ext cx="8182651" cy="3911144"/>
          </a:xfrm>
          <a:prstGeom prst="rect">
            <a:avLst/>
          </a:prstGeom>
          <a:ln>
            <a:solidFill>
              <a:srgbClr val="33497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FE796F-63EC-44D7-A218-AF1E5AA8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30" y="1183958"/>
            <a:ext cx="1492582" cy="1076324"/>
          </a:xfrm>
          <a:prstGeom prst="rect">
            <a:avLst/>
          </a:prstGeom>
          <a:ln>
            <a:solidFill>
              <a:srgbClr val="33497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CBCE2F-BA46-4240-ADF5-0A76C461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29" y="1168662"/>
            <a:ext cx="1471612" cy="1177290"/>
          </a:xfrm>
          <a:prstGeom prst="rect">
            <a:avLst/>
          </a:prstGeom>
          <a:ln>
            <a:solidFill>
              <a:srgbClr val="33497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010B01-D10D-4599-B593-51E4FFB77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60" y="1183958"/>
            <a:ext cx="1530462" cy="646331"/>
          </a:xfrm>
          <a:prstGeom prst="rect">
            <a:avLst/>
          </a:prstGeom>
          <a:ln>
            <a:solidFill>
              <a:srgbClr val="334971"/>
            </a:solidFill>
          </a:ln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1B486E9-275F-4767-BC00-E8F6DF410CC1}"/>
              </a:ext>
            </a:extLst>
          </p:cNvPr>
          <p:cNvCxnSpPr>
            <a:cxnSpLocks/>
          </p:cNvCxnSpPr>
          <p:nvPr/>
        </p:nvCxnSpPr>
        <p:spPr>
          <a:xfrm flipV="1">
            <a:off x="3321033" y="2345953"/>
            <a:ext cx="1393843" cy="740147"/>
          </a:xfrm>
          <a:prstGeom prst="bentConnector3">
            <a:avLst>
              <a:gd name="adj1" fmla="val 99885"/>
            </a:avLst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890032-26F3-4B75-8E09-3FFA984AB452}"/>
              </a:ext>
            </a:extLst>
          </p:cNvPr>
          <p:cNvGrpSpPr/>
          <p:nvPr/>
        </p:nvGrpSpPr>
        <p:grpSpPr>
          <a:xfrm>
            <a:off x="1488457" y="2250757"/>
            <a:ext cx="1567264" cy="740093"/>
            <a:chOff x="1488457" y="2260282"/>
            <a:chExt cx="1567264" cy="740093"/>
          </a:xfrm>
        </p:grpSpPr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E4A51FB8-3EE9-4889-ABAC-874058AB510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488457" y="2260282"/>
              <a:ext cx="1567264" cy="455744"/>
            </a:xfrm>
            <a:prstGeom prst="bentConnector2">
              <a:avLst/>
            </a:prstGeom>
            <a:ln w="38100">
              <a:solidFill>
                <a:srgbClr val="3349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531149A-1C19-4431-BA2E-3EFE2FB45FB1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716026"/>
              <a:ext cx="0" cy="284349"/>
            </a:xfrm>
            <a:prstGeom prst="line">
              <a:avLst/>
            </a:prstGeom>
            <a:ln w="38100">
              <a:solidFill>
                <a:srgbClr val="3349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7C6E0F6A-81E2-4FA9-A452-BF7EA72A1996}"/>
              </a:ext>
            </a:extLst>
          </p:cNvPr>
          <p:cNvSpPr/>
          <p:nvPr/>
        </p:nvSpPr>
        <p:spPr>
          <a:xfrm>
            <a:off x="857949" y="2975297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817934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999292"/>
            <a:ext cx="299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품목분류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일반검색을 통해 등록된 품목을 검색할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대분류 선택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중분류 선택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2.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일반검색 항목선택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키워드 입력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8ADD14D-99DA-4E4F-88C1-E9CA42C5479C}"/>
              </a:ext>
            </a:extLst>
          </p:cNvPr>
          <p:cNvSpPr/>
          <p:nvPr/>
        </p:nvSpPr>
        <p:spPr>
          <a:xfrm>
            <a:off x="857949" y="3181053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189CC91-9D5A-4550-B38B-49C7BAE643B2}"/>
              </a:ext>
            </a:extLst>
          </p:cNvPr>
          <p:cNvSpPr/>
          <p:nvPr/>
        </p:nvSpPr>
        <p:spPr>
          <a:xfrm>
            <a:off x="9118307" y="2149264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CDFBD2-114E-4031-8A67-D1B85F2D595E}"/>
              </a:ext>
            </a:extLst>
          </p:cNvPr>
          <p:cNvSpPr/>
          <p:nvPr/>
        </p:nvSpPr>
        <p:spPr>
          <a:xfrm>
            <a:off x="2146194" y="3171528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2F5A4-FE2E-44CA-A7B9-1E254251345E}"/>
              </a:ext>
            </a:extLst>
          </p:cNvPr>
          <p:cNvSpPr/>
          <p:nvPr/>
        </p:nvSpPr>
        <p:spPr>
          <a:xfrm>
            <a:off x="9118307" y="250076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A2CD211-F37E-44E9-9A89-69442333F683}"/>
              </a:ext>
            </a:extLst>
          </p:cNvPr>
          <p:cNvSpPr/>
          <p:nvPr/>
        </p:nvSpPr>
        <p:spPr>
          <a:xfrm>
            <a:off x="10740241" y="250076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DD15B984-B74F-4D1F-983A-820D4D4344F6}"/>
              </a:ext>
            </a:extLst>
          </p:cNvPr>
          <p:cNvSpPr/>
          <p:nvPr/>
        </p:nvSpPr>
        <p:spPr>
          <a:xfrm>
            <a:off x="1427462" y="2893740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33C0CE9-FD28-4776-8DC4-D11E63A3E2C3}"/>
              </a:ext>
            </a:extLst>
          </p:cNvPr>
          <p:cNvSpPr/>
          <p:nvPr/>
        </p:nvSpPr>
        <p:spPr>
          <a:xfrm>
            <a:off x="3287136" y="3008612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BFE5048-E25B-4D08-B8A7-E30DEA388766}"/>
              </a:ext>
            </a:extLst>
          </p:cNvPr>
          <p:cNvSpPr/>
          <p:nvPr/>
        </p:nvSpPr>
        <p:spPr>
          <a:xfrm>
            <a:off x="1427462" y="3294807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01B5C6B-915D-4ECB-9449-6B59A13EE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89" y="1929495"/>
            <a:ext cx="1865172" cy="1020429"/>
          </a:xfrm>
          <a:prstGeom prst="bentConnector4">
            <a:avLst>
              <a:gd name="adj1" fmla="val -10242"/>
              <a:gd name="adj2" fmla="val 122402"/>
            </a:avLst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0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0" y="349244"/>
            <a:ext cx="29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등록기능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(register.html)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50802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품목등록</a:t>
            </a:r>
            <a:endParaRPr lang="ko-KR" altLang="en-US" sz="28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B4E49-D2E8-450B-B472-CB416813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31622"/>
            <a:ext cx="8182651" cy="3911144"/>
          </a:xfrm>
          <a:prstGeom prst="rect">
            <a:avLst/>
          </a:prstGeom>
          <a:ln>
            <a:solidFill>
              <a:srgbClr val="334971"/>
            </a:solidFill>
          </a:ln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817934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999292"/>
            <a:ext cx="29908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품목별로 품목분류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품목코드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품목이름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품목설명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비고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첨부파일과 같은 세부 항목에 대한 정보를 입력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저장할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대분류 선택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중분류 선택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품목분류 선택시 품목코드는 자동 생성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사용자입력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품목이름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품목설명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비고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첨부파일 찾기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이미지 선택시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미리보기 가능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및 삭제 후 재선택 가능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189CC91-9D5A-4550-B38B-49C7BAE643B2}"/>
              </a:ext>
            </a:extLst>
          </p:cNvPr>
          <p:cNvSpPr/>
          <p:nvPr/>
        </p:nvSpPr>
        <p:spPr>
          <a:xfrm>
            <a:off x="9119717" y="2333520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2F5A4-FE2E-44CA-A7B9-1E254251345E}"/>
              </a:ext>
            </a:extLst>
          </p:cNvPr>
          <p:cNvSpPr/>
          <p:nvPr/>
        </p:nvSpPr>
        <p:spPr>
          <a:xfrm>
            <a:off x="9119717" y="2695015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A2CD211-F37E-44E9-9A89-69442333F683}"/>
              </a:ext>
            </a:extLst>
          </p:cNvPr>
          <p:cNvSpPr/>
          <p:nvPr/>
        </p:nvSpPr>
        <p:spPr>
          <a:xfrm>
            <a:off x="9119717" y="305349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8EAB30-268E-489D-BD3B-CA5E4A18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4" y="1037392"/>
            <a:ext cx="6479836" cy="4658558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33C1137-0084-4F67-ABED-E4D5D9A46860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3470592" y="5695950"/>
            <a:ext cx="4625658" cy="414338"/>
          </a:xfrm>
          <a:prstGeom prst="bentConnector2">
            <a:avLst/>
          </a:prstGeom>
          <a:ln w="38100">
            <a:solidFill>
              <a:srgbClr val="33497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E96E721-B0AF-4484-B187-9653E8C63188}"/>
              </a:ext>
            </a:extLst>
          </p:cNvPr>
          <p:cNvSpPr/>
          <p:nvPr/>
        </p:nvSpPr>
        <p:spPr>
          <a:xfrm>
            <a:off x="304493" y="1520193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79764-B70A-4C0B-8C41-97E88D5DAE6D}"/>
              </a:ext>
            </a:extLst>
          </p:cNvPr>
          <p:cNvSpPr/>
          <p:nvPr/>
        </p:nvSpPr>
        <p:spPr>
          <a:xfrm>
            <a:off x="8096250" y="6010275"/>
            <a:ext cx="419100" cy="200025"/>
          </a:xfrm>
          <a:prstGeom prst="rect">
            <a:avLst/>
          </a:prstGeom>
          <a:noFill/>
          <a:ln w="38100">
            <a:solidFill>
              <a:srgbClr val="33497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8ADD14D-99DA-4E4F-88C1-E9CA42C5479C}"/>
              </a:ext>
            </a:extLst>
          </p:cNvPr>
          <p:cNvSpPr/>
          <p:nvPr/>
        </p:nvSpPr>
        <p:spPr>
          <a:xfrm>
            <a:off x="301902" y="2100897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CDFBD2-114E-4031-8A67-D1B85F2D595E}"/>
              </a:ext>
            </a:extLst>
          </p:cNvPr>
          <p:cNvSpPr/>
          <p:nvPr/>
        </p:nvSpPr>
        <p:spPr>
          <a:xfrm>
            <a:off x="301046" y="2614008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2479BA-C6B9-4528-BD4E-CDB3DE14CB77}"/>
              </a:ext>
            </a:extLst>
          </p:cNvPr>
          <p:cNvSpPr/>
          <p:nvPr/>
        </p:nvSpPr>
        <p:spPr>
          <a:xfrm>
            <a:off x="285748" y="4900008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D09A8A2-6744-474F-8FFB-BDD2E949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58" y="1802501"/>
            <a:ext cx="3527206" cy="1062038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EB4547-C3F5-4BC6-B788-7979B86DBF6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05350" y="1641164"/>
            <a:ext cx="2265311" cy="161337"/>
          </a:xfrm>
          <a:prstGeom prst="bentConnector2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B6D5C0-EF20-4251-83D9-684D2C7E04C4}"/>
              </a:ext>
            </a:extLst>
          </p:cNvPr>
          <p:cNvCxnSpPr>
            <a:cxnSpLocks/>
          </p:cNvCxnSpPr>
          <p:nvPr/>
        </p:nvCxnSpPr>
        <p:spPr>
          <a:xfrm flipH="1">
            <a:off x="1847850" y="2196518"/>
            <a:ext cx="3359208" cy="0"/>
          </a:xfrm>
          <a:prstGeom prst="straightConnector1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1AC642E-E5E8-4D1D-9EFD-05320C813306}"/>
              </a:ext>
            </a:extLst>
          </p:cNvPr>
          <p:cNvSpPr/>
          <p:nvPr/>
        </p:nvSpPr>
        <p:spPr>
          <a:xfrm>
            <a:off x="9119717" y="3613260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2313EA8-7F81-4B72-B656-71B0403A6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260" y="3462475"/>
            <a:ext cx="5036548" cy="1208050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6914958-363B-471F-AE0D-C4B1C39D386D}"/>
              </a:ext>
            </a:extLst>
          </p:cNvPr>
          <p:cNvCxnSpPr>
            <a:endCxn id="30" idx="1"/>
          </p:cNvCxnSpPr>
          <p:nvPr/>
        </p:nvCxnSpPr>
        <p:spPr>
          <a:xfrm rot="5400000" flipH="1" flipV="1">
            <a:off x="2892880" y="4173995"/>
            <a:ext cx="907874" cy="692885"/>
          </a:xfrm>
          <a:prstGeom prst="bentConnector2">
            <a:avLst/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0BCC3975-95DF-4535-BD98-1EF1D15AE4E0}"/>
              </a:ext>
            </a:extLst>
          </p:cNvPr>
          <p:cNvSpPr/>
          <p:nvPr/>
        </p:nvSpPr>
        <p:spPr>
          <a:xfrm>
            <a:off x="2933698" y="4926749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1B5C86F-86D6-4EA3-A0BF-3F91D993A19C}"/>
              </a:ext>
            </a:extLst>
          </p:cNvPr>
          <p:cNvSpPr/>
          <p:nvPr/>
        </p:nvSpPr>
        <p:spPr>
          <a:xfrm>
            <a:off x="4637387" y="1566873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D8BA87E-0011-4613-8506-A93970A3AAB6}"/>
              </a:ext>
            </a:extLst>
          </p:cNvPr>
          <p:cNvSpPr/>
          <p:nvPr/>
        </p:nvSpPr>
        <p:spPr>
          <a:xfrm>
            <a:off x="5165387" y="2128977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7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0" y="349244"/>
            <a:ext cx="29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상세보기기능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(read.html)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655019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품목정보 상세보기</a:t>
            </a:r>
            <a:endParaRPr lang="ko-KR" altLang="en-US" sz="28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B4E49-D2E8-450B-B472-CB416813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31622"/>
            <a:ext cx="8182651" cy="3911144"/>
          </a:xfrm>
          <a:prstGeom prst="rect">
            <a:avLst/>
          </a:prstGeom>
          <a:ln>
            <a:solidFill>
              <a:srgbClr val="334971"/>
            </a:solidFill>
          </a:ln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817934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999292"/>
            <a:ext cx="2990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등록된 품목의 상세정보를 확인할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상세정보에 대해 모두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readonly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처리하여 읽기 기능만 제공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79764-B70A-4C0B-8C41-97E88D5DAE6D}"/>
              </a:ext>
            </a:extLst>
          </p:cNvPr>
          <p:cNvSpPr/>
          <p:nvPr/>
        </p:nvSpPr>
        <p:spPr>
          <a:xfrm>
            <a:off x="866774" y="4093905"/>
            <a:ext cx="1076325" cy="154245"/>
          </a:xfrm>
          <a:prstGeom prst="rect">
            <a:avLst/>
          </a:prstGeom>
          <a:noFill/>
          <a:ln w="38100">
            <a:solidFill>
              <a:srgbClr val="33497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31A0E-3699-490E-8C1F-8A2D22DC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11" y="856417"/>
            <a:ext cx="5705475" cy="4665142"/>
          </a:xfrm>
          <a:prstGeom prst="rect">
            <a:avLst/>
          </a:prstGeom>
          <a:ln w="12700">
            <a:solidFill>
              <a:srgbClr val="33497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6518C2-FE6B-4603-9253-F24E18DF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11" y="5521559"/>
            <a:ext cx="5638480" cy="1265913"/>
          </a:xfrm>
          <a:prstGeom prst="rect">
            <a:avLst/>
          </a:prstGeom>
          <a:ln w="12700">
            <a:solidFill>
              <a:srgbClr val="33497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092FB7-7B0A-4F97-8559-1A0D4438D028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823222" y="1839016"/>
            <a:ext cx="2836605" cy="1673174"/>
          </a:xfrm>
          <a:prstGeom prst="bentConnector3">
            <a:avLst>
              <a:gd name="adj1" fmla="val 100033"/>
            </a:avLst>
          </a:prstGeom>
          <a:ln w="38100">
            <a:solidFill>
              <a:srgbClr val="334971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0" y="349244"/>
            <a:ext cx="29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수정기능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(modify.html)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83920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품목정보 상세보기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삭제</a:t>
            </a:r>
            <a:endParaRPr lang="ko-KR" altLang="en-US" sz="28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B4E49-D2E8-450B-B472-CB416813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31622"/>
            <a:ext cx="8182651" cy="3911144"/>
          </a:xfrm>
          <a:prstGeom prst="rect">
            <a:avLst/>
          </a:prstGeom>
          <a:ln>
            <a:solidFill>
              <a:srgbClr val="334971"/>
            </a:solidFill>
          </a:ln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1170359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1351717"/>
            <a:ext cx="29908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품목의 상세정보 내용을 수정할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수정불가항목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(readonly) 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품목코드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품목정보 등록일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/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마지막 수정일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텍스트수정가능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품목이름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품목설명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비고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3.  select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box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수정가능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품목분류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(readonly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영역에 수정전 값이 보여짐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select box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를 통해 다른 값 선택시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readonly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영역에 반영됨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.) </a:t>
            </a: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첨부파일 수정가능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수정전 값이 보여짐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새로운 첨부파일 선택 시 미리보기 기능을 통해 확인 및 수정 가능함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5.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삭제기능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모달창을 통해 확인 클릭시 해당 품목정보 삭제됨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31A0E-3699-490E-8C1F-8A2D22DC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11" y="913567"/>
            <a:ext cx="5705475" cy="4665142"/>
          </a:xfrm>
          <a:prstGeom prst="rect">
            <a:avLst/>
          </a:prstGeom>
          <a:ln w="9525">
            <a:solidFill>
              <a:srgbClr val="334971"/>
            </a:solidFill>
          </a:ln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6518C2-FE6B-4603-9253-F24E18DF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11" y="5578709"/>
            <a:ext cx="5638480" cy="1265913"/>
          </a:xfrm>
          <a:prstGeom prst="rect">
            <a:avLst/>
          </a:prstGeom>
          <a:ln w="9525">
            <a:solidFill>
              <a:srgbClr val="334971"/>
            </a:solidFill>
          </a:ln>
          <a:effectLst/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092FB7-7B0A-4F97-8559-1A0D4438D028}"/>
              </a:ext>
            </a:extLst>
          </p:cNvPr>
          <p:cNvCxnSpPr>
            <a:cxnSpLocks/>
            <a:stCxn id="13" idx="1"/>
            <a:endCxn id="9" idx="2"/>
          </p:cNvCxnSpPr>
          <p:nvPr/>
        </p:nvCxnSpPr>
        <p:spPr>
          <a:xfrm rot="10800000">
            <a:off x="2936138" y="6423723"/>
            <a:ext cx="330937" cy="180942"/>
          </a:xfrm>
          <a:prstGeom prst="bentConnector2">
            <a:avLst/>
          </a:prstGeom>
          <a:ln w="38100">
            <a:solidFill>
              <a:srgbClr val="334971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79764-B70A-4C0B-8C41-97E88D5DAE6D}"/>
              </a:ext>
            </a:extLst>
          </p:cNvPr>
          <p:cNvSpPr/>
          <p:nvPr/>
        </p:nvSpPr>
        <p:spPr>
          <a:xfrm>
            <a:off x="3267074" y="6475155"/>
            <a:ext cx="381001" cy="259020"/>
          </a:xfrm>
          <a:prstGeom prst="rect">
            <a:avLst/>
          </a:prstGeom>
          <a:noFill/>
          <a:ln w="38100">
            <a:solidFill>
              <a:srgbClr val="33497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1AE561-B840-43C5-B68F-D709CDECC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9" y="5229352"/>
            <a:ext cx="5430655" cy="1194371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8EB5F827-83A2-443B-8903-A4929848862D}"/>
              </a:ext>
            </a:extLst>
          </p:cNvPr>
          <p:cNvSpPr/>
          <p:nvPr/>
        </p:nvSpPr>
        <p:spPr>
          <a:xfrm>
            <a:off x="9125253" y="2291321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632551D-26C6-41D5-B702-C4EAF24106DA}"/>
              </a:ext>
            </a:extLst>
          </p:cNvPr>
          <p:cNvSpPr/>
          <p:nvPr/>
        </p:nvSpPr>
        <p:spPr>
          <a:xfrm>
            <a:off x="9125253" y="2839006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75624E-941D-448E-96C9-9727F10AED8E}"/>
              </a:ext>
            </a:extLst>
          </p:cNvPr>
          <p:cNvSpPr/>
          <p:nvPr/>
        </p:nvSpPr>
        <p:spPr>
          <a:xfrm>
            <a:off x="9125253" y="3384247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FB5838-E8AE-41C8-91FD-8E1FAB34C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08" y="741084"/>
            <a:ext cx="5430654" cy="4467552"/>
          </a:xfrm>
          <a:prstGeom prst="rect">
            <a:avLst/>
          </a:prstGeom>
          <a:ln w="19050">
            <a:solidFill>
              <a:srgbClr val="3349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E0B0AA3-6AF2-4E88-8179-3869B7DA6CA3}"/>
              </a:ext>
            </a:extLst>
          </p:cNvPr>
          <p:cNvSpPr/>
          <p:nvPr/>
        </p:nvSpPr>
        <p:spPr>
          <a:xfrm>
            <a:off x="238697" y="1404321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D2949E-F3BA-4680-93F4-BFAEFD085716}"/>
              </a:ext>
            </a:extLst>
          </p:cNvPr>
          <p:cNvSpPr/>
          <p:nvPr/>
        </p:nvSpPr>
        <p:spPr>
          <a:xfrm>
            <a:off x="236106" y="1850925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E3AD1B-ECD4-461D-93E4-B8B93453232B}"/>
              </a:ext>
            </a:extLst>
          </p:cNvPr>
          <p:cNvSpPr/>
          <p:nvPr/>
        </p:nvSpPr>
        <p:spPr>
          <a:xfrm>
            <a:off x="236106" y="2448110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AA9CAAB-AA31-4055-95D3-7907D298851F}"/>
              </a:ext>
            </a:extLst>
          </p:cNvPr>
          <p:cNvSpPr/>
          <p:nvPr/>
        </p:nvSpPr>
        <p:spPr>
          <a:xfrm>
            <a:off x="236106" y="497183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3A502-66A4-46A6-9AC4-D12DF5139167}"/>
              </a:ext>
            </a:extLst>
          </p:cNvPr>
          <p:cNvSpPr txBox="1"/>
          <p:nvPr/>
        </p:nvSpPr>
        <p:spPr>
          <a:xfrm>
            <a:off x="9061960" y="730656"/>
            <a:ext cx="299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삭제기능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(html</a:t>
            </a:r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파일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x)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ADDD222-F8BE-4CAD-963D-F30532ABF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464" y="3690932"/>
            <a:ext cx="3578979" cy="1072117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413DD7-77D0-42AF-AD64-869E0AA5600A}"/>
              </a:ext>
            </a:extLst>
          </p:cNvPr>
          <p:cNvSpPr/>
          <p:nvPr/>
        </p:nvSpPr>
        <p:spPr>
          <a:xfrm>
            <a:off x="1057275" y="6086475"/>
            <a:ext cx="323850" cy="219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B65351-24EB-459D-9BB0-36169726759F}"/>
              </a:ext>
            </a:extLst>
          </p:cNvPr>
          <p:cNvCxnSpPr>
            <a:stCxn id="34" idx="2"/>
            <a:endCxn id="32" idx="2"/>
          </p:cNvCxnSpPr>
          <p:nvPr/>
        </p:nvCxnSpPr>
        <p:spPr>
          <a:xfrm rot="5400000" flipH="1" flipV="1">
            <a:off x="3260326" y="2721923"/>
            <a:ext cx="1542501" cy="5624754"/>
          </a:xfrm>
          <a:prstGeom prst="bentConnector3">
            <a:avLst>
              <a:gd name="adj1" fmla="val -3211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9066296-0D26-4564-81CA-EAB9BC8DCC24}"/>
              </a:ext>
            </a:extLst>
          </p:cNvPr>
          <p:cNvSpPr/>
          <p:nvPr/>
        </p:nvSpPr>
        <p:spPr>
          <a:xfrm>
            <a:off x="9125253" y="4302840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4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9A7A217-5E21-4758-A0E4-CE351CB5D9D2}"/>
              </a:ext>
            </a:extLst>
          </p:cNvPr>
          <p:cNvSpPr/>
          <p:nvPr/>
        </p:nvSpPr>
        <p:spPr>
          <a:xfrm>
            <a:off x="971007" y="5970138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5249822-ECB0-45B1-9FE9-BE03BE793F94}"/>
              </a:ext>
            </a:extLst>
          </p:cNvPr>
          <p:cNvSpPr/>
          <p:nvPr/>
        </p:nvSpPr>
        <p:spPr>
          <a:xfrm>
            <a:off x="9125253" y="5030191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A3EF2-807F-4725-8728-1D02F453063C}"/>
              </a:ext>
            </a:extLst>
          </p:cNvPr>
          <p:cNvSpPr/>
          <p:nvPr/>
        </p:nvSpPr>
        <p:spPr>
          <a:xfrm>
            <a:off x="8922775" y="0"/>
            <a:ext cx="3269225" cy="6858000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DF7-85A3-46A7-B4E5-DA8FD9F974C9}"/>
              </a:ext>
            </a:extLst>
          </p:cNvPr>
          <p:cNvSpPr txBox="1"/>
          <p:nvPr/>
        </p:nvSpPr>
        <p:spPr>
          <a:xfrm>
            <a:off x="9061961" y="349244"/>
            <a:ext cx="291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검색기능 </a:t>
            </a:r>
            <a:r>
              <a:rPr lang="en-US" altLang="ko-KR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(list.html)</a:t>
            </a:r>
            <a:r>
              <a:rPr lang="ko-KR" altLang="en-US" sz="2000">
                <a:solidFill>
                  <a:schemeClr val="bg1"/>
                </a:solidFill>
                <a:latin typeface="넥슨Lv1고딕 Bold" panose="00000800000000000000" charset="-127"/>
                <a:ea typeface="넥슨Lv1고딕 Bold" panose="00000800000000000000" charset="-127"/>
              </a:rPr>
              <a:t>  </a:t>
            </a:r>
            <a:endParaRPr lang="ko-KR" altLang="en-US" sz="2000" dirty="0">
              <a:solidFill>
                <a:schemeClr val="bg1"/>
              </a:solidFill>
              <a:latin typeface="넥슨Lv1고딕 Bold" panose="00000800000000000000" charset="-127"/>
              <a:ea typeface="넥슨Lv1고딕 Bold" panose="0000080000000000000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52E9-6059-425A-B1A0-AA3DE91BE662}"/>
              </a:ext>
            </a:extLst>
          </p:cNvPr>
          <p:cNvSpPr txBox="1"/>
          <p:nvPr/>
        </p:nvSpPr>
        <p:spPr>
          <a:xfrm>
            <a:off x="381369" y="226134"/>
            <a:ext cx="33089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800" i="0">
                <a:solidFill>
                  <a:schemeClr val="accent1">
                    <a:lumMod val="50000"/>
                  </a:schemeClr>
                </a:solidFill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조달관리 </a:t>
            </a:r>
            <a:r>
              <a:rPr lang="en-US" altLang="ko-KR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&gt; </a:t>
            </a:r>
            <a:r>
              <a:rPr lang="ko-KR" altLang="en-US" sz="280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계약관리</a:t>
            </a:r>
            <a:endParaRPr lang="ko-KR" altLang="en-US" sz="1600" spc="60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A9B1076-F1BA-4FA3-8AE0-F3C667451D39}"/>
              </a:ext>
            </a:extLst>
          </p:cNvPr>
          <p:cNvCxnSpPr>
            <a:cxnSpLocks/>
          </p:cNvCxnSpPr>
          <p:nvPr/>
        </p:nvCxnSpPr>
        <p:spPr>
          <a:xfrm>
            <a:off x="9061962" y="817934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28DE44-0BF9-45E4-B099-7F3D1AC987F7}"/>
              </a:ext>
            </a:extLst>
          </p:cNvPr>
          <p:cNvSpPr txBox="1"/>
          <p:nvPr/>
        </p:nvSpPr>
        <p:spPr>
          <a:xfrm>
            <a:off x="9061961" y="999292"/>
            <a:ext cx="299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개요 </a:t>
            </a:r>
            <a:r>
              <a:rPr lang="en-US" altLang="ko-KR" sz="1600" b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 </a:t>
            </a:r>
          </a:p>
          <a:p>
            <a:r>
              <a:rPr lang="en-US" altLang="ko-KR" sz="14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계약상태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일반검색을 통해 등록된 계약을 검색할 수 있다</a:t>
            </a:r>
            <a:r>
              <a:rPr lang="en-US" altLang="ko-KR" sz="120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sz="140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[ </a:t>
            </a:r>
            <a:r>
              <a:rPr lang="ko-KR" altLang="en-US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화면 설계</a:t>
            </a:r>
            <a:r>
              <a:rPr lang="en-US" altLang="ko-KR" sz="1600" b="1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]</a:t>
            </a: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1.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계약상태에 따른 검색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2.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일반검색 항목선택 </a:t>
            </a:r>
            <a:r>
              <a:rPr lang="en-US" altLang="ko-KR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    </a:t>
            </a:r>
            <a:r>
              <a:rPr lang="ko-KR" altLang="en-US" sz="1200">
                <a:solidFill>
                  <a:schemeClr val="accent4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키워드 입력</a:t>
            </a:r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200">
              <a:solidFill>
                <a:schemeClr val="accent4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189CC91-9D5A-4550-B38B-49C7BAE643B2}"/>
              </a:ext>
            </a:extLst>
          </p:cNvPr>
          <p:cNvSpPr/>
          <p:nvPr/>
        </p:nvSpPr>
        <p:spPr>
          <a:xfrm>
            <a:off x="9118307" y="2149264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2F5A4-FE2E-44CA-A7B9-1E254251345E}"/>
              </a:ext>
            </a:extLst>
          </p:cNvPr>
          <p:cNvSpPr/>
          <p:nvPr/>
        </p:nvSpPr>
        <p:spPr>
          <a:xfrm>
            <a:off x="9118307" y="250076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A2CD211-F37E-44E9-9A89-69442333F683}"/>
              </a:ext>
            </a:extLst>
          </p:cNvPr>
          <p:cNvSpPr/>
          <p:nvPr/>
        </p:nvSpPr>
        <p:spPr>
          <a:xfrm>
            <a:off x="10740241" y="2500769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79E65-79C3-4FCE-A992-25D428D7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9" y="2467278"/>
            <a:ext cx="8182651" cy="3875488"/>
          </a:xfrm>
          <a:prstGeom prst="rect">
            <a:avLst/>
          </a:prstGeom>
          <a:ln>
            <a:solidFill>
              <a:srgbClr val="334971"/>
            </a:solidFill>
          </a:ln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737842E-E12A-4162-8597-6412A4330A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89" y="1929495"/>
            <a:ext cx="1865172" cy="1020429"/>
          </a:xfrm>
          <a:prstGeom prst="bentConnector4">
            <a:avLst>
              <a:gd name="adj1" fmla="val -10242"/>
              <a:gd name="adj2" fmla="val 122402"/>
            </a:avLst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C6E0F6A-81E2-4FA9-A452-BF7EA72A1996}"/>
              </a:ext>
            </a:extLst>
          </p:cNvPr>
          <p:cNvSpPr/>
          <p:nvPr/>
        </p:nvSpPr>
        <p:spPr>
          <a:xfrm>
            <a:off x="857949" y="3013397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8ADD14D-99DA-4E4F-88C1-E9CA42C5479C}"/>
              </a:ext>
            </a:extLst>
          </p:cNvPr>
          <p:cNvSpPr/>
          <p:nvPr/>
        </p:nvSpPr>
        <p:spPr>
          <a:xfrm>
            <a:off x="857949" y="3219153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CDFBD2-114E-4031-8A67-D1B85F2D595E}"/>
              </a:ext>
            </a:extLst>
          </p:cNvPr>
          <p:cNvSpPr/>
          <p:nvPr/>
        </p:nvSpPr>
        <p:spPr>
          <a:xfrm>
            <a:off x="2146194" y="3222846"/>
            <a:ext cx="191242" cy="191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3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DD15B984-B74F-4D1F-983A-820D4D4344F6}"/>
              </a:ext>
            </a:extLst>
          </p:cNvPr>
          <p:cNvSpPr/>
          <p:nvPr/>
        </p:nvSpPr>
        <p:spPr>
          <a:xfrm>
            <a:off x="1427462" y="2931840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BFE5048-E25B-4D08-B8A7-E30DEA388766}"/>
              </a:ext>
            </a:extLst>
          </p:cNvPr>
          <p:cNvSpPr/>
          <p:nvPr/>
        </p:nvSpPr>
        <p:spPr>
          <a:xfrm>
            <a:off x="1427462" y="3361482"/>
            <a:ext cx="135926" cy="135926"/>
          </a:xfrm>
          <a:prstGeom prst="flowChartConnector">
            <a:avLst/>
          </a:prstGeom>
          <a:solidFill>
            <a:srgbClr val="334971"/>
          </a:solidFill>
          <a:ln>
            <a:solidFill>
              <a:srgbClr val="334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F3F4EE-998D-412E-9941-27C329F2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92" y="1167486"/>
            <a:ext cx="1530462" cy="64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69BEF-267F-4640-97DB-01F7E2813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60" y="1163201"/>
            <a:ext cx="1530463" cy="890229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FAA894-A5C6-42DB-8267-0F634D010D81}"/>
              </a:ext>
            </a:extLst>
          </p:cNvPr>
          <p:cNvCxnSpPr>
            <a:stCxn id="83" idx="0"/>
            <a:endCxn id="10" idx="2"/>
          </p:cNvCxnSpPr>
          <p:nvPr/>
        </p:nvCxnSpPr>
        <p:spPr>
          <a:xfrm rot="5400000" flipH="1" flipV="1">
            <a:off x="1813294" y="1492411"/>
            <a:ext cx="1121560" cy="1757298"/>
          </a:xfrm>
          <a:prstGeom prst="bentConnector3">
            <a:avLst>
              <a:gd name="adj1" fmla="val 60191"/>
            </a:avLst>
          </a:prstGeom>
          <a:ln w="38100">
            <a:solidFill>
              <a:srgbClr val="334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601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넥슨Lv1고딕</vt:lpstr>
      <vt:lpstr>Calibri Light</vt:lpstr>
      <vt:lpstr>Calibri</vt:lpstr>
      <vt:lpstr>Arial</vt:lpstr>
      <vt:lpstr>넥슨Lv1고딕 Light</vt:lpstr>
      <vt:lpstr>넥슨Lv1고딕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MIT-JJM</cp:lastModifiedBy>
  <cp:revision>332</cp:revision>
  <dcterms:created xsi:type="dcterms:W3CDTF">2017-12-08T06:13:01Z</dcterms:created>
  <dcterms:modified xsi:type="dcterms:W3CDTF">2022-11-03T06:49:35Z</dcterms:modified>
</cp:coreProperties>
</file>