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2" roundtripDataSignature="AMtx7mjUznImJ2qsnBMvdows7pEi37EU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934BBD-0EB2-4627-9AFB-3DF58A221930}">
  <a:tblStyle styleId="{38934BBD-0EB2-4627-9AFB-3DF58A22193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843ba1211921c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843ba1211921c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Finding Actors</a:t>
            </a:r>
            <a:endParaRPr/>
          </a:p>
        </p:txBody>
      </p:sp>
      <p:sp>
        <p:nvSpPr>
          <p:cNvPr id="55" name="Google Shape;55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7837"/>
              <a:buNone/>
            </a:pPr>
            <a:r>
              <a:rPr lang="en" sz="2500"/>
              <a:t>액터는 시스템 밖에 있는 요소로 대상 시스템과 상호 작용하는 사람이나 다른 시스템에 의한 역할이다. </a:t>
            </a:r>
            <a:endParaRPr sz="2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7837"/>
              <a:buNone/>
            </a:pPr>
            <a:r>
              <a:rPr lang="en" sz="2500"/>
              <a:t>액터는 대상 시스템에게 서비스를 제공하거나 제공 받는다 </a:t>
            </a:r>
            <a:endParaRPr sz="2500"/>
          </a:p>
          <a:p>
            <a:pPr indent="-37547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어떤 사용자들이 작업을 수행하기 위하여 시스템의 지원을 받는가?</a:t>
            </a:r>
            <a:endParaRPr sz="2500"/>
          </a:p>
          <a:p>
            <a:pPr indent="-37547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어떤 사용자들이 시스템의 주요 기능을 사용하는가?</a:t>
            </a:r>
            <a:endParaRPr sz="2500"/>
          </a:p>
          <a:p>
            <a:pPr indent="-37547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어떤 사용자 그룹이 유지 보수와 관리 등의 부수적 기능을 사용하는가?</a:t>
            </a:r>
            <a:endParaRPr sz="2500"/>
          </a:p>
          <a:p>
            <a:pPr indent="-37547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시스템이 어떤 외부 하드웨어나 소프트웨어 시스템과 동작하는가? 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2" name="Google Shape;122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8" name="Google Shape;128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4" name="Google Shape;134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Actors</a:t>
            </a:r>
            <a:endParaRPr/>
          </a:p>
        </p:txBody>
      </p:sp>
      <p:graphicFrame>
        <p:nvGraphicFramePr>
          <p:cNvPr id="61" name="Google Shape;61;p2"/>
          <p:cNvGraphicFramePr/>
          <p:nvPr/>
        </p:nvGraphicFramePr>
        <p:xfrm>
          <a:off x="436475" y="125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{38934BBD-0EB2-4627-9AFB-3DF58A221930}</a:tableStyleId>
              </a:tblPr>
              <a:tblGrid>
                <a:gridCol w="901000"/>
                <a:gridCol w="1683350"/>
                <a:gridCol w="5811450"/>
              </a:tblGrid>
              <a:tr h="5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01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학생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수강 신청 계획을 수립하기 위해 해당 시스템을 이용하는 사람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02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db관리자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학생 정보 및 과목 정보들과 관련된 테이블이나 레코드들을 관리 및 담당하는 관리자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03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서울시립대포털시스템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수강과목과 그 특징을 제공한다.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04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개발자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해당 시스템에 대한 유지보수를 수행한다.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Brainstorming Features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한명씩 빈 슬라이드에 처음 아이디어를 적는다. 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각자 다른 폰트 컬러 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다른 사람의 아이디어에 연관되는 내용을 적는다 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현재 슬라이드에 없는 내용이면 새 슬라이드에 아이디어를 적는다. 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900"/>
              <a:t>원칙: No judgement </a:t>
            </a:r>
            <a:endParaRPr sz="1900"/>
          </a:p>
        </p:txBody>
      </p:sp>
      <p:sp>
        <p:nvSpPr>
          <p:cNvPr id="68" name="Google Shape;68;p3"/>
          <p:cNvSpPr txBox="1"/>
          <p:nvPr/>
        </p:nvSpPr>
        <p:spPr>
          <a:xfrm>
            <a:off x="419475" y="2986225"/>
            <a:ext cx="875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843ba1211921c4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조원별 </a:t>
            </a:r>
            <a:r>
              <a:rPr lang="en"/>
              <a:t>색깔</a:t>
            </a:r>
            <a:endParaRPr/>
          </a:p>
        </p:txBody>
      </p:sp>
      <p:sp>
        <p:nvSpPr>
          <p:cNvPr id="74" name="Google Shape;74;g8843ba1211921c4_0"/>
          <p:cNvSpPr txBox="1"/>
          <p:nvPr>
            <p:ph idx="1" type="body"/>
          </p:nvPr>
        </p:nvSpPr>
        <p:spPr>
          <a:xfrm>
            <a:off x="311700" y="128055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서웅진 - 연두색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정명훈 - 주황색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김민서 - 파란색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E7CC3"/>
                </a:solidFill>
              </a:rPr>
              <a:t>김영신 - 보라색</a:t>
            </a:r>
            <a:endParaRPr>
              <a:solidFill>
                <a:srgbClr val="8E7CC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E7CC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류재욱 - 검은색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강의평 남기기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/>
              <a:t>교재 정보 추가하기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/>
              <a:t>강의 시간표 마법사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/>
              <a:t>졸업 요건 마일스톤 보여주기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/>
              <a:t>강의별 수업 스케쥴 관리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>
                <a:solidFill>
                  <a:srgbClr val="93C47D"/>
                </a:solidFill>
              </a:rPr>
              <a:t>학점 관리 (해당 학점 충족하기 위해 필요한 요건)</a:t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 txBox="1"/>
          <p:nvPr/>
        </p:nvSpPr>
        <p:spPr>
          <a:xfrm>
            <a:off x="1498126" y="2214587"/>
            <a:ext cx="6147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613222" y="3596266"/>
            <a:ext cx="6147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idx="1" type="body"/>
          </p:nvPr>
        </p:nvSpPr>
        <p:spPr>
          <a:xfrm>
            <a:off x="311700" y="187952"/>
            <a:ext cx="8520600" cy="47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69138"/>
                </a:solidFill>
              </a:rPr>
              <a:t>이수해야 하는 교양 과목/영역 알려주는 기능</a:t>
            </a:r>
            <a:endParaRPr sz="1400">
              <a:solidFill>
                <a:srgbClr val="E691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69138"/>
                </a:solidFill>
              </a:rPr>
              <a:t>=&gt; 각 학번, 학과별 교양이수표 데이터를 참고</a:t>
            </a:r>
            <a:endParaRPr sz="1400">
              <a:solidFill>
                <a:srgbClr val="E691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E69138"/>
                </a:solidFill>
              </a:rPr>
              <a:t>=&gt; 미이수한 교양필수 과목 리스트 보여주기</a:t>
            </a:r>
            <a:endParaRPr sz="1400">
              <a:solidFill>
                <a:srgbClr val="E691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E69138"/>
                </a:solidFill>
              </a:rPr>
              <a:t>=&gt; 교양선택 영역들(창의소통, 외국어 등) 중 사용자가 졸업 기준 학점에 미치지 못할 경우, 이수해야 하는 학점 수를 알려주고, 과목을 추천</a:t>
            </a:r>
            <a:endParaRPr sz="1400">
              <a:solidFill>
                <a:srgbClr val="E691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E69138"/>
                </a:solidFill>
              </a:rPr>
              <a:t>(ex. 전전컴 21학번 학생이 졸업하기 위해서는 인문사회 교양선택 3학점 이수를 해야 함. 전전컴 21학번 학생인 사용자가 인문사회 영역을 0학점 들었을 경우 3학점 더 들어야 함을 알려주고, 인문사회 영역 과목을 추천)</a:t>
            </a:r>
            <a:endParaRPr sz="1400">
              <a:solidFill>
                <a:srgbClr val="E691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E691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idx="1" type="body"/>
          </p:nvPr>
        </p:nvSpPr>
        <p:spPr>
          <a:xfrm>
            <a:off x="311700" y="222950"/>
            <a:ext cx="8520600" cy="43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8E7CC3"/>
                </a:solidFill>
              </a:rPr>
              <a:t>내가 담은 시간표 외의 시간에 있는 수강과목 리스트를 알려준다.</a:t>
            </a:r>
            <a:endParaRPr>
              <a:solidFill>
                <a:srgbClr val="8E7CC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8E7CC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93C47D"/>
                </a:solidFill>
              </a:rPr>
              <a:t>시간표에 추가 및 삭제 시 실시간으로 반영하여 시간표를 보여준다.</a:t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rgbClr val="E69138"/>
                </a:solidFill>
              </a:rPr>
              <a:t>빈 시간대에 들어갈 수 있는 강의 리스트 보여주기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434689" y="1845877"/>
            <a:ext cx="6147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친구와 시간표 공유 기능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accent1"/>
                </a:solidFill>
              </a:rPr>
              <a:t>수강 자동 완성 시스템 </a:t>
            </a:r>
            <a:endParaRPr>
              <a:solidFill>
                <a:schemeClr val="accent1"/>
              </a:solidFill>
            </a:endParaRPr>
          </a:p>
          <a:p>
            <a:pPr indent="-3886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-"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9" name="Google Shape;99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-"/>
            </a:pPr>
            <a:r>
              <a:rPr lang="en" sz="2000">
                <a:solidFill>
                  <a:schemeClr val="accent1"/>
                </a:solidFill>
              </a:rPr>
              <a:t>학과와 학년을 입력받아 전공 필수는 포함하고, 이후 전공 선택을 고르고, 들을 수 있는 교양과 타과 수강 강좌를 추천받은 시스템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rgbClr val="93C47D"/>
                </a:solidFill>
              </a:rPr>
              <a:t>   해당 학과가 주로 수강한 교양 강의 추천  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100" name="Google Shape;100;p7"/>
          <p:cNvSpPr txBox="1"/>
          <p:nvPr/>
        </p:nvSpPr>
        <p:spPr>
          <a:xfrm>
            <a:off x="539480" y="1991521"/>
            <a:ext cx="6147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강의평 기반으로 강의 추천, 강의별 카테고리로 추천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1" name="Google Shape;101;p7"/>
          <p:cNvSpPr txBox="1"/>
          <p:nvPr/>
        </p:nvSpPr>
        <p:spPr>
          <a:xfrm>
            <a:off x="624866" y="2384268"/>
            <a:ext cx="6147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친구가 듣는 강의 추천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2" name="Google Shape;102;p7"/>
          <p:cNvSpPr txBox="1"/>
          <p:nvPr/>
        </p:nvSpPr>
        <p:spPr>
          <a:xfrm>
            <a:off x="624875" y="3354875"/>
            <a:ext cx="323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E7CC3"/>
                </a:solidFill>
              </a:rPr>
              <a:t>평점 순으로 강의 정렬</a:t>
            </a:r>
            <a:endParaRPr sz="1800">
              <a:solidFill>
                <a:srgbClr val="8E7CC3"/>
              </a:solidFill>
            </a:endParaRPr>
          </a:p>
        </p:txBody>
      </p:sp>
      <p:sp>
        <p:nvSpPr>
          <p:cNvPr id="103" name="Google Shape;103;p7"/>
          <p:cNvSpPr txBox="1"/>
          <p:nvPr/>
        </p:nvSpPr>
        <p:spPr>
          <a:xfrm>
            <a:off x="686964" y="3927577"/>
            <a:ext cx="6147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장바구니 기반으로 수강신청 경쟁률 보여주기, 경쟁률로 수강신청 순서 추천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4" name="Google Shape;104;p7"/>
          <p:cNvSpPr txBox="1"/>
          <p:nvPr/>
        </p:nvSpPr>
        <p:spPr>
          <a:xfrm>
            <a:off x="5865950" y="2999825"/>
            <a:ext cx="2803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93C47D"/>
                </a:solidFill>
              </a:rPr>
              <a:t>관련 과목 리스트 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110" name="Google Shape;110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93C47D"/>
                </a:solidFill>
              </a:rPr>
              <a:t>관심 있는 특정 키워드를 입력하면 해당 키워드가 포함되거나 관련되어 있는 과목 리스트들을 보여준다. </a:t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1"/>
                </a:solidFill>
              </a:rPr>
              <a:t>사용자가 강좌에 대해 태그를 부여할 수 있는 기능도 추가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