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887"/>
    <p:restoredTop sz="90000"/>
  </p:normalViewPr>
  <p:slideViewPr>
    <p:cSldViewPr snapToGrid="0">
      <p:cViewPr>
        <p:scale>
          <a:sx n="127" d="100"/>
          <a:sy n="127" d="100"/>
        </p:scale>
        <p:origin x="0" y="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44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5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3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3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1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0371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ko-KR" altLang="en-US" sz="7200">
                <a:ea typeface="맑은 고딕"/>
              </a:rPr>
              <a:t>텍스트마이닝</a:t>
            </a:r>
            <a:br>
              <a:rPr lang="ko-KR" altLang="en-US" sz="7200">
                <a:ea typeface="맑은 고딕"/>
              </a:rPr>
            </a:br>
            <a:r>
              <a:rPr lang="ko-KR" altLang="en-US" sz="7200">
                <a:ea typeface="맑은 고딕"/>
              </a:rPr>
              <a:t>기말고사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ea typeface="맑은 고딕"/>
              </a:rPr>
              <a:t>정보통계학과</a:t>
            </a:r>
          </a:p>
          <a:p>
            <a:r>
              <a:rPr lang="ko-KR" altLang="en-US">
                <a:ea typeface="맑은 고딕"/>
              </a:rPr>
              <a:t>20170279</a:t>
            </a:r>
            <a:endParaRPr lang="ko-KR"/>
          </a:p>
          <a:p>
            <a:r>
              <a:rPr lang="ko-KR" altLang="en-US">
                <a:ea typeface="맑은 고딕"/>
              </a:rPr>
              <a:t>박정선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문제4) 파이계수 네트워크 그림 -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34" y="1745333"/>
            <a:ext cx="5435991" cy="4998364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8776-927B-B093-6998-EBF20369C7E7}"/>
              </a:ext>
            </a:extLst>
          </p:cNvPr>
          <p:cNvSpPr txBox="1"/>
          <p:nvPr/>
        </p:nvSpPr>
        <p:spPr>
          <a:xfrm>
            <a:off x="665284" y="1837591"/>
            <a:ext cx="5505447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>
                <a:ea typeface="+mn-lt"/>
                <a:cs typeface="+mn-lt"/>
              </a:rPr>
              <a:t>#</a:t>
            </a:r>
            <a:r>
              <a:rPr lang="en-US" altLang="ko-KR" sz="1000">
                <a:ea typeface="+mn-lt"/>
                <a:cs typeface="+mn-lt"/>
              </a:rPr>
              <a:t>4</a:t>
            </a:r>
            <a:r>
              <a:rPr lang="ko-KR" sz="1000">
                <a:ea typeface="+mn-lt"/>
                <a:cs typeface="+mn-lt"/>
              </a:rPr>
              <a:t>. 전체 댓글의 </a:t>
            </a:r>
            <a:r>
              <a:rPr lang="ko-KR" altLang="en-US" sz="1000">
                <a:ea typeface="+mn-lt"/>
                <a:cs typeface="+mn-lt"/>
              </a:rPr>
              <a:t>명사들의 상관성을 나타내는 파이계수들을 가지고 연결중심성을 크기로 표시하고</a:t>
            </a:r>
            <a:endParaRPr lang="en-US" altLang="ko-KR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   커뮤니티를 나타내는 단어 네트워크 그림을 </a:t>
            </a:r>
            <a:r>
              <a:rPr lang="ko-KR" altLang="en-US" sz="1000" err="1">
                <a:ea typeface="+mn-lt"/>
                <a:cs typeface="+mn-lt"/>
              </a:rPr>
              <a:t>그리시오</a:t>
            </a:r>
            <a:r>
              <a:rPr lang="ko-KR" sz="1000">
                <a:ea typeface="+mn-lt"/>
                <a:cs typeface="+mn-lt"/>
              </a:rPr>
              <a:t>.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 altLang="ko-KR" sz="1000">
              <a:ea typeface="Microsoft GothicNeo"/>
              <a:cs typeface="Microsoft GothicNeo"/>
            </a:endParaRPr>
          </a:p>
          <a:p>
            <a:endParaRPr lang="ko-KR"/>
          </a:p>
          <a:p>
            <a:r>
              <a:rPr lang="ko-KR" sz="1000">
                <a:ea typeface="+mn-lt"/>
                <a:cs typeface="+mn-lt"/>
              </a:rPr>
              <a:t># </a:t>
            </a:r>
            <a:r>
              <a:rPr lang="ko-KR" altLang="en-US" sz="1000">
                <a:ea typeface="+mn-lt"/>
                <a:cs typeface="+mn-lt"/>
              </a:rPr>
              <a:t>두 </a:t>
            </a:r>
            <a:r>
              <a:rPr lang="ko-KR" sz="1000">
                <a:ea typeface="+mn-lt"/>
                <a:cs typeface="+mn-lt"/>
              </a:rPr>
              <a:t>명사 쌍 상관계수 구하기</a:t>
            </a:r>
            <a:endParaRPr lang="ko-KR"/>
          </a:p>
          <a:p>
            <a:r>
              <a:rPr lang="en-US" altLang="ko-KR" sz="1000" err="1">
                <a:ea typeface="+mn-lt"/>
                <a:cs typeface="+mn-lt"/>
              </a:rPr>
              <a:t>word_cors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noun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 altLang="ko-KR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 </a:t>
            </a:r>
            <a:r>
              <a:rPr lang="en-US" altLang="ko-KR" sz="1000" err="1">
                <a:ea typeface="+mn-lt"/>
                <a:cs typeface="+mn-lt"/>
              </a:rPr>
              <a:t>add_count</a:t>
            </a:r>
            <a:r>
              <a:rPr lang="en-US" altLang="ko-KR" sz="1000">
                <a:ea typeface="+mn-lt"/>
                <a:cs typeface="+mn-lt"/>
              </a:rPr>
              <a:t>(word)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 </a:t>
            </a:r>
            <a:r>
              <a:rPr lang="en-US" altLang="ko-KR" sz="1000">
                <a:ea typeface="+mn-lt"/>
                <a:cs typeface="+mn-lt"/>
              </a:rPr>
              <a:t>filter(n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&gt;=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20)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 </a:t>
            </a:r>
            <a:r>
              <a:rPr lang="en-US" altLang="ko-KR" sz="1000" err="1">
                <a:ea typeface="+mn-lt"/>
                <a:cs typeface="+mn-lt"/>
              </a:rPr>
              <a:t>pairwise_cor</a:t>
            </a:r>
            <a:r>
              <a:rPr lang="en-US" altLang="ko-KR" sz="1000">
                <a:ea typeface="+mn-lt"/>
                <a:cs typeface="+mn-lt"/>
              </a:rPr>
              <a:t>(item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feature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id,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sort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T)</a:t>
            </a:r>
            <a:endParaRPr lang="en-US"/>
          </a:p>
          <a:p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관심 단어 목록 생성</a:t>
            </a:r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target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c("</a:t>
            </a:r>
            <a:r>
              <a:rPr lang="ko-KR" altLang="en-US" sz="1000">
                <a:ea typeface="+mn-lt"/>
                <a:cs typeface="+mn-lt"/>
              </a:rPr>
              <a:t>서비스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가격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좌석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음식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승무원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직원</a:t>
            </a:r>
            <a:r>
              <a:rPr lang="en-US" altLang="ko-KR" sz="1000">
                <a:ea typeface="+mn-lt"/>
                <a:cs typeface="+mn-lt"/>
              </a:rPr>
              <a:t>")    # </a:t>
            </a:r>
            <a:r>
              <a:rPr lang="en-US" altLang="ko-KR" sz="1000" err="1">
                <a:ea typeface="+mn-lt"/>
                <a:cs typeface="+mn-lt"/>
              </a:rPr>
              <a:t>중심성이</a:t>
            </a:r>
            <a:r>
              <a:rPr lang="en-US" altLang="ko-KR" sz="1000">
                <a:ea typeface="+mn-lt"/>
                <a:cs typeface="+mn-lt"/>
              </a:rPr>
              <a:t> 큰 </a:t>
            </a:r>
            <a:r>
              <a:rPr lang="en-US" altLang="ko-KR" sz="1000" err="1">
                <a:ea typeface="+mn-lt"/>
                <a:cs typeface="+mn-lt"/>
              </a:rPr>
              <a:t>단어로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추출</a:t>
            </a:r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top_cors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word_</a:t>
            </a:r>
            <a:r>
              <a:rPr lang="ko-KR" sz="1000" err="1">
                <a:ea typeface="+mn-lt"/>
                <a:cs typeface="+mn-lt"/>
              </a:rPr>
              <a:t>cors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/>
          </a:p>
          <a:p>
            <a:r>
              <a:rPr lang="ko-KR" altLang="en-US" sz="1000">
                <a:ea typeface="+mn-lt"/>
                <a:cs typeface="+mn-lt"/>
              </a:rPr>
              <a:t>           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filter(item1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%in%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target</a:t>
            </a:r>
            <a:r>
              <a:rPr lang="ko-KR" sz="1000">
                <a:ea typeface="+mn-lt"/>
                <a:cs typeface="+mn-lt"/>
              </a:rPr>
              <a:t>)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 </a:t>
            </a:r>
            <a:r>
              <a:rPr lang="en-US" altLang="ko-KR" sz="1000" err="1">
                <a:ea typeface="+mn-lt"/>
                <a:cs typeface="+mn-lt"/>
              </a:rPr>
              <a:t>group_by</a:t>
            </a:r>
            <a:r>
              <a:rPr lang="en-US" altLang="ko-KR" sz="1000">
                <a:ea typeface="+mn-lt"/>
                <a:cs typeface="+mn-lt"/>
              </a:rPr>
              <a:t>(item1)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 </a:t>
            </a:r>
            <a:r>
              <a:rPr lang="en-US" altLang="ko-KR" sz="1000" err="1">
                <a:ea typeface="+mn-lt"/>
                <a:cs typeface="+mn-lt"/>
              </a:rPr>
              <a:t>slice_max</a:t>
            </a:r>
            <a:r>
              <a:rPr lang="en-US" altLang="ko-KR" sz="1000">
                <a:ea typeface="+mn-lt"/>
                <a:cs typeface="+mn-lt"/>
              </a:rPr>
              <a:t>(correlation,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10)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ko-KR"/>
          </a:p>
          <a:p>
            <a:endParaRPr lang="ko-KR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연결 중심성과 커뮤니티 추가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set.seed</a:t>
            </a:r>
            <a:r>
              <a:rPr lang="en-US" altLang="ko-KR" sz="1000">
                <a:ea typeface="+mn-lt"/>
                <a:cs typeface="+mn-lt"/>
              </a:rPr>
              <a:t>(1234)</a:t>
            </a:r>
            <a:endParaRPr lang="en-US"/>
          </a:p>
          <a:p>
            <a:r>
              <a:rPr lang="ko-KR" sz="1000" err="1">
                <a:ea typeface="+mn-lt"/>
                <a:cs typeface="+mn-lt"/>
              </a:rPr>
              <a:t>graph</a:t>
            </a:r>
            <a:r>
              <a:rPr lang="en-US" altLang="ko-KR" sz="1000" err="1">
                <a:ea typeface="+mn-lt"/>
                <a:cs typeface="+mn-lt"/>
              </a:rPr>
              <a:t>_cors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word_cors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 </a:t>
            </a:r>
            <a:r>
              <a:rPr lang="en-US" altLang="ko-KR" sz="1000">
                <a:ea typeface="+mn-lt"/>
                <a:cs typeface="+mn-lt"/>
              </a:rPr>
              <a:t>filter(correlation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&gt;=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0.15)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/>
          </a:p>
          <a:p>
            <a:r>
              <a:rPr lang="ko-KR" sz="1000">
                <a:ea typeface="+mn-lt"/>
                <a:cs typeface="+mn-lt"/>
              </a:rPr>
              <a:t>              </a:t>
            </a:r>
            <a:r>
              <a:rPr lang="ko-KR" sz="1000" err="1">
                <a:ea typeface="+mn-lt"/>
                <a:cs typeface="+mn-lt"/>
              </a:rPr>
              <a:t>as_tbl</a:t>
            </a:r>
            <a:r>
              <a:rPr lang="en-US" altLang="ko-KR" sz="1000">
                <a:ea typeface="+mn-lt"/>
                <a:cs typeface="+mn-lt"/>
              </a:rPr>
              <a:t>_graph(directed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 </a:t>
            </a:r>
            <a:r>
              <a:rPr lang="en-US" altLang="ko-KR" sz="1000">
                <a:ea typeface="+mn-lt"/>
                <a:cs typeface="+mn-lt"/>
              </a:rPr>
              <a:t>mutate(centrality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centrality_degree</a:t>
            </a:r>
            <a:r>
              <a:rPr lang="en-US" altLang="ko-KR" sz="1000">
                <a:ea typeface="+mn-lt"/>
                <a:cs typeface="+mn-lt"/>
              </a:rPr>
              <a:t>(), </a:t>
            </a:r>
            <a:endParaRPr lang="en-US" altLang="ko-KR" sz="1000">
              <a:ea typeface="Microsoft GothicNeo"/>
              <a:cs typeface="Microsoft GothicNeo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group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as.factor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group_infomap</a:t>
            </a:r>
            <a:r>
              <a:rPr lang="en-US" altLang="ko-KR" sz="1000">
                <a:ea typeface="+mn-lt"/>
                <a:cs typeface="+mn-lt"/>
              </a:rPr>
              <a:t>()))</a:t>
            </a:r>
            <a:endParaRPr lang="en-US"/>
          </a:p>
          <a:p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파이계수 네트워크 그래프 그리기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font_add</a:t>
            </a:r>
            <a:r>
              <a:rPr lang="en-US" altLang="ko-KR" sz="1000" err="1">
                <a:ea typeface="+mn-lt"/>
                <a:cs typeface="+mn-lt"/>
              </a:rPr>
              <a:t>_google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name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Nanum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Gothic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family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nanumgothic</a:t>
            </a:r>
            <a:r>
              <a:rPr lang="ko-KR" sz="1000">
                <a:ea typeface="+mn-lt"/>
                <a:cs typeface="+mn-lt"/>
              </a:rPr>
              <a:t>")</a:t>
            </a:r>
            <a:endParaRPr lang="ko-KR">
              <a:ea typeface="+mn-lt"/>
              <a:cs typeface="+mn-lt"/>
            </a:endParaRPr>
          </a:p>
          <a:p>
            <a:r>
              <a:rPr lang="ko-KR" sz="1000" err="1">
                <a:ea typeface="+mn-lt"/>
                <a:cs typeface="+mn-lt"/>
              </a:rPr>
              <a:t>showtext_auto</a:t>
            </a:r>
            <a:r>
              <a:rPr lang="ko-KR" sz="1000">
                <a:ea typeface="+mn-lt"/>
                <a:cs typeface="+mn-lt"/>
              </a:rPr>
              <a:t>()</a:t>
            </a:r>
            <a:endParaRPr lang="en-US">
              <a:ea typeface="+mn-lt"/>
              <a:cs typeface="+mn-lt"/>
            </a:endParaRPr>
          </a:p>
          <a:p>
            <a:endParaRPr lang="ko-KR" altLang="en-US" sz="1000">
              <a:ea typeface="Microsoft GothicNeo"/>
              <a:cs typeface="Microsoft GothicNeo"/>
            </a:endParaRPr>
          </a:p>
          <a:p>
            <a:endParaRPr lang="ko-KR">
              <a:ea typeface="Microsoft GothicNeo"/>
              <a:cs typeface="Microsoft GothicNeo"/>
            </a:endParaRPr>
          </a:p>
          <a:p>
            <a:endParaRPr lang="ko-KR" sz="1000">
              <a:ea typeface="Microsoft GothicNeo"/>
              <a:cs typeface="Microsoft GothicNeo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1E8590-50A1-8E92-799C-9F63EEBE7F1D}"/>
              </a:ext>
            </a:extLst>
          </p:cNvPr>
          <p:cNvSpPr txBox="1">
            <a:spLocks/>
          </p:cNvSpPr>
          <p:nvPr/>
        </p:nvSpPr>
        <p:spPr>
          <a:xfrm>
            <a:off x="6169682" y="1743870"/>
            <a:ext cx="5457970" cy="499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74032-44FF-61DB-780A-6EF49CF80198}"/>
              </a:ext>
            </a:extLst>
          </p:cNvPr>
          <p:cNvSpPr txBox="1"/>
          <p:nvPr/>
        </p:nvSpPr>
        <p:spPr>
          <a:xfrm>
            <a:off x="6167804" y="2460379"/>
            <a:ext cx="523435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ea typeface="+mn-lt"/>
                <a:cs typeface="+mn-lt"/>
              </a:rPr>
              <a:t>set.</a:t>
            </a:r>
            <a:r>
              <a:rPr lang="en-US" altLang="ko-KR" sz="1000" err="1">
                <a:ea typeface="+mn-lt"/>
                <a:cs typeface="+mn-lt"/>
              </a:rPr>
              <a:t>seed</a:t>
            </a:r>
            <a:r>
              <a:rPr lang="en-US" sz="1000">
                <a:ea typeface="+mn-lt"/>
                <a:cs typeface="+mn-lt"/>
              </a:rPr>
              <a:t>(1234)</a:t>
            </a:r>
            <a:endParaRPr lang="ko-KR" altLang="en-US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graph_cors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ko-KR" sz="1000">
              <a:ea typeface="+mn-lt"/>
              <a:cs typeface="+mn-lt"/>
            </a:endParaRPr>
          </a:p>
          <a:p>
            <a:r>
              <a:rPr lang="en-US" sz="1000" err="1">
                <a:ea typeface="+mn-lt"/>
                <a:cs typeface="+mn-lt"/>
              </a:rPr>
              <a:t>ggraph</a:t>
            </a:r>
            <a:r>
              <a:rPr lang="en-US" sz="1000">
                <a:ea typeface="+mn-lt"/>
                <a:cs typeface="+mn-lt"/>
              </a:rPr>
              <a:t>(layout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en-US" sz="1000" err="1">
                <a:ea typeface="+mn-lt"/>
                <a:cs typeface="+mn-lt"/>
              </a:rPr>
              <a:t>fr</a:t>
            </a:r>
            <a:r>
              <a:rPr lang="en-US" sz="1000">
                <a:ea typeface="+mn-lt"/>
                <a:cs typeface="+mn-lt"/>
              </a:rPr>
              <a:t>")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</a:p>
          <a:p>
            <a:r>
              <a:rPr lang="en-US" sz="1000" err="1">
                <a:ea typeface="+mn-lt"/>
                <a:cs typeface="+mn-lt"/>
              </a:rPr>
              <a:t>geom_edge_link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color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"gray50",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aes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edge_alpha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correlation,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                 </a:t>
            </a:r>
            <a:r>
              <a:rPr lang="en-US" altLang="ko-KR" sz="1000" err="1">
                <a:ea typeface="+mn-lt"/>
                <a:cs typeface="+mn-lt"/>
              </a:rPr>
              <a:t>edge_width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correlation</a:t>
            </a:r>
            <a:r>
              <a:rPr lang="en-US" sz="1000">
                <a:ea typeface="+mn-lt"/>
                <a:cs typeface="+mn-lt"/>
              </a:rPr>
              <a:t>),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</a:t>
            </a:r>
            <a:r>
              <a:rPr lang="en-US" altLang="ko-KR" sz="1000" err="1">
                <a:ea typeface="+mn-lt"/>
                <a:cs typeface="+mn-lt"/>
              </a:rPr>
              <a:t>show.legend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F)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endParaRPr lang="ko-KR" sz="1000">
              <a:ea typeface="+mn-lt"/>
              <a:cs typeface="+mn-lt"/>
            </a:endParaRPr>
          </a:p>
          <a:p>
            <a:r>
              <a:rPr lang="en-US" sz="1000" err="1">
                <a:ea typeface="+mn-lt"/>
                <a:cs typeface="+mn-lt"/>
              </a:rPr>
              <a:t>scale_edge_width</a:t>
            </a:r>
            <a:r>
              <a:rPr lang="en-US" sz="1000">
                <a:ea typeface="+mn-lt"/>
                <a:cs typeface="+mn-lt"/>
              </a:rPr>
              <a:t>(range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c(1,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4))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endParaRPr lang="ko-KR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geom</a:t>
            </a:r>
            <a:r>
              <a:rPr lang="en-US" sz="1000" err="1">
                <a:ea typeface="+mn-lt"/>
                <a:cs typeface="+mn-lt"/>
              </a:rPr>
              <a:t>_node_point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aes</a:t>
            </a:r>
            <a:r>
              <a:rPr lang="en-US" sz="1000">
                <a:ea typeface="+mn-lt"/>
                <a:cs typeface="+mn-lt"/>
              </a:rPr>
              <a:t>(size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centrality,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color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group), </a:t>
            </a:r>
            <a:endParaRPr lang="en-US" altLang="ko-KR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</a:t>
            </a:r>
            <a:r>
              <a:rPr lang="en-US" sz="1000" err="1">
                <a:ea typeface="+mn-lt"/>
                <a:cs typeface="+mn-lt"/>
              </a:rPr>
              <a:t>show.legend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F)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endParaRPr lang="ko-KR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scale_</a:t>
            </a:r>
            <a:r>
              <a:rPr lang="en-US" sz="1000" err="1">
                <a:ea typeface="+mn-lt"/>
                <a:cs typeface="+mn-lt"/>
              </a:rPr>
              <a:t>size</a:t>
            </a:r>
            <a:r>
              <a:rPr lang="en-US" sz="1000">
                <a:ea typeface="+mn-lt"/>
                <a:cs typeface="+mn-lt"/>
              </a:rPr>
              <a:t>(range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c(4,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8))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</a:p>
          <a:p>
            <a:r>
              <a:rPr lang="en-US" sz="1000" err="1">
                <a:ea typeface="+mn-lt"/>
                <a:cs typeface="+mn-lt"/>
              </a:rPr>
              <a:t>geom_node_text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aes</a:t>
            </a:r>
            <a:r>
              <a:rPr lang="en-US" sz="1000">
                <a:ea typeface="+mn-lt"/>
                <a:cs typeface="+mn-lt"/>
              </a:rPr>
              <a:t>(label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name),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repel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T,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size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4,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family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en-US" sz="1000" err="1">
                <a:ea typeface="+mn-lt"/>
                <a:cs typeface="+mn-lt"/>
              </a:rPr>
              <a:t>nanumgothic</a:t>
            </a:r>
            <a:r>
              <a:rPr lang="en-US" sz="1000">
                <a:ea typeface="+mn-lt"/>
                <a:cs typeface="+mn-lt"/>
              </a:rPr>
              <a:t>")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endParaRPr lang="ko-KR" altLang="en-US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theme</a:t>
            </a:r>
            <a:r>
              <a:rPr lang="en-US" sz="1000">
                <a:ea typeface="+mn-lt"/>
                <a:cs typeface="+mn-lt"/>
              </a:rPr>
              <a:t>_graph()</a:t>
            </a:r>
            <a:endParaRPr lang="ko-KR" altLang="en-US" sz="1000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  <a:p>
            <a:endParaRPr lang="ko-KR" altLang="en-US" sz="1000">
              <a:ea typeface="Microsoft GothicNeo"/>
              <a:cs typeface="Microsoft GothicNeo"/>
            </a:endParaRPr>
          </a:p>
          <a:p>
            <a:endParaRPr lang="ko-KR" sz="1000">
              <a:ea typeface="+mn-lt"/>
              <a:cs typeface="+mn-lt"/>
            </a:endParaRPr>
          </a:p>
          <a:p>
            <a:endParaRPr lang="en-US" altLang="ko-KR" sz="100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10688042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>
                <a:ea typeface="Microsoft GothicNeo"/>
                <a:cs typeface="Microsoft GothicNeo"/>
              </a:rPr>
              <a:t>문제4) 명사에 대한 동시출현 네트워크 - 결과</a:t>
            </a:r>
            <a:endParaRPr lang="ko-KR" altLang="en-US" sz="3200">
              <a:ea typeface="Microsoft GothicNeo"/>
              <a:cs typeface="Microsoft GothicNeo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0415" y="2067717"/>
            <a:ext cx="10513548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  <a:defRPr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  <a:defRPr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803" y="2116014"/>
            <a:ext cx="10172696" cy="387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sz="1000">
                <a:ea typeface="+mn-lt"/>
                <a:cs typeface="+mn-lt"/>
              </a:rPr>
              <a:t>#</a:t>
            </a:r>
            <a:r>
              <a:rPr lang="en-US" sz="1000">
                <a:ea typeface="+mn-lt"/>
                <a:cs typeface="+mn-lt"/>
              </a:rPr>
              <a:t>4</a:t>
            </a:r>
            <a:r>
              <a:rPr lang="ko-KR" sz="1000">
                <a:ea typeface="+mn-lt"/>
                <a:cs typeface="+mn-lt"/>
              </a:rPr>
              <a:t>. 전체 댓글의 명사들의 상관성을 나타내는 파이계수들을 가지고 연결중심성을 크기로 표시하고 커뮤니티를 나타내는 단어 네트워크 그림을 그리시오</a:t>
            </a:r>
            <a:r>
              <a:rPr lang="en-US" altLang="ko-KR" sz="1000">
                <a:ea typeface="+mn-lt"/>
                <a:cs typeface="+mn-lt"/>
              </a:rPr>
              <a:t>.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endParaRPr lang="en-US" altLang="ko-KR" sz="1000">
              <a:ea typeface="Microsoft GothicNeo"/>
              <a:cs typeface="Microsoft GothicNeo"/>
            </a:endParaRPr>
          </a:p>
        </p:txBody>
      </p:sp>
      <p:pic>
        <p:nvPicPr>
          <p:cNvPr id="7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4805" y="2500952"/>
            <a:ext cx="6289430" cy="3892982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7779410" y="2658718"/>
            <a:ext cx="3428235" cy="7702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1000">
                <a:ea typeface="Microsoft GothicNeo"/>
                <a:cs typeface="Microsoft GothicNeo"/>
              </a:rPr>
              <a:t>* 중심성과 네트워크성이 큰 단어 쌍을 위주로 분석한 결과,</a:t>
            </a:r>
            <a:endParaRPr lang="en-US" altLang="ko-KR" sz="1000">
              <a:ea typeface="Microsoft GothicNeo"/>
              <a:cs typeface="Microsoft GothicNeo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>
                <a:ea typeface="Microsoft GothicNeo"/>
                <a:cs typeface="Microsoft GothicNeo"/>
              </a:rPr>
              <a:t> 직원이 친절함 / 비즈니스 클래스 이용 / 출발 및 도착시간 </a:t>
            </a:r>
            <a:endParaRPr lang="en-US" altLang="ko-KR" sz="1000">
              <a:ea typeface="Microsoft GothicNeo"/>
              <a:cs typeface="Microsoft GothicNeo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>
                <a:ea typeface="Microsoft GothicNeo"/>
                <a:cs typeface="Microsoft GothicNeo"/>
              </a:rPr>
              <a:t>지연 </a:t>
            </a:r>
            <a:r>
              <a:rPr lang="ko-KR" altLang="en-US" sz="1000">
                <a:ea typeface="Microsoft GothicNeo"/>
                <a:cs typeface="Microsoft GothicNeo"/>
              </a:rPr>
              <a:t>등</a:t>
            </a:r>
            <a:r>
              <a:rPr lang="en-US" altLang="ko-KR" sz="1000">
                <a:ea typeface="Microsoft GothicNeo"/>
                <a:cs typeface="Microsoft GothicNeo"/>
              </a:rPr>
              <a:t> 고객의 평가와 관련된 내용을 유추해볼 수 있다.</a:t>
            </a:r>
            <a:endParaRPr lang="en-US" altLang="ko-KR" sz="1000">
              <a:ea typeface="Microsoft GothicNeo"/>
              <a:cs typeface="Microsoft Gothic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문제5) 적절한 토픽 수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34" y="1745333"/>
            <a:ext cx="5435991" cy="4998364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8776-927B-B093-6998-EBF20369C7E7}"/>
              </a:ext>
            </a:extLst>
          </p:cNvPr>
          <p:cNvSpPr txBox="1"/>
          <p:nvPr/>
        </p:nvSpPr>
        <p:spPr>
          <a:xfrm>
            <a:off x="665284" y="1837591"/>
            <a:ext cx="550544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>
                <a:ea typeface="+mn-lt"/>
                <a:cs typeface="+mn-lt"/>
              </a:rPr>
              <a:t>#</a:t>
            </a:r>
            <a:r>
              <a:rPr lang="en-US" altLang="ko-KR" sz="1000">
                <a:ea typeface="+mn-lt"/>
                <a:cs typeface="+mn-lt"/>
              </a:rPr>
              <a:t>5</a:t>
            </a:r>
            <a:r>
              <a:rPr lang="ko-KR" altLang="en-US" sz="1000">
                <a:ea typeface="+mn-lt"/>
                <a:cs typeface="+mn-lt"/>
              </a:rPr>
              <a:t>번</a:t>
            </a:r>
            <a:r>
              <a:rPr lang="en-US" altLang="ko-KR" sz="1000">
                <a:ea typeface="+mn-lt"/>
                <a:cs typeface="+mn-lt"/>
              </a:rPr>
              <a:t>~12</a:t>
            </a:r>
            <a:r>
              <a:rPr lang="ko-KR" altLang="en-US" sz="1000">
                <a:ea typeface="+mn-lt"/>
                <a:cs typeface="+mn-lt"/>
              </a:rPr>
              <a:t>번 문제는 명사</a:t>
            </a:r>
            <a:r>
              <a:rPr lang="en-US" altLang="ko-KR" sz="1000">
                <a:ea typeface="+mn-lt"/>
                <a:cs typeface="+mn-lt"/>
              </a:rPr>
              <a:t>/</a:t>
            </a:r>
            <a:r>
              <a:rPr lang="ko-KR" altLang="en-US" sz="1000">
                <a:ea typeface="+mn-lt"/>
                <a:cs typeface="+mn-lt"/>
              </a:rPr>
              <a:t>형용사</a:t>
            </a:r>
            <a:r>
              <a:rPr lang="en-US" altLang="ko-KR" sz="1000">
                <a:ea typeface="+mn-lt"/>
                <a:cs typeface="+mn-lt"/>
              </a:rPr>
              <a:t>/</a:t>
            </a:r>
            <a:r>
              <a:rPr lang="ko-KR" altLang="en-US" sz="1000">
                <a:ea typeface="+mn-lt"/>
                <a:cs typeface="+mn-lt"/>
              </a:rPr>
              <a:t>동사를 이용한 토픽모델을 이용한 문제입니다</a:t>
            </a:r>
            <a:r>
              <a:rPr lang="ko-KR" sz="1000"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#</a:t>
            </a:r>
            <a:r>
              <a:rPr lang="en-US" altLang="ko-KR" sz="1000">
                <a:ea typeface="+mn-lt"/>
                <a:cs typeface="+mn-lt"/>
              </a:rPr>
              <a:t>5.</a:t>
            </a:r>
            <a:r>
              <a:rPr lang="ko-KR" altLang="en-US" sz="1000">
                <a:ea typeface="+mn-lt"/>
                <a:cs typeface="+mn-lt"/>
              </a:rPr>
              <a:t> 토픽을 찾기 위한 적합한 토픽의 수를 찾고 </a:t>
            </a:r>
            <a:r>
              <a:rPr lang="ko-KR" altLang="en-US" sz="1000" err="1">
                <a:ea typeface="+mn-lt"/>
                <a:cs typeface="+mn-lt"/>
              </a:rPr>
              <a:t>설명하시오</a:t>
            </a:r>
            <a:r>
              <a:rPr lang="en-US" altLang="ko-KR" sz="1000">
                <a:ea typeface="+mn-lt"/>
                <a:cs typeface="+mn-lt"/>
              </a:rPr>
              <a:t>.</a:t>
            </a:r>
            <a:r>
              <a:rPr lang="ko-KR" altLang="en-US" sz="1000">
                <a:ea typeface="+mn-lt"/>
                <a:cs typeface="+mn-lt"/>
              </a:rPr>
              <a:t> 단 최적의 토픽 수는 절대 </a:t>
            </a:r>
            <a:r>
              <a:rPr lang="en-US" altLang="ko-KR" sz="1000">
                <a:ea typeface="+mn-lt"/>
                <a:cs typeface="+mn-lt"/>
              </a:rPr>
              <a:t>8</a:t>
            </a:r>
            <a:r>
              <a:rPr lang="ko-KR" altLang="en-US" sz="1000">
                <a:ea typeface="+mn-lt"/>
                <a:cs typeface="+mn-lt"/>
              </a:rPr>
              <a:t>개를 넘지 </a:t>
            </a:r>
            <a:endParaRPr lang="ko-KR" altLang="en-US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   말아야 함</a:t>
            </a:r>
            <a:r>
              <a:rPr lang="en-US" altLang="ko-KR" sz="1000">
                <a:ea typeface="+mn-lt"/>
                <a:cs typeface="+mn-lt"/>
              </a:rPr>
              <a:t>.</a:t>
            </a:r>
            <a:r>
              <a:rPr lang="ko-KR" altLang="en-US" sz="1000">
                <a:ea typeface="+mn-lt"/>
                <a:cs typeface="+mn-lt"/>
              </a:rPr>
              <a:t> 즉 토픽 </a:t>
            </a:r>
            <a:r>
              <a:rPr lang="en-US" altLang="ko-KR" sz="1000">
                <a:ea typeface="+mn-lt"/>
                <a:cs typeface="+mn-lt"/>
              </a:rPr>
              <a:t>8</a:t>
            </a:r>
            <a:r>
              <a:rPr lang="ko-KR" altLang="en-US" sz="1000">
                <a:ea typeface="+mn-lt"/>
                <a:cs typeface="+mn-lt"/>
              </a:rPr>
              <a:t>개까지 중 가장 설명력이 큰 </a:t>
            </a:r>
            <a:r>
              <a:rPr lang="ko-KR" altLang="en-US" sz="1000" err="1">
                <a:ea typeface="+mn-lt"/>
                <a:cs typeface="+mn-lt"/>
              </a:rPr>
              <a:t>토픽수를</a:t>
            </a:r>
            <a:r>
              <a:rPr lang="ko-KR" altLang="en-US" sz="1000">
                <a:ea typeface="+mn-lt"/>
                <a:cs typeface="+mn-lt"/>
              </a:rPr>
              <a:t> 찾기 바람</a:t>
            </a:r>
            <a:r>
              <a:rPr lang="en-US" altLang="ko-KR" sz="1000">
                <a:ea typeface="+mn-lt"/>
                <a:cs typeface="+mn-lt"/>
              </a:rPr>
              <a:t>.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(5)</a:t>
            </a:r>
            <a:endParaRPr lang="ko-KR" altLang="en-US">
              <a:ea typeface="Microsoft GothicNeo"/>
              <a:cs typeface="Microsoft GothicNeo"/>
            </a:endParaRPr>
          </a:p>
          <a:p>
            <a:endParaRPr lang="ko-KR"/>
          </a:p>
          <a:p>
            <a:r>
              <a:rPr lang="en-US" altLang="ko-KR" sz="1000" err="1">
                <a:ea typeface="+mn-lt"/>
                <a:cs typeface="+mn-lt"/>
              </a:rPr>
              <a:t>all_comment_id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all_comment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                             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add_count</a:t>
            </a:r>
            <a:r>
              <a:rPr lang="en-US" altLang="ko-KR" sz="1000">
                <a:ea typeface="+mn-lt"/>
                <a:cs typeface="+mn-lt"/>
              </a:rPr>
              <a:t>(word)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 altLang="ko-KR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  </a:t>
            </a:r>
            <a:r>
              <a:rPr lang="ko-KR" sz="1000">
                <a:ea typeface="+mn-lt"/>
                <a:cs typeface="+mn-lt"/>
              </a:rPr>
              <a:t>             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select</a:t>
            </a:r>
            <a:r>
              <a:rPr lang="en-US" altLang="ko-KR" sz="1000">
                <a:ea typeface="+mn-lt"/>
                <a:cs typeface="+mn-lt"/>
              </a:rPr>
              <a:t>(id,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n)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# </a:t>
            </a:r>
            <a:r>
              <a:rPr lang="ko-KR" sz="1000" err="1">
                <a:ea typeface="+mn-lt"/>
                <a:cs typeface="+mn-lt"/>
              </a:rPr>
              <a:t>문서별</a:t>
            </a:r>
            <a:r>
              <a:rPr lang="ko-KR" sz="1000">
                <a:ea typeface="+mn-lt"/>
                <a:cs typeface="+mn-lt"/>
              </a:rPr>
              <a:t> 단어 빈도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count</a:t>
            </a:r>
            <a:r>
              <a:rPr lang="en-US" altLang="ko-KR" sz="1000">
                <a:ea typeface="+mn-lt"/>
                <a:cs typeface="+mn-lt"/>
              </a:rPr>
              <a:t>_word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all_comment_id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count(id,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sort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T)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DTM 생성</a:t>
            </a:r>
            <a:endParaRPr lang="en-US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dtm_krair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count_word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                     </a:t>
            </a:r>
            <a:r>
              <a:rPr lang="en-US" altLang="ko-KR" sz="1000" err="1">
                <a:ea typeface="+mn-lt"/>
                <a:cs typeface="+mn-lt"/>
              </a:rPr>
              <a:t>cast_dtm</a:t>
            </a:r>
            <a:r>
              <a:rPr lang="en-US" altLang="ko-KR" sz="1000">
                <a:ea typeface="+mn-lt"/>
                <a:cs typeface="+mn-lt"/>
              </a:rPr>
              <a:t>(document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id,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term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value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n)</a:t>
            </a:r>
            <a:endParaRPr lang="en-US"/>
          </a:p>
          <a:p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DTM</a:t>
            </a:r>
            <a:r>
              <a:rPr lang="ko-KR" altLang="en-US" sz="1000">
                <a:ea typeface="+mn-lt"/>
                <a:cs typeface="+mn-lt"/>
              </a:rPr>
              <a:t> 내용 확인하기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as.matrix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dtm_krair</a:t>
            </a:r>
            <a:r>
              <a:rPr lang="en-US" altLang="ko-KR" sz="1000">
                <a:ea typeface="+mn-lt"/>
                <a:cs typeface="+mn-lt"/>
              </a:rPr>
              <a:t>[1:15,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1:15])</a:t>
            </a:r>
            <a:endParaRPr lang="en-US"/>
          </a:p>
          <a:p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토픽 수 비교하여 성능 비교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models_krair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FindTopicsNumber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dtm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dtm_krair</a:t>
            </a:r>
            <a:r>
              <a:rPr lang="en-US" altLang="ko-KR" sz="1000">
                <a:ea typeface="+mn-lt"/>
                <a:cs typeface="+mn-lt"/>
              </a:rPr>
              <a:t>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          </a:t>
            </a:r>
            <a:r>
              <a:rPr lang="en-US" altLang="ko-KR" sz="1000">
                <a:ea typeface="+mn-lt"/>
                <a:cs typeface="+mn-lt"/>
              </a:rPr>
              <a:t>topics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2:15,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          </a:t>
            </a:r>
            <a:r>
              <a:rPr lang="en-US" altLang="ko-KR" sz="1000" err="1">
                <a:ea typeface="+mn-lt"/>
                <a:cs typeface="+mn-lt"/>
              </a:rPr>
              <a:t>return_models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T,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          </a:t>
            </a:r>
            <a:r>
              <a:rPr lang="en-US" altLang="ko-KR" sz="1000">
                <a:ea typeface="+mn-lt"/>
                <a:cs typeface="+mn-lt"/>
              </a:rPr>
              <a:t>control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list(seed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1234))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models_krair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select(topics,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Griffiths2004)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/>
          </a:p>
          <a:p>
            <a:endParaRPr lang="ko-KR" altLang="en-US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성능 지표 그래프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FindTopicsNumber_plot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models_krair</a:t>
            </a:r>
            <a:r>
              <a:rPr lang="en-US" altLang="ko-KR" sz="1000">
                <a:ea typeface="+mn-lt"/>
                <a:cs typeface="+mn-lt"/>
              </a:rPr>
              <a:t>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최적 토픽 수</a:t>
            </a:r>
            <a:r>
              <a:rPr lang="en-US" altLang="ko-KR" sz="1000">
                <a:ea typeface="+mn-lt"/>
                <a:cs typeface="+mn-lt"/>
              </a:rPr>
              <a:t>: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7</a:t>
            </a:r>
            <a:r>
              <a:rPr lang="ko-KR" altLang="en-US" sz="1000">
                <a:ea typeface="+mn-lt"/>
                <a:cs typeface="+mn-lt"/>
              </a:rPr>
              <a:t>개</a:t>
            </a:r>
            <a:endParaRPr lang="ko-KR"/>
          </a:p>
          <a:p>
            <a:endParaRPr lang="ko-KR" alt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# 토픽 별 주요 단어 확인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aaa</a:t>
            </a:r>
            <a:r>
              <a:rPr lang="ko-KR" sz="1000">
                <a:ea typeface="+mn-lt"/>
                <a:cs typeface="+mn-lt"/>
              </a:rPr>
              <a:t> &lt;- </a:t>
            </a:r>
            <a:r>
              <a:rPr lang="ko-KR" sz="1000" err="1">
                <a:ea typeface="+mn-lt"/>
                <a:cs typeface="+mn-lt"/>
              </a:rPr>
              <a:t>terms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lda_model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20</a:t>
            </a:r>
            <a:r>
              <a:rPr lang="ko-KR" sz="1000">
                <a:ea typeface="+mn-lt"/>
                <a:cs typeface="+mn-lt"/>
              </a:rPr>
              <a:t>)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data.frame</a:t>
            </a:r>
            <a:r>
              <a:rPr lang="en-US" altLang="ko-KR" sz="1000">
                <a:ea typeface="+mn-lt"/>
                <a:cs typeface="+mn-lt"/>
              </a:rPr>
              <a:t>()</a:t>
            </a:r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1E8590-50A1-8E92-799C-9F63EEBE7F1D}"/>
              </a:ext>
            </a:extLst>
          </p:cNvPr>
          <p:cNvSpPr txBox="1">
            <a:spLocks/>
          </p:cNvSpPr>
          <p:nvPr/>
        </p:nvSpPr>
        <p:spPr>
          <a:xfrm>
            <a:off x="6169682" y="1743870"/>
            <a:ext cx="5457970" cy="499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1000">
                <a:ea typeface="+mn-lt"/>
                <a:cs typeface="+mn-lt"/>
              </a:rPr>
              <a:t>* 7번째부터 </a:t>
            </a:r>
            <a:r>
              <a:rPr lang="ko-KR" altLang="en-US" sz="1000" err="1">
                <a:ea typeface="+mn-lt"/>
                <a:cs typeface="+mn-lt"/>
              </a:rPr>
              <a:t>완만해지므로</a:t>
            </a:r>
            <a:r>
              <a:rPr lang="ko-KR" altLang="en-US" sz="1000">
                <a:ea typeface="+mn-lt"/>
                <a:cs typeface="+mn-lt"/>
              </a:rPr>
              <a:t> [2,8]의 범위에서 가장 적절한 토픽의 수는 7개</a:t>
            </a: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12FF0D76-D1AE-9045-7AC2-6CD07280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688" y="1885489"/>
            <a:ext cx="5197719" cy="32189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F2C30D-4F71-D7AE-AA38-B367B12A13E7}"/>
              </a:ext>
            </a:extLst>
          </p:cNvPr>
          <p:cNvSpPr/>
          <p:nvPr/>
        </p:nvSpPr>
        <p:spPr>
          <a:xfrm>
            <a:off x="6613281" y="2019300"/>
            <a:ext cx="1802421" cy="294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6E2B59-E8F4-1327-F4CC-143BD6FF47FF}"/>
              </a:ext>
            </a:extLst>
          </p:cNvPr>
          <p:cNvSpPr/>
          <p:nvPr/>
        </p:nvSpPr>
        <p:spPr>
          <a:xfrm>
            <a:off x="7906481" y="2396636"/>
            <a:ext cx="293077" cy="22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2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336647" cy="1172250"/>
          </a:xfrm>
        </p:spPr>
        <p:txBody>
          <a:bodyPr>
            <a:normAutofit fontScale="90000"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문제6) 토픽 별 </a:t>
            </a:r>
            <a:r>
              <a:rPr lang="ko-KR" altLang="en-US" sz="3200" err="1">
                <a:ea typeface="Microsoft GothicNeo"/>
                <a:cs typeface="Microsoft GothicNeo"/>
              </a:rPr>
              <a:t>워드클라우드</a:t>
            </a:r>
            <a:r>
              <a:rPr lang="ko-KR" altLang="en-US" sz="3200">
                <a:ea typeface="Microsoft GothicNeo"/>
                <a:cs typeface="Microsoft GothicNeo"/>
              </a:rPr>
              <a:t>(토픽 별 </a:t>
            </a:r>
            <a:r>
              <a:rPr lang="ko-KR" altLang="en-US" sz="3200" err="1">
                <a:ea typeface="Microsoft GothicNeo"/>
                <a:cs typeface="Microsoft GothicNeo"/>
              </a:rPr>
              <a:t>최다빈도단어</a:t>
            </a:r>
            <a:r>
              <a:rPr lang="ko-KR" altLang="en-US" sz="3200">
                <a:ea typeface="Microsoft GothicNeo"/>
                <a:cs typeface="Microsoft GothicNeo"/>
              </a:rPr>
              <a:t>) -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34" y="1745333"/>
            <a:ext cx="5435991" cy="4998364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1E8590-50A1-8E92-799C-9F63EEBE7F1D}"/>
              </a:ext>
            </a:extLst>
          </p:cNvPr>
          <p:cNvSpPr txBox="1">
            <a:spLocks/>
          </p:cNvSpPr>
          <p:nvPr/>
        </p:nvSpPr>
        <p:spPr>
          <a:xfrm>
            <a:off x="6169682" y="1743870"/>
            <a:ext cx="5457970" cy="499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sz="1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sz="1000" err="1">
              <a:ea typeface="Microsoft GothicNeo"/>
              <a:cs typeface="Microsoft GothicNe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74032-44FF-61DB-780A-6EF49CF80198}"/>
              </a:ext>
            </a:extLst>
          </p:cNvPr>
          <p:cNvSpPr txBox="1"/>
          <p:nvPr/>
        </p:nvSpPr>
        <p:spPr>
          <a:xfrm>
            <a:off x="797169" y="1793629"/>
            <a:ext cx="5234352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ea typeface="+mn-lt"/>
                <a:cs typeface="+mn-lt"/>
              </a:rPr>
              <a:t>#6.</a:t>
            </a:r>
            <a:r>
              <a:rPr lang="ko-KR" sz="1000">
                <a:ea typeface="+mn-lt"/>
                <a:cs typeface="+mn-lt"/>
              </a:rPr>
              <a:t> 각 토픽 내에서의 어떠한 단어들이 중심인지를 알아보기 위해 토픽 별 </a:t>
            </a:r>
            <a:r>
              <a:rPr lang="ko-KR" sz="1000" err="1">
                <a:ea typeface="+mn-lt"/>
                <a:cs typeface="+mn-lt"/>
              </a:rPr>
              <a:t>워드클라우드를</a:t>
            </a:r>
            <a:r>
              <a:rPr lang="ko-KR" sz="1000">
                <a:ea typeface="+mn-lt"/>
                <a:cs typeface="+mn-lt"/>
              </a:rPr>
              <a:t> 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    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한 페이지에 그리고 설명을 </a:t>
            </a:r>
            <a:r>
              <a:rPr lang="ko-KR" sz="1000" err="1">
                <a:ea typeface="+mn-lt"/>
                <a:cs typeface="+mn-lt"/>
              </a:rPr>
              <a:t>하시오</a:t>
            </a:r>
            <a:r>
              <a:rPr lang="en-US" altLang="ko-KR" sz="1000">
                <a:ea typeface="+mn-lt"/>
                <a:cs typeface="+mn-lt"/>
              </a:rPr>
              <a:t>.</a:t>
            </a:r>
            <a:endParaRPr lang="ko-KR" altLang="en-US" sz="1000">
              <a:ea typeface="Microsoft GothicNeo"/>
              <a:cs typeface="Microsoft GothicNeo"/>
            </a:endParaRPr>
          </a:p>
          <a:p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토픽 수 </a:t>
            </a:r>
            <a:r>
              <a:rPr lang="en-US" altLang="ko-KR" sz="1000">
                <a:ea typeface="+mn-lt"/>
                <a:cs typeface="+mn-lt"/>
              </a:rPr>
              <a:t>7</a:t>
            </a:r>
            <a:r>
              <a:rPr lang="ko-KR" altLang="en-US" sz="1000">
                <a:ea typeface="+mn-lt"/>
                <a:cs typeface="+mn-lt"/>
              </a:rPr>
              <a:t>개인 </a:t>
            </a:r>
            <a:r>
              <a:rPr lang="en-US" altLang="ko-KR" sz="1000" err="1">
                <a:ea typeface="+mn-lt"/>
                <a:cs typeface="+mn-lt"/>
              </a:rPr>
              <a:t>lda</a:t>
            </a:r>
            <a:r>
              <a:rPr lang="ko-KR" altLang="en-US" sz="1000">
                <a:ea typeface="+mn-lt"/>
                <a:cs typeface="+mn-lt"/>
              </a:rPr>
              <a:t> 모델 생성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lda_model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LDA(</a:t>
            </a:r>
            <a:r>
              <a:rPr lang="en-US" altLang="ko-KR" sz="1000" err="1">
                <a:ea typeface="+mn-lt"/>
                <a:cs typeface="+mn-lt"/>
              </a:rPr>
              <a:t>dtm_krair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k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7,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method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"Gibbs",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control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list(seed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1234))</a:t>
            </a:r>
            <a:endParaRPr lang="en-US"/>
          </a:p>
          <a:p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gamma</a:t>
            </a:r>
            <a:r>
              <a:rPr lang="ko-KR" altLang="en-US" sz="1000">
                <a:ea typeface="+mn-lt"/>
                <a:cs typeface="+mn-lt"/>
              </a:rPr>
              <a:t> 추출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doc_topic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tidy(</a:t>
            </a:r>
            <a:r>
              <a:rPr lang="en-US" altLang="ko-KR" sz="1000" err="1">
                <a:ea typeface="+mn-lt"/>
                <a:cs typeface="+mn-lt"/>
              </a:rPr>
              <a:t>lda_model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matrix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"gamma")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 altLang="ko-KR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                    </a:t>
            </a:r>
            <a:r>
              <a:rPr lang="en-US" altLang="ko-KR" sz="1000">
                <a:ea typeface="+mn-lt"/>
                <a:cs typeface="+mn-lt"/>
              </a:rPr>
              <a:t>mutate(</a:t>
            </a:r>
            <a:r>
              <a:rPr lang="en-US" altLang="ko-KR" sz="1000" err="1">
                <a:ea typeface="+mn-lt"/>
                <a:cs typeface="+mn-lt"/>
              </a:rPr>
              <a:t>topic_name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paste(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"Topic",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topic))</a:t>
            </a:r>
            <a:endParaRPr lang="en-US"/>
          </a:p>
          <a:p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문서 별로 확률이 가장 높은 토픽 추출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doc_class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doc_topic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                     </a:t>
            </a:r>
            <a:r>
              <a:rPr lang="en-US" altLang="ko-KR" sz="1000" err="1">
                <a:ea typeface="+mn-lt"/>
                <a:cs typeface="+mn-lt"/>
              </a:rPr>
              <a:t>group_by</a:t>
            </a:r>
            <a:r>
              <a:rPr lang="en-US" altLang="ko-KR" sz="1000">
                <a:ea typeface="+mn-lt"/>
                <a:cs typeface="+mn-lt"/>
              </a:rPr>
              <a:t>(document)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                     </a:t>
            </a:r>
            <a:r>
              <a:rPr lang="en-US" altLang="ko-KR" sz="1000" err="1">
                <a:ea typeface="+mn-lt"/>
                <a:cs typeface="+mn-lt"/>
              </a:rPr>
              <a:t>slice_max</a:t>
            </a:r>
            <a:r>
              <a:rPr lang="en-US" altLang="ko-KR" sz="1000">
                <a:ea typeface="+mn-lt"/>
                <a:cs typeface="+mn-lt"/>
              </a:rPr>
              <a:t>(gamma,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1)</a:t>
            </a:r>
            <a:endParaRPr lang="en-US"/>
          </a:p>
          <a:p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데이터셋을 결합하기 위해 기준 변수 타입을 </a:t>
            </a:r>
            <a:r>
              <a:rPr lang="en-US" altLang="ko-KR" sz="1000">
                <a:ea typeface="+mn-lt"/>
                <a:cs typeface="+mn-lt"/>
              </a:rPr>
              <a:t>integer</a:t>
            </a:r>
            <a:r>
              <a:rPr lang="ko-KR" altLang="en-US" sz="1000">
                <a:ea typeface="+mn-lt"/>
                <a:cs typeface="+mn-lt"/>
              </a:rPr>
              <a:t>로 변환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doc_class$document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as.integer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doc_class$document</a:t>
            </a:r>
            <a:r>
              <a:rPr lang="en-US" altLang="ko-KR" sz="1000">
                <a:ea typeface="+mn-lt"/>
                <a:cs typeface="+mn-lt"/>
              </a:rPr>
              <a:t>)</a:t>
            </a:r>
            <a:endParaRPr lang="en-US"/>
          </a:p>
          <a:p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 </a:t>
            </a:r>
            <a:r>
              <a:rPr lang="en-US" altLang="ko-KR" sz="1000" err="1">
                <a:ea typeface="+mn-lt"/>
                <a:cs typeface="+mn-lt"/>
              </a:rPr>
              <a:t>단어</a:t>
            </a:r>
            <a:r>
              <a:rPr lang="en-US" altLang="ko-KR" sz="1000">
                <a:ea typeface="+mn-lt"/>
                <a:cs typeface="+mn-lt"/>
              </a:rPr>
              <a:t> 별 </a:t>
            </a:r>
            <a:r>
              <a:rPr lang="en-US" altLang="ko-KR" sz="1000" err="1">
                <a:ea typeface="+mn-lt"/>
                <a:cs typeface="+mn-lt"/>
              </a:rPr>
              <a:t>토픽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이름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부여</a:t>
            </a:r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all_comment_topic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all_comment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                                    </a:t>
            </a:r>
            <a:r>
              <a:rPr lang="en-US" altLang="ko-KR" sz="1000" err="1">
                <a:ea typeface="+mn-lt"/>
                <a:cs typeface="+mn-lt"/>
              </a:rPr>
              <a:t>left_join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doc_class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by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c("id"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"document"))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altLang="en-US" sz="1000" err="1">
                <a:ea typeface="+mn-lt"/>
                <a:cs typeface="+mn-lt"/>
              </a:rPr>
              <a:t>전처리</a:t>
            </a:r>
            <a:r>
              <a:rPr lang="ko-KR" altLang="en-US" sz="1000">
                <a:ea typeface="+mn-lt"/>
                <a:cs typeface="+mn-lt"/>
              </a:rPr>
              <a:t> 작업을 거치지 않은 </a:t>
            </a:r>
            <a:r>
              <a:rPr lang="en-US" altLang="ko-KR" sz="1000">
                <a:ea typeface="+mn-lt"/>
                <a:cs typeface="+mn-lt"/>
              </a:rPr>
              <a:t>raw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data</a:t>
            </a:r>
            <a:r>
              <a:rPr lang="ko-KR" altLang="en-US" sz="1000">
                <a:ea typeface="+mn-lt"/>
                <a:cs typeface="+mn-lt"/>
              </a:rPr>
              <a:t>에 결합했으므로 </a:t>
            </a:r>
            <a:r>
              <a:rPr lang="en-US" altLang="ko-KR" sz="1000">
                <a:ea typeface="+mn-lt"/>
                <a:cs typeface="+mn-lt"/>
              </a:rPr>
              <a:t>topic</a:t>
            </a:r>
            <a:r>
              <a:rPr lang="ko-KR" sz="1000">
                <a:ea typeface="+mn-lt"/>
                <a:cs typeface="+mn-lt"/>
              </a:rPr>
              <a:t>에 NA 존재</a:t>
            </a:r>
            <a:endParaRPr lang="en-US"/>
          </a:p>
          <a:p>
            <a:r>
              <a:rPr lang="ko-KR" sz="1000">
                <a:ea typeface="+mn-lt"/>
                <a:cs typeface="+mn-lt"/>
              </a:rPr>
              <a:t>       </a:t>
            </a:r>
            <a:r>
              <a:rPr lang="ko-KR" altLang="en-US" sz="1000">
                <a:ea typeface="+mn-lt"/>
                <a:cs typeface="+mn-lt"/>
              </a:rPr>
              <a:t>       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                 </a:t>
            </a:r>
            <a:r>
              <a:rPr lang="en-US" altLang="ko-KR" sz="1000" err="1">
                <a:ea typeface="+mn-lt"/>
                <a:cs typeface="+mn-lt"/>
              </a:rPr>
              <a:t>na.omit</a:t>
            </a:r>
            <a:r>
              <a:rPr lang="en-US" altLang="ko-KR" sz="1000">
                <a:ea typeface="+mn-lt"/>
                <a:cs typeface="+mn-lt"/>
              </a:rPr>
              <a:t>()</a:t>
            </a:r>
            <a:endParaRPr lang="ko-KR"/>
          </a:p>
          <a:p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토픽 별 단어 빈도</a:t>
            </a:r>
            <a:endParaRPr lang="en-US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count_alltp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all_comment_topic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              </a:t>
            </a:r>
            <a:r>
              <a:rPr lang="ko-KR" sz="1000">
                <a:ea typeface="+mn-lt"/>
                <a:cs typeface="+mn-lt"/>
              </a:rPr>
              <a:t>   </a:t>
            </a:r>
            <a:r>
              <a:rPr lang="en-US" altLang="ko-KR" sz="1000" err="1">
                <a:ea typeface="+mn-lt"/>
                <a:cs typeface="+mn-lt"/>
              </a:rPr>
              <a:t>group_by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topic_name</a:t>
            </a:r>
            <a:r>
              <a:rPr lang="en-US" altLang="ko-KR" sz="1000">
                <a:ea typeface="+mn-lt"/>
                <a:cs typeface="+mn-lt"/>
              </a:rPr>
              <a:t>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</a:t>
            </a:r>
            <a:r>
              <a:rPr lang="ko-KR" sz="1000">
                <a:ea typeface="+mn-lt"/>
                <a:cs typeface="+mn-lt"/>
              </a:rPr>
              <a:t>          </a:t>
            </a:r>
            <a:r>
              <a:rPr lang="ko-KR" altLang="en-US" sz="1000">
                <a:ea typeface="+mn-lt"/>
                <a:cs typeface="+mn-lt"/>
              </a:rPr>
              <a:t>  </a:t>
            </a:r>
            <a:r>
              <a:rPr lang="en-US" altLang="ko-KR" sz="1000">
                <a:ea typeface="+mn-lt"/>
                <a:cs typeface="+mn-lt"/>
              </a:rPr>
              <a:t>count(word,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sort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T)</a:t>
            </a:r>
            <a:endParaRPr lang="ko-KR" altLang="en-US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29DC2-001B-D3FB-30FE-A5CE907526A0}"/>
              </a:ext>
            </a:extLst>
          </p:cNvPr>
          <p:cNvSpPr txBox="1"/>
          <p:nvPr/>
        </p:nvSpPr>
        <p:spPr>
          <a:xfrm>
            <a:off x="6167803" y="1742340"/>
            <a:ext cx="523435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토픽 별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altLang="en-US" sz="1000" err="1">
                <a:ea typeface="+mn-lt"/>
                <a:cs typeface="+mn-lt"/>
              </a:rPr>
              <a:t>워드클라우드</a:t>
            </a:r>
            <a:r>
              <a:rPr lang="ko-KR" altLang="en-US" sz="1000">
                <a:ea typeface="+mn-lt"/>
                <a:cs typeface="+mn-lt"/>
              </a:rPr>
              <a:t> (</a:t>
            </a:r>
            <a:r>
              <a:rPr lang="ko-KR" altLang="en-US" sz="1000" err="1">
                <a:ea typeface="+mn-lt"/>
                <a:cs typeface="+mn-lt"/>
              </a:rPr>
              <a:t>토픽별</a:t>
            </a:r>
            <a:r>
              <a:rPr lang="ko-KR" altLang="en-US" sz="1000">
                <a:ea typeface="+mn-lt"/>
                <a:cs typeface="+mn-lt"/>
              </a:rPr>
              <a:t> 최다 빈도)</a:t>
            </a:r>
          </a:p>
          <a:p>
            <a:r>
              <a:rPr lang="en-US" sz="1000" err="1">
                <a:ea typeface="+mn-lt"/>
                <a:cs typeface="+mn-lt"/>
              </a:rPr>
              <a:t>count_alltp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group_by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topic_name</a:t>
            </a:r>
            <a:r>
              <a:rPr lang="en-US" sz="1000">
                <a:ea typeface="+mn-lt"/>
                <a:cs typeface="+mn-lt"/>
              </a:rPr>
              <a:t>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               </a:t>
            </a:r>
            <a:r>
              <a:rPr lang="ko-KR" sz="1000">
                <a:ea typeface="+mn-lt"/>
                <a:cs typeface="+mn-lt"/>
              </a:rPr>
              <a:t>            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ggplot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aes</a:t>
            </a:r>
            <a:r>
              <a:rPr lang="en-US" sz="1000">
                <a:ea typeface="+mn-lt"/>
                <a:cs typeface="+mn-lt"/>
              </a:rPr>
              <a:t>(label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size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n,</a:t>
            </a:r>
            <a:r>
              <a:rPr lang="ko-KR" sz="1000">
                <a:ea typeface="+mn-lt"/>
                <a:cs typeface="+mn-lt"/>
              </a:rPr>
              <a:t> </a:t>
            </a:r>
            <a:endParaRPr 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                          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en-US" altLang="ko-KR" sz="1000">
                <a:ea typeface="+mn-lt"/>
                <a:cs typeface="+mn-lt"/>
              </a:rPr>
              <a:t>color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factor</a:t>
            </a:r>
            <a:r>
              <a:rPr lang="en-US" sz="1000">
                <a:ea typeface="+mn-lt"/>
                <a:cs typeface="+mn-lt"/>
              </a:rPr>
              <a:t>(sample.int(n=</a:t>
            </a:r>
            <a:r>
              <a:rPr lang="en-US" altLang="ko-KR" sz="1000">
                <a:ea typeface="+mn-lt"/>
                <a:cs typeface="+mn-lt"/>
              </a:rPr>
              <a:t>10,</a:t>
            </a:r>
            <a:r>
              <a:rPr lang="ko-KR" sz="1000">
                <a:ea typeface="+mn-lt"/>
                <a:cs typeface="+mn-lt"/>
              </a:rPr>
              <a:t> </a:t>
            </a:r>
            <a:endParaRPr 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                                                                       </a:t>
            </a:r>
            <a:r>
              <a:rPr lang="en-US" sz="1000">
                <a:ea typeface="+mn-lt"/>
                <a:cs typeface="+mn-lt"/>
              </a:rPr>
              <a:t>size=</a:t>
            </a:r>
            <a:r>
              <a:rPr lang="en-US" sz="1000" err="1">
                <a:ea typeface="+mn-lt"/>
                <a:cs typeface="+mn-lt"/>
              </a:rPr>
              <a:t>nrow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count_alltp</a:t>
            </a:r>
            <a:r>
              <a:rPr lang="en-US" sz="1000">
                <a:ea typeface="+mn-lt"/>
                <a:cs typeface="+mn-lt"/>
              </a:rPr>
              <a:t>),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                                                                       </a:t>
            </a:r>
            <a:r>
              <a:rPr lang="en-US" sz="1000">
                <a:ea typeface="+mn-lt"/>
                <a:cs typeface="+mn-lt"/>
              </a:rPr>
              <a:t>replace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TRUE))))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endParaRPr lang="ko-KR" altLang="en-US" sz="1000">
              <a:ea typeface="+mn-lt"/>
              <a:cs typeface="+mn-lt"/>
            </a:endParaRPr>
          </a:p>
          <a:p>
            <a:r>
              <a:rPr lang="en-US" sz="1000" err="1">
                <a:ea typeface="+mn-lt"/>
                <a:cs typeface="+mn-lt"/>
              </a:rPr>
              <a:t>facet_wrap</a:t>
            </a:r>
            <a:r>
              <a:rPr lang="en-US" sz="1000">
                <a:ea typeface="+mn-lt"/>
                <a:cs typeface="+mn-lt"/>
              </a:rPr>
              <a:t>(~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topic_name</a:t>
            </a:r>
            <a:r>
              <a:rPr lang="en-US" sz="1000">
                <a:ea typeface="+mn-lt"/>
                <a:cs typeface="+mn-lt"/>
              </a:rPr>
              <a:t>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scales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en-US" altLang="ko-KR" sz="1000">
                <a:ea typeface="+mn-lt"/>
                <a:cs typeface="+mn-lt"/>
              </a:rPr>
              <a:t>free",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ncol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3)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ko-KR" altLang="en-US" sz="1000">
              <a:ea typeface="+mn-lt"/>
              <a:cs typeface="+mn-lt"/>
            </a:endParaRPr>
          </a:p>
          <a:p>
            <a:r>
              <a:rPr lang="en-US" sz="1000" err="1">
                <a:ea typeface="+mn-lt"/>
                <a:cs typeface="+mn-lt"/>
              </a:rPr>
              <a:t>geom_text_wordcloud</a:t>
            </a:r>
            <a:r>
              <a:rPr lang="en-US" sz="1000">
                <a:ea typeface="+mn-lt"/>
                <a:cs typeface="+mn-lt"/>
              </a:rPr>
              <a:t>(seed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1234)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ko-KR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scale_radius</a:t>
            </a:r>
            <a:r>
              <a:rPr lang="en-US" altLang="ko-KR" sz="1000">
                <a:ea typeface="+mn-lt"/>
                <a:cs typeface="+mn-lt"/>
              </a:rPr>
              <a:t>(limits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c</a:t>
            </a:r>
            <a:r>
              <a:rPr lang="en-US" sz="1000">
                <a:ea typeface="+mn-lt"/>
                <a:cs typeface="+mn-lt"/>
              </a:rPr>
              <a:t>(10,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NA),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range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c(3,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15))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+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theme_minimal</a:t>
            </a:r>
            <a:r>
              <a:rPr lang="en-US" altLang="ko-KR" sz="1000">
                <a:ea typeface="+mn-lt"/>
                <a:cs typeface="+mn-lt"/>
              </a:rPr>
              <a:t>()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9731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문제6) </a:t>
            </a:r>
            <a:r>
              <a:rPr lang="ko-KR" altLang="en-US" sz="3200">
                <a:ea typeface="+mj-lt"/>
                <a:cs typeface="+mj-lt"/>
              </a:rPr>
              <a:t>토픽 별</a:t>
            </a:r>
            <a:r>
              <a:rPr lang="ko-KR" sz="3200">
                <a:ea typeface="+mj-lt"/>
                <a:cs typeface="+mj-lt"/>
              </a:rPr>
              <a:t> </a:t>
            </a:r>
            <a:r>
              <a:rPr lang="ko-KR" sz="3200" err="1">
                <a:ea typeface="+mj-lt"/>
                <a:cs typeface="+mj-lt"/>
              </a:rPr>
              <a:t>워드클라우드</a:t>
            </a:r>
            <a:r>
              <a:rPr lang="ko-KR" sz="3200">
                <a:ea typeface="+mj-lt"/>
                <a:cs typeface="+mj-lt"/>
              </a:rPr>
              <a:t>(</a:t>
            </a:r>
            <a:r>
              <a:rPr lang="ko-KR" altLang="en-US" sz="3200">
                <a:ea typeface="+mj-lt"/>
                <a:cs typeface="+mj-lt"/>
              </a:rPr>
              <a:t>토픽 별</a:t>
            </a:r>
            <a:r>
              <a:rPr lang="ko-KR" sz="3200">
                <a:ea typeface="+mj-lt"/>
                <a:cs typeface="+mj-lt"/>
              </a:rPr>
              <a:t> </a:t>
            </a:r>
            <a:r>
              <a:rPr lang="ko-KR" sz="3200" err="1">
                <a:ea typeface="+mj-lt"/>
                <a:cs typeface="+mj-lt"/>
              </a:rPr>
              <a:t>최다빈도단어</a:t>
            </a:r>
            <a:r>
              <a:rPr lang="ko-KR" sz="3200">
                <a:ea typeface="+mj-lt"/>
                <a:cs typeface="+mj-lt"/>
              </a:rPr>
              <a:t>) - </a:t>
            </a:r>
            <a:r>
              <a:rPr lang="ko-KR" altLang="en-US" sz="3200">
                <a:ea typeface="Microsoft GothicNeo"/>
                <a:cs typeface="Microsoft GothicNeo"/>
              </a:rPr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434" y="2016429"/>
            <a:ext cx="10513548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E0E8A7A-6B1E-51FC-AE18-C72F6ADA8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2" y="2090643"/>
            <a:ext cx="7234603" cy="4486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6524C-47BC-3A5C-70EA-BA96A7ACD42C}"/>
              </a:ext>
            </a:extLst>
          </p:cNvPr>
          <p:cNvSpPr txBox="1"/>
          <p:nvPr/>
        </p:nvSpPr>
        <p:spPr>
          <a:xfrm>
            <a:off x="8487508" y="2555631"/>
            <a:ext cx="2743200" cy="3647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>
                <a:ea typeface="Microsoft GothicNeo"/>
                <a:cs typeface="Microsoft GothicNeo"/>
              </a:rPr>
              <a:t>&lt;토픽 별 최다 빈출 단어&gt;</a:t>
            </a:r>
          </a:p>
          <a:p>
            <a:endParaRPr lang="ko-KR" altLang="en-US" sz="1050" dirty="0">
              <a:ea typeface="Microsoft GothicNeo"/>
              <a:cs typeface="Microsoft GothicNeo"/>
            </a:endParaRPr>
          </a:p>
          <a:p>
            <a:r>
              <a:rPr lang="ko-KR" altLang="en-US" sz="1050" dirty="0">
                <a:ea typeface="Microsoft GothicNeo"/>
                <a:cs typeface="Microsoft GothicNeo"/>
              </a:rPr>
              <a:t>Topic1: 시간, 좋다, 여행, 서비스, …</a:t>
            </a:r>
            <a:endParaRPr lang="ko-KR" sz="1050" dirty="0">
              <a:ea typeface="Microsoft GothicNeo"/>
              <a:cs typeface="Microsoft GothicNeo"/>
            </a:endParaRPr>
          </a:p>
          <a:p>
            <a:r>
              <a:rPr lang="ko-KR" altLang="en-US" sz="1050" dirty="0">
                <a:ea typeface="+mn-lt"/>
                <a:cs typeface="+mn-lt"/>
              </a:rPr>
              <a:t>-&gt; 시간적인 부분에서 (긍정적) 평가</a:t>
            </a:r>
          </a:p>
          <a:p>
            <a:endParaRPr lang="ko-KR" altLang="en-US" sz="1050" dirty="0">
              <a:ea typeface="+mn-lt"/>
              <a:cs typeface="+mn-lt"/>
            </a:endParaRPr>
          </a:p>
          <a:p>
            <a:r>
              <a:rPr lang="en-US" altLang="ko-KR" sz="1050" dirty="0">
                <a:ea typeface="+mn-lt"/>
                <a:cs typeface="+mn-lt"/>
              </a:rPr>
              <a:t>Topic2: </a:t>
            </a:r>
            <a:r>
              <a:rPr lang="en-US" altLang="ko-KR" sz="1050" dirty="0" err="1">
                <a:ea typeface="+mn-lt"/>
                <a:cs typeface="+mn-lt"/>
              </a:rPr>
              <a:t>친절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서비스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승무원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좋다</a:t>
            </a:r>
            <a:r>
              <a:rPr lang="en-US" altLang="ko-KR" sz="1050" dirty="0">
                <a:ea typeface="+mn-lt"/>
                <a:cs typeface="+mn-lt"/>
              </a:rPr>
              <a:t>, …</a:t>
            </a:r>
          </a:p>
          <a:p>
            <a:r>
              <a:rPr lang="en-US" altLang="ko-KR" sz="1050" dirty="0">
                <a:ea typeface="+mn-lt"/>
                <a:cs typeface="+mn-lt"/>
              </a:rPr>
              <a:t>-&gt; </a:t>
            </a:r>
            <a:r>
              <a:rPr lang="en-US" altLang="ko-KR" sz="1050" dirty="0" err="1">
                <a:ea typeface="+mn-lt"/>
                <a:cs typeface="+mn-lt"/>
              </a:rPr>
              <a:t>승무원</a:t>
            </a:r>
            <a:r>
              <a:rPr lang="en-US" altLang="ko-KR" sz="1050" dirty="0">
                <a:ea typeface="+mn-lt"/>
                <a:cs typeface="+mn-lt"/>
              </a:rPr>
              <a:t> </a:t>
            </a:r>
            <a:r>
              <a:rPr lang="en-US" altLang="ko-KR" sz="1050" dirty="0" err="1">
                <a:ea typeface="+mn-lt"/>
                <a:cs typeface="+mn-lt"/>
              </a:rPr>
              <a:t>서비스</a:t>
            </a:r>
            <a:r>
              <a:rPr lang="en-US" altLang="ko-KR" sz="1050" dirty="0">
                <a:ea typeface="+mn-lt"/>
                <a:cs typeface="+mn-lt"/>
              </a:rPr>
              <a:t> </a:t>
            </a:r>
            <a:r>
              <a:rPr lang="en-US" altLang="ko-KR" sz="1050" dirty="0" err="1">
                <a:ea typeface="+mn-lt"/>
                <a:cs typeface="+mn-lt"/>
              </a:rPr>
              <a:t>부분에서</a:t>
            </a:r>
            <a:r>
              <a:rPr lang="en-US" altLang="ko-KR" sz="1050" dirty="0">
                <a:ea typeface="+mn-lt"/>
                <a:cs typeface="+mn-lt"/>
              </a:rPr>
              <a:t> (</a:t>
            </a:r>
            <a:r>
              <a:rPr lang="en-US" altLang="ko-KR" sz="1050" dirty="0" err="1">
                <a:ea typeface="+mn-lt"/>
                <a:cs typeface="+mn-lt"/>
              </a:rPr>
              <a:t>긍정적</a:t>
            </a:r>
            <a:r>
              <a:rPr lang="en-US" altLang="ko-KR" sz="1050" dirty="0">
                <a:ea typeface="+mn-lt"/>
                <a:cs typeface="+mn-lt"/>
              </a:rPr>
              <a:t>) </a:t>
            </a:r>
            <a:r>
              <a:rPr lang="en-US" altLang="ko-KR" sz="1050" dirty="0" err="1">
                <a:ea typeface="+mn-lt"/>
                <a:cs typeface="+mn-lt"/>
              </a:rPr>
              <a:t>평가</a:t>
            </a:r>
          </a:p>
          <a:p>
            <a:endParaRPr lang="en-US" altLang="ko-KR" sz="1050" dirty="0">
              <a:ea typeface="+mn-lt"/>
              <a:cs typeface="+mn-lt"/>
            </a:endParaRPr>
          </a:p>
          <a:p>
            <a:r>
              <a:rPr lang="en-US" altLang="ko-KR" sz="1050" dirty="0">
                <a:ea typeface="+mn-lt"/>
                <a:cs typeface="+mn-lt"/>
              </a:rPr>
              <a:t>Topic3: </a:t>
            </a:r>
            <a:r>
              <a:rPr lang="en-US" altLang="ko-KR" sz="1050" dirty="0" err="1">
                <a:ea typeface="+mn-lt"/>
                <a:cs typeface="+mn-lt"/>
              </a:rPr>
              <a:t>좋다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서비스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음식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제공</a:t>
            </a:r>
            <a:r>
              <a:rPr lang="en-US" altLang="ko-KR" sz="1050" dirty="0">
                <a:ea typeface="+mn-lt"/>
                <a:cs typeface="+mn-lt"/>
              </a:rPr>
              <a:t>, …</a:t>
            </a:r>
            <a:endParaRPr lang="ko-KR" sz="1050" dirty="0" err="1"/>
          </a:p>
          <a:p>
            <a:r>
              <a:rPr lang="en-US" altLang="ko-KR" sz="1050" dirty="0">
                <a:ea typeface="+mn-lt"/>
                <a:cs typeface="+mn-lt"/>
              </a:rPr>
              <a:t>-&gt; </a:t>
            </a:r>
            <a:r>
              <a:rPr lang="en-US" altLang="ko-KR" sz="1050" dirty="0" err="1">
                <a:ea typeface="+mn-lt"/>
                <a:cs typeface="+mn-lt"/>
              </a:rPr>
              <a:t>음식</a:t>
            </a:r>
            <a:r>
              <a:rPr lang="en-US" altLang="ko-KR" sz="1050" dirty="0">
                <a:ea typeface="+mn-lt"/>
                <a:cs typeface="+mn-lt"/>
              </a:rPr>
              <a:t> </a:t>
            </a:r>
            <a:r>
              <a:rPr lang="en-US" altLang="ko-KR" sz="1050" dirty="0" err="1">
                <a:ea typeface="+mn-lt"/>
                <a:cs typeface="+mn-lt"/>
              </a:rPr>
              <a:t>서비스</a:t>
            </a:r>
            <a:r>
              <a:rPr lang="en-US" altLang="ko-KR" sz="1050" dirty="0">
                <a:ea typeface="+mn-lt"/>
                <a:cs typeface="+mn-lt"/>
              </a:rPr>
              <a:t> </a:t>
            </a:r>
            <a:r>
              <a:rPr lang="en-US" altLang="ko-KR" sz="1050" dirty="0" err="1">
                <a:ea typeface="+mn-lt"/>
                <a:cs typeface="+mn-lt"/>
              </a:rPr>
              <a:t>부분에서</a:t>
            </a:r>
            <a:r>
              <a:rPr lang="en-US" altLang="ko-KR" sz="1050" dirty="0">
                <a:ea typeface="+mn-lt"/>
                <a:cs typeface="+mn-lt"/>
              </a:rPr>
              <a:t> (</a:t>
            </a:r>
            <a:r>
              <a:rPr lang="en-US" altLang="ko-KR" sz="1050" dirty="0" err="1">
                <a:ea typeface="+mn-lt"/>
                <a:cs typeface="+mn-lt"/>
              </a:rPr>
              <a:t>긍정적</a:t>
            </a:r>
            <a:r>
              <a:rPr lang="en-US" altLang="ko-KR" sz="1050" dirty="0">
                <a:ea typeface="+mn-lt"/>
                <a:cs typeface="+mn-lt"/>
              </a:rPr>
              <a:t>) </a:t>
            </a:r>
            <a:r>
              <a:rPr lang="en-US" altLang="ko-KR" sz="1050" dirty="0" err="1">
                <a:ea typeface="+mn-lt"/>
                <a:cs typeface="+mn-lt"/>
              </a:rPr>
              <a:t>평가</a:t>
            </a:r>
            <a:endParaRPr lang="en-US" altLang="ko-KR" sz="1050" dirty="0">
              <a:ea typeface="+mn-lt"/>
              <a:cs typeface="+mn-lt"/>
            </a:endParaRPr>
          </a:p>
          <a:p>
            <a:endParaRPr lang="en-US" altLang="ko-KR" sz="1050" dirty="0">
              <a:ea typeface="+mn-lt"/>
              <a:cs typeface="+mn-lt"/>
            </a:endParaRPr>
          </a:p>
          <a:p>
            <a:r>
              <a:rPr lang="en-US" altLang="ko-KR" sz="1050" dirty="0">
                <a:ea typeface="+mn-lt"/>
                <a:cs typeface="+mn-lt"/>
              </a:rPr>
              <a:t>Topic4: </a:t>
            </a:r>
            <a:r>
              <a:rPr lang="en-US" altLang="ko-KR" sz="1050" dirty="0" err="1">
                <a:ea typeface="+mn-lt"/>
                <a:cs typeface="+mn-lt"/>
              </a:rPr>
              <a:t>서비스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좋다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타다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기내식</a:t>
            </a:r>
            <a:r>
              <a:rPr lang="en-US" altLang="ko-KR" sz="1050" dirty="0">
                <a:ea typeface="+mn-lt"/>
                <a:cs typeface="+mn-lt"/>
              </a:rPr>
              <a:t>, ...</a:t>
            </a:r>
          </a:p>
          <a:p>
            <a:r>
              <a:rPr lang="en-US" altLang="ko-KR" sz="1050" dirty="0">
                <a:ea typeface="+mn-lt"/>
                <a:cs typeface="+mn-lt"/>
              </a:rPr>
              <a:t>-&gt; </a:t>
            </a:r>
            <a:r>
              <a:rPr lang="en-US" altLang="ko-KR" sz="1050" dirty="0" err="1">
                <a:ea typeface="+mn-lt"/>
                <a:cs typeface="+mn-lt"/>
              </a:rPr>
              <a:t>기내식</a:t>
            </a:r>
            <a:r>
              <a:rPr lang="en-US" altLang="ko-KR" sz="1050" dirty="0">
                <a:ea typeface="+mn-lt"/>
                <a:cs typeface="+mn-lt"/>
              </a:rPr>
              <a:t> </a:t>
            </a:r>
            <a:r>
              <a:rPr lang="en-US" altLang="ko-KR" sz="1050" dirty="0" err="1">
                <a:ea typeface="+mn-lt"/>
                <a:cs typeface="+mn-lt"/>
              </a:rPr>
              <a:t>부분에서</a:t>
            </a:r>
            <a:r>
              <a:rPr lang="en-US" altLang="ko-KR" sz="1050" dirty="0">
                <a:ea typeface="+mn-lt"/>
                <a:cs typeface="+mn-lt"/>
              </a:rPr>
              <a:t> (</a:t>
            </a:r>
            <a:r>
              <a:rPr lang="en-US" altLang="ko-KR" sz="1050" dirty="0" err="1">
                <a:ea typeface="+mn-lt"/>
                <a:cs typeface="+mn-lt"/>
              </a:rPr>
              <a:t>긍정적</a:t>
            </a:r>
            <a:r>
              <a:rPr lang="en-US" altLang="ko-KR" sz="1050" dirty="0">
                <a:ea typeface="+mn-lt"/>
                <a:cs typeface="+mn-lt"/>
              </a:rPr>
              <a:t>) </a:t>
            </a:r>
            <a:r>
              <a:rPr lang="en-US" altLang="ko-KR" sz="1050" dirty="0" err="1">
                <a:ea typeface="+mn-lt"/>
                <a:cs typeface="+mn-lt"/>
              </a:rPr>
              <a:t>평가</a:t>
            </a:r>
            <a:endParaRPr lang="en-US" altLang="ko-KR" sz="1050" dirty="0" err="1">
              <a:ea typeface="Microsoft GothicNeo"/>
              <a:cs typeface="Microsoft GothicNeo"/>
            </a:endParaRPr>
          </a:p>
          <a:p>
            <a:endParaRPr lang="en-US" altLang="ko-KR" sz="1050" dirty="0">
              <a:ea typeface="+mn-lt"/>
              <a:cs typeface="+mn-lt"/>
            </a:endParaRPr>
          </a:p>
          <a:p>
            <a:r>
              <a:rPr lang="en-US" altLang="ko-KR" sz="1050" dirty="0">
                <a:ea typeface="+mn-lt"/>
                <a:cs typeface="+mn-lt"/>
              </a:rPr>
              <a:t>Topic5: </a:t>
            </a:r>
            <a:r>
              <a:rPr lang="en-US" altLang="ko-KR" sz="1050" dirty="0" err="1">
                <a:ea typeface="+mn-lt"/>
                <a:cs typeface="+mn-lt"/>
              </a:rPr>
              <a:t>좌석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좋다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없다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서비스</a:t>
            </a:r>
            <a:r>
              <a:rPr lang="en-US" altLang="ko-KR" sz="1050" dirty="0">
                <a:ea typeface="+mn-lt"/>
                <a:cs typeface="+mn-lt"/>
              </a:rPr>
              <a:t>, …</a:t>
            </a:r>
            <a:endParaRPr lang="en-US" altLang="ko-KR" sz="1050" dirty="0">
              <a:ea typeface="Microsoft GothicNeo"/>
              <a:cs typeface="Microsoft GothicNeo"/>
            </a:endParaRPr>
          </a:p>
          <a:p>
            <a:r>
              <a:rPr lang="en-US" altLang="ko-KR" sz="1050" dirty="0">
                <a:ea typeface="+mn-lt"/>
                <a:cs typeface="+mn-lt"/>
              </a:rPr>
              <a:t>-&gt; </a:t>
            </a:r>
            <a:r>
              <a:rPr lang="en-US" altLang="ko-KR" sz="1050" dirty="0" err="1">
                <a:ea typeface="+mn-lt"/>
                <a:cs typeface="+mn-lt"/>
              </a:rPr>
              <a:t>좌석</a:t>
            </a:r>
            <a:r>
              <a:rPr lang="en-US" altLang="ko-KR" sz="1050" dirty="0">
                <a:ea typeface="+mn-lt"/>
                <a:cs typeface="+mn-lt"/>
              </a:rPr>
              <a:t> </a:t>
            </a:r>
            <a:r>
              <a:rPr lang="en-US" altLang="ko-KR" sz="1050" dirty="0" err="1">
                <a:ea typeface="+mn-lt"/>
                <a:cs typeface="+mn-lt"/>
              </a:rPr>
              <a:t>부분에서</a:t>
            </a:r>
            <a:r>
              <a:rPr lang="en-US" altLang="ko-KR" sz="1050" dirty="0">
                <a:ea typeface="+mn-lt"/>
                <a:cs typeface="+mn-lt"/>
              </a:rPr>
              <a:t> (</a:t>
            </a:r>
            <a:r>
              <a:rPr lang="en-US" altLang="ko-KR" sz="1050" dirty="0" err="1">
                <a:ea typeface="+mn-lt"/>
                <a:cs typeface="+mn-lt"/>
              </a:rPr>
              <a:t>긍정적</a:t>
            </a:r>
            <a:r>
              <a:rPr lang="en-US" altLang="ko-KR" sz="1050" dirty="0">
                <a:ea typeface="+mn-lt"/>
                <a:cs typeface="+mn-lt"/>
              </a:rPr>
              <a:t>) </a:t>
            </a:r>
            <a:r>
              <a:rPr lang="en-US" altLang="ko-KR" sz="1050" dirty="0" err="1">
                <a:ea typeface="+mn-lt"/>
                <a:cs typeface="+mn-lt"/>
              </a:rPr>
              <a:t>평가</a:t>
            </a:r>
          </a:p>
          <a:p>
            <a:endParaRPr lang="en-US" altLang="ko-KR" sz="1050" dirty="0">
              <a:ea typeface="+mn-lt"/>
              <a:cs typeface="+mn-lt"/>
            </a:endParaRPr>
          </a:p>
          <a:p>
            <a:r>
              <a:rPr lang="en-US" altLang="ko-KR" sz="1050" dirty="0">
                <a:ea typeface="+mn-lt"/>
                <a:cs typeface="+mn-lt"/>
              </a:rPr>
              <a:t>Topic6: </a:t>
            </a:r>
            <a:r>
              <a:rPr lang="en-US" altLang="ko-KR" sz="1050" dirty="0" err="1">
                <a:ea typeface="+mn-lt"/>
                <a:cs typeface="+mn-lt"/>
              </a:rPr>
              <a:t>서비스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좋다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승무원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친절</a:t>
            </a:r>
            <a:r>
              <a:rPr lang="en-US" altLang="ko-KR" sz="1050" dirty="0">
                <a:ea typeface="+mn-lt"/>
                <a:cs typeface="+mn-lt"/>
              </a:rPr>
              <a:t>, …</a:t>
            </a:r>
            <a:endParaRPr lang="en-US" altLang="ko-KR" sz="1050" dirty="0">
              <a:ea typeface="Microsoft GothicNeo"/>
              <a:cs typeface="Microsoft GothicNeo"/>
            </a:endParaRPr>
          </a:p>
          <a:p>
            <a:r>
              <a:rPr lang="en-US" altLang="ko-KR" sz="1050" dirty="0">
                <a:ea typeface="+mn-lt"/>
                <a:cs typeface="+mn-lt"/>
              </a:rPr>
              <a:t>-&gt; </a:t>
            </a:r>
            <a:r>
              <a:rPr lang="en-US" altLang="ko-KR" sz="1050" dirty="0" err="1">
                <a:ea typeface="+mn-lt"/>
                <a:cs typeface="+mn-lt"/>
              </a:rPr>
              <a:t>전반적인</a:t>
            </a:r>
            <a:r>
              <a:rPr lang="en-US" altLang="ko-KR" sz="1050" dirty="0">
                <a:ea typeface="+mn-lt"/>
                <a:cs typeface="+mn-lt"/>
              </a:rPr>
              <a:t> </a:t>
            </a:r>
            <a:r>
              <a:rPr lang="en-US" altLang="ko-KR" sz="1050" dirty="0" err="1">
                <a:ea typeface="+mn-lt"/>
                <a:cs typeface="+mn-lt"/>
              </a:rPr>
              <a:t>서비스</a:t>
            </a:r>
            <a:r>
              <a:rPr lang="en-US" altLang="ko-KR" sz="1050" dirty="0">
                <a:ea typeface="+mn-lt"/>
                <a:cs typeface="+mn-lt"/>
              </a:rPr>
              <a:t> </a:t>
            </a:r>
            <a:r>
              <a:rPr lang="en-US" altLang="ko-KR" sz="1050" dirty="0" err="1">
                <a:ea typeface="+mn-lt"/>
                <a:cs typeface="+mn-lt"/>
              </a:rPr>
              <a:t>긍정적</a:t>
            </a:r>
            <a:r>
              <a:rPr lang="en-US" altLang="ko-KR" sz="1050" dirty="0">
                <a:ea typeface="+mn-lt"/>
                <a:cs typeface="+mn-lt"/>
              </a:rPr>
              <a:t> </a:t>
            </a:r>
            <a:r>
              <a:rPr lang="en-US" altLang="ko-KR" sz="1050" dirty="0" err="1">
                <a:ea typeface="+mn-lt"/>
                <a:cs typeface="+mn-lt"/>
              </a:rPr>
              <a:t>평가</a:t>
            </a:r>
          </a:p>
          <a:p>
            <a:endParaRPr lang="en-US" altLang="ko-KR" sz="1050" dirty="0">
              <a:ea typeface="+mn-lt"/>
              <a:cs typeface="+mn-lt"/>
            </a:endParaRPr>
          </a:p>
          <a:p>
            <a:r>
              <a:rPr lang="en-US" altLang="ko-KR" sz="1050" dirty="0">
                <a:ea typeface="+mn-lt"/>
                <a:cs typeface="+mn-lt"/>
              </a:rPr>
              <a:t>Topic7: </a:t>
            </a:r>
            <a:r>
              <a:rPr lang="en-US" altLang="ko-KR" sz="1050" dirty="0" err="1">
                <a:ea typeface="+mn-lt"/>
                <a:cs typeface="+mn-lt"/>
              </a:rPr>
              <a:t>좋다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직원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직원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친절</a:t>
            </a:r>
            <a:r>
              <a:rPr lang="en-US" altLang="ko-KR" sz="1050" dirty="0">
                <a:ea typeface="+mn-lt"/>
                <a:cs typeface="+mn-lt"/>
              </a:rPr>
              <a:t>, </a:t>
            </a:r>
            <a:r>
              <a:rPr lang="en-US" altLang="ko-KR" sz="1050" dirty="0" err="1">
                <a:ea typeface="+mn-lt"/>
                <a:cs typeface="+mn-lt"/>
              </a:rPr>
              <a:t>클래스</a:t>
            </a:r>
            <a:r>
              <a:rPr lang="en-US" altLang="ko-KR" sz="1050" dirty="0">
                <a:ea typeface="+mn-lt"/>
                <a:cs typeface="+mn-lt"/>
              </a:rPr>
              <a:t>, ...</a:t>
            </a:r>
            <a:endParaRPr lang="en-US" altLang="ko-KR" sz="1050" dirty="0">
              <a:ea typeface="Microsoft GothicNeo"/>
              <a:cs typeface="Microsoft GothicNeo"/>
            </a:endParaRPr>
          </a:p>
          <a:p>
            <a:r>
              <a:rPr lang="ko-KR" altLang="en-US" sz="1050" dirty="0">
                <a:ea typeface="Microsoft GothicNeo"/>
                <a:cs typeface="Microsoft GothicNeo"/>
              </a:rPr>
              <a:t>-&gt; </a:t>
            </a:r>
            <a:r>
              <a:rPr lang="ko-KR" altLang="en-US" sz="1050" dirty="0" err="1">
                <a:ea typeface="Microsoft GothicNeo"/>
                <a:cs typeface="Microsoft GothicNeo"/>
              </a:rPr>
              <a:t>ㅇㅇ</a:t>
            </a:r>
            <a:r>
              <a:rPr lang="ko-KR" altLang="en-US" sz="1050" dirty="0">
                <a:ea typeface="Microsoft GothicNeo"/>
                <a:cs typeface="Microsoft GothicNeo"/>
              </a:rPr>
              <a:t> 클래스 서비스 (긍정적) 평가</a:t>
            </a:r>
          </a:p>
        </p:txBody>
      </p:sp>
    </p:spTree>
    <p:extLst>
      <p:ext uri="{BB962C8B-B14F-4D97-AF65-F5344CB8AC3E}">
        <p14:creationId xmlns:p14="http://schemas.microsoft.com/office/powerpoint/2010/main" val="1975460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336647" cy="1172250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문제7) 토픽 별 </a:t>
            </a:r>
            <a:r>
              <a:rPr lang="ko-KR" altLang="en-US" sz="3200" err="1">
                <a:ea typeface="Microsoft GothicNeo"/>
                <a:cs typeface="Microsoft GothicNeo"/>
              </a:rPr>
              <a:t>tf-idf</a:t>
            </a:r>
            <a:r>
              <a:rPr lang="ko-KR" altLang="en-US" sz="3200">
                <a:ea typeface="Microsoft GothicNeo"/>
                <a:cs typeface="Microsoft GothicNeo"/>
              </a:rPr>
              <a:t> 중요단어 &amp; 막대그래프 -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34" y="1745333"/>
            <a:ext cx="5435991" cy="4998364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1E8590-50A1-8E92-799C-9F63EEBE7F1D}"/>
              </a:ext>
            </a:extLst>
          </p:cNvPr>
          <p:cNvSpPr txBox="1">
            <a:spLocks/>
          </p:cNvSpPr>
          <p:nvPr/>
        </p:nvSpPr>
        <p:spPr>
          <a:xfrm>
            <a:off x="6169682" y="1743870"/>
            <a:ext cx="5457970" cy="499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sz="1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sz="1000" err="1">
              <a:ea typeface="Microsoft GothicNeo"/>
              <a:cs typeface="Microsoft GothicNe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74032-44FF-61DB-780A-6EF49CF80198}"/>
              </a:ext>
            </a:extLst>
          </p:cNvPr>
          <p:cNvSpPr txBox="1"/>
          <p:nvPr/>
        </p:nvSpPr>
        <p:spPr>
          <a:xfrm>
            <a:off x="797169" y="1793629"/>
            <a:ext cx="523435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ea typeface="+mn-lt"/>
                <a:cs typeface="+mn-lt"/>
              </a:rPr>
              <a:t>#7.</a:t>
            </a:r>
            <a:r>
              <a:rPr lang="ko-KR" sz="1000">
                <a:ea typeface="+mn-lt"/>
                <a:cs typeface="+mn-lt"/>
              </a:rPr>
              <a:t> 각 토픽 </a:t>
            </a:r>
            <a:r>
              <a:rPr lang="ko-KR" altLang="en-US" sz="1000">
                <a:ea typeface="+mn-lt"/>
                <a:cs typeface="+mn-lt"/>
              </a:rPr>
              <a:t>내에서 </a:t>
            </a:r>
            <a:r>
              <a:rPr lang="ko-KR" sz="1000">
                <a:ea typeface="+mn-lt"/>
                <a:cs typeface="+mn-lt"/>
              </a:rPr>
              <a:t>어떠한 </a:t>
            </a:r>
            <a:r>
              <a:rPr lang="ko-KR" altLang="en-US" sz="1000">
                <a:ea typeface="+mn-lt"/>
                <a:cs typeface="+mn-lt"/>
              </a:rPr>
              <a:t>단어가 중요한지를 알기 </a:t>
            </a:r>
            <a:r>
              <a:rPr lang="ko-KR" sz="1000">
                <a:ea typeface="+mn-lt"/>
                <a:cs typeface="+mn-lt"/>
              </a:rPr>
              <a:t>위해 토픽 별 </a:t>
            </a:r>
            <a:r>
              <a:rPr lang="en-US" altLang="ko-KR" sz="1000">
                <a:ea typeface="+mn-lt"/>
                <a:cs typeface="+mn-lt"/>
              </a:rPr>
              <a:t>TF-IDF</a:t>
            </a:r>
            <a:r>
              <a:rPr lang="ko-KR" altLang="en-US" sz="1000" err="1">
                <a:ea typeface="+mn-lt"/>
                <a:cs typeface="+mn-lt"/>
              </a:rPr>
              <a:t>를</a:t>
            </a:r>
            <a:r>
              <a:rPr lang="ko-KR" altLang="en-US" sz="1000">
                <a:ea typeface="+mn-lt"/>
                <a:cs typeface="+mn-lt"/>
              </a:rPr>
              <a:t> 구하고 각 토픽 별 </a:t>
            </a:r>
            <a:r>
              <a:rPr lang="en-US" altLang="ko-KR" sz="1000">
                <a:ea typeface="+mn-lt"/>
                <a:cs typeface="+mn-lt"/>
              </a:rPr>
              <a:t>TF-IDF</a:t>
            </a:r>
            <a:r>
              <a:rPr lang="ko-KR" altLang="en-US" sz="1000">
                <a:ea typeface="+mn-lt"/>
                <a:cs typeface="+mn-lt"/>
              </a:rPr>
              <a:t>에 의한  중요단어 </a:t>
            </a:r>
            <a:r>
              <a:rPr lang="en-US" altLang="ko-KR" sz="1000">
                <a:ea typeface="+mn-lt"/>
                <a:cs typeface="+mn-lt"/>
              </a:rPr>
              <a:t>10</a:t>
            </a:r>
            <a:r>
              <a:rPr lang="ko-KR" altLang="en-US" sz="1000">
                <a:ea typeface="+mn-lt"/>
                <a:cs typeface="+mn-lt"/>
              </a:rPr>
              <a:t>개에 대한 막대그래프를 </a:t>
            </a:r>
            <a:r>
              <a:rPr lang="ko-KR" sz="1000">
                <a:ea typeface="+mn-lt"/>
                <a:cs typeface="+mn-lt"/>
              </a:rPr>
              <a:t>한 페이지에 그리고 </a:t>
            </a:r>
            <a:r>
              <a:rPr lang="ko-KR" altLang="en-US" sz="1000" err="1">
                <a:ea typeface="+mn-lt"/>
                <a:cs typeface="+mn-lt"/>
              </a:rPr>
              <a:t>설명하시오</a:t>
            </a:r>
            <a:r>
              <a:rPr lang="en-US" altLang="ko-KR" sz="1000">
                <a:ea typeface="+mn-lt"/>
                <a:cs typeface="+mn-lt"/>
              </a:rPr>
              <a:t>.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(10)</a:t>
            </a:r>
            <a:r>
              <a:rPr lang="ko-KR" altLang="en-US" sz="1000">
                <a:ea typeface="+mn-lt"/>
                <a:cs typeface="+mn-lt"/>
              </a:rPr>
              <a:t>      </a:t>
            </a:r>
            <a:endParaRPr lang="ko-KR"/>
          </a:p>
          <a:p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토픽 별 단어 빈도수를 기반으로 </a:t>
            </a:r>
            <a:r>
              <a:rPr lang="ko-KR" sz="1000" err="1">
                <a:ea typeface="+mn-lt"/>
                <a:cs typeface="+mn-lt"/>
              </a:rPr>
              <a:t>tf-idf</a:t>
            </a:r>
            <a:r>
              <a:rPr lang="ko-KR" sz="1000">
                <a:ea typeface="+mn-lt"/>
                <a:cs typeface="+mn-lt"/>
              </a:rPr>
              <a:t> 구하기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tfidf_topic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count_alltp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 </a:t>
            </a:r>
            <a:r>
              <a:rPr lang="en-US" altLang="ko-KR" sz="1000" err="1">
                <a:ea typeface="+mn-lt"/>
                <a:cs typeface="+mn-lt"/>
              </a:rPr>
              <a:t>bind_tf_idf</a:t>
            </a:r>
            <a:r>
              <a:rPr lang="en-US" altLang="ko-KR" sz="1000">
                <a:ea typeface="+mn-lt"/>
                <a:cs typeface="+mn-lt"/>
              </a:rPr>
              <a:t>(term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       </a:t>
            </a:r>
            <a:r>
              <a:rPr lang="ko-KR" sz="1000" err="1">
                <a:ea typeface="+mn-lt"/>
                <a:cs typeface="+mn-lt"/>
              </a:rPr>
              <a:t>document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topic_name</a:t>
            </a:r>
            <a:r>
              <a:rPr lang="en-US" altLang="ko-KR" sz="1000">
                <a:ea typeface="+mn-lt"/>
                <a:cs typeface="+mn-lt"/>
              </a:rPr>
              <a:t>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       </a:t>
            </a:r>
            <a:r>
              <a:rPr lang="ko-KR" sz="1000" err="1">
                <a:ea typeface="+mn-lt"/>
                <a:cs typeface="+mn-lt"/>
              </a:rPr>
              <a:t>n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 </a:t>
            </a:r>
            <a:r>
              <a:rPr lang="ko-KR" sz="1000" err="1">
                <a:ea typeface="+mn-lt"/>
                <a:cs typeface="+mn-lt"/>
              </a:rPr>
              <a:t>arrange</a:t>
            </a:r>
            <a:r>
              <a:rPr lang="ko-KR" sz="1000">
                <a:ea typeface="+mn-lt"/>
                <a:cs typeface="+mn-lt"/>
              </a:rPr>
              <a:t>(-</a:t>
            </a:r>
            <a:r>
              <a:rPr lang="ko-KR" sz="1000" err="1">
                <a:ea typeface="+mn-lt"/>
                <a:cs typeface="+mn-lt"/>
              </a:rPr>
              <a:t>tf</a:t>
            </a:r>
            <a:r>
              <a:rPr lang="en-US" altLang="ko-KR" sz="1000" err="1">
                <a:ea typeface="+mn-lt"/>
                <a:cs typeface="+mn-lt"/>
              </a:rPr>
              <a:t>_idf</a:t>
            </a:r>
            <a:r>
              <a:rPr lang="en-US" altLang="ko-KR" sz="1000">
                <a:ea typeface="+mn-lt"/>
                <a:cs typeface="+mn-lt"/>
              </a:rPr>
              <a:t>)</a:t>
            </a:r>
            <a:endParaRPr lang="en-US"/>
          </a:p>
          <a:p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주요 단어 10개 추출</a:t>
            </a:r>
            <a:endParaRPr lang="en-US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top10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tfidf_topic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 </a:t>
            </a:r>
            <a:r>
              <a:rPr lang="en-US" altLang="ko-KR" sz="1000" err="1">
                <a:ea typeface="+mn-lt"/>
                <a:cs typeface="+mn-lt"/>
              </a:rPr>
              <a:t>group_by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topic_name</a:t>
            </a:r>
            <a:r>
              <a:rPr lang="en-US" altLang="ko-KR" sz="1000">
                <a:ea typeface="+mn-lt"/>
                <a:cs typeface="+mn-lt"/>
              </a:rPr>
              <a:t>)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 </a:t>
            </a:r>
            <a:r>
              <a:rPr lang="en-US" altLang="ko-KR" sz="1000" err="1">
                <a:ea typeface="+mn-lt"/>
                <a:cs typeface="+mn-lt"/>
              </a:rPr>
              <a:t>slice_max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tf_idf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10,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with_ties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F)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막대그래프 생성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# 한글폰트</a:t>
            </a:r>
          </a:p>
          <a:p>
            <a:r>
              <a:rPr lang="en-US" altLang="ko-KR" sz="1000" err="1">
                <a:ea typeface="+mn-lt"/>
                <a:cs typeface="+mn-lt"/>
              </a:rPr>
              <a:t>font_add_google</a:t>
            </a:r>
            <a:r>
              <a:rPr lang="en-US" altLang="ko-KR" sz="1000">
                <a:ea typeface="+mn-lt"/>
                <a:cs typeface="+mn-lt"/>
              </a:rPr>
              <a:t>(name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"Nanum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Gothic",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family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en-US" altLang="ko-KR" sz="1000" err="1">
                <a:ea typeface="+mn-lt"/>
                <a:cs typeface="+mn-lt"/>
              </a:rPr>
              <a:t>nanumgothic</a:t>
            </a:r>
            <a:r>
              <a:rPr lang="en-US" altLang="ko-KR" sz="1000">
                <a:ea typeface="+mn-lt"/>
                <a:cs typeface="+mn-lt"/>
              </a:rPr>
              <a:t>")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showtext_auto</a:t>
            </a:r>
            <a:r>
              <a:rPr lang="en-US" altLang="ko-KR" sz="1000">
                <a:ea typeface="+mn-lt"/>
                <a:cs typeface="+mn-lt"/>
              </a:rPr>
              <a:t>()</a:t>
            </a:r>
            <a:endParaRPr lang="en-US"/>
          </a:p>
          <a:p>
            <a:endParaRPr lang="en-US"/>
          </a:p>
          <a:p>
            <a:endParaRPr lang="en-US" altLang="ko-KR" sz="1000">
              <a:ea typeface="Microsoft GothicNeo"/>
              <a:cs typeface="Microsoft 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29DC2-001B-D3FB-30FE-A5CE907526A0}"/>
              </a:ext>
            </a:extLst>
          </p:cNvPr>
          <p:cNvSpPr txBox="1"/>
          <p:nvPr/>
        </p:nvSpPr>
        <p:spPr>
          <a:xfrm>
            <a:off x="6167803" y="2277205"/>
            <a:ext cx="5234352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top10$topic_name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ggplot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aes</a:t>
            </a:r>
            <a:r>
              <a:rPr lang="en-US" sz="1000">
                <a:ea typeface="+mn-lt"/>
                <a:cs typeface="+mn-lt"/>
              </a:rPr>
              <a:t>(x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reorder_within</a:t>
            </a:r>
            <a:r>
              <a:rPr lang="en-US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tf_idf</a:t>
            </a:r>
            <a:r>
              <a:rPr lang="en-US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topic_name</a:t>
            </a:r>
            <a:r>
              <a:rPr lang="en-US" sz="1000">
                <a:ea typeface="+mn-lt"/>
                <a:cs typeface="+mn-lt"/>
              </a:rPr>
              <a:t>),</a:t>
            </a:r>
            <a:endParaRPr lang="en-US" altLang="ko-KR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         </a:t>
            </a:r>
            <a:r>
              <a:rPr lang="en-US" altLang="ko-KR" sz="1000" err="1">
                <a:ea typeface="+mn-lt"/>
                <a:cs typeface="+mn-lt"/>
              </a:rPr>
              <a:t>y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tf_idf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fill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topic_name</a:t>
            </a:r>
            <a:r>
              <a:rPr lang="en-US" altLang="ko-KR" sz="1000">
                <a:ea typeface="+mn-lt"/>
                <a:cs typeface="+mn-lt"/>
              </a:rPr>
              <a:t>))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ko-KR" altLang="en-US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geom</a:t>
            </a:r>
            <a:r>
              <a:rPr lang="en-US" sz="1000">
                <a:ea typeface="+mn-lt"/>
                <a:cs typeface="+mn-lt"/>
              </a:rPr>
              <a:t>_col(</a:t>
            </a:r>
            <a:r>
              <a:rPr lang="en-US" sz="1000" err="1">
                <a:ea typeface="+mn-lt"/>
                <a:cs typeface="+mn-lt"/>
              </a:rPr>
              <a:t>show.legend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F)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</a:p>
          <a:p>
            <a:r>
              <a:rPr lang="en-US" sz="1000" err="1">
                <a:ea typeface="+mn-lt"/>
                <a:cs typeface="+mn-lt"/>
              </a:rPr>
              <a:t>coord_flip</a:t>
            </a:r>
            <a:r>
              <a:rPr lang="en-US" sz="1000">
                <a:ea typeface="+mn-lt"/>
                <a:cs typeface="+mn-lt"/>
              </a:rPr>
              <a:t>()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</a:p>
          <a:p>
            <a:r>
              <a:rPr lang="en-US" sz="1000" err="1">
                <a:ea typeface="+mn-lt"/>
                <a:cs typeface="+mn-lt"/>
              </a:rPr>
              <a:t>facet_wrap</a:t>
            </a:r>
            <a:r>
              <a:rPr lang="en-US" sz="1000">
                <a:ea typeface="+mn-lt"/>
                <a:cs typeface="+mn-lt"/>
              </a:rPr>
              <a:t>(~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topic_name</a:t>
            </a:r>
            <a:r>
              <a:rPr lang="en-US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scales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en-US" altLang="ko-KR" sz="1000" err="1">
                <a:ea typeface="+mn-lt"/>
                <a:cs typeface="+mn-lt"/>
              </a:rPr>
              <a:t>free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ncol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7)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</a:p>
          <a:p>
            <a:r>
              <a:rPr lang="en-US" sz="1000" err="1">
                <a:ea typeface="+mn-lt"/>
                <a:cs typeface="+mn-lt"/>
              </a:rPr>
              <a:t>scale_x_reordered</a:t>
            </a:r>
            <a:r>
              <a:rPr lang="en-US" sz="1000">
                <a:ea typeface="+mn-lt"/>
                <a:cs typeface="+mn-lt"/>
              </a:rPr>
              <a:t>()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</a:p>
          <a:p>
            <a:r>
              <a:rPr lang="en-US" sz="1000" err="1">
                <a:ea typeface="+mn-lt"/>
                <a:cs typeface="+mn-lt"/>
              </a:rPr>
              <a:t>scale_y_continuous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n.breaks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5,</a:t>
            </a:r>
          </a:p>
          <a:p>
            <a:r>
              <a:rPr lang="en-US" sz="1000">
                <a:ea typeface="+mn-lt"/>
                <a:cs typeface="+mn-lt"/>
              </a:rPr>
              <a:t>labels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number_format</a:t>
            </a:r>
            <a:r>
              <a:rPr lang="en-US" sz="1000">
                <a:ea typeface="+mn-lt"/>
                <a:cs typeface="+mn-lt"/>
              </a:rPr>
              <a:t>(accuracy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.001))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endParaRPr lang="ko-KR" altLang="en-US" sz="1000"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labs(title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대한항공 댓글 주요 단어</a:t>
            </a:r>
            <a:r>
              <a:rPr lang="en-US" sz="1000">
                <a:ea typeface="+mn-lt"/>
                <a:cs typeface="+mn-lt"/>
              </a:rPr>
              <a:t>",</a:t>
            </a:r>
          </a:p>
          <a:p>
            <a:r>
              <a:rPr lang="ko-KR" altLang="en-US" sz="1000">
                <a:ea typeface="+mn-lt"/>
                <a:cs typeface="+mn-lt"/>
              </a:rPr>
              <a:t>     </a:t>
            </a:r>
            <a:r>
              <a:rPr lang="en-US" sz="1000">
                <a:ea typeface="+mn-lt"/>
                <a:cs typeface="+mn-lt"/>
              </a:rPr>
              <a:t>subtitle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토픽 별 </a:t>
            </a:r>
            <a:r>
              <a:rPr lang="en-US" altLang="ko-KR" sz="1000">
                <a:ea typeface="+mn-lt"/>
                <a:cs typeface="+mn-lt"/>
              </a:rPr>
              <a:t>TF-IDF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Top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10",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</a:t>
            </a:r>
            <a:r>
              <a:rPr lang="en-US" altLang="ko-KR" sz="1000">
                <a:ea typeface="+mn-lt"/>
                <a:cs typeface="+mn-lt"/>
              </a:rPr>
              <a:t>x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NULL)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+</a:t>
            </a:r>
          </a:p>
          <a:p>
            <a:r>
              <a:rPr lang="en-US" altLang="ko-KR" sz="1000" err="1">
                <a:ea typeface="+mn-lt"/>
                <a:cs typeface="+mn-lt"/>
              </a:rPr>
              <a:t>theme_minimal</a:t>
            </a:r>
            <a:r>
              <a:rPr lang="en-US" altLang="ko-KR" sz="1000">
                <a:ea typeface="+mn-lt"/>
                <a:cs typeface="+mn-lt"/>
              </a:rPr>
              <a:t>()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+</a:t>
            </a:r>
          </a:p>
          <a:p>
            <a:r>
              <a:rPr lang="en-US" altLang="ko-KR" sz="1000">
                <a:ea typeface="+mn-lt"/>
                <a:cs typeface="+mn-lt"/>
              </a:rPr>
              <a:t>theme(text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element_text</a:t>
            </a:r>
            <a:r>
              <a:rPr lang="en-US" altLang="ko-KR" sz="1000">
                <a:ea typeface="+mn-lt"/>
                <a:cs typeface="+mn-lt"/>
              </a:rPr>
              <a:t>(family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en-US" altLang="ko-KR" sz="1000" err="1">
                <a:ea typeface="+mn-lt"/>
                <a:cs typeface="+mn-lt"/>
              </a:rPr>
              <a:t>nanumgothic</a:t>
            </a:r>
            <a:r>
              <a:rPr lang="en-US" altLang="ko-KR" sz="1000">
                <a:ea typeface="+mn-lt"/>
                <a:cs typeface="+mn-lt"/>
              </a:rPr>
              <a:t>"),</a:t>
            </a:r>
            <a:endParaRPr lang="ko-KR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</a:t>
            </a:r>
            <a:r>
              <a:rPr lang="en-US" altLang="ko-KR" sz="1000" err="1">
                <a:ea typeface="+mn-lt"/>
                <a:cs typeface="+mn-lt"/>
              </a:rPr>
              <a:t>plot.title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element</a:t>
            </a:r>
            <a:r>
              <a:rPr lang="en-US" sz="1000">
                <a:ea typeface="+mn-lt"/>
                <a:cs typeface="+mn-lt"/>
              </a:rPr>
              <a:t>_text(size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14,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face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"bold"),</a:t>
            </a:r>
            <a:endParaRPr lang="en-US" altLang="ko-KR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</a:t>
            </a:r>
            <a:r>
              <a:rPr lang="en-US" sz="1000" err="1">
                <a:ea typeface="+mn-lt"/>
                <a:cs typeface="+mn-lt"/>
              </a:rPr>
              <a:t>plot.subtitle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element_text</a:t>
            </a:r>
            <a:r>
              <a:rPr lang="en-US" sz="1000">
                <a:ea typeface="+mn-lt"/>
                <a:cs typeface="+mn-lt"/>
              </a:rPr>
              <a:t>(size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12),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</a:t>
            </a:r>
            <a:r>
              <a:rPr lang="en-US" altLang="ko-KR" sz="1000" err="1">
                <a:ea typeface="+mn-lt"/>
                <a:cs typeface="+mn-lt"/>
              </a:rPr>
              <a:t>strip.text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element</a:t>
            </a:r>
            <a:r>
              <a:rPr lang="en-US" altLang="ko-KR" sz="1000">
                <a:ea typeface="+mn-lt"/>
                <a:cs typeface="+mn-lt"/>
              </a:rPr>
              <a:t>_</a:t>
            </a:r>
            <a:r>
              <a:rPr lang="en-US" sz="1000">
                <a:ea typeface="+mn-lt"/>
                <a:cs typeface="+mn-lt"/>
              </a:rPr>
              <a:t>text(size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11))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카테고리명</a:t>
            </a:r>
            <a:r>
              <a:rPr lang="ko-KR" altLang="en-US" sz="1000">
                <a:ea typeface="+mn-lt"/>
                <a:cs typeface="+mn-lt"/>
              </a:rPr>
              <a:t> 폰트</a:t>
            </a:r>
            <a:endParaRPr lang="ko-KR"/>
          </a:p>
          <a:p>
            <a:r>
              <a:rPr lang="en-US" sz="1000" err="1">
                <a:ea typeface="+mn-lt"/>
                <a:cs typeface="+mn-lt"/>
              </a:rPr>
              <a:t>group_by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topic_name</a:t>
            </a:r>
            <a:r>
              <a:rPr lang="en-US" sz="1000">
                <a:ea typeface="+mn-lt"/>
                <a:cs typeface="+mn-lt"/>
              </a:rPr>
              <a:t>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</a:t>
            </a:r>
            <a:r>
              <a:rPr lang="en-US" altLang="ko-KR" sz="1000" err="1">
                <a:ea typeface="+mn-lt"/>
                <a:cs typeface="+mn-lt"/>
              </a:rPr>
              <a:t>ggplot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aes</a:t>
            </a:r>
            <a:r>
              <a:rPr lang="en-US" sz="1000">
                <a:ea typeface="+mn-lt"/>
                <a:cs typeface="+mn-lt"/>
              </a:rPr>
              <a:t>(label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size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n,</a:t>
            </a:r>
            <a:r>
              <a:rPr lang="ko-KR" sz="1000">
                <a:ea typeface="+mn-lt"/>
                <a:cs typeface="+mn-lt"/>
              </a:rPr>
              <a:t> </a:t>
            </a:r>
            <a:endParaRPr 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       </a:t>
            </a:r>
            <a:r>
              <a:rPr lang="en-US" altLang="ko-KR" sz="1000">
                <a:ea typeface="+mn-lt"/>
                <a:cs typeface="+mn-lt"/>
              </a:rPr>
              <a:t>color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factor</a:t>
            </a:r>
            <a:r>
              <a:rPr lang="en-US" sz="1000">
                <a:ea typeface="+mn-lt"/>
                <a:cs typeface="+mn-lt"/>
              </a:rPr>
              <a:t>(sample.int(n=</a:t>
            </a:r>
            <a:r>
              <a:rPr lang="en-US" altLang="ko-KR" sz="1000">
                <a:ea typeface="+mn-lt"/>
                <a:cs typeface="+mn-lt"/>
              </a:rPr>
              <a:t>10,</a:t>
            </a:r>
            <a:r>
              <a:rPr lang="ko-KR" sz="1000">
                <a:ea typeface="+mn-lt"/>
                <a:cs typeface="+mn-lt"/>
              </a:rPr>
              <a:t> </a:t>
            </a:r>
            <a:endParaRPr 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                              </a:t>
            </a:r>
            <a:r>
              <a:rPr lang="en-US" sz="1000">
                <a:ea typeface="+mn-lt"/>
                <a:cs typeface="+mn-lt"/>
              </a:rPr>
              <a:t>size=</a:t>
            </a:r>
            <a:r>
              <a:rPr lang="en-US" sz="1000" err="1">
                <a:ea typeface="+mn-lt"/>
                <a:cs typeface="+mn-lt"/>
              </a:rPr>
              <a:t>nrow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count_alltp</a:t>
            </a:r>
            <a:r>
              <a:rPr lang="en-US" sz="1000">
                <a:ea typeface="+mn-lt"/>
                <a:cs typeface="+mn-lt"/>
              </a:rPr>
              <a:t>),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                              </a:t>
            </a:r>
            <a:r>
              <a:rPr lang="en-US" sz="1000">
                <a:ea typeface="+mn-lt"/>
                <a:cs typeface="+mn-lt"/>
              </a:rPr>
              <a:t>replace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TRUE))))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endParaRPr lang="ko-KR" altLang="en-US" sz="1000">
              <a:ea typeface="+mn-lt"/>
              <a:cs typeface="+mn-lt"/>
            </a:endParaRPr>
          </a:p>
          <a:p>
            <a:r>
              <a:rPr lang="en-US" sz="1000" err="1">
                <a:ea typeface="+mn-lt"/>
                <a:cs typeface="+mn-lt"/>
              </a:rPr>
              <a:t>facet_wrap</a:t>
            </a:r>
            <a:r>
              <a:rPr lang="en-US" sz="1000">
                <a:ea typeface="+mn-lt"/>
                <a:cs typeface="+mn-lt"/>
              </a:rPr>
              <a:t>(~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topic_name</a:t>
            </a:r>
            <a:r>
              <a:rPr lang="en-US" sz="1000">
                <a:ea typeface="+mn-lt"/>
                <a:cs typeface="+mn-lt"/>
              </a:rPr>
              <a:t>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scales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en-US" altLang="ko-KR" sz="1000">
                <a:ea typeface="+mn-lt"/>
                <a:cs typeface="+mn-lt"/>
              </a:rPr>
              <a:t>free",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ncol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3)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ko-KR" altLang="en-US" sz="1000">
              <a:ea typeface="+mn-lt"/>
              <a:cs typeface="+mn-lt"/>
            </a:endParaRPr>
          </a:p>
          <a:p>
            <a:r>
              <a:rPr lang="en-US" sz="1000" err="1">
                <a:ea typeface="+mn-lt"/>
                <a:cs typeface="+mn-lt"/>
              </a:rPr>
              <a:t>geom_text_wordcloud</a:t>
            </a:r>
            <a:r>
              <a:rPr lang="en-US" sz="1000">
                <a:ea typeface="+mn-lt"/>
                <a:cs typeface="+mn-lt"/>
              </a:rPr>
              <a:t>(seed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1234)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ko-KR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scale_radius</a:t>
            </a:r>
            <a:r>
              <a:rPr lang="en-US" altLang="ko-KR" sz="1000">
                <a:ea typeface="+mn-lt"/>
                <a:cs typeface="+mn-lt"/>
              </a:rPr>
              <a:t>(limits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c</a:t>
            </a:r>
            <a:r>
              <a:rPr lang="en-US" sz="1000">
                <a:ea typeface="+mn-lt"/>
                <a:cs typeface="+mn-lt"/>
              </a:rPr>
              <a:t>(10,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NA),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range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c(3,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15))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+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theme_minimal</a:t>
            </a:r>
            <a:r>
              <a:rPr lang="en-US" altLang="ko-KR" sz="1000">
                <a:ea typeface="+mn-lt"/>
                <a:cs typeface="+mn-lt"/>
              </a:rPr>
              <a:t>()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1623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336647" cy="1172250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문제8) 토픽 별 </a:t>
            </a:r>
            <a:r>
              <a:rPr lang="ko-KR" altLang="en-US" sz="3200" err="1">
                <a:ea typeface="Microsoft GothicNeo"/>
                <a:cs typeface="Microsoft GothicNeo"/>
              </a:rPr>
              <a:t>beta값</a:t>
            </a:r>
            <a:r>
              <a:rPr lang="ko-KR" altLang="en-US" sz="3200">
                <a:ea typeface="Microsoft GothicNeo"/>
                <a:cs typeface="Microsoft GothicNeo"/>
              </a:rPr>
              <a:t> 큰 순서대로 </a:t>
            </a:r>
            <a:r>
              <a:rPr lang="ko-KR" altLang="en-US" sz="3200" err="1">
                <a:ea typeface="Microsoft GothicNeo"/>
                <a:cs typeface="Microsoft GothicNeo"/>
              </a:rPr>
              <a:t>워드클라우드</a:t>
            </a:r>
            <a:r>
              <a:rPr lang="ko-KR" altLang="en-US" sz="3200">
                <a:ea typeface="Microsoft GothicNeo"/>
                <a:cs typeface="Microsoft GothicNeo"/>
              </a:rPr>
              <a:t> -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34" y="1745333"/>
            <a:ext cx="10813952" cy="4998364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74032-44FF-61DB-780A-6EF49CF80198}"/>
              </a:ext>
            </a:extLst>
          </p:cNvPr>
          <p:cNvSpPr txBox="1"/>
          <p:nvPr/>
        </p:nvSpPr>
        <p:spPr>
          <a:xfrm>
            <a:off x="797169" y="1793629"/>
            <a:ext cx="5234352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ea typeface="+mn-lt"/>
                <a:cs typeface="+mn-lt"/>
              </a:rPr>
              <a:t>#8.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각각의 토픽들에 대해서 </a:t>
            </a:r>
            <a:r>
              <a:rPr lang="ko-KR" sz="1000">
                <a:ea typeface="+mn-lt"/>
                <a:cs typeface="+mn-lt"/>
              </a:rPr>
              <a:t>어떠한 단어가 토픽의 내용을 구분한지 알기 위해 각 토픽 별 </a:t>
            </a:r>
            <a:r>
              <a:rPr lang="en-US" altLang="ko-KR" sz="1000">
                <a:ea typeface="+mn-lt"/>
                <a:cs typeface="+mn-lt"/>
              </a:rPr>
              <a:t>beta</a:t>
            </a:r>
            <a:r>
              <a:rPr lang="ko-KR" altLang="en-US" sz="1000">
                <a:ea typeface="+mn-lt"/>
                <a:cs typeface="+mn-lt"/>
              </a:rPr>
              <a:t>의</a:t>
            </a:r>
            <a:endParaRPr lang="ko-KR" altLang="en-US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   값의 큰 순서대로 단어를 나타내는 </a:t>
            </a:r>
            <a:r>
              <a:rPr lang="ko-KR" altLang="en-US" sz="1000" err="1">
                <a:ea typeface="+mn-lt"/>
                <a:cs typeface="+mn-lt"/>
              </a:rPr>
              <a:t>워드클라우드를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한 페이지에 그리고 설명을 </a:t>
            </a:r>
            <a:r>
              <a:rPr lang="ko-KR" sz="1000" err="1">
                <a:ea typeface="+mn-lt"/>
                <a:cs typeface="+mn-lt"/>
              </a:rPr>
              <a:t>하시오</a:t>
            </a:r>
            <a:r>
              <a:rPr lang="en-US" altLang="ko-KR" sz="1000">
                <a:ea typeface="+mn-lt"/>
                <a:cs typeface="+mn-lt"/>
              </a:rPr>
              <a:t>.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 altLang="ko-KR" sz="1000">
              <a:ea typeface="+mn-lt"/>
              <a:cs typeface="+mn-lt"/>
            </a:endParaRPr>
          </a:p>
          <a:p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토픽 </a:t>
            </a:r>
            <a:r>
              <a:rPr lang="ko-KR" altLang="en-US" sz="1000">
                <a:ea typeface="+mn-lt"/>
                <a:cs typeface="+mn-lt"/>
              </a:rPr>
              <a:t>수 </a:t>
            </a:r>
            <a:r>
              <a:rPr lang="en-US" altLang="ko-KR" sz="1000">
                <a:ea typeface="+mn-lt"/>
                <a:cs typeface="+mn-lt"/>
              </a:rPr>
              <a:t>7</a:t>
            </a:r>
            <a:r>
              <a:rPr lang="ko-KR" altLang="en-US" sz="1000">
                <a:ea typeface="+mn-lt"/>
                <a:cs typeface="+mn-lt"/>
              </a:rPr>
              <a:t>개인 모델 생성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lda_model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LDA(</a:t>
            </a:r>
            <a:r>
              <a:rPr lang="en-US" altLang="ko-KR" sz="1000" err="1">
                <a:ea typeface="+mn-lt"/>
                <a:cs typeface="+mn-lt"/>
              </a:rPr>
              <a:t>dtm_krair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k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7,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method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"Gibbs",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control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list(seed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1234))</a:t>
            </a:r>
            <a:endParaRPr lang="ko-KR" altLang="en-US"/>
          </a:p>
          <a:p>
            <a:endParaRPr lang="ko-KR" alt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주요 </a:t>
            </a:r>
            <a:r>
              <a:rPr lang="ko-KR" sz="1000">
                <a:ea typeface="+mn-lt"/>
                <a:cs typeface="+mn-lt"/>
              </a:rPr>
              <a:t>단어 </a:t>
            </a:r>
            <a:r>
              <a:rPr lang="ko-KR" altLang="en-US" sz="1000">
                <a:ea typeface="+mn-lt"/>
                <a:cs typeface="+mn-lt"/>
              </a:rPr>
              <a:t>확인</a:t>
            </a:r>
            <a:endParaRPr lang="ko-KR" alt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단어들이 토픽 별로 들어갈 확률 </a:t>
            </a:r>
            <a:r>
              <a:rPr lang="en-US" altLang="ko-KR" sz="1000">
                <a:ea typeface="+mn-lt"/>
                <a:cs typeface="+mn-lt"/>
              </a:rPr>
              <a:t>beta</a:t>
            </a:r>
            <a:r>
              <a:rPr lang="ko-KR" altLang="en-US" sz="1000">
                <a:ea typeface="+mn-lt"/>
                <a:cs typeface="+mn-lt"/>
              </a:rPr>
              <a:t> 추출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term_topic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tidy(</a:t>
            </a:r>
            <a:r>
              <a:rPr lang="en-US" altLang="ko-KR" sz="1000" err="1">
                <a:ea typeface="+mn-lt"/>
                <a:cs typeface="+mn-lt"/>
              </a:rPr>
              <a:t>lda_model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matrix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"beta")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 </a:t>
            </a:r>
            <a:r>
              <a:rPr lang="ko-KR" sz="1000" err="1">
                <a:ea typeface="+mn-lt"/>
                <a:cs typeface="+mn-lt"/>
              </a:rPr>
              <a:t>mutate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topic_name</a:t>
            </a:r>
            <a:r>
              <a:rPr lang="ko-KR" sz="1000">
                <a:ea typeface="+mn-lt"/>
                <a:cs typeface="+mn-lt"/>
              </a:rPr>
              <a:t> = </a:t>
            </a:r>
            <a:r>
              <a:rPr lang="ko-KR" sz="1000" err="1">
                <a:ea typeface="+mn-lt"/>
                <a:cs typeface="+mn-lt"/>
              </a:rPr>
              <a:t>paste</a:t>
            </a:r>
            <a:r>
              <a:rPr lang="ko-KR" sz="1000">
                <a:ea typeface="+mn-lt"/>
                <a:cs typeface="+mn-lt"/>
              </a:rPr>
              <a:t>("</a:t>
            </a:r>
            <a:r>
              <a:rPr lang="ko-KR" sz="1000" err="1">
                <a:ea typeface="+mn-lt"/>
                <a:cs typeface="+mn-lt"/>
              </a:rPr>
              <a:t>Topic</a:t>
            </a:r>
            <a:r>
              <a:rPr lang="ko-KR" sz="1000">
                <a:ea typeface="+mn-lt"/>
                <a:cs typeface="+mn-lt"/>
              </a:rPr>
              <a:t>", </a:t>
            </a:r>
            <a:r>
              <a:rPr lang="ko-KR" sz="1000" err="1">
                <a:ea typeface="+mn-lt"/>
                <a:cs typeface="+mn-lt"/>
              </a:rPr>
              <a:t>topic</a:t>
            </a:r>
            <a:r>
              <a:rPr lang="ko-KR" sz="1000">
                <a:ea typeface="+mn-lt"/>
                <a:cs typeface="+mn-lt"/>
              </a:rPr>
              <a:t>))</a:t>
            </a:r>
            <a:endParaRPr lang="ko-KR"/>
          </a:p>
          <a:p>
            <a:endParaRPr lang="ko-KR"/>
          </a:p>
          <a:p>
            <a:r>
              <a:rPr lang="ko-KR" sz="1000">
                <a:ea typeface="+mn-lt"/>
                <a:cs typeface="+mn-lt"/>
              </a:rPr>
              <a:t># </a:t>
            </a:r>
            <a:r>
              <a:rPr lang="ko-KR" sz="1000" err="1">
                <a:ea typeface="+mn-lt"/>
                <a:cs typeface="+mn-lt"/>
              </a:rPr>
              <a:t>토픽별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beta</a:t>
            </a:r>
            <a:r>
              <a:rPr lang="ko-KR" sz="1000">
                <a:ea typeface="+mn-lt"/>
                <a:cs typeface="+mn-lt"/>
              </a:rPr>
              <a:t> 값 큰 순서대로 단어 추출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term_topic</a:t>
            </a:r>
            <a:r>
              <a:rPr lang="ko-KR" sz="1000">
                <a:ea typeface="+mn-lt"/>
                <a:cs typeface="+mn-lt"/>
              </a:rPr>
              <a:t> %&gt;% </a:t>
            </a:r>
            <a:r>
              <a:rPr lang="ko-KR" sz="1000" err="1">
                <a:ea typeface="+mn-lt"/>
                <a:cs typeface="+mn-lt"/>
              </a:rPr>
              <a:t>group_by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topic</a:t>
            </a:r>
            <a:r>
              <a:rPr lang="ko-KR" sz="1000">
                <a:ea typeface="+mn-lt"/>
                <a:cs typeface="+mn-lt"/>
              </a:rPr>
              <a:t>) %&gt;% </a:t>
            </a:r>
            <a:r>
              <a:rPr lang="ko-KR" sz="1000" err="1">
                <a:ea typeface="+mn-lt"/>
                <a:cs typeface="+mn-lt"/>
              </a:rPr>
              <a:t>slice_max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beta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endParaRPr lang="ko-KR"/>
          </a:p>
          <a:p>
            <a:endParaRPr lang="ko-KR"/>
          </a:p>
          <a:p>
            <a:r>
              <a:rPr lang="ko-KR" sz="1000">
                <a:ea typeface="+mn-lt"/>
                <a:cs typeface="+mn-lt"/>
              </a:rPr>
              <a:t># 토픽 별 </a:t>
            </a:r>
            <a:r>
              <a:rPr lang="ko-KR" sz="1000" err="1">
                <a:ea typeface="+mn-lt"/>
                <a:cs typeface="+mn-lt"/>
              </a:rPr>
              <a:t>워드클라우드</a:t>
            </a:r>
            <a:endParaRPr lang="ko-KR" err="1"/>
          </a:p>
          <a:p>
            <a:r>
              <a:rPr lang="ko-KR" sz="1000" err="1">
                <a:ea typeface="+mn-lt"/>
                <a:cs typeface="+mn-lt"/>
              </a:rPr>
              <a:t>term_topic</a:t>
            </a:r>
            <a:r>
              <a:rPr lang="ko-KR" sz="1000">
                <a:ea typeface="+mn-lt"/>
                <a:cs typeface="+mn-lt"/>
              </a:rPr>
              <a:t> %&gt;% </a:t>
            </a:r>
            <a:r>
              <a:rPr lang="ko-KR" sz="1000" err="1">
                <a:ea typeface="+mn-lt"/>
                <a:cs typeface="+mn-lt"/>
              </a:rPr>
              <a:t>group</a:t>
            </a:r>
            <a:r>
              <a:rPr lang="en-US" altLang="ko-KR" sz="1000">
                <a:ea typeface="+mn-lt"/>
                <a:cs typeface="+mn-lt"/>
              </a:rPr>
              <a:t>_by(</a:t>
            </a:r>
            <a:r>
              <a:rPr lang="en-US" altLang="ko-KR" sz="1000" err="1">
                <a:ea typeface="+mn-lt"/>
                <a:cs typeface="+mn-lt"/>
              </a:rPr>
              <a:t>topic_name</a:t>
            </a:r>
            <a:r>
              <a:rPr lang="en-US" altLang="ko-KR" sz="1000">
                <a:ea typeface="+mn-lt"/>
                <a:cs typeface="+mn-lt"/>
              </a:rPr>
              <a:t>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 </a:t>
            </a:r>
            <a:r>
              <a:rPr lang="en-US" altLang="ko-KR" sz="1000" err="1">
                <a:ea typeface="+mn-lt"/>
                <a:cs typeface="+mn-lt"/>
              </a:rPr>
              <a:t>ggplot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aes</a:t>
            </a:r>
            <a:r>
              <a:rPr lang="en-US" altLang="ko-KR" sz="1000">
                <a:ea typeface="+mn-lt"/>
                <a:cs typeface="+mn-lt"/>
              </a:rPr>
              <a:t>(label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term</a:t>
            </a:r>
            <a:r>
              <a:rPr lang="ko-KR" sz="1000">
                <a:ea typeface="+mn-lt"/>
                <a:cs typeface="+mn-lt"/>
              </a:rPr>
              <a:t>, </a:t>
            </a:r>
            <a:r>
              <a:rPr lang="ko-KR" sz="1000" err="1">
                <a:ea typeface="+mn-lt"/>
                <a:cs typeface="+mn-lt"/>
              </a:rPr>
              <a:t>size</a:t>
            </a:r>
            <a:r>
              <a:rPr lang="ko-KR" sz="1000">
                <a:ea typeface="+mn-lt"/>
                <a:cs typeface="+mn-lt"/>
              </a:rPr>
              <a:t> = </a:t>
            </a:r>
            <a:r>
              <a:rPr lang="ko-KR" sz="1000" err="1">
                <a:ea typeface="+mn-lt"/>
                <a:cs typeface="+mn-lt"/>
              </a:rPr>
              <a:t>beta</a:t>
            </a:r>
            <a:r>
              <a:rPr lang="ko-KR" sz="1000">
                <a:ea typeface="+mn-lt"/>
                <a:cs typeface="+mn-lt"/>
              </a:rPr>
              <a:t>*10000,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  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color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factor(sample.int(n=10,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                             </a:t>
            </a:r>
            <a:r>
              <a:rPr lang="en-US" altLang="ko-KR" sz="1000" err="1">
                <a:ea typeface="+mn-lt"/>
                <a:cs typeface="+mn-lt"/>
              </a:rPr>
              <a:t>size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en-US" altLang="ko-KR" sz="1000" err="1">
                <a:ea typeface="+mn-lt"/>
                <a:cs typeface="+mn-lt"/>
              </a:rPr>
              <a:t>nrow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term_topic</a:t>
            </a:r>
            <a:r>
              <a:rPr lang="en-US" altLang="ko-KR" sz="1000">
                <a:ea typeface="+mn-lt"/>
                <a:cs typeface="+mn-lt"/>
              </a:rPr>
              <a:t>),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           </a:t>
            </a:r>
            <a:r>
              <a:rPr lang="ko-KR" altLang="en-US" sz="1000">
                <a:ea typeface="+mn-lt"/>
                <a:cs typeface="+mn-lt"/>
              </a:rPr>
              <a:t>                          </a:t>
            </a:r>
            <a:r>
              <a:rPr lang="en-US" altLang="ko-KR" sz="1000">
                <a:ea typeface="+mn-lt"/>
                <a:cs typeface="+mn-lt"/>
              </a:rPr>
              <a:t>replace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TRUE))))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facet_wrap</a:t>
            </a:r>
            <a:r>
              <a:rPr lang="en-US" altLang="ko-KR" sz="1000">
                <a:ea typeface="+mn-lt"/>
                <a:cs typeface="+mn-lt"/>
              </a:rPr>
              <a:t>(~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topic_name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scales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"free",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ncol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3)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ko-KR"/>
          </a:p>
          <a:p>
            <a:r>
              <a:rPr lang="en-US" altLang="ko-KR" sz="1000" err="1">
                <a:ea typeface="+mn-lt"/>
                <a:cs typeface="+mn-lt"/>
              </a:rPr>
              <a:t>geom_text_wordcloud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seed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1234)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scale_radius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limits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c(10,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NA),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range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c(3,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15))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+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ko-KR"/>
          </a:p>
          <a:p>
            <a:r>
              <a:rPr lang="en-US" altLang="ko-KR" sz="1000" err="1">
                <a:ea typeface="+mn-lt"/>
                <a:cs typeface="+mn-lt"/>
              </a:rPr>
              <a:t>theme_minimal</a:t>
            </a:r>
            <a:r>
              <a:rPr lang="en-US" altLang="ko-KR" sz="1000">
                <a:ea typeface="+mn-lt"/>
                <a:cs typeface="+mn-lt"/>
              </a:rPr>
              <a:t>()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30247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68626" y="570620"/>
            <a:ext cx="10168128" cy="117957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3200">
                <a:ea typeface="Microsoft GothicNeo"/>
                <a:cs typeface="Microsoft GothicNeo"/>
              </a:rPr>
              <a:t>문제8) </a:t>
            </a:r>
            <a:r>
              <a:rPr lang="ko-KR" sz="3200">
                <a:ea typeface="+mj-lt"/>
                <a:cs typeface="+mj-lt"/>
              </a:rPr>
              <a:t>토픽 별 beta값 큰 순서대로 워드클라우드 -</a:t>
            </a:r>
            <a:r>
              <a:rPr lang="ko-KR" altLang="en-US" sz="3200">
                <a:ea typeface="Microsoft GothicNeo"/>
                <a:cs typeface="Microsoft GothicNeo"/>
              </a:rPr>
              <a:t> 결과</a:t>
            </a:r>
            <a:endParaRPr lang="ko-KR" altLang="en-US" sz="3200">
              <a:ea typeface="Microsoft GothicNeo"/>
              <a:cs typeface="Microsoft GothicNeo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0415" y="2067717"/>
            <a:ext cx="10513548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  <a:defRPr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  <a:defRPr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073" y="2064725"/>
            <a:ext cx="10561024" cy="954107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1000">
                <a:ea typeface="+mn-lt"/>
                <a:cs typeface="+mn-lt"/>
              </a:rPr>
              <a:t>#8.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각각의 토픽들에 대해서 </a:t>
            </a:r>
            <a:r>
              <a:rPr lang="ko-KR" sz="1000">
                <a:ea typeface="+mn-lt"/>
                <a:cs typeface="+mn-lt"/>
              </a:rPr>
              <a:t>어떠한 단어가 토픽의 내용을 구분한지 알기 위해 각 토픽 별 </a:t>
            </a:r>
            <a:r>
              <a:rPr lang="en-US" altLang="ko-KR" sz="1000">
                <a:ea typeface="+mn-lt"/>
                <a:cs typeface="+mn-lt"/>
              </a:rPr>
              <a:t>beta</a:t>
            </a:r>
            <a:r>
              <a:rPr lang="ko-KR" altLang="en-US" sz="1000">
                <a:ea typeface="+mn-lt"/>
                <a:cs typeface="+mn-lt"/>
              </a:rPr>
              <a:t>의 값의 큰 순서대로 단어를 나타내는 워드클라우드를 </a:t>
            </a:r>
            <a:r>
              <a:rPr lang="ko-KR" sz="1000">
                <a:ea typeface="+mn-lt"/>
                <a:cs typeface="+mn-lt"/>
              </a:rPr>
              <a:t>한 페이지에 그리고 설명을 하시오</a:t>
            </a:r>
            <a:r>
              <a:rPr lang="en-US" altLang="ko-KR" sz="1000">
                <a:ea typeface="+mn-lt"/>
                <a:cs typeface="+mn-lt"/>
              </a:rPr>
              <a:t>.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endParaRPr lang="en-US"/>
          </a:p>
          <a:p>
            <a:pPr lvl="0">
              <a:defRPr/>
            </a:pPr>
            <a:endParaRPr lang="en-US" altLang="ko-KR" sz="1000">
              <a:ea typeface="Microsoft GothicNeo"/>
              <a:cs typeface="Microsoft GothicNeo"/>
            </a:endParaRPr>
          </a:p>
          <a:p>
            <a:pPr lvl="0">
              <a:defRPr/>
            </a:pPr>
            <a:endParaRPr lang="en-US"/>
          </a:p>
        </p:txBody>
      </p:sp>
      <p:pic>
        <p:nvPicPr>
          <p:cNvPr id="9" name="그림 8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977" y="2354413"/>
            <a:ext cx="6809642" cy="4222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36523" y="2537314"/>
            <a:ext cx="2743200" cy="392825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1050">
                <a:ea typeface="Microsoft GothicNeo"/>
                <a:cs typeface="Microsoft GothicNeo"/>
              </a:rPr>
              <a:t>&lt;각 토픽에 등장할 수 있는 주요 단어&gt;</a:t>
            </a:r>
            <a:endParaRPr lang="ko-KR" altLang="en-US" sz="1050">
              <a:ea typeface="Microsoft GothicNeo"/>
              <a:cs typeface="Microsoft GothicNeo"/>
            </a:endParaRPr>
          </a:p>
          <a:p>
            <a:pPr lvl="0">
              <a:defRPr/>
            </a:pPr>
            <a:endParaRPr lang="ko-KR" altLang="en-US" sz="1050"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1050">
                <a:ea typeface="Microsoft GothicNeo"/>
                <a:cs typeface="Microsoft GothicNeo"/>
              </a:rPr>
              <a:t>Topic1: 여행, 시간, 가다, 출발, 편안 …</a:t>
            </a:r>
            <a:endParaRPr lang="ko-KR" altLang="en-US" sz="1050"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1050">
                <a:ea typeface="+mn-lt"/>
                <a:cs typeface="+mn-lt"/>
              </a:rPr>
              <a:t>-&gt; 시간적인 부분에서 평가</a:t>
            </a:r>
            <a:endParaRPr lang="ko-KR" altLang="en-US" sz="1050">
              <a:ea typeface="+mn-lt"/>
              <a:cs typeface="+mn-lt"/>
            </a:endParaRPr>
          </a:p>
          <a:p>
            <a:pPr lvl="0">
              <a:defRPr/>
            </a:pPr>
            <a:endParaRPr lang="ko-KR" altLang="en-US" sz="1050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 sz="1050">
                <a:ea typeface="+mn-lt"/>
                <a:cs typeface="+mn-lt"/>
              </a:rPr>
              <a:t>Topic2: 친절, 많다, 승무원, 맛있다, …</a:t>
            </a: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 sz="1050">
                <a:ea typeface="+mn-lt"/>
                <a:cs typeface="+mn-lt"/>
              </a:rPr>
              <a:t>-&gt; 승무원 서비스 부분에서 평가</a:t>
            </a: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 sz="1050">
                <a:ea typeface="+mn-lt"/>
                <a:cs typeface="+mn-lt"/>
              </a:rPr>
              <a:t>Topic3: 음식, 제공, 영화, 선택, …</a:t>
            </a: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 sz="1050">
                <a:ea typeface="+mn-lt"/>
                <a:cs typeface="+mn-lt"/>
              </a:rPr>
              <a:t>-&gt; 음식 및 영화 선택 폭 평가</a:t>
            </a: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 sz="1050">
                <a:ea typeface="+mn-lt"/>
                <a:cs typeface="+mn-lt"/>
              </a:rPr>
              <a:t>Topic4: 타다, 이용, 기내식, 같다,</a:t>
            </a:r>
            <a:r>
              <a:rPr lang="ko-KR" altLang="en-US" sz="1050">
                <a:ea typeface="+mn-lt"/>
                <a:cs typeface="+mn-lt"/>
              </a:rPr>
              <a:t> 비빔밥</a:t>
            </a:r>
            <a:r>
              <a:rPr lang="en-US" altLang="ko-KR" sz="1050">
                <a:ea typeface="+mn-lt"/>
                <a:cs typeface="+mn-lt"/>
              </a:rPr>
              <a:t>, ...</a:t>
            </a: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 sz="1050">
                <a:ea typeface="+mn-lt"/>
                <a:cs typeface="+mn-lt"/>
              </a:rPr>
              <a:t>-&gt; 기내식 부분에서 평가</a:t>
            </a: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 sz="1050">
                <a:ea typeface="+mn-lt"/>
                <a:cs typeface="+mn-lt"/>
              </a:rPr>
              <a:t>Topic5: 좌석, 없다, 크다, 이코노미 …</a:t>
            </a: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 sz="1050">
                <a:ea typeface="+mn-lt"/>
                <a:cs typeface="+mn-lt"/>
              </a:rPr>
              <a:t>-&gt; 좌석 부분에서 평가</a:t>
            </a: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 sz="1050">
                <a:ea typeface="+mn-lt"/>
                <a:cs typeface="+mn-lt"/>
              </a:rPr>
              <a:t>Topic6: 서비스, 좋다, 일등석, 프레스티지,</a:t>
            </a:r>
            <a:r>
              <a:rPr lang="ko-KR" altLang="en-US" sz="1050">
                <a:ea typeface="+mn-lt"/>
                <a:cs typeface="+mn-lt"/>
              </a:rPr>
              <a:t> </a:t>
            </a:r>
            <a:r>
              <a:rPr lang="en-US" altLang="ko-KR" sz="1050">
                <a:ea typeface="+mn-lt"/>
                <a:cs typeface="+mn-lt"/>
              </a:rPr>
              <a:t>…</a:t>
            </a: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 sz="1050">
                <a:ea typeface="+mn-lt"/>
                <a:cs typeface="+mn-lt"/>
              </a:rPr>
              <a:t>-&gt; 상위 클래스 좌석 평가</a:t>
            </a: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 sz="1050">
                <a:ea typeface="+mn-lt"/>
                <a:cs typeface="+mn-lt"/>
              </a:rPr>
              <a:t>Topic7: 좋다, 직원, 훌륭, 비즈니스, 클래스, ...</a:t>
            </a:r>
            <a:endParaRPr lang="en-US" altLang="ko-KR" sz="1050">
              <a:ea typeface="+mn-lt"/>
              <a:cs typeface="+mn-lt"/>
            </a:endParaRPr>
          </a:p>
          <a:p>
            <a:pPr lvl="0">
              <a:defRPr/>
            </a:pPr>
            <a:r>
              <a:rPr lang="ko-KR" altLang="en-US" sz="1050">
                <a:ea typeface="Microsoft GothicNeo"/>
                <a:cs typeface="Microsoft GothicNeo"/>
              </a:rPr>
              <a:t>-&gt; 특정 클래스 서비스  평가</a:t>
            </a:r>
            <a:endParaRPr lang="ko-KR" altLang="en-US" sz="1050">
              <a:ea typeface="Microsoft GothicNeo"/>
              <a:cs typeface="Microsoft Gothic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336647" cy="1172250"/>
          </a:xfrm>
        </p:spPr>
        <p:txBody>
          <a:bodyPr>
            <a:normAutofit fontScale="90000"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문제9) 토픽 별 </a:t>
            </a:r>
            <a:r>
              <a:rPr lang="ko-KR" altLang="en-US" sz="3200" err="1">
                <a:ea typeface="Microsoft GothicNeo"/>
                <a:cs typeface="Microsoft GothicNeo"/>
              </a:rPr>
              <a:t>beta값이</a:t>
            </a:r>
            <a:r>
              <a:rPr lang="ko-KR" altLang="en-US" sz="3200">
                <a:ea typeface="Microsoft GothicNeo"/>
                <a:cs typeface="Microsoft GothicNeo"/>
              </a:rPr>
              <a:t> 큰 중요단어 10개 막대그래프 -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34" y="1745333"/>
            <a:ext cx="5435991" cy="4998364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1E8590-50A1-8E92-799C-9F63EEBE7F1D}"/>
              </a:ext>
            </a:extLst>
          </p:cNvPr>
          <p:cNvSpPr txBox="1">
            <a:spLocks/>
          </p:cNvSpPr>
          <p:nvPr/>
        </p:nvSpPr>
        <p:spPr>
          <a:xfrm>
            <a:off x="6169682" y="1743870"/>
            <a:ext cx="5457970" cy="499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sz="1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sz="1000" err="1">
              <a:ea typeface="Microsoft GothicNeo"/>
              <a:cs typeface="Microsoft 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29DC2-001B-D3FB-30FE-A5CE907526A0}"/>
              </a:ext>
            </a:extLst>
          </p:cNvPr>
          <p:cNvSpPr txBox="1"/>
          <p:nvPr/>
        </p:nvSpPr>
        <p:spPr>
          <a:xfrm>
            <a:off x="731226" y="1800955"/>
            <a:ext cx="523435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#9.</a:t>
            </a:r>
            <a:r>
              <a:rPr lang="ko-KR" altLang="en-US" sz="1000">
                <a:ea typeface="+mn-lt"/>
                <a:cs typeface="+mn-lt"/>
              </a:rPr>
              <a:t> 각각의 토픽들에 대해서 어떠한 단어가 토픽의 내용을 구분한지 알기 위해 각 토픽</a:t>
            </a:r>
          </a:p>
          <a:p>
            <a:r>
              <a:rPr lang="ko-KR" altLang="en-US" sz="1000">
                <a:ea typeface="+mn-lt"/>
                <a:cs typeface="+mn-lt"/>
              </a:rPr>
              <a:t>      별  </a:t>
            </a:r>
            <a:r>
              <a:rPr lang="en-US" sz="1000">
                <a:ea typeface="+mn-lt"/>
                <a:cs typeface="+mn-lt"/>
              </a:rPr>
              <a:t>beta</a:t>
            </a:r>
            <a:r>
              <a:rPr lang="ko-KR" altLang="en-US" sz="1000">
                <a:ea typeface="+mn-lt"/>
                <a:cs typeface="+mn-lt"/>
              </a:rPr>
              <a:t> 값이 큰 중요단어 </a:t>
            </a:r>
            <a:r>
              <a:rPr lang="en-US" sz="1000">
                <a:ea typeface="+mn-lt"/>
                <a:cs typeface="+mn-lt"/>
              </a:rPr>
              <a:t>10</a:t>
            </a:r>
            <a:r>
              <a:rPr lang="ko-KR" altLang="en-US" sz="1000">
                <a:ea typeface="+mn-lt"/>
                <a:cs typeface="+mn-lt"/>
              </a:rPr>
              <a:t>개에 대한 막대그래프를 한 페이지에 그리고 설명을 </a:t>
            </a:r>
            <a:r>
              <a:rPr lang="ko-KR" altLang="en-US" sz="1000" err="1">
                <a:ea typeface="+mn-lt"/>
                <a:cs typeface="+mn-lt"/>
              </a:rPr>
              <a:t>하시오</a:t>
            </a:r>
            <a:r>
              <a:rPr lang="en-US" sz="1000">
                <a:ea typeface="+mn-lt"/>
                <a:cs typeface="+mn-lt"/>
              </a:rPr>
              <a:t>.</a:t>
            </a:r>
            <a:endParaRPr lang="ko-KR" altLang="en-US" sz="1000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 단어가 들어 있는 </a:t>
            </a:r>
            <a:r>
              <a:rPr lang="en-US" sz="1000" err="1">
                <a:ea typeface="+mn-lt"/>
                <a:cs typeface="+mn-lt"/>
              </a:rPr>
              <a:t>term_topic</a:t>
            </a:r>
            <a:r>
              <a:rPr lang="ko-KR" altLang="en-US" sz="1000">
                <a:ea typeface="+mn-lt"/>
                <a:cs typeface="+mn-lt"/>
              </a:rPr>
              <a:t>을 이용하여 토픽 별 </a:t>
            </a:r>
            <a:r>
              <a:rPr lang="en-US" sz="1000">
                <a:ea typeface="+mn-lt"/>
                <a:cs typeface="+mn-lt"/>
              </a:rPr>
              <a:t>beta</a:t>
            </a:r>
            <a:r>
              <a:rPr lang="ko-KR" altLang="en-US" sz="1000">
                <a:ea typeface="+mn-lt"/>
                <a:cs typeface="+mn-lt"/>
              </a:rPr>
              <a:t> 값이 높은 단어 </a:t>
            </a:r>
            <a:r>
              <a:rPr lang="en-US" altLang="ko-KR" sz="1000">
                <a:ea typeface="+mn-lt"/>
                <a:cs typeface="+mn-lt"/>
              </a:rPr>
              <a:t>10</a:t>
            </a:r>
            <a:r>
              <a:rPr lang="ko-KR" altLang="en-US" sz="1000">
                <a:ea typeface="+mn-lt"/>
                <a:cs typeface="+mn-lt"/>
              </a:rPr>
              <a:t>개를 </a:t>
            </a:r>
            <a:r>
              <a:rPr lang="ko-KR" altLang="en-US" sz="1000" err="1">
                <a:ea typeface="+mn-lt"/>
                <a:cs typeface="+mn-lt"/>
              </a:rPr>
              <a:t>추려냄</a:t>
            </a:r>
            <a:endParaRPr lang="en-US" sz="1000" err="1">
              <a:ea typeface="+mn-lt"/>
              <a:cs typeface="+mn-lt"/>
            </a:endParaRPr>
          </a:p>
          <a:p>
            <a:r>
              <a:rPr lang="en-US" sz="1000" err="1">
                <a:ea typeface="+mn-lt"/>
                <a:cs typeface="+mn-lt"/>
              </a:rPr>
              <a:t>top_terms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term_topic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                </a:t>
            </a:r>
            <a:r>
              <a:rPr lang="ko-KR" altLang="en-US" sz="1000">
                <a:ea typeface="+mn-lt"/>
                <a:cs typeface="+mn-lt"/>
              </a:rPr>
              <a:t>       </a:t>
            </a:r>
            <a:r>
              <a:rPr lang="en-US" altLang="ko-KR" sz="1000" err="1">
                <a:ea typeface="+mn-lt"/>
                <a:cs typeface="+mn-lt"/>
              </a:rPr>
              <a:t>group</a:t>
            </a:r>
            <a:r>
              <a:rPr lang="en-US" sz="1000" err="1">
                <a:ea typeface="+mn-lt"/>
                <a:cs typeface="+mn-lt"/>
              </a:rPr>
              <a:t>_by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topic_name</a:t>
            </a:r>
            <a:r>
              <a:rPr lang="en-US" sz="1000">
                <a:ea typeface="+mn-lt"/>
                <a:cs typeface="+mn-lt"/>
              </a:rPr>
              <a:t>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                       </a:t>
            </a:r>
            <a:r>
              <a:rPr lang="en-US" altLang="ko-KR" sz="1000" err="1">
                <a:ea typeface="+mn-lt"/>
                <a:cs typeface="+mn-lt"/>
              </a:rPr>
              <a:t>slice_max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order_by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en-US" altLang="ko-KR" sz="1000">
                <a:ea typeface="+mn-lt"/>
                <a:cs typeface="+mn-lt"/>
              </a:rPr>
              <a:t>beta</a:t>
            </a:r>
            <a:r>
              <a:rPr lang="en-US" sz="1000">
                <a:ea typeface="+mn-lt"/>
                <a:cs typeface="+mn-lt"/>
              </a:rPr>
              <a:t>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n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10,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with_ties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F)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                     </a:t>
            </a:r>
            <a:r>
              <a:rPr lang="en-US" altLang="ko-KR" sz="1000" err="1">
                <a:ea typeface="+mn-lt"/>
                <a:cs typeface="+mn-lt"/>
              </a:rPr>
              <a:t>summarise</a:t>
            </a:r>
            <a:r>
              <a:rPr lang="en-US" altLang="ko-KR" sz="1000">
                <a:ea typeface="+mn-lt"/>
                <a:cs typeface="+mn-lt"/>
              </a:rPr>
              <a:t>(term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paste(term,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collapse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"))</a:t>
            </a:r>
            <a:endParaRPr lang="ko-KR" altLang="en-US" sz="1000">
              <a:ea typeface="+mn-lt"/>
              <a:cs typeface="+mn-lt"/>
            </a:endParaRPr>
          </a:p>
          <a:p>
            <a:endParaRPr lang="ko-KR" altLang="en-US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원문과 토픽 번호가 들어 있는 </a:t>
            </a:r>
            <a:r>
              <a:rPr lang="en-US" altLang="ko-KR" sz="1000" err="1">
                <a:ea typeface="+mn-lt"/>
                <a:cs typeface="+mn-lt"/>
              </a:rPr>
              <a:t>krair_topic</a:t>
            </a:r>
            <a:r>
              <a:rPr lang="ko-KR" altLang="en-US" sz="1000">
                <a:ea typeface="+mn-lt"/>
                <a:cs typeface="+mn-lt"/>
              </a:rPr>
              <a:t>을 이용하여 토픽 별 문서를 구함</a:t>
            </a:r>
          </a:p>
          <a:p>
            <a:r>
              <a:rPr lang="en-US" altLang="ko-KR" sz="1000" err="1">
                <a:ea typeface="+mn-lt"/>
                <a:cs typeface="+mn-lt"/>
              </a:rPr>
              <a:t>count_topic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krair_topic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                       </a:t>
            </a:r>
            <a:r>
              <a:rPr lang="en-US" altLang="ko-KR" sz="1000">
                <a:ea typeface="+mn-lt"/>
                <a:cs typeface="+mn-lt"/>
              </a:rPr>
              <a:t>count(</a:t>
            </a:r>
            <a:r>
              <a:rPr lang="en-US" altLang="ko-KR" sz="1000" err="1">
                <a:ea typeface="+mn-lt"/>
                <a:cs typeface="+mn-lt"/>
              </a:rPr>
              <a:t>topic_name</a:t>
            </a:r>
            <a:r>
              <a:rPr lang="en-US" altLang="ko-KR" sz="1000">
                <a:ea typeface="+mn-lt"/>
                <a:cs typeface="+mn-lt"/>
              </a:rPr>
              <a:t>)</a:t>
            </a:r>
            <a:r>
              <a:rPr lang="ko-KR" sz="1000">
                <a:ea typeface="+mn-lt"/>
                <a:cs typeface="+mn-lt"/>
              </a:rPr>
              <a:t> %&gt;% </a:t>
            </a:r>
            <a:r>
              <a:rPr lang="ko-KR" sz="1000" err="1">
                <a:ea typeface="+mn-lt"/>
                <a:cs typeface="+mn-lt"/>
              </a:rPr>
              <a:t>na.omit</a:t>
            </a:r>
            <a:r>
              <a:rPr lang="ko-KR" sz="1000">
                <a:ea typeface="+mn-lt"/>
                <a:cs typeface="+mn-lt"/>
              </a:rPr>
              <a:t>()</a:t>
            </a:r>
          </a:p>
          <a:p>
            <a:endParaRPr lang="en-US" sz="1000"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count_topic</a:t>
            </a:r>
            <a:r>
              <a:rPr lang="ko-KR" altLang="en-US" sz="1000">
                <a:ea typeface="+mn-lt"/>
                <a:cs typeface="+mn-lt"/>
              </a:rPr>
              <a:t>에 </a:t>
            </a:r>
            <a:r>
              <a:rPr lang="en-US" sz="1000" err="1">
                <a:ea typeface="+mn-lt"/>
                <a:cs typeface="+mn-lt"/>
              </a:rPr>
              <a:t>top_terms</a:t>
            </a:r>
            <a:r>
              <a:rPr lang="ko-KR" altLang="en-US" sz="1000" err="1">
                <a:ea typeface="+mn-lt"/>
                <a:cs typeface="+mn-lt"/>
              </a:rPr>
              <a:t>를</a:t>
            </a:r>
            <a:r>
              <a:rPr lang="ko-KR" altLang="en-US" sz="1000">
                <a:ea typeface="+mn-lt"/>
                <a:cs typeface="+mn-lt"/>
              </a:rPr>
              <a:t> 결합한 다음 막대 그래프의 </a:t>
            </a:r>
            <a:r>
              <a:rPr lang="en-US" sz="1000">
                <a:ea typeface="+mn-lt"/>
                <a:cs typeface="+mn-lt"/>
              </a:rPr>
              <a:t>x</a:t>
            </a:r>
            <a:r>
              <a:rPr lang="ko-KR" altLang="en-US" sz="1000">
                <a:ea typeface="+mn-lt"/>
                <a:cs typeface="+mn-lt"/>
              </a:rPr>
              <a:t>축에 </a:t>
            </a:r>
            <a:r>
              <a:rPr lang="en-US" sz="1000">
                <a:ea typeface="+mn-lt"/>
                <a:cs typeface="+mn-lt"/>
              </a:rPr>
              <a:t>Topic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1</a:t>
            </a:r>
            <a:r>
              <a:rPr lang="ko-KR" altLang="en-US" sz="1000">
                <a:ea typeface="+mn-lt"/>
                <a:cs typeface="+mn-lt"/>
              </a:rPr>
              <a:t>의 형태로</a:t>
            </a:r>
            <a:endParaRPr lang="en-US" altLang="ko-KR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토픽 번호를 </a:t>
            </a:r>
            <a:r>
              <a:rPr lang="ko-KR" sz="1000">
                <a:ea typeface="+mn-lt"/>
                <a:cs typeface="+mn-lt"/>
              </a:rPr>
              <a:t>표시하기</a:t>
            </a:r>
            <a:r>
              <a:rPr lang="ko-KR" altLang="en-US" sz="1000">
                <a:ea typeface="+mn-lt"/>
                <a:cs typeface="+mn-lt"/>
              </a:rPr>
              <a:t> 위해 </a:t>
            </a:r>
            <a:r>
              <a:rPr lang="en-US" sz="1000" err="1">
                <a:ea typeface="+mn-lt"/>
                <a:cs typeface="+mn-lt"/>
              </a:rPr>
              <a:t>topic_name</a:t>
            </a:r>
            <a:r>
              <a:rPr lang="ko-KR" altLang="en-US" sz="1000" err="1">
                <a:ea typeface="+mn-lt"/>
                <a:cs typeface="+mn-lt"/>
              </a:rPr>
              <a:t>으로</a:t>
            </a:r>
            <a:r>
              <a:rPr lang="ko-KR" altLang="en-US" sz="1000">
                <a:ea typeface="+mn-lt"/>
                <a:cs typeface="+mn-lt"/>
              </a:rPr>
              <a:t> 결합</a:t>
            </a:r>
            <a:endParaRPr lang="en-US" sz="1000">
              <a:ea typeface="+mn-lt"/>
              <a:cs typeface="+mn-lt"/>
            </a:endParaRPr>
          </a:p>
          <a:p>
            <a:r>
              <a:rPr lang="en-US" sz="1000" err="1">
                <a:ea typeface="+mn-lt"/>
                <a:cs typeface="+mn-lt"/>
              </a:rPr>
              <a:t>count_topic_word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count_topic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</a:p>
          <a:p>
            <a:r>
              <a:rPr lang="ko-KR" altLang="en-US" sz="1000">
                <a:ea typeface="+mn-lt"/>
                <a:cs typeface="+mn-lt"/>
              </a:rPr>
              <a:t>      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                     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left_join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top</a:t>
            </a:r>
            <a:r>
              <a:rPr lang="en-US" sz="1000" err="1">
                <a:ea typeface="+mn-lt"/>
                <a:cs typeface="+mn-lt"/>
              </a:rPr>
              <a:t>_</a:t>
            </a:r>
            <a:r>
              <a:rPr lang="en-US" altLang="ko-KR" sz="1000" err="1">
                <a:ea typeface="+mn-lt"/>
                <a:cs typeface="+mn-lt"/>
              </a:rPr>
              <a:t>terms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by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en-US" sz="1000" err="1">
                <a:ea typeface="+mn-lt"/>
                <a:cs typeface="+mn-lt"/>
              </a:rPr>
              <a:t>topic</a:t>
            </a:r>
            <a:r>
              <a:rPr lang="en-US" altLang="ko-KR" sz="1000" err="1">
                <a:ea typeface="+mn-lt"/>
                <a:cs typeface="+mn-lt"/>
              </a:rPr>
              <a:t>_name</a:t>
            </a:r>
            <a:r>
              <a:rPr lang="en-US" sz="1000">
                <a:ea typeface="+mn-lt"/>
                <a:cs typeface="+mn-lt"/>
              </a:rPr>
              <a:t>")</a:t>
            </a:r>
          </a:p>
          <a:p>
            <a:endParaRPr lang="en-US" sz="1000">
              <a:ea typeface="+mn-lt"/>
              <a:cs typeface="+mn-lt"/>
            </a:endParaRPr>
          </a:p>
          <a:p>
            <a:endParaRPr 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AD2D7-AAC6-DC84-535C-2E11E351DD72}"/>
              </a:ext>
            </a:extLst>
          </p:cNvPr>
          <p:cNvSpPr txBox="1"/>
          <p:nvPr/>
        </p:nvSpPr>
        <p:spPr>
          <a:xfrm>
            <a:off x="6167803" y="2233243"/>
            <a:ext cx="523435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 토픽 별 문서 수와 주요 단어로 막대그래프</a:t>
            </a:r>
            <a:endParaRPr lang="en-US" sz="1000"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geom_text</a:t>
            </a:r>
            <a:r>
              <a:rPr lang="en-US" sz="1000">
                <a:ea typeface="+mn-lt"/>
                <a:cs typeface="+mn-lt"/>
              </a:rPr>
              <a:t>()</a:t>
            </a:r>
            <a:r>
              <a:rPr lang="ko-KR" sz="1000" err="1">
                <a:ea typeface="+mn-lt"/>
                <a:cs typeface="+mn-lt"/>
              </a:rPr>
              <a:t>를</a:t>
            </a:r>
            <a:r>
              <a:rPr lang="ko-KR" sz="1000">
                <a:ea typeface="+mn-lt"/>
                <a:cs typeface="+mn-lt"/>
              </a:rPr>
              <a:t> 이용해 막대 끝에 문서 빈도를 표시하고</a:t>
            </a:r>
            <a:r>
              <a:rPr lang="en-US" sz="1000">
                <a:ea typeface="+mn-lt"/>
                <a:cs typeface="+mn-lt"/>
              </a:rPr>
              <a:t>,</a:t>
            </a:r>
            <a:r>
              <a:rPr lang="ko-KR" sz="1000">
                <a:ea typeface="+mn-lt"/>
                <a:cs typeface="+mn-lt"/>
              </a:rPr>
              <a:t> 막대 안에 토픽의 주요 단어를 표시함</a:t>
            </a:r>
            <a:endParaRPr lang="en-US" sz="1000">
              <a:ea typeface="+mn-lt"/>
              <a:cs typeface="+mn-lt"/>
            </a:endParaRPr>
          </a:p>
          <a:p>
            <a:r>
              <a:rPr lang="en-US" sz="1000" err="1">
                <a:ea typeface="+mn-lt"/>
                <a:cs typeface="+mn-lt"/>
              </a:rPr>
              <a:t>font_add_google</a:t>
            </a:r>
            <a:r>
              <a:rPr lang="en-US" sz="1000">
                <a:ea typeface="+mn-lt"/>
                <a:cs typeface="+mn-lt"/>
              </a:rPr>
              <a:t>(name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"Nanum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Gothic",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family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en-US" sz="1000" err="1">
                <a:ea typeface="+mn-lt"/>
                <a:cs typeface="+mn-lt"/>
              </a:rPr>
              <a:t>nanumgothic</a:t>
            </a:r>
            <a:r>
              <a:rPr lang="en-US" sz="1000">
                <a:ea typeface="+mn-lt"/>
                <a:cs typeface="+mn-lt"/>
              </a:rPr>
              <a:t>")</a:t>
            </a:r>
            <a:endParaRPr lang="ko-KR" sz="1000">
              <a:ea typeface="+mn-lt"/>
              <a:cs typeface="+mn-lt"/>
            </a:endParaRPr>
          </a:p>
          <a:p>
            <a:r>
              <a:rPr lang="en-US" sz="1000" err="1">
                <a:ea typeface="+mn-lt"/>
                <a:cs typeface="+mn-lt"/>
              </a:rPr>
              <a:t>showtext_auto</a:t>
            </a:r>
            <a:r>
              <a:rPr lang="en-US" sz="1000">
                <a:ea typeface="+mn-lt"/>
                <a:cs typeface="+mn-lt"/>
              </a:rPr>
              <a:t>()</a:t>
            </a:r>
            <a:endParaRPr lang="ko-KR" sz="1000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  <a:p>
            <a:r>
              <a:rPr lang="en-US" sz="1000" err="1">
                <a:ea typeface="+mn-lt"/>
                <a:cs typeface="+mn-lt"/>
              </a:rPr>
              <a:t>count_topic_word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ggplot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aes</a:t>
            </a:r>
            <a:r>
              <a:rPr lang="en-US" sz="1000">
                <a:ea typeface="+mn-lt"/>
                <a:cs typeface="+mn-lt"/>
              </a:rPr>
              <a:t>(x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reorder(x=</a:t>
            </a:r>
            <a:r>
              <a:rPr lang="en-US" sz="1000" err="1">
                <a:ea typeface="+mn-lt"/>
                <a:cs typeface="+mn-lt"/>
              </a:rPr>
              <a:t>topic_name</a:t>
            </a:r>
            <a:r>
              <a:rPr lang="en-US" sz="1000">
                <a:ea typeface="+mn-lt"/>
                <a:cs typeface="+mn-lt"/>
              </a:rPr>
              <a:t>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X=n),</a:t>
            </a:r>
          </a:p>
          <a:p>
            <a:r>
              <a:rPr lang="ko-KR" sz="1000">
                <a:ea typeface="+mn-lt"/>
                <a:cs typeface="+mn-lt"/>
              </a:rPr>
              <a:t>                                                          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y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n,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fill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topic_name</a:t>
            </a:r>
            <a:r>
              <a:rPr lang="en-US" sz="1000">
                <a:ea typeface="+mn-lt"/>
                <a:cs typeface="+mn-lt"/>
              </a:rPr>
              <a:t>))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</a:p>
          <a:p>
            <a:r>
              <a:rPr lang="en-US" sz="1000" err="1">
                <a:ea typeface="+mn-lt"/>
                <a:cs typeface="+mn-lt"/>
              </a:rPr>
              <a:t>geom_col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show.legend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F)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</a:p>
          <a:p>
            <a:r>
              <a:rPr lang="en-US" sz="1000" err="1">
                <a:ea typeface="+mn-lt"/>
                <a:cs typeface="+mn-lt"/>
              </a:rPr>
              <a:t>coord_flip</a:t>
            </a:r>
            <a:r>
              <a:rPr lang="en-US" sz="1000">
                <a:ea typeface="+mn-lt"/>
                <a:cs typeface="+mn-lt"/>
              </a:rPr>
              <a:t>()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</a:p>
          <a:p>
            <a:r>
              <a:rPr lang="en-US" sz="1000" err="1">
                <a:ea typeface="+mn-lt"/>
                <a:cs typeface="+mn-lt"/>
              </a:rPr>
              <a:t>geom_text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aes</a:t>
            </a:r>
            <a:r>
              <a:rPr lang="en-US" sz="1000">
                <a:ea typeface="+mn-lt"/>
                <a:cs typeface="+mn-lt"/>
              </a:rPr>
              <a:t>(label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n),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 문서 빈도 표시</a:t>
            </a:r>
            <a:endParaRPr 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             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hjust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-0.2)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 막대 밖에 표시</a:t>
            </a:r>
            <a:endParaRPr lang="en-US" sz="1000">
              <a:ea typeface="+mn-lt"/>
              <a:cs typeface="+mn-lt"/>
            </a:endParaRPr>
          </a:p>
          <a:p>
            <a:r>
              <a:rPr lang="en-US" sz="1000" err="1">
                <a:ea typeface="+mn-lt"/>
                <a:cs typeface="+mn-lt"/>
              </a:rPr>
              <a:t>geom_text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aes</a:t>
            </a:r>
            <a:r>
              <a:rPr lang="en-US" sz="1000">
                <a:ea typeface="+mn-lt"/>
                <a:cs typeface="+mn-lt"/>
              </a:rPr>
              <a:t>(label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term),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 주요 단어 표시</a:t>
            </a:r>
            <a:endParaRPr 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                 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hjust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1.03,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 막대 안에 표시</a:t>
            </a:r>
            <a:endParaRPr 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                </a:t>
            </a:r>
            <a:r>
              <a:rPr lang="ko-KR" altLang="en-US" sz="1000">
                <a:ea typeface="+mn-lt"/>
                <a:cs typeface="+mn-lt"/>
              </a:rPr>
              <a:t> 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col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"white",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 색</a:t>
            </a:r>
            <a:endParaRPr 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                 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en-US" sz="1000" err="1">
                <a:ea typeface="+mn-lt"/>
                <a:cs typeface="+mn-lt"/>
              </a:rPr>
              <a:t>fontface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"bold",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 글씨 두께</a:t>
            </a:r>
            <a:endParaRPr 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                 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family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en-US" sz="1000" err="1">
                <a:ea typeface="+mn-lt"/>
                <a:cs typeface="+mn-lt"/>
              </a:rPr>
              <a:t>nanumgothic</a:t>
            </a:r>
            <a:r>
              <a:rPr lang="en-US" sz="1000">
                <a:ea typeface="+mn-lt"/>
                <a:cs typeface="+mn-lt"/>
              </a:rPr>
              <a:t>")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 폰트</a:t>
            </a:r>
            <a:endParaRPr 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                 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scale_y_continuous</a:t>
            </a:r>
            <a:r>
              <a:rPr lang="en-US" sz="1000">
                <a:ea typeface="+mn-lt"/>
                <a:cs typeface="+mn-lt"/>
              </a:rPr>
              <a:t>(expand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c(0,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0),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y</a:t>
            </a:r>
            <a:r>
              <a:rPr lang="ko-KR" sz="1000">
                <a:ea typeface="+mn-lt"/>
                <a:cs typeface="+mn-lt"/>
              </a:rPr>
              <a:t>축</a:t>
            </a:r>
            <a:r>
              <a:rPr lang="en-US" sz="1000">
                <a:ea typeface="+mn-lt"/>
                <a:cs typeface="+mn-lt"/>
              </a:rPr>
              <a:t>-</a:t>
            </a:r>
            <a:r>
              <a:rPr lang="ko-KR" sz="1000">
                <a:ea typeface="+mn-lt"/>
                <a:cs typeface="+mn-lt"/>
              </a:rPr>
              <a:t>막대 간격 줄이기</a:t>
            </a:r>
            <a:endParaRPr 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                 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limits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c(0,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215))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y</a:t>
            </a:r>
            <a:r>
              <a:rPr lang="ko-KR" sz="1000">
                <a:ea typeface="+mn-lt"/>
                <a:cs typeface="+mn-lt"/>
              </a:rPr>
              <a:t>축 범위</a:t>
            </a:r>
            <a:endParaRPr lang="en-US" sz="1000"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labs(x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NULL)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</a:p>
          <a:p>
            <a:r>
              <a:rPr lang="en-US" sz="1000" err="1">
                <a:ea typeface="+mn-lt"/>
                <a:cs typeface="+mn-lt"/>
              </a:rPr>
              <a:t>ylab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단어 수</a:t>
            </a:r>
            <a:r>
              <a:rPr lang="en-US" sz="1000">
                <a:ea typeface="+mn-lt"/>
                <a:cs typeface="+mn-lt"/>
              </a:rPr>
              <a:t>")</a:t>
            </a:r>
            <a:endParaRPr lang="ko-KR" altLang="en-US" sz="1000">
              <a:ea typeface="+mn-lt"/>
              <a:cs typeface="+mn-lt"/>
            </a:endParaRPr>
          </a:p>
          <a:p>
            <a:endParaRPr lang="ko-KR" altLang="en-US" sz="100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98811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문제9) </a:t>
            </a:r>
            <a:r>
              <a:rPr lang="ko-KR" sz="3200">
                <a:ea typeface="+mj-lt"/>
                <a:cs typeface="+mj-lt"/>
              </a:rPr>
              <a:t>토픽 별 </a:t>
            </a:r>
            <a:r>
              <a:rPr lang="ko-KR" sz="3200" err="1">
                <a:ea typeface="+mj-lt"/>
                <a:cs typeface="+mj-lt"/>
              </a:rPr>
              <a:t>beta</a:t>
            </a:r>
            <a:r>
              <a:rPr lang="ko-KR" altLang="en-US" sz="3200" err="1">
                <a:ea typeface="+mj-lt"/>
                <a:cs typeface="+mj-lt"/>
              </a:rPr>
              <a:t>값이</a:t>
            </a:r>
            <a:r>
              <a:rPr lang="ko-KR" altLang="en-US" sz="3200">
                <a:ea typeface="+mj-lt"/>
                <a:cs typeface="+mj-lt"/>
              </a:rPr>
              <a:t> </a:t>
            </a:r>
            <a:r>
              <a:rPr lang="ko-KR" sz="3200">
                <a:ea typeface="+mj-lt"/>
                <a:cs typeface="+mj-lt"/>
              </a:rPr>
              <a:t>큰 </a:t>
            </a:r>
            <a:r>
              <a:rPr lang="ko-KR" altLang="en-US" sz="3200">
                <a:ea typeface="+mj-lt"/>
                <a:cs typeface="+mj-lt"/>
              </a:rPr>
              <a:t>중요단어 </a:t>
            </a:r>
            <a:r>
              <a:rPr lang="en-US" altLang="ko-KR" sz="3200">
                <a:ea typeface="+mj-lt"/>
                <a:cs typeface="+mj-lt"/>
              </a:rPr>
              <a:t>10</a:t>
            </a:r>
            <a:r>
              <a:rPr lang="ko-KR" altLang="en-US" sz="3200">
                <a:ea typeface="+mj-lt"/>
                <a:cs typeface="+mj-lt"/>
              </a:rPr>
              <a:t>개 막대그래프 </a:t>
            </a:r>
            <a:r>
              <a:rPr lang="ko-KR" sz="3200">
                <a:ea typeface="+mj-lt"/>
                <a:cs typeface="+mj-lt"/>
              </a:rPr>
              <a:t>- 결과</a:t>
            </a:r>
            <a:endParaRPr lang="en-US" altLang="ko-KR" sz="320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0415" y="2067717"/>
            <a:ext cx="10513548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>
                <a:ea typeface="+mn-lt"/>
                <a:cs typeface="+mn-lt"/>
              </a:rPr>
              <a:t>                      </a:t>
            </a:r>
            <a:r>
              <a:rPr lang="en-US" altLang="ko-KR" sz="1000" dirty="0">
                <a:ea typeface="+mn-lt"/>
                <a:cs typeface="+mn-lt"/>
              </a:rPr>
              <a:t>name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c("1. </a:t>
            </a:r>
            <a:r>
              <a:rPr lang="ko-KR" altLang="en-US" sz="1000" dirty="0">
                <a:ea typeface="+mn-lt"/>
                <a:cs typeface="+mn-lt"/>
              </a:rPr>
              <a:t>편안함</a:t>
            </a:r>
            <a:r>
              <a:rPr lang="en-US" altLang="ko-KR" sz="1000" dirty="0">
                <a:ea typeface="+mn-lt"/>
                <a:cs typeface="+mn-lt"/>
              </a:rPr>
              <a:t>, </a:t>
            </a:r>
            <a:r>
              <a:rPr lang="ko-KR" altLang="en-US" sz="1000" dirty="0">
                <a:ea typeface="+mn-lt"/>
                <a:cs typeface="+mn-lt"/>
              </a:rPr>
              <a:t>기내식</a:t>
            </a:r>
            <a:r>
              <a:rPr lang="en-US" altLang="ko-KR" sz="1000" dirty="0">
                <a:ea typeface="+mn-lt"/>
                <a:cs typeface="+mn-lt"/>
              </a:rPr>
              <a:t>, </a:t>
            </a:r>
            <a:r>
              <a:rPr lang="ko-KR" altLang="en-US" sz="1000" dirty="0">
                <a:ea typeface="+mn-lt"/>
                <a:cs typeface="+mn-lt"/>
              </a:rPr>
              <a:t>가격</a:t>
            </a:r>
            <a:r>
              <a:rPr lang="en-US" altLang="ko-KR" sz="1000" dirty="0">
                <a:ea typeface="+mn-lt"/>
                <a:cs typeface="+mn-lt"/>
              </a:rPr>
              <a:t> </a:t>
            </a:r>
            <a:r>
              <a:rPr lang="ko-KR" altLang="en-US" sz="1000" dirty="0">
                <a:ea typeface="+mn-lt"/>
                <a:cs typeface="+mn-lt"/>
              </a:rPr>
              <a:t>측면에서의</a:t>
            </a:r>
            <a:r>
              <a:rPr lang="en-US" altLang="ko-KR" sz="1000" dirty="0">
                <a:ea typeface="+mn-lt"/>
                <a:cs typeface="+mn-lt"/>
              </a:rPr>
              <a:t> </a:t>
            </a:r>
            <a:r>
              <a:rPr lang="ko-KR" altLang="en-US" sz="1000" dirty="0">
                <a:ea typeface="+mn-lt"/>
                <a:cs typeface="+mn-lt"/>
              </a:rPr>
              <a:t>평가</a:t>
            </a:r>
            <a:r>
              <a:rPr lang="en-US" altLang="ko-KR" sz="1000" dirty="0">
                <a:ea typeface="+mn-lt"/>
                <a:cs typeface="+mn-lt"/>
              </a:rPr>
              <a:t> ",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>
                <a:ea typeface="+mn-lt"/>
                <a:cs typeface="+mn-lt"/>
              </a:rPr>
              <a:t>                               </a:t>
            </a:r>
            <a:r>
              <a:rPr lang="en-US" altLang="ko-KR" sz="1000" dirty="0">
                <a:ea typeface="+mn-lt"/>
                <a:cs typeface="+mn-lt"/>
              </a:rPr>
              <a:t>"2.</a:t>
            </a:r>
            <a:r>
              <a:rPr lang="ko-KR" altLang="en-US" sz="1000" dirty="0">
                <a:ea typeface="+mn-lt"/>
                <a:cs typeface="+mn-lt"/>
              </a:rPr>
              <a:t> 장거리 운항 속 </a:t>
            </a:r>
            <a:r>
              <a:rPr lang="ko-KR" altLang="en-US" sz="1000" dirty="0" err="1">
                <a:ea typeface="+mn-lt"/>
                <a:cs typeface="+mn-lt"/>
              </a:rPr>
              <a:t>프레스티지</a:t>
            </a:r>
            <a:r>
              <a:rPr lang="ko-KR" altLang="en-US" sz="1000" dirty="0">
                <a:ea typeface="+mn-lt"/>
                <a:cs typeface="+mn-lt"/>
              </a:rPr>
              <a:t> 석의 편안한 기내 공간</a:t>
            </a:r>
            <a:r>
              <a:rPr lang="en-US" altLang="ko-KR" sz="1000" dirty="0">
                <a:ea typeface="+mn-lt"/>
                <a:cs typeface="+mn-lt"/>
              </a:rPr>
              <a:t>",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>
                <a:ea typeface="+mn-lt"/>
                <a:cs typeface="+mn-lt"/>
              </a:rPr>
              <a:t>                               </a:t>
            </a:r>
            <a:r>
              <a:rPr lang="en-US" altLang="ko-KR" sz="1000" dirty="0">
                <a:ea typeface="+mn-lt"/>
                <a:cs typeface="+mn-lt"/>
              </a:rPr>
              <a:t>"3.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ko-KR" altLang="en-US" sz="1000" dirty="0" err="1">
                <a:ea typeface="+mn-lt"/>
                <a:cs typeface="+mn-lt"/>
              </a:rPr>
              <a:t>퍼스트</a:t>
            </a:r>
            <a:r>
              <a:rPr lang="en-US" altLang="ko-KR" sz="1000" dirty="0" err="1">
                <a:ea typeface="+mn-lt"/>
                <a:cs typeface="+mn-lt"/>
              </a:rPr>
              <a:t>&amp;</a:t>
            </a:r>
            <a:r>
              <a:rPr lang="ko-KR" altLang="en-US" sz="1000" dirty="0" err="1">
                <a:ea typeface="+mn-lt"/>
                <a:cs typeface="+mn-lt"/>
              </a:rPr>
              <a:t>비즈니스</a:t>
            </a:r>
            <a:r>
              <a:rPr lang="ko-KR" altLang="en-US" sz="1000" dirty="0">
                <a:ea typeface="+mn-lt"/>
                <a:cs typeface="+mn-lt"/>
              </a:rPr>
              <a:t> 석을 이용한 고객의 만족스러운 서비스 이용 </a:t>
            </a:r>
            <a:r>
              <a:rPr lang="en-US" altLang="ko-KR" sz="1000" dirty="0">
                <a:ea typeface="+mn-lt"/>
                <a:cs typeface="+mn-lt"/>
              </a:rPr>
              <a:t>",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>
                <a:ea typeface="+mn-lt"/>
                <a:cs typeface="+mn-lt"/>
              </a:rPr>
              <a:t>                               </a:t>
            </a:r>
            <a:r>
              <a:rPr lang="en-US" altLang="ko-KR" sz="1000" dirty="0">
                <a:ea typeface="+mn-lt"/>
                <a:cs typeface="+mn-lt"/>
              </a:rPr>
              <a:t>"4.</a:t>
            </a:r>
            <a:r>
              <a:rPr lang="ko-KR" altLang="en-US" sz="1000" dirty="0">
                <a:ea typeface="+mn-lt"/>
                <a:cs typeface="+mn-lt"/>
              </a:rPr>
              <a:t>  음식 및 영화 제공 및 선택 측면에서 좋은 평가</a:t>
            </a:r>
            <a:r>
              <a:rPr lang="en-US" altLang="ko-KR" sz="1000" dirty="0">
                <a:ea typeface="+mn-lt"/>
                <a:cs typeface="+mn-lt"/>
              </a:rPr>
              <a:t>",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>
                <a:ea typeface="+mn-lt"/>
                <a:cs typeface="+mn-lt"/>
              </a:rPr>
              <a:t>                               </a:t>
            </a:r>
            <a:r>
              <a:rPr lang="en-US" altLang="ko-KR" sz="1000" dirty="0">
                <a:ea typeface="+mn-lt"/>
                <a:cs typeface="+mn-lt"/>
              </a:rPr>
              <a:t>"5.</a:t>
            </a:r>
            <a:r>
              <a:rPr lang="ko-KR" altLang="en-US" sz="1000" dirty="0">
                <a:ea typeface="+mn-lt"/>
                <a:cs typeface="+mn-lt"/>
              </a:rPr>
              <a:t> 친절하게 아이들을 대하는 승무원</a:t>
            </a:r>
            <a:r>
              <a:rPr lang="en-US" altLang="ko-KR" sz="1000" dirty="0">
                <a:ea typeface="+mn-lt"/>
                <a:cs typeface="+mn-lt"/>
              </a:rPr>
              <a:t>",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>
                <a:ea typeface="+mn-lt"/>
                <a:cs typeface="+mn-lt"/>
              </a:rPr>
              <a:t>                               </a:t>
            </a:r>
            <a:r>
              <a:rPr lang="en-US" altLang="ko-KR" sz="1000" dirty="0">
                <a:ea typeface="+mn-lt"/>
                <a:cs typeface="+mn-lt"/>
              </a:rPr>
              <a:t>"6.</a:t>
            </a:r>
            <a:r>
              <a:rPr lang="ko-KR" altLang="en-US" sz="1000" dirty="0">
                <a:ea typeface="+mn-lt"/>
                <a:cs typeface="+mn-lt"/>
              </a:rPr>
              <a:t> 이코노미 석을 이용한 고객의 좌석 공간 만족</a:t>
            </a:r>
            <a:r>
              <a:rPr lang="en-US" altLang="ko-KR" sz="1000" dirty="0">
                <a:ea typeface="+mn-lt"/>
                <a:cs typeface="+mn-lt"/>
              </a:rPr>
              <a:t>",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>
                <a:ea typeface="+mn-lt"/>
                <a:cs typeface="+mn-lt"/>
              </a:rPr>
              <a:t>                               </a:t>
            </a:r>
            <a:r>
              <a:rPr lang="en-US" altLang="ko-KR" sz="1000" dirty="0">
                <a:ea typeface="+mn-lt"/>
                <a:cs typeface="+mn-lt"/>
              </a:rPr>
              <a:t>"7.</a:t>
            </a:r>
            <a:r>
              <a:rPr lang="ko-KR" altLang="en-US" sz="1000" dirty="0">
                <a:ea typeface="+mn-lt"/>
                <a:cs typeface="+mn-lt"/>
              </a:rPr>
              <a:t> 여행을 위해 대한항공을 예약한 고객의 여정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ko-KR" altLang="en-US" sz="1000" dirty="0">
                <a:ea typeface="+mn-lt"/>
                <a:cs typeface="+mn-lt"/>
              </a:rPr>
              <a:t>노선</a:t>
            </a:r>
            <a:r>
              <a:rPr lang="en-US" altLang="ko-KR" sz="1000" dirty="0">
                <a:ea typeface="+mn-lt"/>
                <a:cs typeface="+mn-lt"/>
              </a:rPr>
              <a:t>,</a:t>
            </a:r>
            <a:r>
              <a:rPr lang="ko-KR" altLang="en-US" sz="1000" dirty="0">
                <a:ea typeface="+mn-lt"/>
                <a:cs typeface="+mn-lt"/>
              </a:rPr>
              <a:t> 긴 시간</a:t>
            </a:r>
            <a:r>
              <a:rPr lang="en-US" altLang="ko-KR" sz="1000" dirty="0">
                <a:ea typeface="+mn-lt"/>
                <a:cs typeface="+mn-lt"/>
              </a:rPr>
              <a:t>)"))</a:t>
            </a:r>
            <a:endParaRPr 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E961D-79E1-E81E-CFC3-EE9147C3B6E6}"/>
              </a:ext>
            </a:extLst>
          </p:cNvPr>
          <p:cNvSpPr txBox="1"/>
          <p:nvPr/>
        </p:nvSpPr>
        <p:spPr>
          <a:xfrm>
            <a:off x="907073" y="2064725"/>
            <a:ext cx="105610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#9.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각각의 토픽들에 대해서 어떠한 단어가 토픽의 내용을 구분한지 알기 위해 각 토픽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별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en-US" sz="1000">
                <a:ea typeface="+mn-lt"/>
                <a:cs typeface="+mn-lt"/>
              </a:rPr>
              <a:t>beta</a:t>
            </a:r>
            <a:r>
              <a:rPr lang="ko-KR" sz="1000">
                <a:ea typeface="+mn-lt"/>
                <a:cs typeface="+mn-lt"/>
              </a:rPr>
              <a:t> 값이 큰 중요단어 </a:t>
            </a:r>
            <a:r>
              <a:rPr lang="en-US" altLang="ko-KR" sz="1000">
                <a:ea typeface="+mn-lt"/>
                <a:cs typeface="+mn-lt"/>
              </a:rPr>
              <a:t>10</a:t>
            </a:r>
            <a:r>
              <a:rPr lang="ko-KR" sz="1000">
                <a:ea typeface="+mn-lt"/>
                <a:cs typeface="+mn-lt"/>
              </a:rPr>
              <a:t>개에 대한 막대그래프를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한 페이지에 그리고 설명을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하시오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 altLang="ko-KR" sz="1000">
              <a:ea typeface="Microsoft GothicNeo"/>
              <a:cs typeface="Microsoft GothicNeo"/>
            </a:endParaRPr>
          </a:p>
          <a:p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694BD61-BB7C-DEFB-2DC9-3721AAC2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39" y="2339759"/>
            <a:ext cx="6875583" cy="4266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7C887-F4B1-FF19-D631-85F867860C68}"/>
              </a:ext>
            </a:extLst>
          </p:cNvPr>
          <p:cNvSpPr txBox="1"/>
          <p:nvPr/>
        </p:nvSpPr>
        <p:spPr>
          <a:xfrm>
            <a:off x="8270631" y="2737339"/>
            <a:ext cx="2743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ea typeface="+mn-lt"/>
                <a:cs typeface="+mn-lt"/>
              </a:rPr>
              <a:t>1. </a:t>
            </a:r>
            <a:r>
              <a:rPr lang="ko-KR" altLang="en-US" sz="1200" dirty="0">
                <a:ea typeface="+mn-lt"/>
                <a:cs typeface="+mn-lt"/>
              </a:rPr>
              <a:t>여행을 위해 대한항공을 예약한 </a:t>
            </a:r>
            <a:endParaRPr lang="en-US" sz="1200" dirty="0">
              <a:ea typeface="+mn-lt"/>
              <a:cs typeface="+mn-lt"/>
            </a:endParaRPr>
          </a:p>
          <a:p>
            <a:r>
              <a:rPr lang="ko-KR" altLang="en-US" sz="1200" dirty="0">
                <a:ea typeface="+mn-lt"/>
                <a:cs typeface="+mn-lt"/>
              </a:rPr>
              <a:t>    고객의 여정</a:t>
            </a:r>
            <a:r>
              <a:rPr lang="en-US" altLang="ko-KR" sz="1200" dirty="0">
                <a:ea typeface="+mn-lt"/>
                <a:cs typeface="+mn-lt"/>
              </a:rPr>
              <a:t>(</a:t>
            </a:r>
            <a:r>
              <a:rPr lang="ko-KR" altLang="en-US" sz="1200" dirty="0">
                <a:ea typeface="+mn-lt"/>
                <a:cs typeface="+mn-lt"/>
              </a:rPr>
              <a:t>노선</a:t>
            </a:r>
            <a:r>
              <a:rPr lang="en-US" altLang="ko-KR" sz="1200" dirty="0">
                <a:ea typeface="+mn-lt"/>
                <a:cs typeface="+mn-lt"/>
              </a:rPr>
              <a:t>,</a:t>
            </a:r>
            <a:r>
              <a:rPr lang="ko-KR" altLang="en-US" sz="1200" dirty="0">
                <a:ea typeface="+mn-lt"/>
                <a:cs typeface="+mn-lt"/>
              </a:rPr>
              <a:t> 긴 시간</a:t>
            </a:r>
            <a:r>
              <a:rPr lang="en-US" sz="1200" dirty="0">
                <a:ea typeface="+mn-lt"/>
                <a:cs typeface="+mn-lt"/>
              </a:rPr>
              <a:t>)</a:t>
            </a:r>
            <a:r>
              <a:rPr lang="en-US" altLang="ko-KR" sz="1200" dirty="0">
                <a:ea typeface="+mn-lt"/>
                <a:cs typeface="+mn-lt"/>
              </a:rPr>
              <a:t>  </a:t>
            </a:r>
            <a:endParaRPr lang="ko-KR" sz="1200" dirty="0">
              <a:ea typeface="+mn-lt"/>
              <a:cs typeface="+mn-lt"/>
            </a:endParaRPr>
          </a:p>
          <a:p>
            <a:endParaRPr lang="en-US" altLang="ko-KR" sz="1200" dirty="0">
              <a:ea typeface="+mn-lt"/>
              <a:cs typeface="+mn-lt"/>
            </a:endParaRPr>
          </a:p>
          <a:p>
            <a:r>
              <a:rPr lang="en-US" altLang="ko-KR" sz="1200" dirty="0">
                <a:ea typeface="+mn-lt"/>
                <a:cs typeface="+mn-lt"/>
              </a:rPr>
              <a:t>2.</a:t>
            </a:r>
            <a:r>
              <a:rPr lang="ko-KR" sz="1200" dirty="0">
                <a:ea typeface="+mn-lt"/>
                <a:cs typeface="+mn-lt"/>
              </a:rPr>
              <a:t> 친절하게 아이들을 대하는 승무원</a:t>
            </a:r>
            <a:endParaRPr lang="ko-KR" dirty="0"/>
          </a:p>
          <a:p>
            <a:endParaRPr lang="en-US" altLang="ko-KR" sz="1200" dirty="0">
              <a:ea typeface="+mn-lt"/>
              <a:cs typeface="+mn-lt"/>
            </a:endParaRPr>
          </a:p>
          <a:p>
            <a:r>
              <a:rPr lang="en-US" altLang="ko-KR" sz="1200" dirty="0">
                <a:ea typeface="+mn-lt"/>
                <a:cs typeface="+mn-lt"/>
              </a:rPr>
              <a:t>3.</a:t>
            </a:r>
            <a:r>
              <a:rPr lang="ko-KR" sz="1200" dirty="0">
                <a:ea typeface="+mn-lt"/>
                <a:cs typeface="+mn-lt"/>
              </a:rPr>
              <a:t> 음식 및 영화 제공 및 선택 측면에서</a:t>
            </a:r>
            <a:endParaRPr lang="ko-KR" altLang="en-US" sz="1200" dirty="0">
              <a:ea typeface="+mn-lt"/>
              <a:cs typeface="+mn-lt"/>
            </a:endParaRPr>
          </a:p>
          <a:p>
            <a:r>
              <a:rPr lang="ko-KR" sz="1200" dirty="0">
                <a:ea typeface="+mn-lt"/>
                <a:cs typeface="+mn-lt"/>
              </a:rPr>
              <a:t>   </a:t>
            </a:r>
            <a:r>
              <a:rPr lang="ko-KR" altLang="en-US" sz="1200" dirty="0">
                <a:ea typeface="+mn-lt"/>
                <a:cs typeface="+mn-lt"/>
              </a:rPr>
              <a:t> </a:t>
            </a:r>
            <a:r>
              <a:rPr lang="ko-KR" sz="1200" dirty="0">
                <a:ea typeface="+mn-lt"/>
                <a:cs typeface="+mn-lt"/>
              </a:rPr>
              <a:t> 평가</a:t>
            </a:r>
            <a:endParaRPr lang="en-US" altLang="ko-KR" sz="1200">
              <a:ea typeface="+mn-lt"/>
              <a:cs typeface="+mn-lt"/>
            </a:endParaRPr>
          </a:p>
          <a:p>
            <a:endParaRPr lang="ko-KR" altLang="en-US" sz="1200" dirty="0">
              <a:ea typeface="+mn-lt"/>
              <a:cs typeface="+mn-lt"/>
            </a:endParaRPr>
          </a:p>
          <a:p>
            <a:r>
              <a:rPr lang="en-US" altLang="ko-KR" sz="1200" dirty="0">
                <a:ea typeface="+mn-lt"/>
                <a:cs typeface="+mn-lt"/>
              </a:rPr>
              <a:t>4. </a:t>
            </a:r>
            <a:r>
              <a:rPr lang="ko-KR" sz="1200" dirty="0">
                <a:ea typeface="+mn-lt"/>
                <a:cs typeface="+mn-lt"/>
              </a:rPr>
              <a:t>편안함</a:t>
            </a:r>
            <a:r>
              <a:rPr lang="en-US" altLang="ko-KR" sz="1200" dirty="0">
                <a:ea typeface="+mn-lt"/>
                <a:cs typeface="+mn-lt"/>
              </a:rPr>
              <a:t>, </a:t>
            </a:r>
            <a:r>
              <a:rPr lang="ko-KR" sz="1200" dirty="0">
                <a:ea typeface="+mn-lt"/>
                <a:cs typeface="+mn-lt"/>
              </a:rPr>
              <a:t>기내식</a:t>
            </a:r>
            <a:r>
              <a:rPr lang="en-US" altLang="ko-KR" sz="1200" dirty="0">
                <a:ea typeface="+mn-lt"/>
                <a:cs typeface="+mn-lt"/>
              </a:rPr>
              <a:t>, </a:t>
            </a:r>
            <a:r>
              <a:rPr lang="ko-KR" sz="1200" dirty="0">
                <a:ea typeface="+mn-lt"/>
                <a:cs typeface="+mn-lt"/>
              </a:rPr>
              <a:t>가격</a:t>
            </a:r>
            <a:r>
              <a:rPr lang="en-US" altLang="ko-KR" sz="1200" dirty="0">
                <a:ea typeface="+mn-lt"/>
                <a:cs typeface="+mn-lt"/>
              </a:rPr>
              <a:t> </a:t>
            </a:r>
            <a:r>
              <a:rPr lang="ko-KR" sz="1200" dirty="0">
                <a:ea typeface="+mn-lt"/>
                <a:cs typeface="+mn-lt"/>
              </a:rPr>
              <a:t>측면에서의</a:t>
            </a:r>
            <a:r>
              <a:rPr lang="en-US" altLang="ko-KR" sz="1200" dirty="0">
                <a:ea typeface="+mn-lt"/>
                <a:cs typeface="+mn-lt"/>
              </a:rPr>
              <a:t> </a:t>
            </a:r>
            <a:r>
              <a:rPr lang="ko-KR" sz="1200" dirty="0">
                <a:ea typeface="+mn-lt"/>
                <a:cs typeface="+mn-lt"/>
              </a:rPr>
              <a:t>평가</a:t>
            </a:r>
            <a:r>
              <a:rPr lang="en-US" altLang="ko-KR" sz="1200" dirty="0">
                <a:ea typeface="+mn-lt"/>
                <a:cs typeface="+mn-lt"/>
              </a:rPr>
              <a:t> </a:t>
            </a:r>
            <a:endParaRPr lang="ko-KR" dirty="0"/>
          </a:p>
          <a:p>
            <a:endParaRPr lang="en-US" altLang="ko-KR" sz="1200" dirty="0">
              <a:ea typeface="+mn-lt"/>
              <a:cs typeface="+mn-lt"/>
            </a:endParaRPr>
          </a:p>
          <a:p>
            <a:r>
              <a:rPr lang="en-US" altLang="ko-KR" sz="1200" dirty="0">
                <a:ea typeface="+mn-lt"/>
                <a:cs typeface="+mn-lt"/>
              </a:rPr>
              <a:t>5.</a:t>
            </a:r>
            <a:r>
              <a:rPr lang="ko-KR" sz="1200" dirty="0">
                <a:ea typeface="+mn-lt"/>
                <a:cs typeface="+mn-lt"/>
              </a:rPr>
              <a:t> 이코노미 석을 이용한 고객의 좌석 </a:t>
            </a:r>
            <a:endParaRPr lang="ko-KR" altLang="en-US" sz="1200" dirty="0">
              <a:ea typeface="+mn-lt"/>
              <a:cs typeface="+mn-lt"/>
            </a:endParaRPr>
          </a:p>
          <a:p>
            <a:r>
              <a:rPr lang="ko-KR" altLang="en-US" sz="1200" dirty="0">
                <a:ea typeface="+mn-lt"/>
                <a:cs typeface="+mn-lt"/>
              </a:rPr>
              <a:t>    </a:t>
            </a:r>
            <a:r>
              <a:rPr lang="ko-KR" sz="1200" dirty="0">
                <a:ea typeface="+mn-lt"/>
                <a:cs typeface="+mn-lt"/>
              </a:rPr>
              <a:t>공간 만족</a:t>
            </a:r>
            <a:endParaRPr lang="ko-KR" dirty="0"/>
          </a:p>
          <a:p>
            <a:endParaRPr lang="ko-KR" sz="1200" dirty="0">
              <a:ea typeface="+mn-lt"/>
              <a:cs typeface="+mn-lt"/>
            </a:endParaRPr>
          </a:p>
          <a:p>
            <a:r>
              <a:rPr lang="ko-KR" altLang="en-US" sz="1200" dirty="0">
                <a:ea typeface="+mn-lt"/>
                <a:cs typeface="+mn-lt"/>
              </a:rPr>
              <a:t>6. 장거리 운항 속 </a:t>
            </a:r>
            <a:r>
              <a:rPr lang="ko-KR" altLang="en-US" sz="1200" dirty="0" err="1">
                <a:ea typeface="+mn-lt"/>
                <a:cs typeface="+mn-lt"/>
              </a:rPr>
              <a:t>프레스티지</a:t>
            </a:r>
            <a:r>
              <a:rPr lang="ko-KR" altLang="en-US" sz="1200" dirty="0">
                <a:ea typeface="+mn-lt"/>
                <a:cs typeface="+mn-lt"/>
              </a:rPr>
              <a:t> 석의</a:t>
            </a:r>
            <a:endParaRPr lang="en-US" altLang="ko-KR" sz="1200" dirty="0">
              <a:ea typeface="+mn-lt"/>
              <a:cs typeface="+mn-lt"/>
            </a:endParaRPr>
          </a:p>
          <a:p>
            <a:r>
              <a:rPr lang="ko-KR" altLang="en-US" sz="1200" dirty="0">
                <a:ea typeface="+mn-lt"/>
                <a:cs typeface="+mn-lt"/>
              </a:rPr>
              <a:t>    기내 공간</a:t>
            </a:r>
            <a:endParaRPr lang="ko-KR" dirty="0"/>
          </a:p>
          <a:p>
            <a:endParaRPr lang="ko-KR" altLang="en-US" sz="1200" dirty="0">
              <a:ea typeface="+mn-lt"/>
              <a:cs typeface="+mn-lt"/>
            </a:endParaRPr>
          </a:p>
          <a:p>
            <a:r>
              <a:rPr lang="en-US" altLang="ko-KR" sz="1200" dirty="0">
                <a:ea typeface="+mn-lt"/>
                <a:cs typeface="+mn-lt"/>
              </a:rPr>
              <a:t>7.</a:t>
            </a:r>
            <a:r>
              <a:rPr lang="ko-KR" sz="1200" dirty="0">
                <a:ea typeface="+mn-lt"/>
                <a:cs typeface="+mn-lt"/>
              </a:rPr>
              <a:t> </a:t>
            </a:r>
            <a:r>
              <a:rPr lang="ko-KR" altLang="en-US" sz="1200" dirty="0">
                <a:ea typeface="+mn-lt"/>
                <a:cs typeface="+mn-lt"/>
              </a:rPr>
              <a:t>퍼스트</a:t>
            </a:r>
            <a:r>
              <a:rPr lang="en-US" altLang="ko-KR" sz="1200" dirty="0">
                <a:ea typeface="+mn-lt"/>
                <a:cs typeface="+mn-lt"/>
              </a:rPr>
              <a:t>&amp;</a:t>
            </a:r>
            <a:r>
              <a:rPr lang="ko-KR" altLang="en-US" sz="1200" dirty="0">
                <a:ea typeface="+mn-lt"/>
                <a:cs typeface="+mn-lt"/>
              </a:rPr>
              <a:t>비즈니스 석을 이용한 고객의</a:t>
            </a:r>
            <a:endParaRPr lang="en-US" sz="1200" dirty="0">
              <a:ea typeface="+mn-lt"/>
              <a:cs typeface="+mn-lt"/>
            </a:endParaRPr>
          </a:p>
          <a:p>
            <a:r>
              <a:rPr lang="ko-KR" altLang="en-US" sz="1200" dirty="0">
                <a:ea typeface="+mn-lt"/>
                <a:cs typeface="+mn-lt"/>
              </a:rPr>
              <a:t>     체크인 등 서비스 이용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1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>
                <a:ea typeface="Microsoft GothicNeo"/>
                <a:cs typeface="Microsoft GothicNeo"/>
              </a:rPr>
              <a:t>setting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299" y="2148313"/>
            <a:ext cx="5435991" cy="4558751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8776-927B-B093-6998-EBF20369C7E7}"/>
              </a:ext>
            </a:extLst>
          </p:cNvPr>
          <p:cNvSpPr txBox="1"/>
          <p:nvPr/>
        </p:nvSpPr>
        <p:spPr>
          <a:xfrm>
            <a:off x="657957" y="2145322"/>
            <a:ext cx="5058506" cy="53347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tidyverse</a:t>
            </a:r>
            <a:r>
              <a:rPr lang="ko-KR" sz="1000">
                <a:ea typeface="+mn-lt"/>
                <a:cs typeface="+mn-lt"/>
              </a:rPr>
              <a:t>)   </a:t>
            </a:r>
            <a:r>
              <a:rPr lang="ko-KR" altLang="en-US" sz="1000">
                <a:ea typeface="+mn-lt"/>
                <a:cs typeface="+mn-lt"/>
              </a:rPr>
              <a:t> # 라이브러리 불러오기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tidytext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tidyselect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tidygraph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textclean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Sejong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showtext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ggwordcloud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rmarkdown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reprex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readxl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NIADic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magrittr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KoNLP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knitr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ggrepel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ggraph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rJava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tm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tokenizers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(utf8)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rlang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glue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(NLP)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widyr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remotes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ldatuning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topicmodels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 err="1">
                <a:ea typeface="+mn-lt"/>
                <a:cs typeface="+mn-lt"/>
              </a:rPr>
              <a:t>library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scales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>
              <a:ea typeface="Microsoft GothicNeo"/>
              <a:cs typeface="Microsoft GothicNeo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ko-KR" altLang="en-US" sz="10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ko-KR" sz="1000">
              <a:ea typeface="+mn-lt"/>
              <a:cs typeface="+mn-lt"/>
            </a:endParaRPr>
          </a:p>
          <a:p>
            <a:pPr algn="l"/>
            <a:endParaRPr lang="ko-KR" altLang="en-US" sz="1000">
              <a:ea typeface="Microsoft GothicNeo"/>
              <a:cs typeface="Microsoft GothicNeo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1E8590-50A1-8E92-799C-9F63EEBE7F1D}"/>
              </a:ext>
            </a:extLst>
          </p:cNvPr>
          <p:cNvSpPr txBox="1">
            <a:spLocks/>
          </p:cNvSpPr>
          <p:nvPr/>
        </p:nvSpPr>
        <p:spPr>
          <a:xfrm>
            <a:off x="6155026" y="2146848"/>
            <a:ext cx="5435991" cy="4558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74032-44FF-61DB-780A-6EF49CF80198}"/>
              </a:ext>
            </a:extLst>
          </p:cNvPr>
          <p:cNvSpPr txBox="1"/>
          <p:nvPr/>
        </p:nvSpPr>
        <p:spPr>
          <a:xfrm>
            <a:off x="6153150" y="2211264"/>
            <a:ext cx="5234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err="1">
                <a:ea typeface="+mn-lt"/>
                <a:cs typeface="+mn-lt"/>
              </a:rPr>
              <a:t>setwd</a:t>
            </a:r>
            <a:r>
              <a:rPr lang="ko-KR" sz="1000">
                <a:ea typeface="+mn-lt"/>
                <a:cs typeface="+mn-lt"/>
              </a:rPr>
              <a:t>('C:/</a:t>
            </a:r>
            <a:r>
              <a:rPr lang="ko-KR" sz="1000" err="1">
                <a:ea typeface="+mn-lt"/>
                <a:cs typeface="+mn-lt"/>
              </a:rPr>
              <a:t>Users</a:t>
            </a:r>
            <a:r>
              <a:rPr lang="ko-KR" sz="1000">
                <a:ea typeface="+mn-lt"/>
                <a:cs typeface="+mn-lt"/>
              </a:rPr>
              <a:t>/</a:t>
            </a:r>
            <a:r>
              <a:rPr lang="ko-KR" sz="1000" err="1">
                <a:ea typeface="+mn-lt"/>
                <a:cs typeface="+mn-lt"/>
              </a:rPr>
              <a:t>jspar</a:t>
            </a:r>
            <a:r>
              <a:rPr lang="ko-KR" sz="1000">
                <a:ea typeface="+mn-lt"/>
                <a:cs typeface="+mn-lt"/>
              </a:rPr>
              <a:t>/OneDrive/</a:t>
            </a:r>
            <a:r>
              <a:rPr lang="ko-KR" sz="1000" err="1">
                <a:ea typeface="+mn-lt"/>
                <a:cs typeface="+mn-lt"/>
              </a:rPr>
              <a:t>Documents</a:t>
            </a:r>
            <a:r>
              <a:rPr lang="ko-KR" sz="1000">
                <a:ea typeface="+mn-lt"/>
                <a:cs typeface="+mn-lt"/>
              </a:rPr>
              <a:t>/학교/전공/</a:t>
            </a:r>
            <a:r>
              <a:rPr lang="ko-KR" sz="1000" err="1">
                <a:ea typeface="+mn-lt"/>
                <a:cs typeface="+mn-lt"/>
              </a:rPr>
              <a:t>텍마</a:t>
            </a:r>
            <a:r>
              <a:rPr lang="ko-KR" sz="1000">
                <a:ea typeface="+mn-lt"/>
                <a:cs typeface="+mn-lt"/>
              </a:rPr>
              <a:t>') </a:t>
            </a:r>
            <a:r>
              <a:rPr lang="ko-KR" altLang="en-US" sz="1000">
                <a:ea typeface="+mn-lt"/>
                <a:cs typeface="+mn-lt"/>
              </a:rPr>
              <a:t>     </a:t>
            </a:r>
            <a:r>
              <a:rPr lang="en-US" altLang="ko-KR" sz="1000">
                <a:ea typeface="+mn-lt"/>
                <a:cs typeface="+mn-lt"/>
              </a:rPr>
              <a:t># </a:t>
            </a:r>
            <a:r>
              <a:rPr lang="en-US" altLang="ko-KR" sz="1000" err="1">
                <a:ea typeface="+mn-lt"/>
                <a:cs typeface="+mn-lt"/>
              </a:rPr>
              <a:t>작업공간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설정</a:t>
            </a:r>
            <a:endParaRPr lang="en-US" altLang="ko-KR" sz="1000" err="1">
              <a:ea typeface="Microsoft GothicNeo"/>
              <a:cs typeface="Microsoft GothicNeo"/>
            </a:endParaRPr>
          </a:p>
          <a:p>
            <a:r>
              <a:rPr lang="ko-KR" sz="1000" err="1">
                <a:ea typeface="+mn-lt"/>
                <a:cs typeface="+mn-lt"/>
              </a:rPr>
              <a:t>raw_comment</a:t>
            </a:r>
            <a:r>
              <a:rPr lang="ko-KR" sz="1000">
                <a:ea typeface="+mn-lt"/>
                <a:cs typeface="+mn-lt"/>
              </a:rPr>
              <a:t> &lt;- </a:t>
            </a:r>
            <a:r>
              <a:rPr lang="ko-KR" sz="1000" err="1">
                <a:ea typeface="+mn-lt"/>
                <a:cs typeface="+mn-lt"/>
              </a:rPr>
              <a:t>read_xlsx</a:t>
            </a:r>
            <a:r>
              <a:rPr lang="ko-KR" sz="1000">
                <a:ea typeface="+mn-lt"/>
                <a:cs typeface="+mn-lt"/>
              </a:rPr>
              <a:t>("대한항공201601-201910.xlsx")     </a:t>
            </a:r>
            <a:r>
              <a:rPr lang="ko-KR" altLang="en-US" sz="1000">
                <a:ea typeface="+mn-lt"/>
                <a:cs typeface="+mn-lt"/>
              </a:rPr>
              <a:t> 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 자료 불러오기</a:t>
            </a:r>
            <a:endParaRPr lang="ko-KR" sz="1000"/>
          </a:p>
        </p:txBody>
      </p:sp>
    </p:spTree>
    <p:extLst>
      <p:ext uri="{BB962C8B-B14F-4D97-AF65-F5344CB8AC3E}">
        <p14:creationId xmlns:p14="http://schemas.microsoft.com/office/powerpoint/2010/main" val="224519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336647" cy="1172250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문제10) </a:t>
            </a:r>
            <a:r>
              <a:rPr lang="ko-KR" altLang="en-US" sz="3200" err="1">
                <a:ea typeface="+mj-lt"/>
                <a:cs typeface="+mj-lt"/>
              </a:rPr>
              <a:t>감마값</a:t>
            </a:r>
            <a:r>
              <a:rPr lang="ko-KR" altLang="en-US" sz="3200">
                <a:ea typeface="+mj-lt"/>
                <a:cs typeface="+mj-lt"/>
              </a:rPr>
              <a:t> 큰 문장5개 추출</a:t>
            </a:r>
            <a:endParaRPr lang="ko-KR" sz="320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34" y="1745333"/>
            <a:ext cx="10658621" cy="4998364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29DC2-001B-D3FB-30FE-A5CE907526A0}"/>
              </a:ext>
            </a:extLst>
          </p:cNvPr>
          <p:cNvSpPr txBox="1"/>
          <p:nvPr/>
        </p:nvSpPr>
        <p:spPr>
          <a:xfrm>
            <a:off x="731226" y="1800955"/>
            <a:ext cx="523435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ea typeface="+mn-lt"/>
                <a:cs typeface="+mn-lt"/>
              </a:rPr>
              <a:t>#10.</a:t>
            </a:r>
            <a:r>
              <a:rPr lang="ko-KR" sz="1000">
                <a:ea typeface="+mn-lt"/>
                <a:cs typeface="+mn-lt"/>
              </a:rPr>
              <a:t> 각각의 토픽 별 </a:t>
            </a:r>
            <a:r>
              <a:rPr lang="ko-KR" sz="1000" err="1">
                <a:ea typeface="+mn-lt"/>
                <a:cs typeface="+mn-lt"/>
              </a:rPr>
              <a:t>감마값이</a:t>
            </a:r>
            <a:r>
              <a:rPr lang="ko-KR" sz="1000">
                <a:ea typeface="+mn-lt"/>
                <a:cs typeface="+mn-lt"/>
              </a:rPr>
              <a:t> 큰 문장들을 5개씩만 뽑아 실제 문장과 </a:t>
            </a:r>
            <a:r>
              <a:rPr lang="ko-KR" sz="1000" err="1">
                <a:ea typeface="+mn-lt"/>
                <a:cs typeface="+mn-lt"/>
              </a:rPr>
              <a:t>감마값만을</a:t>
            </a:r>
            <a:r>
              <a:rPr lang="ko-KR" sz="1000">
                <a:ea typeface="+mn-lt"/>
                <a:cs typeface="+mn-lt"/>
              </a:rPr>
              <a:t> 출력하고 주로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     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어떠한 내용인지를 </a:t>
            </a:r>
            <a:r>
              <a:rPr lang="ko-KR" sz="1000" err="1">
                <a:ea typeface="+mn-lt"/>
                <a:cs typeface="+mn-lt"/>
              </a:rPr>
              <a:t>설명하시오</a:t>
            </a:r>
            <a:r>
              <a:rPr lang="en-US" altLang="ko-KR" sz="1000">
                <a:ea typeface="+mn-lt"/>
                <a:cs typeface="+mn-lt"/>
              </a:rPr>
              <a:t>.</a:t>
            </a:r>
            <a:endParaRPr lang="ko-KR" altLang="en-US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토픽별</a:t>
            </a:r>
            <a:r>
              <a:rPr lang="ko-KR" sz="1000">
                <a:ea typeface="+mn-lt"/>
                <a:cs typeface="+mn-lt"/>
              </a:rPr>
              <a:t> 주요 문서 추출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reply</a:t>
            </a:r>
            <a:r>
              <a:rPr lang="en-US" altLang="ko-KR" sz="1000">
                <a:ea typeface="+mn-lt"/>
                <a:cs typeface="+mn-lt"/>
              </a:rPr>
              <a:t>_topic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krair</a:t>
            </a:r>
            <a:r>
              <a:rPr lang="en-US" altLang="ko-KR" sz="1000">
                <a:ea typeface="+mn-lt"/>
                <a:cs typeface="+mn-lt"/>
              </a:rPr>
              <a:t>_topic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          </a:t>
            </a:r>
            <a:r>
              <a:rPr lang="en-US" altLang="ko-KR" sz="1000" err="1">
                <a:ea typeface="+mn-lt"/>
                <a:cs typeface="+mn-lt"/>
              </a:rPr>
              <a:t>group_by</a:t>
            </a:r>
            <a:r>
              <a:rPr lang="en-US" altLang="ko-KR" sz="1000">
                <a:ea typeface="+mn-lt"/>
                <a:cs typeface="+mn-lt"/>
              </a:rPr>
              <a:t>(topic)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         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slice_max</a:t>
            </a:r>
            <a:r>
              <a:rPr lang="en-US" altLang="ko-KR" sz="1000">
                <a:ea typeface="+mn-lt"/>
                <a:cs typeface="+mn-lt"/>
              </a:rPr>
              <a:t>(gamma,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100)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ko-KR" altLang="en-US"/>
          </a:p>
          <a:p>
            <a:endParaRPr lang="ko-KR" alt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토픽 </a:t>
            </a:r>
            <a:r>
              <a:rPr lang="en-US" altLang="ko-KR" sz="1000">
                <a:ea typeface="+mn-lt"/>
                <a:cs typeface="+mn-lt"/>
              </a:rPr>
              <a:t>1</a:t>
            </a:r>
            <a:r>
              <a:rPr lang="ko-KR" altLang="en-US" sz="1000">
                <a:ea typeface="+mn-lt"/>
                <a:cs typeface="+mn-lt"/>
              </a:rPr>
              <a:t> 내용 살펴보기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reply_topic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filter(topic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pull(gamma,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reply</a:t>
            </a:r>
            <a:r>
              <a:rPr lang="en-US" altLang="ko-KR" sz="1000">
                <a:ea typeface="+mn-lt"/>
                <a:cs typeface="+mn-lt"/>
              </a:rPr>
              <a:t>_raw)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head(5)</a:t>
            </a:r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토픽 </a:t>
            </a:r>
            <a:r>
              <a:rPr lang="en-US" altLang="ko-KR" sz="1000">
                <a:ea typeface="+mn-lt"/>
                <a:cs typeface="+mn-lt"/>
              </a:rPr>
              <a:t>2</a:t>
            </a:r>
            <a:r>
              <a:rPr lang="ko-KR" altLang="en-US" sz="1000">
                <a:ea typeface="+mn-lt"/>
                <a:cs typeface="+mn-lt"/>
              </a:rPr>
              <a:t> 내용 살펴보기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reply_topic</a:t>
            </a:r>
            <a:r>
              <a:rPr lang="ko-KR" sz="1000">
                <a:ea typeface="+mn-lt"/>
                <a:cs typeface="+mn-lt"/>
              </a:rPr>
              <a:t> %&gt;% </a:t>
            </a:r>
            <a:r>
              <a:rPr lang="ko-KR" sz="1000" err="1">
                <a:ea typeface="+mn-lt"/>
                <a:cs typeface="+mn-lt"/>
              </a:rPr>
              <a:t>filter</a:t>
            </a:r>
            <a:r>
              <a:rPr lang="en-US" altLang="ko-KR" sz="1000">
                <a:ea typeface="+mn-lt"/>
                <a:cs typeface="+mn-lt"/>
              </a:rPr>
              <a:t>(topic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2)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pull(</a:t>
            </a:r>
            <a:r>
              <a:rPr lang="en-US" altLang="ko-KR" sz="1000" err="1">
                <a:ea typeface="+mn-lt"/>
                <a:cs typeface="+mn-lt"/>
              </a:rPr>
              <a:t>reply_raw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gamma</a:t>
            </a:r>
            <a:r>
              <a:rPr lang="ko-KR" sz="1000">
                <a:ea typeface="+mn-lt"/>
                <a:cs typeface="+mn-lt"/>
              </a:rPr>
              <a:t>) %&gt;% </a:t>
            </a:r>
            <a:r>
              <a:rPr lang="ko-KR" sz="1000" err="1">
                <a:ea typeface="+mn-lt"/>
                <a:cs typeface="+mn-lt"/>
              </a:rPr>
              <a:t>head</a:t>
            </a:r>
            <a:r>
              <a:rPr lang="ko-KR" sz="1000">
                <a:ea typeface="+mn-lt"/>
                <a:cs typeface="+mn-lt"/>
              </a:rPr>
              <a:t>(5)</a:t>
            </a:r>
            <a:endParaRPr lang="ko-KR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토픽 3 내용 살펴보기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reply</a:t>
            </a:r>
            <a:r>
              <a:rPr lang="en-US" altLang="ko-KR" sz="1000" err="1">
                <a:ea typeface="+mn-lt"/>
                <a:cs typeface="+mn-lt"/>
              </a:rPr>
              <a:t>_topic</a:t>
            </a:r>
            <a:r>
              <a:rPr lang="ko-KR" sz="1000">
                <a:ea typeface="+mn-lt"/>
                <a:cs typeface="+mn-lt"/>
              </a:rPr>
              <a:t> %&gt;% </a:t>
            </a:r>
            <a:r>
              <a:rPr lang="ko-KR" sz="1000" err="1">
                <a:ea typeface="+mn-lt"/>
                <a:cs typeface="+mn-lt"/>
              </a:rPr>
              <a:t>filter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topic</a:t>
            </a:r>
            <a:r>
              <a:rPr lang="ko-KR" sz="1000">
                <a:ea typeface="+mn-lt"/>
                <a:cs typeface="+mn-lt"/>
              </a:rPr>
              <a:t> == 3) %&gt;% </a:t>
            </a:r>
            <a:r>
              <a:rPr lang="ko-KR" sz="1000" err="1">
                <a:ea typeface="+mn-lt"/>
                <a:cs typeface="+mn-lt"/>
              </a:rPr>
              <a:t>pull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reply_raw</a:t>
            </a:r>
            <a:r>
              <a:rPr lang="ko-KR" sz="1000">
                <a:ea typeface="+mn-lt"/>
                <a:cs typeface="+mn-lt"/>
              </a:rPr>
              <a:t>, </a:t>
            </a:r>
            <a:r>
              <a:rPr lang="ko-KR" sz="1000" err="1">
                <a:ea typeface="+mn-lt"/>
                <a:cs typeface="+mn-lt"/>
              </a:rPr>
              <a:t>gamma</a:t>
            </a:r>
            <a:r>
              <a:rPr lang="ko-KR" sz="1000">
                <a:ea typeface="+mn-lt"/>
                <a:cs typeface="+mn-lt"/>
              </a:rPr>
              <a:t>) %&gt;% </a:t>
            </a:r>
            <a:r>
              <a:rPr lang="ko-KR" sz="1000" err="1">
                <a:ea typeface="+mn-lt"/>
                <a:cs typeface="+mn-lt"/>
              </a:rPr>
              <a:t>head</a:t>
            </a:r>
            <a:r>
              <a:rPr lang="ko-KR" sz="1000">
                <a:ea typeface="+mn-lt"/>
                <a:cs typeface="+mn-lt"/>
              </a:rPr>
              <a:t>(5)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# 토픽 4 내용 살펴보기</a:t>
            </a:r>
            <a:endParaRPr lang="ko-KR"/>
          </a:p>
          <a:p>
            <a:r>
              <a:rPr lang="en-US" altLang="ko-KR" sz="1000" err="1">
                <a:ea typeface="+mn-lt"/>
                <a:cs typeface="+mn-lt"/>
              </a:rPr>
              <a:t>reply_topic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filter(topic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4)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pull(</a:t>
            </a:r>
            <a:r>
              <a:rPr lang="en-US" altLang="ko-KR" sz="1000" err="1">
                <a:ea typeface="+mn-lt"/>
                <a:cs typeface="+mn-lt"/>
              </a:rPr>
              <a:t>reply_raw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gamma)</a:t>
            </a:r>
            <a:r>
              <a:rPr lang="ko-KR" sz="1000">
                <a:ea typeface="+mn-lt"/>
                <a:cs typeface="+mn-lt"/>
              </a:rPr>
              <a:t> 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head(5)</a:t>
            </a:r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토픽 5 내용 살펴보기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reply</a:t>
            </a:r>
            <a:r>
              <a:rPr lang="en-US" altLang="ko-KR" sz="1000" err="1">
                <a:ea typeface="+mn-lt"/>
                <a:cs typeface="+mn-lt"/>
              </a:rPr>
              <a:t>_topic</a:t>
            </a:r>
            <a:r>
              <a:rPr lang="ko-KR" sz="1000">
                <a:ea typeface="+mn-lt"/>
                <a:cs typeface="+mn-lt"/>
              </a:rPr>
              <a:t> %&gt;% </a:t>
            </a:r>
            <a:r>
              <a:rPr lang="ko-KR" sz="1000" err="1">
                <a:ea typeface="+mn-lt"/>
                <a:cs typeface="+mn-lt"/>
              </a:rPr>
              <a:t>filter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topic</a:t>
            </a:r>
            <a:r>
              <a:rPr lang="ko-KR" sz="1000">
                <a:ea typeface="+mn-lt"/>
                <a:cs typeface="+mn-lt"/>
              </a:rPr>
              <a:t> == 5) %&gt;% </a:t>
            </a:r>
            <a:r>
              <a:rPr lang="ko-KR" sz="1000" err="1">
                <a:ea typeface="+mn-lt"/>
                <a:cs typeface="+mn-lt"/>
              </a:rPr>
              <a:t>pull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reply</a:t>
            </a:r>
            <a:r>
              <a:rPr lang="en-US" altLang="ko-KR" sz="1000">
                <a:ea typeface="+mn-lt"/>
                <a:cs typeface="+mn-lt"/>
              </a:rPr>
              <a:t>_raw,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gamma)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head(</a:t>
            </a:r>
            <a:r>
              <a:rPr lang="ko-KR" sz="1000">
                <a:ea typeface="+mn-lt"/>
                <a:cs typeface="+mn-lt"/>
              </a:rPr>
              <a:t>5)</a:t>
            </a:r>
            <a:endParaRPr lang="en-US"/>
          </a:p>
          <a:p>
            <a:r>
              <a:rPr lang="ko-KR" sz="1000">
                <a:ea typeface="+mn-lt"/>
                <a:cs typeface="+mn-lt"/>
              </a:rPr>
              <a:t># 토픽 6 내용 살펴보기</a:t>
            </a:r>
            <a:endParaRPr lang="en-US"/>
          </a:p>
          <a:p>
            <a:r>
              <a:rPr lang="en-US" altLang="ko-KR" sz="1000" err="1">
                <a:ea typeface="+mn-lt"/>
                <a:cs typeface="+mn-lt"/>
              </a:rPr>
              <a:t>reply_topic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filter(topic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6)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pull(</a:t>
            </a:r>
            <a:r>
              <a:rPr lang="en-US" altLang="ko-KR" sz="1000" err="1">
                <a:ea typeface="+mn-lt"/>
                <a:cs typeface="+mn-lt"/>
              </a:rPr>
              <a:t>reply_raw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gamma)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head</a:t>
            </a:r>
            <a:r>
              <a:rPr lang="en-US" altLang="ko-KR" sz="1000">
                <a:ea typeface="+mn-lt"/>
                <a:cs typeface="+mn-lt"/>
              </a:rPr>
              <a:t>(5)</a:t>
            </a:r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토픽 </a:t>
            </a:r>
            <a:r>
              <a:rPr lang="en-US" altLang="ko-KR" sz="1000">
                <a:ea typeface="+mn-lt"/>
                <a:cs typeface="+mn-lt"/>
              </a:rPr>
              <a:t>7</a:t>
            </a:r>
            <a:r>
              <a:rPr lang="ko-KR" altLang="en-US" sz="1000">
                <a:ea typeface="+mn-lt"/>
                <a:cs typeface="+mn-lt"/>
              </a:rPr>
              <a:t> 내용 </a:t>
            </a:r>
            <a:r>
              <a:rPr lang="ko-KR" sz="1000">
                <a:ea typeface="+mn-lt"/>
                <a:cs typeface="+mn-lt"/>
              </a:rPr>
              <a:t>살펴보기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reply</a:t>
            </a:r>
            <a:r>
              <a:rPr lang="en-US" altLang="ko-KR" sz="1000">
                <a:ea typeface="+mn-lt"/>
                <a:cs typeface="+mn-lt"/>
              </a:rPr>
              <a:t>_topic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filter</a:t>
            </a:r>
            <a:r>
              <a:rPr lang="en-US" altLang="ko-KR" sz="1000">
                <a:ea typeface="+mn-lt"/>
                <a:cs typeface="+mn-lt"/>
              </a:rPr>
              <a:t>(topic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7)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pull(</a:t>
            </a:r>
            <a:r>
              <a:rPr lang="en-US" altLang="ko-KR" sz="1000" err="1">
                <a:ea typeface="+mn-lt"/>
                <a:cs typeface="+mn-lt"/>
              </a:rPr>
              <a:t>reply_raw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gamma)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head(5)</a:t>
            </a:r>
            <a:endParaRPr lang="en-US"/>
          </a:p>
          <a:p>
            <a:endParaRPr lang="en-US" sz="1000">
              <a:ea typeface="+mn-lt"/>
              <a:cs typeface="+mn-lt"/>
            </a:endParaRPr>
          </a:p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7090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r>
              <a:rPr lang="ko-KR" sz="3200" dirty="0">
                <a:ea typeface="+mj-lt"/>
                <a:cs typeface="+mj-lt"/>
              </a:rPr>
              <a:t>문제10) </a:t>
            </a:r>
            <a:r>
              <a:rPr lang="ko-KR" sz="3200" dirty="0" err="1">
                <a:ea typeface="+mj-lt"/>
                <a:cs typeface="+mj-lt"/>
              </a:rPr>
              <a:t>감마값</a:t>
            </a:r>
            <a:r>
              <a:rPr lang="ko-KR" sz="3200" dirty="0">
                <a:ea typeface="+mj-lt"/>
                <a:cs typeface="+mj-lt"/>
              </a:rPr>
              <a:t> 큰 문장5개 추출</a:t>
            </a:r>
            <a:r>
              <a:rPr lang="ko-KR" altLang="en-US" sz="3200" dirty="0">
                <a:ea typeface="+mj-lt"/>
                <a:cs typeface="+mj-lt"/>
              </a:rPr>
              <a:t> </a:t>
            </a:r>
            <a:r>
              <a:rPr lang="ko-KR" sz="3200" dirty="0">
                <a:ea typeface="+mj-lt"/>
                <a:cs typeface="+mj-lt"/>
              </a:rPr>
              <a:t>- 결과</a:t>
            </a:r>
            <a:endParaRPr lang="en-US" altLang="ko-KR" sz="320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0415" y="2067717"/>
            <a:ext cx="10513548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E961D-79E1-E81E-CFC3-EE9147C3B6E6}"/>
              </a:ext>
            </a:extLst>
          </p:cNvPr>
          <p:cNvSpPr txBox="1"/>
          <p:nvPr/>
        </p:nvSpPr>
        <p:spPr>
          <a:xfrm>
            <a:off x="907073" y="2064725"/>
            <a:ext cx="105610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#9.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각각의 토픽들에 대해서 어떠한 단어가 토픽의 내용을 구분한지 알기 위해 각 토픽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별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en-US" sz="1000">
                <a:ea typeface="+mn-lt"/>
                <a:cs typeface="+mn-lt"/>
              </a:rPr>
              <a:t>beta</a:t>
            </a:r>
            <a:r>
              <a:rPr lang="ko-KR" sz="1000">
                <a:ea typeface="+mn-lt"/>
                <a:cs typeface="+mn-lt"/>
              </a:rPr>
              <a:t> 값이 큰 중요단어 </a:t>
            </a:r>
            <a:r>
              <a:rPr lang="en-US" altLang="ko-KR" sz="1000">
                <a:ea typeface="+mn-lt"/>
                <a:cs typeface="+mn-lt"/>
              </a:rPr>
              <a:t>10</a:t>
            </a:r>
            <a:r>
              <a:rPr lang="ko-KR" sz="1000">
                <a:ea typeface="+mn-lt"/>
                <a:cs typeface="+mn-lt"/>
              </a:rPr>
              <a:t>개에 대한 막대그래프를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한 페이지에 그리고 설명을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하시오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 altLang="ko-KR" sz="1000">
              <a:ea typeface="Microsoft GothicNeo"/>
              <a:cs typeface="Microsoft GothicNeo"/>
            </a:endParaRPr>
          </a:p>
          <a:p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98EDEA-B951-0F92-83A6-23407F1BA41F}"/>
              </a:ext>
            </a:extLst>
          </p:cNvPr>
          <p:cNvSpPr txBox="1">
            <a:spLocks/>
          </p:cNvSpPr>
          <p:nvPr/>
        </p:nvSpPr>
        <p:spPr>
          <a:xfrm>
            <a:off x="870851" y="1755592"/>
            <a:ext cx="10557508" cy="4992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* 결과</a:t>
            </a:r>
            <a:endParaRPr lang="ko-KR" dirty="0">
              <a:ea typeface="Microsoft GothicNeo"/>
              <a:cs typeface="Microsoft GothicNeo"/>
            </a:endParaRPr>
          </a:p>
          <a:p>
            <a:endParaRPr lang="ko-KR" altLang="en-US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&lt;토픽1&gt;</a:t>
            </a:r>
          </a:p>
          <a:p>
            <a:pPr>
              <a:buNone/>
            </a:pPr>
            <a:r>
              <a:rPr lang="ko-KR" sz="1000" dirty="0">
                <a:ea typeface="+mn-lt"/>
                <a:cs typeface="+mn-lt"/>
              </a:rPr>
              <a:t>인천</a:t>
            </a:r>
            <a:r>
              <a:rPr lang="en-US" altLang="ko-KR" sz="1000" dirty="0">
                <a:ea typeface="+mn-lt"/>
                <a:cs typeface="+mn-lt"/>
              </a:rPr>
              <a:t>-&gt;</a:t>
            </a:r>
            <a:r>
              <a:rPr lang="ko-KR" sz="1000" dirty="0">
                <a:ea typeface="+mn-lt"/>
                <a:cs typeface="+mn-lt"/>
              </a:rPr>
              <a:t>콜롬보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ko-KR" sz="1000" dirty="0">
                <a:ea typeface="+mn-lt"/>
                <a:cs typeface="+mn-lt"/>
              </a:rPr>
              <a:t>경유</a:t>
            </a:r>
            <a:r>
              <a:rPr lang="en-US" altLang="ko-KR" sz="1000" dirty="0">
                <a:ea typeface="+mn-lt"/>
                <a:cs typeface="+mn-lt"/>
              </a:rPr>
              <a:t>)-&gt;</a:t>
            </a:r>
            <a:r>
              <a:rPr lang="ko-KR" sz="1000" dirty="0">
                <a:ea typeface="+mn-lt"/>
                <a:cs typeface="+mn-lt"/>
              </a:rPr>
              <a:t>말레 행 항공편을 탑승했습니다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sz="1000" dirty="0">
                <a:ea typeface="+mn-lt"/>
                <a:cs typeface="+mn-lt"/>
              </a:rPr>
              <a:t>인천 </a:t>
            </a:r>
            <a:r>
              <a:rPr lang="ko-KR" sz="1000" dirty="0" err="1">
                <a:ea typeface="+mn-lt"/>
                <a:cs typeface="+mn-lt"/>
              </a:rPr>
              <a:t>출발시</a:t>
            </a:r>
            <a:r>
              <a:rPr lang="ko-KR" sz="1000" dirty="0">
                <a:ea typeface="+mn-lt"/>
                <a:cs typeface="+mn-lt"/>
              </a:rPr>
              <a:t> 매번 지연 출발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ko-KR" sz="1000" dirty="0">
                <a:ea typeface="+mn-lt"/>
                <a:cs typeface="+mn-lt"/>
              </a:rPr>
              <a:t>최대 </a:t>
            </a:r>
            <a:r>
              <a:rPr lang="en-US" altLang="ko-KR" sz="1000" dirty="0">
                <a:ea typeface="+mn-lt"/>
                <a:cs typeface="+mn-lt"/>
              </a:rPr>
              <a:t>1</a:t>
            </a:r>
            <a:r>
              <a:rPr lang="ko-KR" sz="1000" dirty="0">
                <a:ea typeface="+mn-lt"/>
                <a:cs typeface="+mn-lt"/>
              </a:rPr>
              <a:t>시간 가량</a:t>
            </a:r>
            <a:r>
              <a:rPr lang="en-US" altLang="ko-KR" sz="1000" dirty="0">
                <a:ea typeface="+mn-lt"/>
                <a:cs typeface="+mn-lt"/>
              </a:rPr>
              <a:t>)</a:t>
            </a:r>
            <a:r>
              <a:rPr lang="ko-KR" sz="1000" dirty="0">
                <a:ea typeface="+mn-lt"/>
                <a:cs typeface="+mn-lt"/>
              </a:rPr>
              <a:t>하기 때문에 출발 시간을 잘 확인하는 것이 좋습니다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sz="1000" dirty="0">
                <a:ea typeface="+mn-lt"/>
                <a:cs typeface="+mn-lt"/>
              </a:rPr>
              <a:t>항상 정시보다 늦게 출발할거라면 아예 스케줄 자체를 그렇게 </a:t>
            </a:r>
            <a:r>
              <a:rPr lang="ko-KR" sz="1000" dirty="0" err="1">
                <a:ea typeface="+mn-lt"/>
                <a:cs typeface="+mn-lt"/>
              </a:rPr>
              <a:t>공지하는게</a:t>
            </a:r>
            <a:r>
              <a:rPr lang="ko-KR" sz="1000" dirty="0">
                <a:ea typeface="+mn-lt"/>
                <a:cs typeface="+mn-lt"/>
              </a:rPr>
              <a:t> 낫지 않을까 하네요</a:t>
            </a:r>
            <a:r>
              <a:rPr lang="en-US" altLang="ko-KR" sz="1000" dirty="0">
                <a:ea typeface="+mn-lt"/>
                <a:cs typeface="+mn-lt"/>
              </a:rPr>
              <a:t>.. </a:t>
            </a:r>
            <a:r>
              <a:rPr lang="ko-KR" sz="1000" dirty="0">
                <a:ea typeface="+mn-lt"/>
                <a:cs typeface="+mn-lt"/>
              </a:rPr>
              <a:t>돌아올 때 역시 말레에서 </a:t>
            </a:r>
            <a:r>
              <a:rPr lang="en-US" altLang="ko-KR" sz="1000" dirty="0">
                <a:ea typeface="+mn-lt"/>
                <a:cs typeface="+mn-lt"/>
              </a:rPr>
              <a:t>1</a:t>
            </a:r>
            <a:r>
              <a:rPr lang="ko-KR" sz="1000" dirty="0">
                <a:ea typeface="+mn-lt"/>
                <a:cs typeface="+mn-lt"/>
              </a:rPr>
              <a:t>시간 가량 지연되어 출발하더군요 </a:t>
            </a:r>
            <a:r>
              <a:rPr lang="en-US" altLang="ko-KR" sz="1000" dirty="0">
                <a:ea typeface="+mn-lt"/>
                <a:cs typeface="+mn-lt"/>
              </a:rPr>
              <a:t>0.3351648</a:t>
            </a:r>
            <a:endParaRPr lang="ko-KR" dirty="0"/>
          </a:p>
          <a:p>
            <a:endParaRPr lang="en-US" altLang="ko-KR" sz="1000" dirty="0">
              <a:ea typeface="+mn-lt"/>
              <a:cs typeface="+mn-lt"/>
            </a:endParaRPr>
          </a:p>
          <a:p>
            <a:pPr>
              <a:buNone/>
            </a:pPr>
            <a:r>
              <a:rPr lang="ko-KR" sz="1000" dirty="0">
                <a:ea typeface="+mn-lt"/>
                <a:cs typeface="+mn-lt"/>
              </a:rPr>
              <a:t>대한항공은 러시아에 </a:t>
            </a:r>
            <a:r>
              <a:rPr lang="en-US" altLang="ko-KR" sz="1000" dirty="0">
                <a:ea typeface="+mn-lt"/>
                <a:cs typeface="+mn-lt"/>
              </a:rPr>
              <a:t>4</a:t>
            </a:r>
            <a:r>
              <a:rPr lang="ko-KR" sz="1000" dirty="0">
                <a:ea typeface="+mn-lt"/>
                <a:cs typeface="+mn-lt"/>
              </a:rPr>
              <a:t>개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ko-KR" sz="1000" dirty="0">
                <a:ea typeface="+mn-lt"/>
                <a:cs typeface="+mn-lt"/>
              </a:rPr>
              <a:t>모스크바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sz="1000" dirty="0" err="1">
                <a:ea typeface="+mn-lt"/>
                <a:cs typeface="+mn-lt"/>
              </a:rPr>
              <a:t>상페테부르크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sz="1000" dirty="0" err="1">
                <a:ea typeface="+mn-lt"/>
                <a:cs typeface="+mn-lt"/>
              </a:rPr>
              <a:t>이루쿠츠크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sz="1000" dirty="0">
                <a:ea typeface="+mn-lt"/>
                <a:cs typeface="+mn-lt"/>
              </a:rPr>
              <a:t>블라디보스토크</a:t>
            </a:r>
            <a:r>
              <a:rPr lang="en-US" altLang="ko-KR" sz="1000" dirty="0">
                <a:ea typeface="+mn-lt"/>
                <a:cs typeface="+mn-lt"/>
              </a:rPr>
              <a:t>) </a:t>
            </a:r>
            <a:r>
              <a:rPr lang="ko-KR" sz="1000" dirty="0">
                <a:ea typeface="+mn-lt"/>
                <a:cs typeface="+mn-lt"/>
              </a:rPr>
              <a:t>노선이 있으며 </a:t>
            </a:r>
            <a:r>
              <a:rPr lang="ko-KR" sz="1000" dirty="0" err="1">
                <a:ea typeface="+mn-lt"/>
                <a:cs typeface="+mn-lt"/>
              </a:rPr>
              <a:t>상페테부르크와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이루쿠츠크</a:t>
            </a:r>
            <a:r>
              <a:rPr lang="ko-KR" sz="1000" dirty="0">
                <a:ea typeface="+mn-lt"/>
                <a:cs typeface="+mn-lt"/>
              </a:rPr>
              <a:t> 노선은 날씨</a:t>
            </a:r>
            <a:r>
              <a:rPr lang="en-US" altLang="ko-KR" sz="1000" dirty="0">
                <a:ea typeface="+mn-lt"/>
                <a:cs typeface="+mn-lt"/>
              </a:rPr>
              <a:t>/</a:t>
            </a:r>
            <a:r>
              <a:rPr lang="ko-KR" sz="1000" dirty="0" err="1">
                <a:ea typeface="+mn-lt"/>
                <a:cs typeface="+mn-lt"/>
              </a:rPr>
              <a:t>탑승률</a:t>
            </a:r>
            <a:r>
              <a:rPr lang="ko-KR" sz="1000" dirty="0">
                <a:ea typeface="+mn-lt"/>
                <a:cs typeface="+mn-lt"/>
              </a:rPr>
              <a:t> 등의 관계로 하계 노선만 유지하며 동계에도 가는 노선은 모스크바와 블라디보스토크 </a:t>
            </a:r>
            <a:r>
              <a:rPr lang="en-US" altLang="ko-KR" sz="1000" dirty="0">
                <a:ea typeface="+mn-lt"/>
                <a:cs typeface="+mn-lt"/>
              </a:rPr>
              <a:t>2</a:t>
            </a:r>
            <a:r>
              <a:rPr lang="ko-KR" sz="1000" dirty="0">
                <a:ea typeface="+mn-lt"/>
                <a:cs typeface="+mn-lt"/>
              </a:rPr>
              <a:t>개 노선만 있습니다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sz="1000" dirty="0">
                <a:ea typeface="+mn-lt"/>
                <a:cs typeface="+mn-lt"/>
              </a:rPr>
              <a:t>블라디보스톡은 기본적으로 소형기인 </a:t>
            </a:r>
            <a:r>
              <a:rPr lang="en-US" altLang="ko-KR" sz="1000" dirty="0">
                <a:ea typeface="+mn-lt"/>
                <a:cs typeface="+mn-lt"/>
              </a:rPr>
              <a:t>737-800/900 </a:t>
            </a:r>
            <a:r>
              <a:rPr lang="ko-KR" sz="1000" dirty="0">
                <a:ea typeface="+mn-lt"/>
                <a:cs typeface="+mn-lt"/>
              </a:rPr>
              <a:t>등을 활용하며 하계 기간에는 </a:t>
            </a:r>
            <a:r>
              <a:rPr lang="en-US" altLang="ko-KR" sz="1000" dirty="0">
                <a:ea typeface="+mn-lt"/>
                <a:cs typeface="+mn-lt"/>
              </a:rPr>
              <a:t>A330-200/300 </a:t>
            </a:r>
            <a:r>
              <a:rPr lang="ko-KR" sz="1000" dirty="0">
                <a:ea typeface="+mn-lt"/>
                <a:cs typeface="+mn-lt"/>
              </a:rPr>
              <a:t>등 중형기를 활용하고 있습니다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sz="1000" dirty="0">
                <a:ea typeface="+mn-lt"/>
                <a:cs typeface="+mn-lt"/>
              </a:rPr>
              <a:t>한국에서 블라디보스톡까지는 </a:t>
            </a:r>
            <a:r>
              <a:rPr lang="en-US" altLang="ko-KR" sz="1000" dirty="0">
                <a:ea typeface="+mn-lt"/>
                <a:cs typeface="+mn-lt"/>
              </a:rPr>
              <a:t>2</a:t>
            </a:r>
            <a:r>
              <a:rPr lang="ko-KR" sz="1000" dirty="0">
                <a:ea typeface="+mn-lt"/>
                <a:cs typeface="+mn-lt"/>
              </a:rPr>
              <a:t>시간 </a:t>
            </a:r>
            <a:r>
              <a:rPr lang="en-US" altLang="ko-KR" sz="1000" dirty="0">
                <a:ea typeface="+mn-lt"/>
                <a:cs typeface="+mn-lt"/>
              </a:rPr>
              <a:t>30</a:t>
            </a:r>
            <a:r>
              <a:rPr lang="ko-KR" sz="1000" dirty="0">
                <a:ea typeface="+mn-lt"/>
                <a:cs typeface="+mn-lt"/>
              </a:rPr>
              <a:t>분 정도 소요되며 중국을 거쳐서 가므로 출발이 지연되는 경우도 가끔 있습니다</a:t>
            </a:r>
            <a:r>
              <a:rPr lang="en-US" altLang="ko-KR" sz="1000" dirty="0">
                <a:ea typeface="+mn-lt"/>
                <a:cs typeface="+mn-lt"/>
              </a:rPr>
              <a:t>. 0.3310924 </a:t>
            </a:r>
            <a:endParaRPr lang="ko-KR" altLang="en-US">
              <a:ea typeface="+mn-lt"/>
              <a:cs typeface="+mn-lt"/>
            </a:endParaRPr>
          </a:p>
          <a:p>
            <a:pPr>
              <a:buNone/>
            </a:pP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ko-KR" sz="1000" dirty="0">
                <a:ea typeface="+mn-lt"/>
                <a:cs typeface="+mn-lt"/>
              </a:rPr>
              <a:t> </a:t>
            </a:r>
            <a:endParaRPr lang="ko-KR"/>
          </a:p>
          <a:p>
            <a:pPr>
              <a:buNone/>
            </a:pPr>
            <a:r>
              <a:rPr lang="ko-KR" sz="1000" dirty="0">
                <a:ea typeface="+mn-lt"/>
                <a:cs typeface="+mn-lt"/>
              </a:rPr>
              <a:t>김해공항 전산이 멈춰 수속이 늦어져서 비행기도 자연스럽게 연착이 되었음 이후 출발을 하기 위해 움직이던 도중 어떠한 문제로 인해 계류장으로 돌아옴 하지만 제대로 된 안내도 하지 않다가 결국 항의를 </a:t>
            </a:r>
            <a:r>
              <a:rPr lang="ko-KR" sz="1000" dirty="0" err="1">
                <a:ea typeface="+mn-lt"/>
                <a:cs typeface="+mn-lt"/>
              </a:rPr>
              <a:t>받고나서야</a:t>
            </a:r>
            <a:r>
              <a:rPr lang="ko-KR" sz="1000" dirty="0">
                <a:ea typeface="+mn-lt"/>
                <a:cs typeface="+mn-lt"/>
              </a:rPr>
              <a:t> 대응을 시작함 시간만 계속 낭비하다가 정비 못하고 다른 대체비행기 편으로 출국함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sz="1000" dirty="0">
                <a:ea typeface="+mn-lt"/>
                <a:cs typeface="+mn-lt"/>
              </a:rPr>
              <a:t>너무 늦어져 탑승객 식사라도 할 수 있게 해줘야 하지 </a:t>
            </a:r>
            <a:r>
              <a:rPr lang="ko-KR" sz="1000" dirty="0" err="1">
                <a:ea typeface="+mn-lt"/>
                <a:cs typeface="+mn-lt"/>
              </a:rPr>
              <a:t>않냐고</a:t>
            </a:r>
            <a:r>
              <a:rPr lang="ko-KR" sz="1000" dirty="0">
                <a:ea typeface="+mn-lt"/>
                <a:cs typeface="+mn-lt"/>
              </a:rPr>
              <a:t> 했으나 대응하지 않다가 결국 항의가 커지자 </a:t>
            </a:r>
            <a:r>
              <a:rPr lang="ko-KR" sz="1000" dirty="0" err="1">
                <a:ea typeface="+mn-lt"/>
                <a:cs typeface="+mn-lt"/>
              </a:rPr>
              <a:t>해줌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0.2822300 </a:t>
            </a:r>
            <a:endParaRPr lang="ko-KR"/>
          </a:p>
          <a:p>
            <a:pPr>
              <a:buNone/>
            </a:pPr>
            <a:r>
              <a:rPr lang="ko-KR" sz="1000" dirty="0">
                <a:ea typeface="+mn-lt"/>
                <a:cs typeface="+mn-lt"/>
              </a:rPr>
              <a:t>  </a:t>
            </a:r>
            <a:endParaRPr lang="ko-KR"/>
          </a:p>
          <a:p>
            <a:pPr>
              <a:buNone/>
            </a:pPr>
            <a:r>
              <a:rPr lang="ko-KR" sz="1000" dirty="0">
                <a:ea typeface="+mn-lt"/>
                <a:cs typeface="+mn-lt"/>
              </a:rPr>
              <a:t>작년 이맘 때</a:t>
            </a:r>
            <a:r>
              <a:rPr lang="en-US" altLang="ko-KR" sz="1000" dirty="0">
                <a:ea typeface="+mn-lt"/>
                <a:cs typeface="+mn-lt"/>
              </a:rPr>
              <a:t>... </a:t>
            </a:r>
            <a:r>
              <a:rPr lang="ko-KR" sz="1000" dirty="0">
                <a:ea typeface="+mn-lt"/>
                <a:cs typeface="+mn-lt"/>
              </a:rPr>
              <a:t>태국으로 여행을 갔었습니다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sz="1000" dirty="0">
                <a:ea typeface="+mn-lt"/>
                <a:cs typeface="+mn-lt"/>
              </a:rPr>
              <a:t>그 전까지는 태국국적 항공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ko-KR" sz="1000" dirty="0">
                <a:ea typeface="+mn-lt"/>
                <a:cs typeface="+mn-lt"/>
              </a:rPr>
              <a:t>타이항공</a:t>
            </a:r>
            <a:r>
              <a:rPr lang="en-US" altLang="ko-KR" sz="1000" dirty="0">
                <a:ea typeface="+mn-lt"/>
                <a:cs typeface="+mn-lt"/>
              </a:rPr>
              <a:t>) </a:t>
            </a:r>
            <a:r>
              <a:rPr lang="ko-KR" sz="1000" dirty="0">
                <a:ea typeface="+mn-lt"/>
                <a:cs typeface="+mn-lt"/>
              </a:rPr>
              <a:t>이나 </a:t>
            </a:r>
            <a:r>
              <a:rPr lang="ko-KR" sz="1000" dirty="0" err="1">
                <a:ea typeface="+mn-lt"/>
                <a:cs typeface="+mn-lt"/>
              </a:rPr>
              <a:t>케세이를</a:t>
            </a:r>
            <a:r>
              <a:rPr lang="ko-KR" sz="1000" dirty="0">
                <a:ea typeface="+mn-lt"/>
                <a:cs typeface="+mn-lt"/>
              </a:rPr>
              <a:t> 주로 이용하였는데</a:t>
            </a:r>
            <a:r>
              <a:rPr lang="en-US" altLang="ko-KR" sz="1000" dirty="0">
                <a:ea typeface="+mn-lt"/>
                <a:cs typeface="+mn-lt"/>
              </a:rPr>
              <a:t>... </a:t>
            </a:r>
            <a:r>
              <a:rPr lang="ko-KR" sz="1000" dirty="0">
                <a:ea typeface="+mn-lt"/>
                <a:cs typeface="+mn-lt"/>
              </a:rPr>
              <a:t>모처럼 동행하는 동생의 말</a:t>
            </a:r>
            <a:r>
              <a:rPr lang="en-US" altLang="ko-KR" sz="1000" dirty="0">
                <a:ea typeface="+mn-lt"/>
                <a:cs typeface="+mn-lt"/>
              </a:rPr>
              <a:t>-</a:t>
            </a:r>
            <a:r>
              <a:rPr lang="ko-KR" sz="1000" dirty="0">
                <a:ea typeface="+mn-lt"/>
                <a:cs typeface="+mn-lt"/>
              </a:rPr>
              <a:t>국적기를 이용하자</a:t>
            </a:r>
            <a:r>
              <a:rPr lang="en-US" altLang="ko-KR" sz="1000" dirty="0">
                <a:ea typeface="+mn-lt"/>
                <a:cs typeface="+mn-lt"/>
              </a:rPr>
              <a:t>... </a:t>
            </a:r>
            <a:r>
              <a:rPr lang="ko-KR" sz="1000" dirty="0">
                <a:ea typeface="+mn-lt"/>
                <a:cs typeface="+mn-lt"/>
              </a:rPr>
              <a:t>대한항공</a:t>
            </a:r>
            <a:r>
              <a:rPr lang="en-US" altLang="ko-KR" sz="1000" dirty="0">
                <a:ea typeface="+mn-lt"/>
                <a:cs typeface="+mn-lt"/>
              </a:rPr>
              <a:t>... </a:t>
            </a:r>
            <a:r>
              <a:rPr lang="ko-KR" sz="1000" dirty="0">
                <a:ea typeface="+mn-lt"/>
                <a:cs typeface="+mn-lt"/>
              </a:rPr>
              <a:t>태국의 친구들에게 도착시간을 미리 알려 놓고 마중 </a:t>
            </a:r>
            <a:r>
              <a:rPr lang="ko-KR" sz="1000" dirty="0" err="1">
                <a:ea typeface="+mn-lt"/>
                <a:cs typeface="+mn-lt"/>
              </a:rPr>
              <a:t>나와주기를</a:t>
            </a:r>
            <a:r>
              <a:rPr lang="ko-KR" sz="1000" dirty="0">
                <a:ea typeface="+mn-lt"/>
                <a:cs typeface="+mn-lt"/>
              </a:rPr>
              <a:t> 청했는데</a:t>
            </a:r>
            <a:r>
              <a:rPr lang="en-US" altLang="ko-KR" sz="1000" dirty="0">
                <a:ea typeface="+mn-lt"/>
                <a:cs typeface="+mn-lt"/>
              </a:rPr>
              <a:t>.... 9</a:t>
            </a:r>
            <a:r>
              <a:rPr lang="ko-KR" sz="1000" dirty="0">
                <a:ea typeface="+mn-lt"/>
                <a:cs typeface="+mn-lt"/>
              </a:rPr>
              <a:t>시간 늦게 도착을 했네요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sz="1000" dirty="0">
                <a:ea typeface="+mn-lt"/>
                <a:cs typeface="+mn-lt"/>
              </a:rPr>
              <a:t>태국으로 가야할 비행기가</a:t>
            </a:r>
            <a:r>
              <a:rPr lang="en-US" altLang="ko-KR" sz="1000" dirty="0">
                <a:ea typeface="+mn-lt"/>
                <a:cs typeface="+mn-lt"/>
              </a:rPr>
              <a:t>... </a:t>
            </a:r>
            <a:r>
              <a:rPr lang="ko-KR" sz="1000" dirty="0">
                <a:ea typeface="+mn-lt"/>
                <a:cs typeface="+mn-lt"/>
              </a:rPr>
              <a:t>중국에서 아직 안 돌아 와서</a:t>
            </a:r>
            <a:r>
              <a:rPr lang="en-US" altLang="ko-KR" sz="1000" dirty="0">
                <a:ea typeface="+mn-lt"/>
                <a:cs typeface="+mn-lt"/>
              </a:rPr>
              <a:t>... </a:t>
            </a:r>
            <a:r>
              <a:rPr lang="ko-KR" sz="1000" dirty="0">
                <a:ea typeface="+mn-lt"/>
                <a:cs typeface="+mn-lt"/>
              </a:rPr>
              <a:t>출발이 지연된다는 이야기는 출발이 세번이나 지연된 후에 알았습니다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sz="1000" dirty="0">
                <a:ea typeface="+mn-lt"/>
                <a:cs typeface="+mn-lt"/>
              </a:rPr>
              <a:t>그리고 보상으로 저녁식사 티켓 </a:t>
            </a:r>
            <a:r>
              <a:rPr lang="ko-KR" sz="1000" dirty="0" err="1">
                <a:ea typeface="+mn-lt"/>
                <a:cs typeface="+mn-lt"/>
              </a:rPr>
              <a:t>한장</a:t>
            </a:r>
            <a:r>
              <a:rPr lang="ko-KR" sz="1000" dirty="0">
                <a:ea typeface="+mn-lt"/>
                <a:cs typeface="+mn-lt"/>
              </a:rPr>
              <a:t> 받았는데</a:t>
            </a:r>
            <a:r>
              <a:rPr lang="en-US" altLang="ko-KR" sz="1000" dirty="0">
                <a:ea typeface="+mn-lt"/>
                <a:cs typeface="+mn-lt"/>
              </a:rPr>
              <a:t>.... </a:t>
            </a:r>
            <a:r>
              <a:rPr lang="ko-KR" sz="1000" dirty="0">
                <a:ea typeface="+mn-lt"/>
                <a:cs typeface="+mn-lt"/>
              </a:rPr>
              <a:t>그 때 이후로 </a:t>
            </a:r>
            <a:r>
              <a:rPr lang="en-US" altLang="ko-KR" sz="1000" dirty="0">
                <a:ea typeface="+mn-lt"/>
                <a:cs typeface="+mn-lt"/>
              </a:rPr>
              <a:t>0.2807309 </a:t>
            </a:r>
            <a:endParaRPr lang="ko-KR"/>
          </a:p>
          <a:p>
            <a:pPr>
              <a:buNone/>
            </a:pPr>
            <a:r>
              <a:rPr lang="ko-KR" sz="1000" dirty="0">
                <a:ea typeface="+mn-lt"/>
                <a:cs typeface="+mn-lt"/>
              </a:rPr>
              <a:t>  </a:t>
            </a:r>
            <a:endParaRPr lang="ko-KR"/>
          </a:p>
          <a:p>
            <a:pPr>
              <a:buNone/>
            </a:pPr>
            <a:r>
              <a:rPr lang="ko-KR" sz="1000" dirty="0">
                <a:ea typeface="+mn-lt"/>
                <a:cs typeface="+mn-lt"/>
              </a:rPr>
              <a:t>밀라노에서 로마 로 가는 항공 후 시드니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sz="1000" dirty="0">
                <a:ea typeface="+mn-lt"/>
                <a:cs typeface="+mn-lt"/>
              </a:rPr>
              <a:t>시드니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sz="1000" dirty="0">
                <a:ea typeface="+mn-lt"/>
                <a:cs typeface="+mn-lt"/>
              </a:rPr>
              <a:t>비행 시간 이 작업의 경우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sz="1000" dirty="0">
                <a:ea typeface="+mn-lt"/>
                <a:cs typeface="+mn-lt"/>
              </a:rPr>
              <a:t>한국에 있는 공항 호텔 입니다 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ko-KR" sz="1000" dirty="0">
                <a:ea typeface="+mn-lt"/>
                <a:cs typeface="+mn-lt"/>
              </a:rPr>
              <a:t>매우 좋은 호텔</a:t>
            </a:r>
            <a:r>
              <a:rPr lang="en-US" altLang="ko-KR" sz="1000" dirty="0">
                <a:ea typeface="+mn-lt"/>
                <a:cs typeface="+mn-lt"/>
              </a:rPr>
              <a:t>! ) </a:t>
            </a:r>
            <a:r>
              <a:rPr lang="ko-KR" sz="1000" dirty="0">
                <a:ea typeface="+mn-lt"/>
                <a:cs typeface="+mn-lt"/>
              </a:rPr>
              <a:t>야간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sz="1000" dirty="0">
                <a:ea typeface="+mn-lt"/>
                <a:cs typeface="+mn-lt"/>
              </a:rPr>
              <a:t>우리는 이 수에 인접 합니다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sz="1000" dirty="0">
                <a:ea typeface="+mn-lt"/>
                <a:cs typeface="+mn-lt"/>
              </a:rPr>
              <a:t>우리는 이른 아침 시드니에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sz="1000" dirty="0">
                <a:ea typeface="+mn-lt"/>
                <a:cs typeface="+mn-lt"/>
              </a:rPr>
              <a:t>늦은 오후에 서울에 도착 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ko-KR" sz="1000" dirty="0">
                <a:ea typeface="+mn-lt"/>
                <a:cs typeface="+mn-lt"/>
              </a:rPr>
              <a:t>시간이 한 시간 차이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sz="1000" dirty="0">
                <a:ea typeface="+mn-lt"/>
                <a:cs typeface="+mn-lt"/>
              </a:rPr>
              <a:t>수 갔다가 한 호텔에 머물러 본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sz="1000" dirty="0">
                <a:ea typeface="+mn-lt"/>
                <a:cs typeface="+mn-lt"/>
              </a:rPr>
              <a:t>특정한 뷔페를 아침과 저녁 식사도 하였고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sz="1000" dirty="0">
                <a:ea typeface="+mn-lt"/>
                <a:cs typeface="+mn-lt"/>
              </a:rPr>
              <a:t>유럽 여행은 좋은 휴식을 하는 훌륭한 자로 약 </a:t>
            </a:r>
            <a:r>
              <a:rPr lang="en-US" altLang="ko-KR" sz="1000" dirty="0">
                <a:ea typeface="+mn-lt"/>
                <a:cs typeface="+mn-lt"/>
              </a:rPr>
              <a:t>2</a:t>
            </a:r>
            <a:r>
              <a:rPr lang="ko-KR" sz="1000" dirty="0">
                <a:ea typeface="+mn-lt"/>
                <a:cs typeface="+mn-lt"/>
              </a:rPr>
              <a:t>시까지 로마에 도착한 다음 날 남겨두지 않았다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sz="1000" dirty="0">
                <a:ea typeface="+mn-lt"/>
                <a:cs typeface="+mn-lt"/>
              </a:rPr>
              <a:t>우리는 밀라노에서 돌아오는 길에 들려서 두 시간이면 서울 이라고 확인하지 </a:t>
            </a:r>
            <a:r>
              <a:rPr lang="en-US" altLang="ko-KR" sz="1000" dirty="0">
                <a:ea typeface="+mn-lt"/>
                <a:cs typeface="+mn-lt"/>
              </a:rPr>
              <a:t>0.2762951 </a:t>
            </a:r>
            <a:endParaRPr lang="ko-KR"/>
          </a:p>
          <a:p>
            <a:pPr marL="0" indent="0">
              <a:buNone/>
            </a:pPr>
            <a:endParaRPr lang="en-US" altLang="ko-KR" sz="1000" dirty="0">
              <a:ea typeface="Microsoft GothicNeo"/>
              <a:cs typeface="Microsoft GothicNeo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Microsoft GothicNeo"/>
                <a:cs typeface="Microsoft GothicNeo"/>
              </a:rPr>
              <a:t>-&gt; </a:t>
            </a:r>
            <a:r>
              <a:rPr lang="en-US" altLang="ko-KR" sz="1000" dirty="0" err="1">
                <a:ea typeface="Microsoft GothicNeo"/>
                <a:cs typeface="Microsoft GothicNeo"/>
              </a:rPr>
              <a:t>노선</a:t>
            </a:r>
            <a:r>
              <a:rPr lang="en-US" altLang="ko-KR" sz="1000" dirty="0">
                <a:ea typeface="Microsoft GothicNeo"/>
                <a:cs typeface="Microsoft GothicNeo"/>
              </a:rPr>
              <a:t> 수, </a:t>
            </a:r>
            <a:r>
              <a:rPr lang="en-US" altLang="ko-KR" sz="1000" dirty="0" err="1">
                <a:ea typeface="Microsoft GothicNeo"/>
                <a:cs typeface="Microsoft GothicNeo"/>
              </a:rPr>
              <a:t>지연</a:t>
            </a:r>
            <a:r>
              <a:rPr lang="en-US" altLang="ko-KR" sz="1000" dirty="0">
                <a:ea typeface="Microsoft GothicNeo"/>
                <a:cs typeface="Microsoft GothicNeo"/>
              </a:rPr>
              <a:t> 및 </a:t>
            </a:r>
            <a:r>
              <a:rPr lang="en-US" altLang="ko-KR" sz="1000" dirty="0" err="1">
                <a:ea typeface="Microsoft GothicNeo"/>
                <a:cs typeface="Microsoft GothicNeo"/>
              </a:rPr>
              <a:t>연착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대응에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아쉬움을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호소하는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대한항공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이용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고객</a:t>
            </a:r>
            <a:endParaRPr lang="en-US" altLang="ko-KR" sz="1000" dirty="0">
              <a:ea typeface="Microsoft GothicNeo"/>
              <a:cs typeface="Microsoft GothicNeo"/>
            </a:endParaRPr>
          </a:p>
          <a:p>
            <a:endParaRPr lang="ko-KR" altLang="en-US" sz="1000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30520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r>
              <a:rPr lang="ko-KR" sz="3200" dirty="0">
                <a:ea typeface="+mj-lt"/>
                <a:cs typeface="+mj-lt"/>
              </a:rPr>
              <a:t>문제10) </a:t>
            </a:r>
            <a:r>
              <a:rPr lang="ko-KR" sz="3200" dirty="0" err="1">
                <a:ea typeface="+mj-lt"/>
                <a:cs typeface="+mj-lt"/>
              </a:rPr>
              <a:t>감마값</a:t>
            </a:r>
            <a:r>
              <a:rPr lang="ko-KR" sz="3200" dirty="0">
                <a:ea typeface="+mj-lt"/>
                <a:cs typeface="+mj-lt"/>
              </a:rPr>
              <a:t> 큰 문장5개 추출</a:t>
            </a:r>
            <a:r>
              <a:rPr lang="ko-KR" altLang="en-US" sz="3200" dirty="0">
                <a:ea typeface="+mj-lt"/>
                <a:cs typeface="+mj-lt"/>
              </a:rPr>
              <a:t> </a:t>
            </a:r>
            <a:r>
              <a:rPr lang="ko-KR" sz="3200" dirty="0">
                <a:ea typeface="+mj-lt"/>
                <a:cs typeface="+mj-lt"/>
              </a:rPr>
              <a:t>- 결과</a:t>
            </a:r>
            <a:endParaRPr lang="en-US" altLang="ko-KR" sz="320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0415" y="2067717"/>
            <a:ext cx="10513548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E961D-79E1-E81E-CFC3-EE9147C3B6E6}"/>
              </a:ext>
            </a:extLst>
          </p:cNvPr>
          <p:cNvSpPr txBox="1"/>
          <p:nvPr/>
        </p:nvSpPr>
        <p:spPr>
          <a:xfrm>
            <a:off x="907073" y="2064725"/>
            <a:ext cx="105610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#9.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각각의 토픽들에 대해서 어떠한 단어가 토픽의 내용을 구분한지 알기 위해 각 토픽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별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en-US" sz="1000">
                <a:ea typeface="+mn-lt"/>
                <a:cs typeface="+mn-lt"/>
              </a:rPr>
              <a:t>beta</a:t>
            </a:r>
            <a:r>
              <a:rPr lang="ko-KR" sz="1000">
                <a:ea typeface="+mn-lt"/>
                <a:cs typeface="+mn-lt"/>
              </a:rPr>
              <a:t> 값이 큰 중요단어 </a:t>
            </a:r>
            <a:r>
              <a:rPr lang="en-US" altLang="ko-KR" sz="1000">
                <a:ea typeface="+mn-lt"/>
                <a:cs typeface="+mn-lt"/>
              </a:rPr>
              <a:t>10</a:t>
            </a:r>
            <a:r>
              <a:rPr lang="ko-KR" sz="1000">
                <a:ea typeface="+mn-lt"/>
                <a:cs typeface="+mn-lt"/>
              </a:rPr>
              <a:t>개에 대한 막대그래프를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한 페이지에 그리고 설명을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하시오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 altLang="ko-KR" sz="1000">
              <a:ea typeface="Microsoft GothicNeo"/>
              <a:cs typeface="Microsoft GothicNeo"/>
            </a:endParaRPr>
          </a:p>
          <a:p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98EDEA-B951-0F92-83A6-23407F1BA41F}"/>
              </a:ext>
            </a:extLst>
          </p:cNvPr>
          <p:cNvSpPr txBox="1">
            <a:spLocks/>
          </p:cNvSpPr>
          <p:nvPr/>
        </p:nvSpPr>
        <p:spPr>
          <a:xfrm>
            <a:off x="870851" y="1755592"/>
            <a:ext cx="10557508" cy="4992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* 결과</a:t>
            </a:r>
            <a:endParaRPr lang="ko-KR" dirty="0">
              <a:ea typeface="Microsoft GothicNeo"/>
              <a:cs typeface="Microsoft GothicNeo"/>
            </a:endParaRPr>
          </a:p>
          <a:p>
            <a:endParaRPr lang="ko-KR" altLang="en-US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&lt;토픽2&gt;</a:t>
            </a:r>
          </a:p>
          <a:p>
            <a:r>
              <a:rPr lang="en-US" altLang="ko-KR" sz="1000" dirty="0">
                <a:ea typeface="+mn-lt"/>
                <a:cs typeface="+mn-lt"/>
              </a:rPr>
              <a:t>0.33868378812199</a:t>
            </a:r>
            <a:endParaRPr lang="ko-KR" dirty="0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지인분들이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대한항공도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많이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괜찮아졌다고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해서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한번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보았으나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아쉽게도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어떤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부분이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많이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좋은지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모르는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비행이였습니다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그냥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평타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아닌가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쉽습니다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본인은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항상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싱가포르항공</a:t>
            </a:r>
            <a:r>
              <a:rPr lang="en-US" altLang="ko-KR" sz="1000" dirty="0">
                <a:ea typeface="+mn-lt"/>
                <a:cs typeface="+mn-lt"/>
              </a:rPr>
              <a:t> 1</a:t>
            </a:r>
            <a:r>
              <a:rPr lang="ko-KR" altLang="en-US" sz="1000" dirty="0">
                <a:ea typeface="+mn-lt"/>
                <a:cs typeface="+mn-lt"/>
              </a:rPr>
              <a:t>순위로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고려합니다</a:t>
            </a:r>
            <a:r>
              <a:rPr lang="en-US" altLang="ko-KR" sz="1000" dirty="0">
                <a:ea typeface="+mn-lt"/>
                <a:cs typeface="+mn-lt"/>
              </a:rPr>
              <a:t>.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싱가포르항공과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비교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해봤을때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엔터테인먼트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시스템도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많이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질이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떨어지고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전반적으로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봤을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싱가포르항공에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비하면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많이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부족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않나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쉽습니다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비행시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옆에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계신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승객분이</a:t>
            </a:r>
            <a:r>
              <a:rPr lang="en-US" altLang="ko-KR" sz="1000" dirty="0">
                <a:ea typeface="+mn-lt"/>
                <a:cs typeface="+mn-lt"/>
              </a:rPr>
              <a:t> Sky Priority </a:t>
            </a:r>
            <a:r>
              <a:rPr lang="ko-KR" altLang="en-US" sz="1000" dirty="0">
                <a:ea typeface="+mn-lt"/>
                <a:cs typeface="+mn-lt"/>
              </a:rPr>
              <a:t>가지고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계신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분이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앉아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계셨는데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역시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싱가포르항공이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>
                <a:ea typeface="+mn-lt"/>
                <a:cs typeface="+mn-lt"/>
              </a:rPr>
              <a:t>더 </a:t>
            </a:r>
            <a:r>
              <a:rPr lang="ko-KR" altLang="en-US" sz="1000" dirty="0" err="1">
                <a:ea typeface="+mn-lt"/>
                <a:cs typeface="+mn-lt"/>
              </a:rPr>
              <a:t>좋은거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같다고</a:t>
            </a:r>
            <a:r>
              <a:rPr lang="en-US" altLang="ko-KR" sz="1000" dirty="0">
                <a:ea typeface="+mn-lt"/>
                <a:cs typeface="+mn-lt"/>
              </a:rPr>
              <a:t>" </a:t>
            </a:r>
            <a:r>
              <a:rPr lang="en-US" sz="1000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0.29047619047619 </a:t>
            </a:r>
            <a:endParaRPr lang="en-US">
              <a:ea typeface="+mn-lt"/>
              <a:cs typeface="+mn-lt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"2</a:t>
            </a:r>
            <a:r>
              <a:rPr lang="en-US" sz="1000" dirty="0">
                <a:ea typeface="+mn-lt"/>
                <a:cs typeface="+mn-lt"/>
              </a:rPr>
              <a:t> 4 2 </a:t>
            </a:r>
            <a:r>
              <a:rPr lang="en-US" sz="1000" err="1">
                <a:ea typeface="+mn-lt"/>
                <a:cs typeface="+mn-lt"/>
              </a:rPr>
              <a:t>배열의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비행기였는데</a:t>
            </a:r>
            <a:r>
              <a:rPr lang="en-US" sz="1000" dirty="0">
                <a:ea typeface="+mn-lt"/>
                <a:cs typeface="+mn-lt"/>
              </a:rPr>
              <a:t>(</a:t>
            </a:r>
            <a:r>
              <a:rPr lang="ko-KR" altLang="en-US" sz="1000" dirty="0">
                <a:ea typeface="+mn-lt"/>
                <a:cs typeface="+mn-lt"/>
              </a:rPr>
              <a:t>기종</a:t>
            </a:r>
            <a:r>
              <a:rPr lang="en-US" altLang="ko-KR" sz="1000" dirty="0">
                <a:ea typeface="+mn-lt"/>
                <a:cs typeface="+mn-lt"/>
              </a:rPr>
              <a:t> A330</a:t>
            </a:r>
            <a:r>
              <a:rPr lang="en-US" sz="1000" dirty="0">
                <a:ea typeface="+mn-lt"/>
                <a:cs typeface="+mn-lt"/>
              </a:rPr>
              <a:t>) </a:t>
            </a:r>
            <a:r>
              <a:rPr lang="en-US" altLang="ko-KR" sz="1000" dirty="0">
                <a:ea typeface="+mn-lt"/>
                <a:cs typeface="+mn-lt"/>
              </a:rPr>
              <a:t>4</a:t>
            </a:r>
            <a:r>
              <a:rPr lang="ko-KR" altLang="en-US" sz="1000" dirty="0">
                <a:ea typeface="+mn-lt"/>
                <a:cs typeface="+mn-lt"/>
              </a:rPr>
              <a:t>배열에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아기가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이륙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전부터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착륙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err="1">
                <a:ea typeface="+mn-lt"/>
                <a:cs typeface="+mn-lt"/>
              </a:rPr>
              <a:t>할때까지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err="1">
                <a:ea typeface="+mn-lt"/>
                <a:cs typeface="+mn-lt"/>
              </a:rPr>
              <a:t>울어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굉장히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힘든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여행이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err="1">
                <a:ea typeface="+mn-lt"/>
                <a:cs typeface="+mn-lt"/>
              </a:rPr>
              <a:t>되었어요ㅠㅠ승무원님을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불러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자리로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옮겨도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될까요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err="1">
                <a:ea typeface="+mn-lt"/>
                <a:cs typeface="+mn-lt"/>
              </a:rPr>
              <a:t>하고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err="1">
                <a:ea typeface="+mn-lt"/>
                <a:cs typeface="+mn-lt"/>
              </a:rPr>
              <a:t>물어봤더니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err="1">
                <a:ea typeface="+mn-lt"/>
                <a:cs typeface="+mn-lt"/>
              </a:rPr>
              <a:t>된다고는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하시고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권유해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주셨지만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옮기려는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자리가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좁은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관계로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그냥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비상구에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앉아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왔죠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그대로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비상구에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앉겠다고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승무원님께서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이어플러그를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err="1">
                <a:ea typeface="+mn-lt"/>
                <a:cs typeface="+mn-lt"/>
              </a:rPr>
              <a:t>준비해주셨어요</a:t>
            </a:r>
            <a:r>
              <a:rPr lang="en-US" altLang="ko-KR" sz="1000" dirty="0">
                <a:ea typeface="+mn-lt"/>
                <a:cs typeface="+mn-lt"/>
              </a:rPr>
              <a:t>! </a:t>
            </a:r>
            <a:r>
              <a:rPr lang="ko-KR" altLang="en-US" sz="1000" dirty="0">
                <a:ea typeface="+mn-lt"/>
                <a:cs typeface="+mn-lt"/>
              </a:rPr>
              <a:t>세심한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배려라고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느꼈어요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err="1">
                <a:ea typeface="+mn-lt"/>
                <a:cs typeface="+mn-lt"/>
              </a:rPr>
              <a:t>ㅎㅎ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이륙부터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착륙까지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err="1">
                <a:ea typeface="+mn-lt"/>
                <a:cs typeface="+mn-lt"/>
              </a:rPr>
              <a:t>틈틈히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아기가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자지러지게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err="1">
                <a:ea typeface="+mn-lt"/>
                <a:cs typeface="+mn-lt"/>
              </a:rPr>
              <a:t>울때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와서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아기를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달래셨습니다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빠른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대처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감동이네요</a:t>
            </a:r>
            <a:r>
              <a:rPr lang="en-US" altLang="ko-KR" sz="1000" dirty="0">
                <a:ea typeface="+mn-lt"/>
                <a:cs typeface="+mn-lt"/>
              </a:rPr>
              <a:t>~</a:t>
            </a:r>
            <a:r>
              <a:rPr lang="ko-KR" altLang="en-US" sz="1000" dirty="0">
                <a:ea typeface="+mn-lt"/>
                <a:cs typeface="+mn-lt"/>
              </a:rPr>
              <a:t>인천</a:t>
            </a:r>
            <a:r>
              <a:rPr lang="en-US" altLang="ko-KR" sz="1000" dirty="0">
                <a:ea typeface="+mn-lt"/>
                <a:cs typeface="+mn-lt"/>
              </a:rPr>
              <a:t>-</a:t>
            </a:r>
            <a:r>
              <a:rPr lang="en-US" sz="1000" dirty="0" err="1">
                <a:ea typeface="+mn-lt"/>
                <a:cs typeface="+mn-lt"/>
              </a:rPr>
              <a:t>상하이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,"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0.277504105090312 </a:t>
            </a:r>
            <a:endParaRPr lang="ko-KR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인천에서</a:t>
            </a:r>
            <a:r>
              <a:rPr lang="en-US" altLang="ko-KR" sz="1000" dirty="0">
                <a:ea typeface="+mn-lt"/>
                <a:cs typeface="+mn-lt"/>
              </a:rPr>
              <a:t> LA</a:t>
            </a:r>
            <a:r>
              <a:rPr lang="ko-KR" altLang="en-US" sz="1000" dirty="0">
                <a:ea typeface="+mn-lt"/>
                <a:cs typeface="+mn-lt"/>
              </a:rPr>
              <a:t>이까지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항공편이었습니다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일단</a:t>
            </a:r>
            <a:r>
              <a:rPr lang="en-US" altLang="ko-KR" sz="1000" dirty="0">
                <a:ea typeface="+mn-lt"/>
                <a:cs typeface="+mn-lt"/>
              </a:rPr>
              <a:t> 10</a:t>
            </a:r>
            <a:r>
              <a:rPr lang="ko-KR" altLang="en-US" sz="1000" dirty="0">
                <a:ea typeface="+mn-lt"/>
                <a:cs typeface="+mn-lt"/>
              </a:rPr>
              <a:t>시간이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비행시간이기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때문에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자리가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중요했는데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체크인할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당시에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티켓팅을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해주시는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분이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중간에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끼인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자리라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옮겨주시려고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곳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자리까지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직접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연락하며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알아봐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주셨습니다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비록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옮기지만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상당히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신경을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많이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써주시는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모습에서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외국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느끼지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못했던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친절함과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배려를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느낄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있었습니다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대한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인천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</a:t>
            </a:r>
            <a:r>
              <a:rPr lang="en-US" altLang="ko-KR" sz="1000" dirty="0">
                <a:ea typeface="+mn-lt"/>
                <a:cs typeface="+mn-lt"/>
              </a:rPr>
              <a:t>2 </a:t>
            </a:r>
            <a:r>
              <a:rPr lang="ko-KR" altLang="en-US" sz="1000" dirty="0">
                <a:ea typeface="+mn-lt"/>
                <a:cs typeface="+mn-lt"/>
              </a:rPr>
              <a:t>터미널로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옮겼기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때문에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공항도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좀더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여유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쾌적하게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이용할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부분도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기내에서는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역시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국적기에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맞게</a:t>
            </a:r>
            <a:r>
              <a:rPr lang="en-US" altLang="ko-KR" sz="1000" dirty="0">
                <a:ea typeface="+mn-lt"/>
                <a:cs typeface="+mn-lt"/>
              </a:rPr>
              <a:t>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0.261595547309833 </a:t>
            </a:r>
            <a:endParaRPr lang="ko-KR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직원들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친절하고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정시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출발하고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좋습니다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타이트한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승무원들의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복장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똑같은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피부톤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성형수술한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승무원들을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보면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인조인간을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보는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느낌이다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대한항공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오너들의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갑질로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이미지가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안좋은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항공사이지만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직원들도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그리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마인드가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것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같다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오래된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항공기도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많은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것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같다</a:t>
            </a:r>
            <a:r>
              <a:rPr lang="en-US" altLang="ko-KR" sz="1000" dirty="0">
                <a:ea typeface="+mn-lt"/>
                <a:cs typeface="+mn-lt"/>
              </a:rPr>
              <a:t>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sz="1000" dirty="0">
                <a:ea typeface="+mn-lt"/>
                <a:cs typeface="+mn-lt"/>
              </a:rPr>
              <a:t>0.258241758241758</a:t>
            </a:r>
            <a:r>
              <a:rPr lang="en-US" altLang="ko-KR" sz="1000" dirty="0">
                <a:ea typeface="+mn-lt"/>
                <a:cs typeface="+mn-lt"/>
              </a:rPr>
              <a:t> </a:t>
            </a:r>
            <a:endParaRPr lang="ko-KR" altLang="en-US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중남미여행을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위해</a:t>
            </a:r>
            <a:r>
              <a:rPr lang="en-US" altLang="ko-KR" sz="1000" dirty="0">
                <a:ea typeface="+mn-lt"/>
                <a:cs typeface="+mn-lt"/>
              </a:rPr>
              <a:t> 24</a:t>
            </a:r>
            <a:r>
              <a:rPr lang="ko-KR" altLang="en-US" sz="1000" dirty="0">
                <a:ea typeface="+mn-lt"/>
                <a:cs typeface="+mn-lt"/>
              </a:rPr>
              <a:t>시간이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비행시간을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이코노미클래스로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여행하기는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너무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힘들거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같아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조금은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호사스런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여행을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함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돈은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많이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지불했지만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훌륭한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편안한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좌석</a:t>
            </a:r>
            <a:r>
              <a:rPr lang="en-US" altLang="ko-KR" sz="1000" dirty="0">
                <a:ea typeface="+mn-lt"/>
                <a:cs typeface="+mn-lt"/>
              </a:rPr>
              <a:t>/</a:t>
            </a:r>
            <a:r>
              <a:rPr lang="ko-KR" altLang="en-US" sz="1000" dirty="0">
                <a:ea typeface="+mn-lt"/>
                <a:cs typeface="+mn-lt"/>
              </a:rPr>
              <a:t>승무원들의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친절함</a:t>
            </a:r>
            <a:r>
              <a:rPr lang="en-US" altLang="ko-KR" sz="1000" dirty="0">
                <a:ea typeface="+mn-lt"/>
                <a:cs typeface="+mn-lt"/>
              </a:rPr>
              <a:t>/</a:t>
            </a:r>
            <a:r>
              <a:rPr lang="ko-KR" altLang="en-US" sz="1000" dirty="0">
                <a:ea typeface="+mn-lt"/>
                <a:cs typeface="+mn-lt"/>
              </a:rPr>
              <a:t>맛있는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기내식</a:t>
            </a:r>
            <a:r>
              <a:rPr lang="en-US" altLang="ko-KR" sz="1000" dirty="0">
                <a:ea typeface="+mn-lt"/>
                <a:cs typeface="+mn-lt"/>
              </a:rPr>
              <a:t>/</a:t>
            </a:r>
            <a:r>
              <a:rPr lang="ko-KR" altLang="en-US" sz="1000" dirty="0">
                <a:ea typeface="+mn-lt"/>
                <a:cs typeface="+mn-lt"/>
              </a:rPr>
              <a:t>선택의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여지가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많은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엔터테인먼트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등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지출이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아깝지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않았음</a:t>
            </a:r>
            <a:r>
              <a:rPr lang="en-US" sz="1000" dirty="0">
                <a:ea typeface="+mn-lt"/>
                <a:cs typeface="+mn-lt"/>
              </a:rPr>
              <a:t>" </a:t>
            </a:r>
            <a:endParaRPr lang="en-US"/>
          </a:p>
          <a:p>
            <a:pPr>
              <a:buNone/>
            </a:pPr>
            <a:endParaRPr lang="en-US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en-US" sz="1000" dirty="0">
              <a:ea typeface="Microsoft GothicNeo"/>
              <a:cs typeface="Microsoft GothicNeo"/>
            </a:endParaRPr>
          </a:p>
          <a:p>
            <a:r>
              <a:rPr lang="en-US" sz="1000" dirty="0">
                <a:ea typeface="Microsoft GothicNeo"/>
                <a:cs typeface="Microsoft GothicNeo"/>
              </a:rPr>
              <a:t>-&gt;  </a:t>
            </a:r>
            <a:r>
              <a:rPr lang="ko-KR" altLang="en-US" sz="1000" dirty="0">
                <a:ea typeface="Microsoft GothicNeo"/>
                <a:cs typeface="Microsoft GothicNeo"/>
              </a:rPr>
              <a:t>친절함과</a:t>
            </a:r>
            <a:r>
              <a:rPr lang="en-US" sz="1000" dirty="0">
                <a:ea typeface="Microsoft GothicNeo"/>
                <a:cs typeface="Microsoft GothicNeo"/>
              </a:rPr>
              <a:t> </a:t>
            </a:r>
            <a:r>
              <a:rPr lang="ko-KR" altLang="en-US" sz="1000" dirty="0">
                <a:ea typeface="Microsoft GothicNeo"/>
                <a:cs typeface="Microsoft GothicNeo"/>
              </a:rPr>
              <a:t>배려를</a:t>
            </a:r>
            <a:r>
              <a:rPr lang="en-US" sz="1000" dirty="0">
                <a:ea typeface="Microsoft GothicNeo"/>
                <a:cs typeface="Microsoft GothicNeo"/>
              </a:rPr>
              <a:t> </a:t>
            </a:r>
            <a:r>
              <a:rPr lang="ko-KR" altLang="en-US" sz="1000" dirty="0">
                <a:ea typeface="Microsoft GothicNeo"/>
                <a:cs typeface="Microsoft GothicNeo"/>
              </a:rPr>
              <a:t>느낄</a:t>
            </a:r>
            <a:r>
              <a:rPr lang="en-US" sz="1000" dirty="0">
                <a:ea typeface="Microsoft GothicNeo"/>
                <a:cs typeface="Microsoft GothicNeo"/>
              </a:rPr>
              <a:t> </a:t>
            </a:r>
            <a:r>
              <a:rPr lang="ko-KR" altLang="en-US" sz="1000" dirty="0">
                <a:ea typeface="Microsoft GothicNeo"/>
                <a:cs typeface="Microsoft GothicNeo"/>
              </a:rPr>
              <a:t>수</a:t>
            </a:r>
            <a:r>
              <a:rPr lang="en-US" sz="1000" dirty="0">
                <a:ea typeface="Microsoft GothicNeo"/>
                <a:cs typeface="Microsoft GothicNeo"/>
              </a:rPr>
              <a:t> </a:t>
            </a:r>
            <a:r>
              <a:rPr lang="ko-KR" altLang="en-US" sz="1000" dirty="0">
                <a:ea typeface="Microsoft GothicNeo"/>
                <a:cs typeface="Microsoft GothicNeo"/>
              </a:rPr>
              <a:t>있는</a:t>
            </a:r>
            <a:r>
              <a:rPr lang="en-US" sz="1000" dirty="0">
                <a:ea typeface="Microsoft GothicNeo"/>
                <a:cs typeface="Microsoft GothicNeo"/>
              </a:rPr>
              <a:t> </a:t>
            </a:r>
            <a:r>
              <a:rPr lang="ko-KR" altLang="en-US" sz="1000" dirty="0">
                <a:ea typeface="Microsoft GothicNeo"/>
                <a:cs typeface="Microsoft GothicNeo"/>
              </a:rPr>
              <a:t>서비스</a:t>
            </a:r>
            <a:r>
              <a:rPr lang="en-US" sz="1000" dirty="0">
                <a:ea typeface="Microsoft GothicNeo"/>
                <a:cs typeface="Microsoft GothicNeo"/>
              </a:rPr>
              <a:t> </a:t>
            </a:r>
            <a:r>
              <a:rPr lang="ko-KR" altLang="en-US" sz="1000" dirty="0">
                <a:ea typeface="Microsoft GothicNeo"/>
                <a:cs typeface="Microsoft GothicNeo"/>
              </a:rPr>
              <a:t>경험</a:t>
            </a:r>
            <a:r>
              <a:rPr lang="en-US" sz="1000" dirty="0">
                <a:ea typeface="Microsoft GothicNeo"/>
                <a:cs typeface="Microsoft GothicNeo"/>
              </a:rPr>
              <a:t> / </a:t>
            </a:r>
            <a:r>
              <a:rPr lang="ko-KR" altLang="en-US" sz="1000" dirty="0">
                <a:ea typeface="Microsoft GothicNeo"/>
                <a:cs typeface="Microsoft GothicNeo"/>
              </a:rPr>
              <a:t>상위</a:t>
            </a:r>
            <a:r>
              <a:rPr lang="en-US" altLang="ko-KR" sz="1000" dirty="0">
                <a:ea typeface="Microsoft GothicNeo"/>
                <a:cs typeface="Microsoft GothicNeo"/>
              </a:rPr>
              <a:t> </a:t>
            </a:r>
            <a:r>
              <a:rPr lang="en-US" altLang="ko-KR" sz="1000" dirty="0" err="1">
                <a:ea typeface="Microsoft GothicNeo"/>
                <a:cs typeface="Microsoft GothicNeo"/>
              </a:rPr>
              <a:t>클래스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좌석에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대한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긍정적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평가</a:t>
            </a:r>
            <a:r>
              <a:rPr lang="en-US" altLang="ko-KR" sz="1000" dirty="0">
                <a:ea typeface="Microsoft GothicNeo"/>
                <a:cs typeface="Microsoft GothicNeo"/>
              </a:rPr>
              <a:t> / </a:t>
            </a:r>
            <a:r>
              <a:rPr lang="en-US" altLang="ko-KR" sz="1000" dirty="0" err="1">
                <a:ea typeface="Microsoft GothicNeo"/>
                <a:cs typeface="Microsoft GothicNeo"/>
              </a:rPr>
              <a:t>외국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항공사와의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비교</a:t>
            </a:r>
            <a:r>
              <a:rPr lang="en-US" altLang="ko-KR" sz="1000" dirty="0">
                <a:ea typeface="Microsoft GothicNeo"/>
                <a:cs typeface="Microsoft GothicNeo"/>
              </a:rPr>
              <a:t>(</a:t>
            </a:r>
            <a:r>
              <a:rPr lang="en-US" altLang="ko-KR" sz="1000" dirty="0" err="1">
                <a:ea typeface="Microsoft GothicNeo"/>
                <a:cs typeface="Microsoft GothicNeo"/>
              </a:rPr>
              <a:t>대한항공</a:t>
            </a:r>
            <a:r>
              <a:rPr lang="en-US" altLang="ko-KR" sz="1000" dirty="0">
                <a:ea typeface="Microsoft GothicNeo"/>
                <a:cs typeface="Microsoft GothicNeo"/>
              </a:rPr>
              <a:t> </a:t>
            </a:r>
            <a:r>
              <a:rPr lang="en-US" altLang="ko-KR" sz="1000" dirty="0" err="1">
                <a:ea typeface="Microsoft GothicNeo"/>
                <a:cs typeface="Microsoft GothicNeo"/>
              </a:rPr>
              <a:t>부정적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평가</a:t>
            </a:r>
            <a:r>
              <a:rPr lang="en-US" altLang="ko-KR" sz="1000" dirty="0">
                <a:ea typeface="Microsoft GothicNeo"/>
                <a:cs typeface="Microsoft GothicNeo"/>
              </a:rPr>
              <a:t>)</a:t>
            </a: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endParaRPr lang="ko-KR" altLang="en-US" sz="1000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746851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r>
              <a:rPr lang="ko-KR" sz="3200" dirty="0">
                <a:ea typeface="+mj-lt"/>
                <a:cs typeface="+mj-lt"/>
              </a:rPr>
              <a:t>문제10) </a:t>
            </a:r>
            <a:r>
              <a:rPr lang="ko-KR" sz="3200" dirty="0" err="1">
                <a:ea typeface="+mj-lt"/>
                <a:cs typeface="+mj-lt"/>
              </a:rPr>
              <a:t>감마값</a:t>
            </a:r>
            <a:r>
              <a:rPr lang="ko-KR" sz="3200" dirty="0">
                <a:ea typeface="+mj-lt"/>
                <a:cs typeface="+mj-lt"/>
              </a:rPr>
              <a:t> 큰 문장5개 추출</a:t>
            </a:r>
            <a:r>
              <a:rPr lang="ko-KR" altLang="en-US" sz="3200" dirty="0">
                <a:ea typeface="+mj-lt"/>
                <a:cs typeface="+mj-lt"/>
              </a:rPr>
              <a:t> </a:t>
            </a:r>
            <a:r>
              <a:rPr lang="ko-KR" sz="3200" dirty="0">
                <a:ea typeface="+mj-lt"/>
                <a:cs typeface="+mj-lt"/>
              </a:rPr>
              <a:t>- 결과</a:t>
            </a:r>
            <a:endParaRPr lang="en-US" altLang="ko-KR" sz="320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0415" y="2067717"/>
            <a:ext cx="10513548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E961D-79E1-E81E-CFC3-EE9147C3B6E6}"/>
              </a:ext>
            </a:extLst>
          </p:cNvPr>
          <p:cNvSpPr txBox="1"/>
          <p:nvPr/>
        </p:nvSpPr>
        <p:spPr>
          <a:xfrm>
            <a:off x="907073" y="2064725"/>
            <a:ext cx="105610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#9.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각각의 토픽들에 대해서 어떠한 단어가 토픽의 내용을 구분한지 알기 위해 각 토픽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별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en-US" sz="1000">
                <a:ea typeface="+mn-lt"/>
                <a:cs typeface="+mn-lt"/>
              </a:rPr>
              <a:t>beta</a:t>
            </a:r>
            <a:r>
              <a:rPr lang="ko-KR" sz="1000">
                <a:ea typeface="+mn-lt"/>
                <a:cs typeface="+mn-lt"/>
              </a:rPr>
              <a:t> 값이 큰 중요단어 </a:t>
            </a:r>
            <a:r>
              <a:rPr lang="en-US" altLang="ko-KR" sz="1000">
                <a:ea typeface="+mn-lt"/>
                <a:cs typeface="+mn-lt"/>
              </a:rPr>
              <a:t>10</a:t>
            </a:r>
            <a:r>
              <a:rPr lang="ko-KR" sz="1000">
                <a:ea typeface="+mn-lt"/>
                <a:cs typeface="+mn-lt"/>
              </a:rPr>
              <a:t>개에 대한 막대그래프를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한 페이지에 그리고 설명을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하시오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 altLang="ko-KR" sz="1000">
              <a:ea typeface="Microsoft GothicNeo"/>
              <a:cs typeface="Microsoft GothicNeo"/>
            </a:endParaRPr>
          </a:p>
          <a:p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98EDEA-B951-0F92-83A6-23407F1BA41F}"/>
              </a:ext>
            </a:extLst>
          </p:cNvPr>
          <p:cNvSpPr txBox="1">
            <a:spLocks/>
          </p:cNvSpPr>
          <p:nvPr/>
        </p:nvSpPr>
        <p:spPr>
          <a:xfrm>
            <a:off x="870851" y="1755592"/>
            <a:ext cx="10557508" cy="4992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* 결과</a:t>
            </a:r>
            <a:endParaRPr lang="ko-KR" dirty="0">
              <a:ea typeface="Microsoft GothicNeo"/>
              <a:cs typeface="Microsoft GothicNeo"/>
            </a:endParaRPr>
          </a:p>
          <a:p>
            <a:endParaRPr lang="ko-KR" altLang="en-US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&lt;토픽3&gt;</a:t>
            </a:r>
          </a:p>
          <a:p>
            <a:r>
              <a:rPr lang="en-US" altLang="ko-KR" sz="1000" dirty="0">
                <a:ea typeface="+mn-lt"/>
                <a:cs typeface="+mn-lt"/>
              </a:rPr>
              <a:t>0.351118760757315 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제가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많은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사람들이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음식을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일반적으로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여기기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괜찮은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작업이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제한됩니다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하지만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비행기가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약간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이상한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음식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우리는</a:t>
            </a:r>
            <a:r>
              <a:rPr lang="en-US" altLang="ko-KR" sz="1000" dirty="0">
                <a:ea typeface="+mn-lt"/>
                <a:cs typeface="+mn-lt"/>
              </a:rPr>
              <a:t> 8 </a:t>
            </a:r>
            <a:r>
              <a:rPr lang="ko-KR" altLang="en-US" sz="1000" dirty="0">
                <a:ea typeface="+mn-lt"/>
                <a:cs typeface="+mn-lt"/>
              </a:rPr>
              <a:t>시</a:t>
            </a:r>
            <a:r>
              <a:rPr lang="en-US" altLang="ko-KR" sz="1000" dirty="0">
                <a:ea typeface="+mn-lt"/>
                <a:cs typeface="+mn-lt"/>
              </a:rPr>
              <a:t>: </a:t>
            </a:r>
            <a:r>
              <a:rPr lang="ko-KR" altLang="en-US" sz="1000" dirty="0">
                <a:ea typeface="+mn-lt"/>
                <a:cs typeface="+mn-lt"/>
              </a:rPr>
              <a:t>아침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식사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시간에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제공되는</a:t>
            </a:r>
            <a:r>
              <a:rPr lang="en-US" altLang="ko-KR" sz="1000" dirty="0">
                <a:ea typeface="+mn-lt"/>
                <a:cs typeface="+mn-lt"/>
              </a:rPr>
              <a:t> 25</a:t>
            </a:r>
            <a:r>
              <a:rPr lang="ko-KR" altLang="en-US" sz="1000" dirty="0">
                <a:ea typeface="+mn-lt"/>
                <a:cs typeface="+mn-lt"/>
              </a:rPr>
              <a:t>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저녁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식사를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없이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정상적인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아침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식사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등의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와인</a:t>
            </a:r>
            <a:r>
              <a:rPr lang="en-US" altLang="ko-KR" sz="1000" dirty="0">
                <a:ea typeface="+mn-lt"/>
                <a:cs typeface="+mn-lt"/>
              </a:rPr>
              <a:t>! </a:t>
            </a:r>
            <a:r>
              <a:rPr lang="ko-KR" altLang="en-US" sz="1000" dirty="0">
                <a:ea typeface="+mn-lt"/>
                <a:cs typeface="+mn-lt"/>
              </a:rPr>
              <a:t>끝으로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비행기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저녁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식사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시간에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다른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식사는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되지만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와인이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있었습니다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en-US" sz="1000" dirty="0">
                <a:ea typeface="+mn-lt"/>
                <a:cs typeface="+mn-lt"/>
              </a:rPr>
              <a:t>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번째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식사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않은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모든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선택을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제공하지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않는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나</a:t>
            </a:r>
            <a:r>
              <a:rPr lang="en-US" altLang="ko-KR" sz="1000" dirty="0">
                <a:ea typeface="+mn-lt"/>
                <a:cs typeface="+mn-lt"/>
              </a:rPr>
              <a:t>.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물은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모든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샌드위치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또는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간식을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대신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있는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아니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아무것도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있었습니다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결국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빵과</a:t>
            </a:r>
            <a:r>
              <a:rPr lang="en-US" sz="1000" dirty="0">
                <a:ea typeface="+mn-lt"/>
                <a:cs typeface="+mn-lt"/>
              </a:rPr>
              <a:t>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sz="1000" dirty="0">
                <a:ea typeface="+mn-lt"/>
                <a:cs typeface="+mn-lt"/>
              </a:rPr>
              <a:t>0.334776334776335 </a:t>
            </a:r>
            <a:endParaRPr lang="en-US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모든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면에서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훌륭한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때문이다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자리에서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보딩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시작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찾을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베개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담요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병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그들은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손으로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써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앉아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헤드폰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및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하우스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슬리퍼가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마련되어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어떤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가방을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함께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작은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집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화장실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슬리퍼나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칫솔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치약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튜브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케이스를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신선하게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제공된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현재의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많은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영화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음악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게임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en-US" sz="1000" dirty="0" err="1">
                <a:ea typeface="+mn-lt"/>
                <a:cs typeface="+mn-lt"/>
              </a:rPr>
              <a:t>음식은</a:t>
            </a:r>
            <a:r>
              <a:rPr lang="en-US" sz="1000" dirty="0">
                <a:ea typeface="+mn-lt"/>
                <a:cs typeface="+mn-lt"/>
              </a:rPr>
              <a:t> 또 </a:t>
            </a:r>
            <a:r>
              <a:rPr lang="ko-KR" altLang="en-US" sz="1000" dirty="0">
                <a:ea typeface="+mn-lt"/>
                <a:cs typeface="+mn-lt"/>
              </a:rPr>
              <a:t>다른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멋진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경험</a:t>
            </a:r>
            <a:r>
              <a:rPr lang="en-US" altLang="ko-KR" sz="1000" dirty="0">
                <a:ea typeface="+mn-lt"/>
                <a:cs typeface="+mn-lt"/>
              </a:rPr>
              <a:t>! </a:t>
            </a:r>
            <a:r>
              <a:rPr lang="ko-KR" altLang="en-US" sz="1000" dirty="0">
                <a:ea typeface="+mn-lt"/>
                <a:cs typeface="+mn-lt"/>
              </a:rPr>
              <a:t>마지막으로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포함하여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금속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기구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한끼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식사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제공됩니다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일반적인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음료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및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와인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제공된다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퍼스트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클래스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좌석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와인은</a:t>
            </a:r>
            <a:r>
              <a:rPr lang="en-US" altLang="ko-KR" sz="1000" dirty="0">
                <a:ea typeface="+mn-lt"/>
                <a:cs typeface="+mn-lt"/>
              </a:rPr>
              <a:t>" </a:t>
            </a:r>
            <a:endParaRPr lang="ko-KR" altLang="en-US" dirty="0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0.303571428571429 </a:t>
            </a:r>
            <a:endParaRPr lang="ko-KR"/>
          </a:p>
          <a:p>
            <a:r>
              <a:rPr lang="en-US" altLang="ko-KR" sz="1000" dirty="0">
                <a:ea typeface="+mn-lt"/>
                <a:cs typeface="+mn-lt"/>
              </a:rPr>
              <a:t>"4/5</a:t>
            </a:r>
            <a:r>
              <a:rPr lang="ko-KR" altLang="en-US" sz="1000" dirty="0">
                <a:ea typeface="+mn-lt"/>
                <a:cs typeface="+mn-lt"/>
              </a:rPr>
              <a:t>성급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호텔을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경유하는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서울에서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무료로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시드니에서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런던으로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중요한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것은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서둘러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않은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경우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분할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티켓은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시드니에서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런던으로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여행에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완벽한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곳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항공사에서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직접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이동하여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주는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기회에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호텔에서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인천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이른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오후에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도착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호텔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바로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앞으로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정리되어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저녁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식사와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아침식사가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제공되는데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시설의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호텔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여유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환승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공항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점심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런던으로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비행기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아무런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제트</a:t>
            </a:r>
            <a:r>
              <a:rPr lang="en-US" altLang="ko-KR" sz="1000" dirty="0">
                <a:ea typeface="+mn-lt"/>
                <a:cs typeface="+mn-lt"/>
              </a:rPr>
              <a:t> - </a:t>
            </a:r>
            <a:r>
              <a:rPr lang="ko-KR" altLang="en-US" sz="1000" dirty="0">
                <a:ea typeface="+mn-lt"/>
                <a:cs typeface="+mn-lt"/>
              </a:rPr>
              <a:t>런던에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도착했을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및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지연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되었다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그리고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충분한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음식과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음료가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호텔에서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잠을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잘</a:t>
            </a:r>
            <a:r>
              <a:rPr lang="en-US" altLang="ko-KR" sz="1000" dirty="0">
                <a:ea typeface="+mn-lt"/>
                <a:cs typeface="+mn-lt"/>
              </a:rPr>
              <a:t>" </a:t>
            </a:r>
            <a:endParaRPr lang="ko-KR" altLang="en-US" dirty="0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0.299392097264438 </a:t>
            </a:r>
            <a:endParaRPr lang="ko-KR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최근에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altLang="ko-KR" sz="1000" dirty="0" err="1">
                <a:ea typeface="+mn-lt"/>
                <a:cs typeface="+mn-lt"/>
              </a:rPr>
              <a:t>auckland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돌아옵니다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만족스럽고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직원들의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질을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비행기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저의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경우</a:t>
            </a:r>
            <a:r>
              <a:rPr lang="en-US" sz="1000" dirty="0">
                <a:ea typeface="+mn-lt"/>
                <a:cs typeface="+mn-lt"/>
              </a:rPr>
              <a:t> 큰 </a:t>
            </a:r>
            <a:r>
              <a:rPr lang="en-US" sz="1000" dirty="0" err="1">
                <a:ea typeface="+mn-lt"/>
                <a:cs typeface="+mn-lt"/>
              </a:rPr>
              <a:t>문제가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없었다는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버튼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누군가가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와서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바로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제가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여행을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반환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숙소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무료로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제공하는</a:t>
            </a:r>
            <a:r>
              <a:rPr lang="en-US" altLang="ko-KR" sz="1000" dirty="0">
                <a:ea typeface="+mn-lt"/>
                <a:cs typeface="+mn-lt"/>
              </a:rPr>
              <a:t> 5</a:t>
            </a:r>
            <a:r>
              <a:rPr lang="ko-KR" altLang="en-US" sz="1000" dirty="0">
                <a:ea typeface="+mn-lt"/>
                <a:cs typeface="+mn-lt"/>
              </a:rPr>
              <a:t>성급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호텔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그랜드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하얏트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호텔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서울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매우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쉽게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전송하는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공항에서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반갑게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맞아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주었고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호텔의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매니저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저녁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식사를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하면서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침대와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아침식사가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뷔페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스타일의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레스토랑에서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음식을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다양한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음식을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요리사가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신선하게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준비되어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있어서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가격이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매우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경쟁력</a:t>
            </a:r>
            <a:r>
              <a:rPr lang="en-US" altLang="ko-KR" sz="1000" dirty="0">
                <a:ea typeface="+mn-lt"/>
                <a:cs typeface="+mn-lt"/>
              </a:rPr>
              <a:t>" </a:t>
            </a:r>
            <a:endParaRPr lang="ko-KR" altLang="en-US" dirty="0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0.289285714285714 </a:t>
            </a:r>
            <a:endParaRPr lang="ko-KR" altLang="en-US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항공사는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많은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방은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매우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편안했고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다른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평면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이상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것은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않는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음료와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술을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반만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하지만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그들이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식사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>
                <a:ea typeface="+mn-lt"/>
                <a:cs typeface="+mn-lt"/>
              </a:rPr>
              <a:t>2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가지의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요리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모두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인식도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일반적으로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매운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닭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소고기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또는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생선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하지만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미국에서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아시아로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가격을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적은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가격으로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마셔서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방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작은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음료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음식과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이상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가치가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있었어요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또한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영화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함께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새로운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릴리즈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및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오래된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영화</a:t>
            </a:r>
            <a:r>
              <a:rPr lang="en-US" sz="1000" dirty="0">
                <a:ea typeface="+mn-lt"/>
                <a:cs typeface="+mn-lt"/>
              </a:rPr>
              <a:t>." </a:t>
            </a:r>
            <a:endParaRPr lang="en-US" dirty="0"/>
          </a:p>
          <a:p>
            <a:pPr>
              <a:buNone/>
            </a:pPr>
            <a:endParaRPr lang="en-US" altLang="ko-KR" sz="1000" dirty="0">
              <a:ea typeface="Microsoft GothicNeo"/>
              <a:cs typeface="Microsoft GothicNeo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ko-KR" altLang="en-US" sz="1000" dirty="0">
                <a:ea typeface="Microsoft GothicNeo"/>
                <a:cs typeface="Microsoft GothicNeo"/>
              </a:rPr>
              <a:t>-&gt;  주로 식사에 대한 평가. 긍정적 / 부정적 평가로 나뉨</a:t>
            </a:r>
          </a:p>
        </p:txBody>
      </p:sp>
    </p:spTree>
    <p:extLst>
      <p:ext uri="{BB962C8B-B14F-4D97-AF65-F5344CB8AC3E}">
        <p14:creationId xmlns:p14="http://schemas.microsoft.com/office/powerpoint/2010/main" val="2323334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r>
              <a:rPr lang="ko-KR" sz="3200" dirty="0">
                <a:ea typeface="+mj-lt"/>
                <a:cs typeface="+mj-lt"/>
              </a:rPr>
              <a:t>문제10) </a:t>
            </a:r>
            <a:r>
              <a:rPr lang="ko-KR" sz="3200" dirty="0" err="1">
                <a:ea typeface="+mj-lt"/>
                <a:cs typeface="+mj-lt"/>
              </a:rPr>
              <a:t>감마값</a:t>
            </a:r>
            <a:r>
              <a:rPr lang="ko-KR" sz="3200" dirty="0">
                <a:ea typeface="+mj-lt"/>
                <a:cs typeface="+mj-lt"/>
              </a:rPr>
              <a:t> 큰 문장5개 추출</a:t>
            </a:r>
            <a:r>
              <a:rPr lang="ko-KR" altLang="en-US" sz="3200" dirty="0">
                <a:ea typeface="+mj-lt"/>
                <a:cs typeface="+mj-lt"/>
              </a:rPr>
              <a:t> </a:t>
            </a:r>
            <a:r>
              <a:rPr lang="ko-KR" sz="3200" dirty="0">
                <a:ea typeface="+mj-lt"/>
                <a:cs typeface="+mj-lt"/>
              </a:rPr>
              <a:t>- 결과</a:t>
            </a:r>
            <a:endParaRPr lang="en-US" altLang="ko-KR" sz="320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0415" y="2067717"/>
            <a:ext cx="10513548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E961D-79E1-E81E-CFC3-EE9147C3B6E6}"/>
              </a:ext>
            </a:extLst>
          </p:cNvPr>
          <p:cNvSpPr txBox="1"/>
          <p:nvPr/>
        </p:nvSpPr>
        <p:spPr>
          <a:xfrm>
            <a:off x="907073" y="2064725"/>
            <a:ext cx="105610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#9.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각각의 토픽들에 대해서 어떠한 단어가 토픽의 내용을 구분한지 알기 위해 각 토픽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별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en-US" sz="1000">
                <a:ea typeface="+mn-lt"/>
                <a:cs typeface="+mn-lt"/>
              </a:rPr>
              <a:t>beta</a:t>
            </a:r>
            <a:r>
              <a:rPr lang="ko-KR" sz="1000">
                <a:ea typeface="+mn-lt"/>
                <a:cs typeface="+mn-lt"/>
              </a:rPr>
              <a:t> 값이 큰 중요단어 </a:t>
            </a:r>
            <a:r>
              <a:rPr lang="en-US" altLang="ko-KR" sz="1000">
                <a:ea typeface="+mn-lt"/>
                <a:cs typeface="+mn-lt"/>
              </a:rPr>
              <a:t>10</a:t>
            </a:r>
            <a:r>
              <a:rPr lang="ko-KR" sz="1000">
                <a:ea typeface="+mn-lt"/>
                <a:cs typeface="+mn-lt"/>
              </a:rPr>
              <a:t>개에 대한 막대그래프를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한 페이지에 그리고 설명을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하시오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 altLang="ko-KR" sz="1000">
              <a:ea typeface="Microsoft GothicNeo"/>
              <a:cs typeface="Microsoft GothicNeo"/>
            </a:endParaRPr>
          </a:p>
          <a:p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98EDEA-B951-0F92-83A6-23407F1BA41F}"/>
              </a:ext>
            </a:extLst>
          </p:cNvPr>
          <p:cNvSpPr txBox="1">
            <a:spLocks/>
          </p:cNvSpPr>
          <p:nvPr/>
        </p:nvSpPr>
        <p:spPr>
          <a:xfrm>
            <a:off x="870851" y="1755592"/>
            <a:ext cx="10557508" cy="4992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* 결과</a:t>
            </a:r>
            <a:endParaRPr lang="ko-KR" dirty="0">
              <a:ea typeface="Microsoft GothicNeo"/>
              <a:cs typeface="Microsoft GothicNeo"/>
            </a:endParaRPr>
          </a:p>
          <a:p>
            <a:endParaRPr lang="ko-KR" altLang="en-US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&lt;토픽4&gt;</a:t>
            </a:r>
          </a:p>
          <a:p>
            <a:r>
              <a:rPr lang="en-US" altLang="ko-KR" sz="1000" dirty="0">
                <a:ea typeface="+mn-lt"/>
                <a:cs typeface="+mn-lt"/>
              </a:rPr>
              <a:t>0.276295133437991 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en-US" sz="1000" dirty="0" err="1">
                <a:ea typeface="+mn-lt"/>
                <a:cs typeface="+mn-lt"/>
              </a:rPr>
              <a:t>비지니스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트립에서는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편안한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항공기가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가장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중요한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부분이다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국적기인지를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말해주는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대한한공의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서비스는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저가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항공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어디에서도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따라할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없는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차별성이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비지니스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클래스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고객을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대하는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태도는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역시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최고구나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사무장의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별도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인사와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필요한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부분에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대한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응대</a:t>
            </a:r>
            <a:r>
              <a:rPr lang="en-US" altLang="ko-KR" sz="1000" dirty="0">
                <a:ea typeface="+mn-lt"/>
                <a:cs typeface="+mn-lt"/>
              </a:rPr>
              <a:t> , </a:t>
            </a:r>
            <a:r>
              <a:rPr lang="ko-KR" altLang="en-US" sz="1000" dirty="0" err="1">
                <a:ea typeface="+mn-lt"/>
                <a:cs typeface="+mn-lt"/>
              </a:rPr>
              <a:t>그리고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신문을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보고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있으면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필요한게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있는지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물어봐주는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센스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어느것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하나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부족함이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없었다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en-US" altLang="ko-KR" sz="1000" dirty="0">
                <a:ea typeface="+mn-lt"/>
                <a:cs typeface="+mn-lt"/>
              </a:rPr>
              <a:t>9</a:t>
            </a:r>
            <a:r>
              <a:rPr lang="ko-KR" altLang="en-US" sz="1000" dirty="0">
                <a:ea typeface="+mn-lt"/>
                <a:cs typeface="+mn-lt"/>
              </a:rPr>
              <a:t>월</a:t>
            </a:r>
            <a:r>
              <a:rPr lang="en-US" altLang="ko-KR" sz="1000" dirty="0">
                <a:ea typeface="+mn-lt"/>
                <a:cs typeface="+mn-lt"/>
              </a:rPr>
              <a:t>9</a:t>
            </a:r>
            <a:r>
              <a:rPr lang="ko-KR" altLang="en-US" sz="1000" dirty="0">
                <a:ea typeface="+mn-lt"/>
                <a:cs typeface="+mn-lt"/>
              </a:rPr>
              <a:t>일</a:t>
            </a:r>
            <a:r>
              <a:rPr lang="en-US" altLang="ko-KR" sz="1000" dirty="0">
                <a:ea typeface="+mn-lt"/>
                <a:cs typeface="+mn-lt"/>
              </a:rPr>
              <a:t> 3</a:t>
            </a:r>
            <a:r>
              <a:rPr lang="ko-KR" altLang="en-US" sz="1000" dirty="0">
                <a:ea typeface="+mn-lt"/>
                <a:cs typeface="+mn-lt"/>
              </a:rPr>
              <a:t>시</a:t>
            </a:r>
            <a:r>
              <a:rPr lang="en-US" altLang="ko-KR" sz="1000" dirty="0">
                <a:ea typeface="+mn-lt"/>
                <a:cs typeface="+mn-lt"/>
              </a:rPr>
              <a:t> 20</a:t>
            </a:r>
            <a:r>
              <a:rPr lang="ko-KR" altLang="en-US" sz="1000" dirty="0">
                <a:ea typeface="+mn-lt"/>
                <a:cs typeface="+mn-lt"/>
              </a:rPr>
              <a:t>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부산에서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제주로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오는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비행기에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탑승했을때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시작부터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사무장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덕분에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기분이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좋았는데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내릴때까지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기분이</a:t>
            </a:r>
            <a:r>
              <a:rPr lang="en-US" altLang="ko-KR" sz="1000" dirty="0">
                <a:ea typeface="+mn-lt"/>
                <a:cs typeface="+mn-lt"/>
              </a:rPr>
              <a:t>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0.255533199195171 </a:t>
            </a:r>
            <a:endParaRPr lang="ko-KR" altLang="en-US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 err="1">
                <a:ea typeface="+mn-lt"/>
                <a:cs typeface="+mn-lt"/>
              </a:rPr>
              <a:t>좌석간의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앞뒤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간격이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항공사에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비해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비교적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여유롭고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국적기라는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점에서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심리적인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부분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뿐만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아니라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기내식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등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제반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지원이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편안하였습니다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다만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 err="1">
                <a:ea typeface="+mn-lt"/>
                <a:cs typeface="+mn-lt"/>
              </a:rPr>
              <a:t>어린이들에게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주는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탑승기념품이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오랜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기간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동안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동일하여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 err="1">
                <a:ea typeface="+mn-lt"/>
                <a:cs typeface="+mn-lt"/>
              </a:rPr>
              <a:t>그러한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부분에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있어서는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다소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개선이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필요할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것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같습니다</a:t>
            </a:r>
            <a:r>
              <a:rPr lang="en-US" altLang="ko-KR" sz="1000" dirty="0">
                <a:ea typeface="+mn-lt"/>
                <a:cs typeface="+mn-lt"/>
              </a:rPr>
              <a:t>."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0.254317111459969 </a:t>
            </a:r>
            <a:endParaRPr lang="ko-KR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 err="1">
                <a:ea typeface="+mn-lt"/>
                <a:cs typeface="+mn-lt"/>
              </a:rPr>
              <a:t>비상구자리에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앉은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할아버지가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 err="1">
                <a:ea typeface="+mn-lt"/>
                <a:cs typeface="+mn-lt"/>
              </a:rPr>
              <a:t>식사도중에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의자를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젖혀서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머리에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맞음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참다가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 err="1">
                <a:ea typeface="+mn-lt"/>
                <a:cs typeface="+mn-lt"/>
              </a:rPr>
              <a:t>나중에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너무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젖혀버리길래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앞을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봤더니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다리까지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뻗고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있었음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할아버지에게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조금만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접어달라고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양해를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구했더니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en-US" altLang="ko-KR" sz="1000" dirty="0">
                <a:ea typeface="+mn-lt"/>
                <a:cs typeface="+mn-lt"/>
              </a:rPr>
              <a:t>\"</a:t>
            </a:r>
            <a:r>
              <a:rPr lang="ko-KR" altLang="en-US" sz="1000" dirty="0">
                <a:ea typeface="+mn-lt"/>
                <a:cs typeface="+mn-lt"/>
              </a:rPr>
              <a:t>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편하라고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내가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불편해야겠냐</a:t>
            </a:r>
            <a:r>
              <a:rPr lang="en-US" altLang="ko-KR" sz="1000" dirty="0">
                <a:ea typeface="+mn-lt"/>
                <a:cs typeface="+mn-lt"/>
              </a:rPr>
              <a:t>\"</a:t>
            </a:r>
            <a:r>
              <a:rPr lang="ko-KR" altLang="en-US" sz="1000" dirty="0" err="1">
                <a:ea typeface="+mn-lt"/>
                <a:cs typeface="+mn-lt"/>
              </a:rPr>
              <a:t>라는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말을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들음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이기적인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노인네때문에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기분이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상했고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말로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통하지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않을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것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같아서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승무원에게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이야기했으나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 err="1">
                <a:ea typeface="+mn-lt"/>
                <a:cs typeface="+mn-lt"/>
              </a:rPr>
              <a:t>본인은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말을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따로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없다고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말함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아쉬운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대응력으로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기분이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얹짢았으나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 err="1">
                <a:ea typeface="+mn-lt"/>
                <a:cs typeface="+mn-lt"/>
              </a:rPr>
              <a:t>알고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보니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승무원들과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친한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할아버지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같아서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기분이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좋지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않았음</a:t>
            </a:r>
            <a:r>
              <a:rPr lang="en-US" altLang="ko-KR" sz="1000" dirty="0">
                <a:ea typeface="+mn-lt"/>
                <a:cs typeface="+mn-lt"/>
              </a:rPr>
              <a:t>."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0.251984126984127 </a:t>
            </a:r>
            <a:endParaRPr lang="ko-KR" altLang="en-US"/>
          </a:p>
          <a:p>
            <a:r>
              <a:rPr lang="en-US" altLang="ko-KR" sz="1000" dirty="0">
                <a:ea typeface="+mn-lt"/>
                <a:cs typeface="+mn-lt"/>
              </a:rPr>
              <a:t>"8</a:t>
            </a:r>
            <a:r>
              <a:rPr lang="ko-KR" altLang="en-US" sz="1000" dirty="0">
                <a:ea typeface="+mn-lt"/>
                <a:cs typeface="+mn-lt"/>
              </a:rPr>
              <a:t>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가족여행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대한항공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비즈니스석을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이용했습니다</a:t>
            </a:r>
            <a:r>
              <a:rPr lang="en-US" altLang="ko-KR" sz="1000" dirty="0">
                <a:ea typeface="+mn-lt"/>
                <a:cs typeface="+mn-lt"/>
              </a:rPr>
              <a:t>.. </a:t>
            </a:r>
            <a:r>
              <a:rPr lang="ko-KR" altLang="en-US" sz="1000" dirty="0" err="1">
                <a:ea typeface="+mn-lt"/>
                <a:cs typeface="+mn-lt"/>
              </a:rPr>
              <a:t>기내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좌석도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넓고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여유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있으며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완전히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누울수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있는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구조여서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아주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편안히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다녀왔습니다</a:t>
            </a:r>
            <a:r>
              <a:rPr lang="en-US" altLang="ko-KR" sz="1000" dirty="0">
                <a:ea typeface="+mn-lt"/>
                <a:cs typeface="+mn-lt"/>
              </a:rPr>
              <a:t>.. </a:t>
            </a:r>
            <a:r>
              <a:rPr lang="ko-KR" altLang="en-US" sz="1000" dirty="0" err="1">
                <a:ea typeface="+mn-lt"/>
                <a:cs typeface="+mn-lt"/>
              </a:rPr>
              <a:t>기내식은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괜찮은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편인데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 err="1">
                <a:ea typeface="+mn-lt"/>
                <a:cs typeface="+mn-lt"/>
              </a:rPr>
              <a:t>미국에서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귀국편은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다양한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음식이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서비스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되면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좋을것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같네요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승무원들의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서비스는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무척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좋았습니다</a:t>
            </a:r>
            <a:r>
              <a:rPr lang="en-US" altLang="ko-KR" sz="1000" dirty="0">
                <a:ea typeface="+mn-lt"/>
                <a:cs typeface="+mn-lt"/>
              </a:rPr>
              <a:t>."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0.24853228962818 </a:t>
            </a:r>
            <a:endParaRPr lang="ko-KR" altLang="en-US"/>
          </a:p>
          <a:p>
            <a:r>
              <a:rPr lang="en-US" altLang="ko-KR" sz="1000" dirty="0">
                <a:ea typeface="+mn-lt"/>
                <a:cs typeface="+mn-lt"/>
              </a:rPr>
              <a:t>"9</a:t>
            </a:r>
            <a:r>
              <a:rPr lang="ko-KR" altLang="en-US" sz="1000" dirty="0">
                <a:ea typeface="+mn-lt"/>
                <a:cs typeface="+mn-lt"/>
              </a:rPr>
              <a:t>월에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벤쿠버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왕복으로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해서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다녀왔는데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기내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엔터테이먼트가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되어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있었고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아시아나에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비해서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기내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어메니티가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좋아서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편했습니다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치약이나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칫솔도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아시아나는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화장실에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구비해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뒀는데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대한은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개인마다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하나씩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주어서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승무원에게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부탁하지도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않아서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편하고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좋았습니다</a:t>
            </a:r>
            <a:r>
              <a:rPr lang="en-US" altLang="ko-KR" sz="1000" dirty="0">
                <a:ea typeface="+mn-lt"/>
                <a:cs typeface="+mn-lt"/>
              </a:rPr>
              <a:t>." </a:t>
            </a:r>
            <a:endParaRPr lang="ko-KR" dirty="0"/>
          </a:p>
          <a:p>
            <a:pPr marL="0" indent="0">
              <a:buNone/>
            </a:pPr>
            <a:endParaRPr lang="en-US" altLang="ko-KR" sz="1000" dirty="0">
              <a:ea typeface="Microsoft GothicNeo"/>
              <a:cs typeface="Microsoft GothicNeo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Microsoft GothicNeo"/>
                <a:cs typeface="Microsoft GothicNeo"/>
              </a:rPr>
              <a:t>-&gt; </a:t>
            </a:r>
            <a:r>
              <a:rPr lang="en-US" altLang="ko-KR" sz="1000" dirty="0" err="1">
                <a:ea typeface="Microsoft GothicNeo"/>
                <a:cs typeface="Microsoft GothicNeo"/>
              </a:rPr>
              <a:t>주로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승무원이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고객을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대하는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태도에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대한</a:t>
            </a:r>
            <a:r>
              <a:rPr lang="en-US" altLang="ko-KR" sz="1000" dirty="0">
                <a:ea typeface="Microsoft GothicNeo"/>
                <a:cs typeface="Microsoft GothicNeo"/>
              </a:rPr>
              <a:t> </a:t>
            </a:r>
            <a:r>
              <a:rPr lang="en-US" altLang="ko-KR" sz="1000" dirty="0" err="1">
                <a:ea typeface="Microsoft GothicNeo"/>
                <a:cs typeface="Microsoft GothicNeo"/>
              </a:rPr>
              <a:t>인적서비스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차원에서의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긍정적</a:t>
            </a:r>
            <a:r>
              <a:rPr lang="en-US" altLang="ko-KR" sz="1000" dirty="0">
                <a:ea typeface="Microsoft GothicNeo"/>
                <a:cs typeface="Microsoft GothicNeo"/>
              </a:rPr>
              <a:t>, </a:t>
            </a:r>
            <a:r>
              <a:rPr lang="en-US" altLang="ko-KR" sz="1000" dirty="0" err="1">
                <a:ea typeface="Microsoft GothicNeo"/>
                <a:cs typeface="Microsoft GothicNeo"/>
              </a:rPr>
              <a:t>부정적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평가</a:t>
            </a:r>
            <a:endParaRPr lang="en-US" altLang="ko-KR" sz="100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113237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r>
              <a:rPr lang="ko-KR" sz="3200" dirty="0">
                <a:ea typeface="+mj-lt"/>
                <a:cs typeface="+mj-lt"/>
              </a:rPr>
              <a:t>문제10) </a:t>
            </a:r>
            <a:r>
              <a:rPr lang="ko-KR" sz="3200" dirty="0" err="1">
                <a:ea typeface="+mj-lt"/>
                <a:cs typeface="+mj-lt"/>
              </a:rPr>
              <a:t>감마값</a:t>
            </a:r>
            <a:r>
              <a:rPr lang="ko-KR" sz="3200" dirty="0">
                <a:ea typeface="+mj-lt"/>
                <a:cs typeface="+mj-lt"/>
              </a:rPr>
              <a:t> 큰 문장5개 추출</a:t>
            </a:r>
            <a:r>
              <a:rPr lang="ko-KR" altLang="en-US" sz="3200" dirty="0">
                <a:ea typeface="+mj-lt"/>
                <a:cs typeface="+mj-lt"/>
              </a:rPr>
              <a:t> </a:t>
            </a:r>
            <a:r>
              <a:rPr lang="ko-KR" sz="3200" dirty="0">
                <a:ea typeface="+mj-lt"/>
                <a:cs typeface="+mj-lt"/>
              </a:rPr>
              <a:t>- 결과</a:t>
            </a:r>
            <a:endParaRPr lang="en-US" altLang="ko-KR" sz="320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0415" y="2067717"/>
            <a:ext cx="10513548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E961D-79E1-E81E-CFC3-EE9147C3B6E6}"/>
              </a:ext>
            </a:extLst>
          </p:cNvPr>
          <p:cNvSpPr txBox="1"/>
          <p:nvPr/>
        </p:nvSpPr>
        <p:spPr>
          <a:xfrm>
            <a:off x="907073" y="2064725"/>
            <a:ext cx="105610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#9.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각각의 토픽들에 대해서 어떠한 단어가 토픽의 내용을 구분한지 알기 위해 각 토픽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별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en-US" sz="1000">
                <a:ea typeface="+mn-lt"/>
                <a:cs typeface="+mn-lt"/>
              </a:rPr>
              <a:t>beta</a:t>
            </a:r>
            <a:r>
              <a:rPr lang="ko-KR" sz="1000">
                <a:ea typeface="+mn-lt"/>
                <a:cs typeface="+mn-lt"/>
              </a:rPr>
              <a:t> 값이 큰 중요단어 </a:t>
            </a:r>
            <a:r>
              <a:rPr lang="en-US" altLang="ko-KR" sz="1000">
                <a:ea typeface="+mn-lt"/>
                <a:cs typeface="+mn-lt"/>
              </a:rPr>
              <a:t>10</a:t>
            </a:r>
            <a:r>
              <a:rPr lang="ko-KR" sz="1000">
                <a:ea typeface="+mn-lt"/>
                <a:cs typeface="+mn-lt"/>
              </a:rPr>
              <a:t>개에 대한 막대그래프를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한 페이지에 그리고 설명을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하시오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 altLang="ko-KR" sz="1000">
              <a:ea typeface="Microsoft GothicNeo"/>
              <a:cs typeface="Microsoft GothicNeo"/>
            </a:endParaRPr>
          </a:p>
          <a:p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98EDEA-B951-0F92-83A6-23407F1BA41F}"/>
              </a:ext>
            </a:extLst>
          </p:cNvPr>
          <p:cNvSpPr txBox="1">
            <a:spLocks/>
          </p:cNvSpPr>
          <p:nvPr/>
        </p:nvSpPr>
        <p:spPr>
          <a:xfrm>
            <a:off x="870851" y="1755592"/>
            <a:ext cx="10557508" cy="4992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* 결과</a:t>
            </a:r>
            <a:endParaRPr lang="ko-KR" dirty="0">
              <a:ea typeface="Microsoft GothicNeo"/>
              <a:cs typeface="Microsoft GothicNeo"/>
            </a:endParaRPr>
          </a:p>
          <a:p>
            <a:endParaRPr lang="ko-KR" altLang="en-US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&lt;토픽5&gt;</a:t>
            </a:r>
          </a:p>
          <a:p>
            <a:r>
              <a:rPr lang="en-US" altLang="ko-KR" sz="1000" dirty="0">
                <a:ea typeface="+mn-lt"/>
                <a:cs typeface="+mn-lt"/>
              </a:rPr>
              <a:t>0.287284144427002 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부모님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모시고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여행이라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방법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저런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방법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써서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비즈니스로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모시고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감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비즈니스다운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탑승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수속이나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좌석에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만족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식사도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멋지게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나오던</a:t>
            </a:r>
            <a:r>
              <a:rPr lang="en-US" sz="1000" dirty="0">
                <a:ea typeface="+mn-lt"/>
                <a:cs typeface="+mn-lt"/>
              </a:rPr>
              <a:t> 중 </a:t>
            </a:r>
            <a:r>
              <a:rPr lang="ko-KR" altLang="en-US" sz="1000" dirty="0">
                <a:ea typeface="+mn-lt"/>
                <a:cs typeface="+mn-lt"/>
              </a:rPr>
              <a:t>스테이크를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미디움으로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주문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그렇나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그냥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미지근한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정도에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안쪽도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미디움이라고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하기에는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많이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것</a:t>
            </a:r>
            <a:r>
              <a:rPr lang="en-US" altLang="ko-KR" sz="1000" dirty="0">
                <a:ea typeface="+mn-lt"/>
                <a:cs typeface="+mn-lt"/>
              </a:rPr>
              <a:t>... </a:t>
            </a:r>
            <a:r>
              <a:rPr lang="ko-KR" altLang="en-US" sz="1000" dirty="0">
                <a:ea typeface="+mn-lt"/>
                <a:cs typeface="+mn-lt"/>
              </a:rPr>
              <a:t>부모님이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드시기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어려워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하시길래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재조리를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요청했지만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결국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변화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없이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나옴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원인은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기내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조리방법의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한게라고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얘기를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들음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돌아오는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길에는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웰던으로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주문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en-US" sz="1000" dirty="0" err="1">
                <a:ea typeface="+mn-lt"/>
                <a:cs typeface="+mn-lt"/>
              </a:rPr>
              <a:t>으음</a:t>
            </a:r>
            <a:r>
              <a:rPr lang="en-US" sz="1000" dirty="0">
                <a:ea typeface="+mn-lt"/>
                <a:cs typeface="+mn-lt"/>
              </a:rPr>
              <a:t>... </a:t>
            </a:r>
            <a:r>
              <a:rPr lang="en-US" sz="1000" dirty="0" err="1">
                <a:ea typeface="+mn-lt"/>
                <a:cs typeface="+mn-lt"/>
              </a:rPr>
              <a:t>기내식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스테이크는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웰던으로</a:t>
            </a:r>
            <a:r>
              <a:rPr lang="en-US" sz="1000" dirty="0">
                <a:ea typeface="+mn-lt"/>
                <a:cs typeface="+mn-lt"/>
              </a:rPr>
              <a:t>!!!" </a:t>
            </a:r>
            <a:endParaRPr lang="ko-KR"/>
          </a:p>
          <a:p>
            <a:pPr>
              <a:buNone/>
            </a:pPr>
            <a:r>
              <a:rPr lang="en-US" altLang="ko-KR" sz="1000" dirty="0">
                <a:ea typeface="+mn-lt"/>
                <a:cs typeface="+mn-lt"/>
              </a:rPr>
              <a:t>  </a:t>
            </a:r>
            <a:endParaRPr lang="en-US" altLang="ko-KR">
              <a:ea typeface="+mn-lt"/>
              <a:cs typeface="+mn-lt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0.260032102728732 </a:t>
            </a:r>
            <a:endParaRPr lang="ko-KR" altLang="en-US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남편과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다리를</a:t>
            </a:r>
            <a:r>
              <a:rPr lang="en-US" altLang="ko-KR" sz="1000" dirty="0">
                <a:ea typeface="+mn-lt"/>
                <a:cs typeface="+mn-lt"/>
              </a:rPr>
              <a:t> 1st </a:t>
            </a:r>
            <a:r>
              <a:rPr lang="ko-KR" altLang="en-US" sz="1000" dirty="0">
                <a:ea typeface="+mn-lt"/>
                <a:cs typeface="+mn-lt"/>
              </a:rPr>
              <a:t>시카고는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한국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볏가을을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우리는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인천으로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계속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쓰고</a:t>
            </a:r>
            <a:r>
              <a:rPr lang="en-US" altLang="ko-KR" sz="1000" dirty="0">
                <a:ea typeface="+mn-lt"/>
                <a:cs typeface="+mn-lt"/>
              </a:rPr>
              <a:t>. 1st </a:t>
            </a:r>
            <a:r>
              <a:rPr lang="ko-KR" altLang="en-US" sz="1000" dirty="0">
                <a:ea typeface="+mn-lt"/>
                <a:cs typeface="+mn-lt"/>
              </a:rPr>
              <a:t>항공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시간을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내라는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서비스와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미학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감동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받았습니다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여기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원하는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좌석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긴급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상황에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앉아있기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곳이나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탈출문</a:t>
            </a:r>
            <a:r>
              <a:rPr lang="en-US" altLang="ko-KR" sz="1000" dirty="0">
                <a:ea typeface="+mn-lt"/>
                <a:cs typeface="+mn-lt"/>
              </a:rPr>
              <a:t>... </a:t>
            </a:r>
            <a:r>
              <a:rPr lang="ko-KR" altLang="en-US" sz="1000" dirty="0">
                <a:ea typeface="+mn-lt"/>
                <a:cs typeface="+mn-lt"/>
              </a:rPr>
              <a:t>다리가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걸려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마음의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공간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직원들은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모두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깔끔한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팀</a:t>
            </a:r>
            <a:r>
              <a:rPr lang="en-US" altLang="ko-KR" sz="1000" dirty="0">
                <a:ea typeface="+mn-lt"/>
                <a:cs typeface="+mn-lt"/>
              </a:rPr>
              <a:t> / </a:t>
            </a:r>
            <a:r>
              <a:rPr lang="ko-KR" altLang="en-US" sz="1000" dirty="0">
                <a:ea typeface="+mn-lt"/>
                <a:cs typeface="+mn-lt"/>
              </a:rPr>
              <a:t>보았다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매우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공손하고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신중한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목소리를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제공하지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않아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승객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중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거의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들리지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않는다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그들은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일을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사랑합니다</a:t>
            </a:r>
            <a:r>
              <a:rPr lang="en-US" altLang="ko-KR" sz="1000" dirty="0">
                <a:ea typeface="+mn-lt"/>
                <a:cs typeface="+mn-lt"/>
              </a:rPr>
              <a:t>! </a:t>
            </a:r>
            <a:r>
              <a:rPr lang="ko-KR" altLang="en-US" sz="1000" dirty="0">
                <a:ea typeface="+mn-lt"/>
                <a:cs typeface="+mn-lt"/>
              </a:rPr>
              <a:t>저희는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에어컨이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작은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문제가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아니지만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신경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쓰는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것은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결국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남편의</a:t>
            </a:r>
            <a:r>
              <a:rPr lang="en-US" altLang="ko-KR" sz="1000" dirty="0">
                <a:ea typeface="+mn-lt"/>
                <a:cs typeface="+mn-lt"/>
              </a:rPr>
              <a:t>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0.248677248677249 </a:t>
            </a:r>
            <a:endParaRPr lang="ko-KR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회사에서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권장하는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비행기는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에미레이츠나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두바이</a:t>
            </a:r>
            <a:r>
              <a:rPr lang="en-US" altLang="ko-KR" sz="1000" dirty="0">
                <a:ea typeface="+mn-lt"/>
                <a:cs typeface="+mn-lt"/>
              </a:rPr>
              <a:t>-</a:t>
            </a:r>
            <a:r>
              <a:rPr lang="ko-KR" altLang="en-US" sz="1000" dirty="0">
                <a:ea typeface="+mn-lt"/>
                <a:cs typeface="+mn-lt"/>
              </a:rPr>
              <a:t>인천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구간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에미레이츠</a:t>
            </a:r>
            <a:r>
              <a:rPr lang="en-US" altLang="ko-KR" sz="1000" dirty="0">
                <a:ea typeface="+mn-lt"/>
                <a:cs typeface="+mn-lt"/>
              </a:rPr>
              <a:t> a380 </a:t>
            </a:r>
            <a:r>
              <a:rPr lang="ko-KR" altLang="en-US" sz="1000" dirty="0">
                <a:ea typeface="+mn-lt"/>
                <a:cs typeface="+mn-lt"/>
              </a:rPr>
              <a:t>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이야기와는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다르게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앞뒤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공간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넓은거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말고는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장점이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별로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없음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이번에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처음으로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대한항공을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이용해봤는데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해외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구간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탑승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승무원들이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딱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봐도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경력과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노하우가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상당함이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엿보였음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대한항공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특유의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라면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서비스와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한국으로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갈때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나오는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비빔밥</a:t>
            </a:r>
            <a:r>
              <a:rPr lang="en-US" sz="1000" dirty="0">
                <a:ea typeface="+mn-lt"/>
                <a:cs typeface="+mn-lt"/>
              </a:rPr>
              <a:t>, 죽 </a:t>
            </a:r>
            <a:r>
              <a:rPr lang="en-US" sz="1000" dirty="0" err="1">
                <a:ea typeface="+mn-lt"/>
                <a:cs typeface="+mn-lt"/>
              </a:rPr>
              <a:t>음식들도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대체적으로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만족합니다</a:t>
            </a:r>
            <a:r>
              <a:rPr lang="en-US" sz="1000" dirty="0">
                <a:ea typeface="+mn-lt"/>
                <a:cs typeface="+mn-lt"/>
              </a:rPr>
              <a:t>." </a:t>
            </a:r>
            <a:endParaRPr lang="en-US" dirty="0">
              <a:ea typeface="+mn-lt"/>
              <a:cs typeface="+mn-lt"/>
            </a:endParaRPr>
          </a:p>
          <a:p>
            <a:endParaRPr lang="en-US" sz="1000" dirty="0">
              <a:ea typeface="Microsoft GothicNeo"/>
              <a:cs typeface="Microsoft GothicNeo"/>
            </a:endParaRPr>
          </a:p>
          <a:p>
            <a:r>
              <a:rPr lang="en-US" sz="1000" dirty="0">
                <a:ea typeface="+mn-lt"/>
                <a:cs typeface="+mn-lt"/>
              </a:rPr>
              <a:t>0.24860853432282</a:t>
            </a:r>
            <a:r>
              <a:rPr lang="en-US" altLang="ko-KR" sz="1000" dirty="0">
                <a:ea typeface="+mn-lt"/>
                <a:cs typeface="+mn-lt"/>
              </a:rPr>
              <a:t> </a:t>
            </a:r>
            <a:endParaRPr lang="ko-KR" altLang="en-US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작년에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대한항공으로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뉴욕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이코노미석의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좌석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간격이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좁아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고생했는데</a:t>
            </a:r>
            <a:r>
              <a:rPr lang="en-US" altLang="ko-KR" sz="1000" dirty="0">
                <a:ea typeface="+mn-lt"/>
                <a:cs typeface="+mn-lt"/>
              </a:rPr>
              <a:t>,</a:t>
            </a:r>
            <a:r>
              <a:rPr lang="ko-KR" altLang="en-US" sz="1000" dirty="0">
                <a:ea typeface="+mn-lt"/>
                <a:cs typeface="+mn-lt"/>
              </a:rPr>
              <a:t>이번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오클랜드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왕복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여행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좌석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간격이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넓어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좋았습니다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기내식도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괜찮았고,볼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영화도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많았습니다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적당하다고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생각되는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가격이었고</a:t>
            </a:r>
            <a:r>
              <a:rPr lang="en-US" altLang="ko-KR" sz="1000" dirty="0">
                <a:ea typeface="+mn-lt"/>
                <a:cs typeface="+mn-lt"/>
              </a:rPr>
              <a:t>,</a:t>
            </a:r>
            <a:r>
              <a:rPr lang="ko-KR" altLang="en-US" sz="1000" dirty="0">
                <a:ea typeface="+mn-lt"/>
                <a:cs typeface="+mn-lt"/>
              </a:rPr>
              <a:t>오클랜드로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>
                <a:ea typeface="+mn-lt"/>
                <a:cs typeface="+mn-lt"/>
              </a:rPr>
              <a:t>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때는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탑승객들도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얼마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없어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편안했습니다</a:t>
            </a:r>
            <a:r>
              <a:rPr lang="en-US" altLang="ko-KR" sz="1000" dirty="0">
                <a:ea typeface="+mn-lt"/>
                <a:cs typeface="+mn-lt"/>
              </a:rPr>
              <a:t>." </a:t>
            </a:r>
            <a:endParaRPr lang="ko-KR" altLang="en-US" dirty="0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0.24860853432282 </a:t>
            </a:r>
            <a:endParaRPr lang="ko-KR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짧은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비행구간이라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작은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비행기일</a:t>
            </a:r>
            <a:r>
              <a:rPr lang="en-US" sz="1000" dirty="0">
                <a:ea typeface="+mn-lt"/>
                <a:cs typeface="+mn-lt"/>
              </a:rPr>
              <a:t> 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알았는데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비행기에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새로운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기종이라서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특히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커진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모니터에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만족했습니다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좌석도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편안하고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무엇보다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대한항공은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아시아나보다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시간대가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단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유아동반을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하는데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타항공사는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먼저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말하기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전에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패스트트랙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안내나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유아동반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우선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탑승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말해주는데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여기는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먼저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말을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안하니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물어보고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이용했습니다</a:t>
            </a:r>
            <a:r>
              <a:rPr lang="en-US" sz="1000" dirty="0">
                <a:ea typeface="+mn-lt"/>
                <a:cs typeface="+mn-lt"/>
              </a:rPr>
              <a:t>." </a:t>
            </a:r>
            <a:endParaRPr lang="en-US" dirty="0"/>
          </a:p>
          <a:p>
            <a:pPr>
              <a:buNone/>
            </a:pPr>
            <a:endParaRPr lang="en-US" altLang="ko-KR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Microsoft GothicNeo"/>
                <a:cs typeface="Microsoft GothicNeo"/>
              </a:rPr>
              <a:t>-&gt;  </a:t>
            </a:r>
            <a:r>
              <a:rPr lang="en-US" altLang="ko-KR" sz="1000" dirty="0" err="1">
                <a:ea typeface="Microsoft GothicNeo"/>
                <a:cs typeface="Microsoft GothicNeo"/>
              </a:rPr>
              <a:t>음식에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대한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아쉬움</a:t>
            </a:r>
            <a:r>
              <a:rPr lang="en-US" altLang="ko-KR" sz="1000" dirty="0">
                <a:ea typeface="Microsoft GothicNeo"/>
                <a:cs typeface="Microsoft GothicNeo"/>
              </a:rPr>
              <a:t> 및 </a:t>
            </a:r>
            <a:r>
              <a:rPr lang="en-US" altLang="ko-KR" sz="1000" dirty="0" err="1">
                <a:ea typeface="Microsoft GothicNeo"/>
                <a:cs typeface="Microsoft GothicNeo"/>
              </a:rPr>
              <a:t>긍정적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평가</a:t>
            </a:r>
            <a:r>
              <a:rPr lang="en-US" altLang="ko-KR" sz="1000" dirty="0">
                <a:ea typeface="Microsoft GothicNeo"/>
                <a:cs typeface="Microsoft GothicNeo"/>
              </a:rPr>
              <a:t>, </a:t>
            </a:r>
            <a:r>
              <a:rPr lang="en-US" altLang="ko-KR" sz="1000" dirty="0" err="1">
                <a:ea typeface="Microsoft GothicNeo"/>
                <a:cs typeface="Microsoft GothicNeo"/>
              </a:rPr>
              <a:t>깔끔함</a:t>
            </a:r>
            <a:r>
              <a:rPr lang="en-US" altLang="ko-KR" sz="1000" dirty="0">
                <a:ea typeface="Microsoft GothicNeo"/>
                <a:cs typeface="Microsoft GothicNeo"/>
              </a:rPr>
              <a:t>, </a:t>
            </a:r>
            <a:r>
              <a:rPr lang="en-US" altLang="ko-KR" sz="1000" dirty="0" err="1">
                <a:ea typeface="Microsoft GothicNeo"/>
                <a:cs typeface="Microsoft GothicNeo"/>
              </a:rPr>
              <a:t>좌석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공간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만족</a:t>
            </a:r>
            <a:r>
              <a:rPr lang="en-US" altLang="ko-KR" sz="1000" dirty="0">
                <a:ea typeface="Microsoft GothicNeo"/>
                <a:cs typeface="Microsoft GothicNeo"/>
              </a:rPr>
              <a:t>, </a:t>
            </a:r>
            <a:r>
              <a:rPr lang="en-US" altLang="ko-KR" sz="1000" dirty="0" err="1">
                <a:ea typeface="Microsoft GothicNeo"/>
                <a:cs typeface="Microsoft GothicNeo"/>
              </a:rPr>
              <a:t>영화</a:t>
            </a:r>
            <a:r>
              <a:rPr lang="en-US" altLang="ko-KR" sz="1000" dirty="0">
                <a:ea typeface="Microsoft GothicNeo"/>
                <a:cs typeface="Microsoft GothicNeo"/>
              </a:rPr>
              <a:t> 및 </a:t>
            </a:r>
            <a:r>
              <a:rPr lang="en-US" altLang="ko-KR" sz="1000" dirty="0" err="1">
                <a:ea typeface="Microsoft GothicNeo"/>
                <a:cs typeface="Microsoft GothicNeo"/>
              </a:rPr>
              <a:t>모니터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만족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등등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다양한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서비스를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아우르고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있음</a:t>
            </a:r>
            <a:r>
              <a:rPr lang="en-US" altLang="ko-KR" sz="1000" dirty="0">
                <a:ea typeface="Microsoft GothicNeo"/>
                <a:cs typeface="Microsoft GothicNeo"/>
              </a:rPr>
              <a:t>. </a:t>
            </a:r>
            <a:r>
              <a:rPr lang="en-US" altLang="ko-KR" sz="1000" dirty="0" err="1">
                <a:ea typeface="Microsoft GothicNeo"/>
                <a:cs typeface="Microsoft GothicNeo"/>
              </a:rPr>
              <a:t>특정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서비스를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주제삼을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만한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것이</a:t>
            </a:r>
            <a:r>
              <a:rPr lang="en-US" altLang="ko-KR" sz="1000" dirty="0">
                <a:ea typeface="Microsoft GothicNeo"/>
                <a:cs typeface="Microsoft GothicNeo"/>
              </a:rPr>
              <a:t> </a:t>
            </a:r>
            <a:r>
              <a:rPr lang="en-US" altLang="ko-KR" sz="1000" dirty="0" err="1">
                <a:ea typeface="Microsoft GothicNeo"/>
                <a:cs typeface="Microsoft GothicNeo"/>
              </a:rPr>
              <a:t>해당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문장에선</a:t>
            </a:r>
            <a:r>
              <a:rPr lang="en-US" altLang="ko-KR" sz="1000" dirty="0">
                <a:ea typeface="Microsoft GothicNeo"/>
                <a:cs typeface="Microsoft GothicNeo"/>
              </a:rPr>
              <a:t> 안 </a:t>
            </a:r>
            <a:r>
              <a:rPr lang="en-US" altLang="ko-KR" sz="1000" dirty="0" err="1">
                <a:ea typeface="Microsoft GothicNeo"/>
                <a:cs typeface="Microsoft GothicNeo"/>
              </a:rPr>
              <a:t>보임</a:t>
            </a:r>
            <a:endParaRPr lang="en-US" altLang="ko-KR" sz="1000" dirty="0">
              <a:ea typeface="Microsoft GothicNeo"/>
              <a:cs typeface="Microsoft GothicNeo"/>
            </a:endParaRPr>
          </a:p>
          <a:p>
            <a:endParaRPr lang="ko-KR" altLang="en-US" sz="1000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293083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r>
              <a:rPr lang="ko-KR" sz="3200" dirty="0">
                <a:ea typeface="+mj-lt"/>
                <a:cs typeface="+mj-lt"/>
              </a:rPr>
              <a:t>문제10) </a:t>
            </a:r>
            <a:r>
              <a:rPr lang="ko-KR" sz="3200" dirty="0" err="1">
                <a:ea typeface="+mj-lt"/>
                <a:cs typeface="+mj-lt"/>
              </a:rPr>
              <a:t>감마값</a:t>
            </a:r>
            <a:r>
              <a:rPr lang="ko-KR" sz="3200" dirty="0">
                <a:ea typeface="+mj-lt"/>
                <a:cs typeface="+mj-lt"/>
              </a:rPr>
              <a:t> 큰 문장5개 추출</a:t>
            </a:r>
            <a:r>
              <a:rPr lang="ko-KR" altLang="en-US" sz="3200" dirty="0">
                <a:ea typeface="+mj-lt"/>
                <a:cs typeface="+mj-lt"/>
              </a:rPr>
              <a:t> </a:t>
            </a:r>
            <a:r>
              <a:rPr lang="ko-KR" sz="3200" dirty="0">
                <a:ea typeface="+mj-lt"/>
                <a:cs typeface="+mj-lt"/>
              </a:rPr>
              <a:t>- 결과</a:t>
            </a:r>
            <a:endParaRPr lang="en-US" altLang="ko-KR" sz="320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0415" y="2067717"/>
            <a:ext cx="10513548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E961D-79E1-E81E-CFC3-EE9147C3B6E6}"/>
              </a:ext>
            </a:extLst>
          </p:cNvPr>
          <p:cNvSpPr txBox="1"/>
          <p:nvPr/>
        </p:nvSpPr>
        <p:spPr>
          <a:xfrm>
            <a:off x="907073" y="2064725"/>
            <a:ext cx="105610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#9.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각각의 토픽들에 대해서 어떠한 단어가 토픽의 내용을 구분한지 알기 위해 각 토픽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별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en-US" sz="1000">
                <a:ea typeface="+mn-lt"/>
                <a:cs typeface="+mn-lt"/>
              </a:rPr>
              <a:t>beta</a:t>
            </a:r>
            <a:r>
              <a:rPr lang="ko-KR" sz="1000">
                <a:ea typeface="+mn-lt"/>
                <a:cs typeface="+mn-lt"/>
              </a:rPr>
              <a:t> 값이 큰 중요단어 </a:t>
            </a:r>
            <a:r>
              <a:rPr lang="en-US" altLang="ko-KR" sz="1000">
                <a:ea typeface="+mn-lt"/>
                <a:cs typeface="+mn-lt"/>
              </a:rPr>
              <a:t>10</a:t>
            </a:r>
            <a:r>
              <a:rPr lang="ko-KR" sz="1000">
                <a:ea typeface="+mn-lt"/>
                <a:cs typeface="+mn-lt"/>
              </a:rPr>
              <a:t>개에 대한 막대그래프를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한 페이지에 그리고 설명을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하시오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 altLang="ko-KR" sz="1000">
              <a:ea typeface="Microsoft GothicNeo"/>
              <a:cs typeface="Microsoft GothicNeo"/>
            </a:endParaRPr>
          </a:p>
          <a:p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98EDEA-B951-0F92-83A6-23407F1BA41F}"/>
              </a:ext>
            </a:extLst>
          </p:cNvPr>
          <p:cNvSpPr txBox="1">
            <a:spLocks/>
          </p:cNvSpPr>
          <p:nvPr/>
        </p:nvSpPr>
        <p:spPr>
          <a:xfrm>
            <a:off x="870851" y="1755592"/>
            <a:ext cx="10557508" cy="4992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* 결과</a:t>
            </a:r>
            <a:endParaRPr lang="ko-KR" dirty="0">
              <a:ea typeface="Microsoft GothicNeo"/>
              <a:cs typeface="Microsoft GothicNeo"/>
            </a:endParaRPr>
          </a:p>
          <a:p>
            <a:endParaRPr lang="ko-KR" altLang="en-US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&lt;토픽6&gt;</a:t>
            </a:r>
          </a:p>
          <a:p>
            <a:r>
              <a:rPr lang="en-US" altLang="ko-KR" sz="1000" dirty="0">
                <a:ea typeface="+mn-lt"/>
                <a:cs typeface="+mn-lt"/>
              </a:rPr>
              <a:t>0.29047619047619 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말레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노선은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프레스티지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슬리퍼</a:t>
            </a:r>
            <a:r>
              <a:rPr lang="en-US" altLang="ko-KR" sz="1000" dirty="0">
                <a:ea typeface="+mn-lt"/>
                <a:cs typeface="+mn-lt"/>
              </a:rPr>
              <a:t> 2-2-2 </a:t>
            </a:r>
            <a:r>
              <a:rPr lang="ko-KR" altLang="en-US" sz="1000" dirty="0">
                <a:ea typeface="+mn-lt"/>
                <a:cs typeface="+mn-lt"/>
              </a:rPr>
              <a:t>배열</a:t>
            </a:r>
            <a:r>
              <a:rPr lang="en-US" altLang="ko-KR" sz="1000" dirty="0">
                <a:ea typeface="+mn-lt"/>
                <a:cs typeface="+mn-lt"/>
              </a:rPr>
              <a:t> A330-200 </a:t>
            </a:r>
            <a:r>
              <a:rPr lang="ko-KR" altLang="en-US" sz="1000" dirty="0">
                <a:ea typeface="+mn-lt"/>
                <a:cs typeface="+mn-lt"/>
              </a:rPr>
              <a:t>라서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비행임에도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불구하고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누워서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편하게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있었어요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ㅎ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승무원들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마다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분위기가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달라서인지</a:t>
            </a:r>
            <a:r>
              <a:rPr lang="en-US" altLang="ko-KR" sz="1000" dirty="0">
                <a:ea typeface="+mn-lt"/>
                <a:cs typeface="+mn-lt"/>
              </a:rPr>
              <a:t>,, </a:t>
            </a:r>
            <a:r>
              <a:rPr lang="ko-KR" altLang="en-US" sz="1000" dirty="0">
                <a:ea typeface="+mn-lt"/>
                <a:cs typeface="+mn-lt"/>
              </a:rPr>
              <a:t>왕편보단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복편에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훨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좋았던것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같아요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사실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갈때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서비스나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승무원분들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친절도가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별로였어서</a:t>
            </a:r>
            <a:r>
              <a:rPr lang="en-US" altLang="ko-KR" sz="1000" dirty="0">
                <a:ea typeface="+mn-lt"/>
                <a:cs typeface="+mn-lt"/>
              </a:rPr>
              <a:t>.. </a:t>
            </a:r>
            <a:r>
              <a:rPr lang="ko-KR" altLang="en-US" sz="1000" dirty="0">
                <a:ea typeface="+mn-lt"/>
                <a:cs typeface="+mn-lt"/>
              </a:rPr>
              <a:t>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실망했었는데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돌아올땐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분위기도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좋아보이고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무엇보다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이쁘시기도하고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ㅋㅋ</a:t>
            </a:r>
            <a:r>
              <a:rPr lang="en-US" altLang="ko-KR" sz="1000" dirty="0">
                <a:ea typeface="+mn-lt"/>
                <a:cs typeface="+mn-lt"/>
              </a:rPr>
              <a:t>; </a:t>
            </a:r>
            <a:r>
              <a:rPr lang="en-US" sz="1000" dirty="0" err="1">
                <a:ea typeface="+mn-lt"/>
                <a:cs typeface="+mn-lt"/>
              </a:rPr>
              <a:t>서비스도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좋았거든요</a:t>
            </a:r>
            <a:r>
              <a:rPr lang="en-US" altLang="ko-KR" sz="1000" dirty="0">
                <a:ea typeface="+mn-lt"/>
                <a:cs typeface="+mn-lt"/>
              </a:rPr>
              <a:t>~ </a:t>
            </a:r>
            <a:r>
              <a:rPr lang="ko-KR" altLang="en-US" sz="1000" dirty="0" err="1">
                <a:ea typeface="+mn-lt"/>
                <a:cs typeface="+mn-lt"/>
              </a:rPr>
              <a:t>프레스티지석이라두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가격차이가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많이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심하지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않고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괜찮아서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전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다음에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몰디브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때도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아마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프레스티지를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끊을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것같네요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콜롬보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경유</a:t>
            </a:r>
            <a:r>
              <a:rPr lang="en-US" altLang="ko-KR" sz="1000" dirty="0">
                <a:ea typeface="+mn-lt"/>
                <a:cs typeface="+mn-lt"/>
              </a:rPr>
              <a:t>" </a:t>
            </a:r>
            <a:endParaRPr lang="ko-KR" altLang="en-US" dirty="0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0.268253968253968 </a:t>
            </a:r>
            <a:endParaRPr lang="ko-KR" altLang="en-US"/>
          </a:p>
          <a:p>
            <a:r>
              <a:rPr lang="en-US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발리노선은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일등석을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운영하지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않는데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프레스티지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승객중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업그레이드를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시켜줍니다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서비스는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프레스티지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서비스지만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좌석은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일등석에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앉을수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있는것입니다</a:t>
            </a:r>
            <a:r>
              <a:rPr lang="en-US" altLang="ko-KR" sz="1000" dirty="0">
                <a:ea typeface="+mn-lt"/>
                <a:cs typeface="+mn-lt"/>
              </a:rPr>
              <a:t>.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기종은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구기종이라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기존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프레스티지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슬리퍼에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발을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놓는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공간이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있는것이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추가되었다고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보시면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됩니다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en-US" sz="1000" dirty="0" err="1">
                <a:ea typeface="+mn-lt"/>
                <a:cs typeface="+mn-lt"/>
              </a:rPr>
              <a:t>항상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대한항공을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이용하는데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이날따라서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다른날에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좋다고는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못느꼈던것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같습니다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항상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좋은편이지만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열번중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한번정도는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이러네요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하지만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만족스러운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식사와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깔끔한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항공기내부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상태를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갖추고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항상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대한항공만을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이용합니다</a:t>
            </a:r>
            <a:r>
              <a:rPr lang="en-US" altLang="ko-KR" sz="1000" dirty="0">
                <a:ea typeface="+mn-lt"/>
                <a:cs typeface="+mn-lt"/>
              </a:rPr>
              <a:t>."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0.251785714285714 </a:t>
            </a:r>
            <a:endParaRPr lang="ko-KR" altLang="en-US"/>
          </a:p>
          <a:p>
            <a:r>
              <a:rPr lang="en-US" altLang="ko-KR" sz="1000" dirty="0">
                <a:ea typeface="+mn-lt"/>
                <a:cs typeface="+mn-lt"/>
              </a:rPr>
              <a:t>"6</a:t>
            </a:r>
            <a:r>
              <a:rPr lang="ko-KR" altLang="en-US" sz="1000" dirty="0">
                <a:ea typeface="+mn-lt"/>
                <a:cs typeface="+mn-lt"/>
              </a:rPr>
              <a:t>시간</a:t>
            </a:r>
            <a:r>
              <a:rPr lang="en-US" altLang="ko-KR" sz="1000" dirty="0">
                <a:ea typeface="+mn-lt"/>
                <a:cs typeface="+mn-lt"/>
              </a:rPr>
              <a:t> 40</a:t>
            </a:r>
            <a:r>
              <a:rPr lang="ko-KR" altLang="en-US" sz="1000" dirty="0">
                <a:ea typeface="+mn-lt"/>
                <a:cs typeface="+mn-lt"/>
              </a:rPr>
              <a:t>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가량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내내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불편함은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전혀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없었다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이코노미석과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크게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점은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넓은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좌석과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업그레이드된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</a:t>
            </a:r>
            <a:r>
              <a:rPr lang="en-US" altLang="ko-KR" sz="1000" dirty="0">
                <a:ea typeface="+mn-lt"/>
                <a:cs typeface="+mn-lt"/>
              </a:rPr>
              <a:t>.. </a:t>
            </a:r>
            <a:r>
              <a:rPr lang="ko-KR" altLang="en-US" sz="1000" dirty="0">
                <a:ea typeface="+mn-lt"/>
                <a:cs typeface="+mn-lt"/>
              </a:rPr>
              <a:t>조용하고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편안한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분위기가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너무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좋았고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내내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챙겨줘서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오히려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부담스러울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정도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였다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하지만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가끔은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즐기면서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가는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것도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듯하다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en-US" sz="1000" dirty="0" err="1">
                <a:ea typeface="+mn-lt"/>
                <a:cs typeface="+mn-lt"/>
              </a:rPr>
              <a:t>승무원들이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너무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친절</a:t>
            </a:r>
            <a:r>
              <a:rPr lang="en-US" altLang="ko-KR" sz="1000" dirty="0">
                <a:ea typeface="+mn-lt"/>
                <a:cs typeface="+mn-lt"/>
              </a:rPr>
              <a:t>.. </a:t>
            </a:r>
            <a:r>
              <a:rPr lang="ko-KR" altLang="en-US" sz="1000" dirty="0">
                <a:ea typeface="+mn-lt"/>
                <a:cs typeface="+mn-lt"/>
              </a:rPr>
              <a:t>외국사람이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나에게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대한항공이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최고라고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>
                <a:ea typeface="+mn-lt"/>
                <a:cs typeface="+mn-lt"/>
              </a:rPr>
              <a:t>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기억이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난다</a:t>
            </a:r>
            <a:r>
              <a:rPr lang="en-US" altLang="ko-KR" sz="1000" dirty="0">
                <a:ea typeface="+mn-lt"/>
                <a:cs typeface="+mn-lt"/>
              </a:rPr>
              <a:t>."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0.245421245421245 </a:t>
            </a:r>
            <a:endParaRPr lang="ko-KR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최신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영화들이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준비되어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있어서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편안하게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엔터테인먼트를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즐기며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맛있는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식사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>
                <a:ea typeface="+mn-lt"/>
                <a:cs typeface="+mn-lt"/>
              </a:rPr>
              <a:t>(</a:t>
            </a:r>
            <a:r>
              <a:rPr lang="ko-KR" altLang="en-US" sz="1000" dirty="0">
                <a:ea typeface="+mn-lt"/>
                <a:cs typeface="+mn-lt"/>
              </a:rPr>
              <a:t>한식과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양식</a:t>
            </a:r>
            <a:r>
              <a:rPr lang="en-US" sz="1000" dirty="0">
                <a:ea typeface="+mn-lt"/>
                <a:cs typeface="+mn-lt"/>
              </a:rPr>
              <a:t>)</a:t>
            </a:r>
            <a:r>
              <a:rPr lang="ko-KR" altLang="en-US" sz="1000" dirty="0">
                <a:ea typeface="+mn-lt"/>
                <a:cs typeface="+mn-lt"/>
              </a:rPr>
              <a:t>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준비되어져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있으며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간식으로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아이스크림이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굉장이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것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같다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화장실에는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치약과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칫솔등이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구비되어져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있으며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항상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청결하게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준비되어져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있어서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기분이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승무원들은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굉장히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친절하며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도움을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요청하면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바로바로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답을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주어서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굉장히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편하게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즐길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있었던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것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같다</a:t>
            </a:r>
            <a:r>
              <a:rPr lang="en-US" altLang="ko-KR" sz="1000" dirty="0">
                <a:ea typeface="+mn-lt"/>
                <a:cs typeface="+mn-lt"/>
              </a:rPr>
              <a:t>."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0.237560192616372 </a:t>
            </a:r>
            <a:endParaRPr lang="ko-KR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 err="1">
                <a:ea typeface="+mn-lt"/>
                <a:cs typeface="+mn-lt"/>
              </a:rPr>
              <a:t>김해공항에서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오사카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간사이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공항으로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운항하는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대한항공을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왕복으로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이용했습니다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모닝캄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회원이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되고나서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가족과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처음으로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같이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나갔는데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김해공항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혼잡도가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심했는데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모닝캄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전용카운터로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기다리지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않고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쉽게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티켓팅했습니다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김해공항에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있는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조그마한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대한항공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라운지도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이용했구요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항공기가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다소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작고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노후된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기종이긴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했지만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짧은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거리니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괜찮았습니다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 err="1">
                <a:ea typeface="+mn-lt"/>
                <a:cs typeface="+mn-lt"/>
              </a:rPr>
              <a:t>어린이에겐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탑승시에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작은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선물을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주더군요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매우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감사했습니다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좋았던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것은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간사이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공항에서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입국수속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짐을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찾으로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갔더니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대한항공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직원분이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모닝캄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회원이라고</a:t>
            </a:r>
            <a:r>
              <a:rPr lang="en-US" sz="1000" dirty="0">
                <a:ea typeface="+mn-lt"/>
                <a:cs typeface="+mn-lt"/>
              </a:rPr>
              <a:t>" </a:t>
            </a:r>
            <a:endParaRPr lang="en-US"/>
          </a:p>
          <a:p>
            <a:pPr>
              <a:buNone/>
            </a:pPr>
            <a:endParaRPr lang="en-US" altLang="ko-KR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Microsoft GothicNeo"/>
                <a:cs typeface="Microsoft GothicNeo"/>
              </a:rPr>
              <a:t>-&gt;</a:t>
            </a:r>
            <a:r>
              <a:rPr lang="en-US" altLang="ko-KR" sz="1000" dirty="0" err="1">
                <a:ea typeface="Microsoft GothicNeo"/>
                <a:cs typeface="Microsoft GothicNeo"/>
              </a:rPr>
              <a:t>프레스티지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석을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이용한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고객들의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만족스러운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서비스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평가</a:t>
            </a:r>
          </a:p>
          <a:p>
            <a:endParaRPr lang="ko-KR" altLang="en-US" sz="1000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761105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r>
              <a:rPr lang="ko-KR" sz="3200" dirty="0">
                <a:ea typeface="+mj-lt"/>
                <a:cs typeface="+mj-lt"/>
              </a:rPr>
              <a:t>문제10) </a:t>
            </a:r>
            <a:r>
              <a:rPr lang="ko-KR" sz="3200" dirty="0" err="1">
                <a:ea typeface="+mj-lt"/>
                <a:cs typeface="+mj-lt"/>
              </a:rPr>
              <a:t>감마값</a:t>
            </a:r>
            <a:r>
              <a:rPr lang="ko-KR" sz="3200" dirty="0">
                <a:ea typeface="+mj-lt"/>
                <a:cs typeface="+mj-lt"/>
              </a:rPr>
              <a:t> 큰 문장5개 추출</a:t>
            </a:r>
            <a:r>
              <a:rPr lang="ko-KR" altLang="en-US" sz="3200" dirty="0">
                <a:ea typeface="+mj-lt"/>
                <a:cs typeface="+mj-lt"/>
              </a:rPr>
              <a:t> </a:t>
            </a:r>
            <a:r>
              <a:rPr lang="ko-KR" sz="3200" dirty="0">
                <a:ea typeface="+mj-lt"/>
                <a:cs typeface="+mj-lt"/>
              </a:rPr>
              <a:t>- 결과</a:t>
            </a:r>
            <a:endParaRPr lang="en-US" altLang="ko-KR" sz="320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0415" y="2067717"/>
            <a:ext cx="10513548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E961D-79E1-E81E-CFC3-EE9147C3B6E6}"/>
              </a:ext>
            </a:extLst>
          </p:cNvPr>
          <p:cNvSpPr txBox="1"/>
          <p:nvPr/>
        </p:nvSpPr>
        <p:spPr>
          <a:xfrm>
            <a:off x="907073" y="2064725"/>
            <a:ext cx="105610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#9.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각각의 토픽들에 대해서 어떠한 단어가 토픽의 내용을 구분한지 알기 위해 각 토픽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별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en-US" sz="1000">
                <a:ea typeface="+mn-lt"/>
                <a:cs typeface="+mn-lt"/>
              </a:rPr>
              <a:t>beta</a:t>
            </a:r>
            <a:r>
              <a:rPr lang="ko-KR" sz="1000">
                <a:ea typeface="+mn-lt"/>
                <a:cs typeface="+mn-lt"/>
              </a:rPr>
              <a:t> 값이 큰 중요단어 </a:t>
            </a:r>
            <a:r>
              <a:rPr lang="en-US" altLang="ko-KR" sz="1000">
                <a:ea typeface="+mn-lt"/>
                <a:cs typeface="+mn-lt"/>
              </a:rPr>
              <a:t>10</a:t>
            </a:r>
            <a:r>
              <a:rPr lang="ko-KR" sz="1000">
                <a:ea typeface="+mn-lt"/>
                <a:cs typeface="+mn-lt"/>
              </a:rPr>
              <a:t>개에 대한 막대그래프를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한 페이지에 그리고 설명을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하시오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 altLang="ko-KR" sz="1000">
              <a:ea typeface="Microsoft GothicNeo"/>
              <a:cs typeface="Microsoft GothicNeo"/>
            </a:endParaRPr>
          </a:p>
          <a:p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98EDEA-B951-0F92-83A6-23407F1BA41F}"/>
              </a:ext>
            </a:extLst>
          </p:cNvPr>
          <p:cNvSpPr txBox="1">
            <a:spLocks/>
          </p:cNvSpPr>
          <p:nvPr/>
        </p:nvSpPr>
        <p:spPr>
          <a:xfrm>
            <a:off x="870851" y="1755592"/>
            <a:ext cx="10557508" cy="4992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* 결과</a:t>
            </a:r>
            <a:endParaRPr lang="ko-KR" dirty="0">
              <a:ea typeface="Microsoft GothicNeo"/>
              <a:cs typeface="Microsoft GothicNeo"/>
            </a:endParaRPr>
          </a:p>
          <a:p>
            <a:endParaRPr lang="ko-KR" altLang="en-US" sz="10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sz="1000" dirty="0">
                <a:ea typeface="Microsoft GothicNeo"/>
                <a:cs typeface="Microsoft GothicNeo"/>
              </a:rPr>
              <a:t>&lt;토픽7&gt;</a:t>
            </a:r>
          </a:p>
          <a:p>
            <a:r>
              <a:rPr lang="en-US" altLang="ko-KR" sz="1000" dirty="0">
                <a:ea typeface="+mn-lt"/>
                <a:cs typeface="+mn-lt"/>
              </a:rPr>
              <a:t>0.312698412698413 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항공권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예약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마지막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순간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일반적으로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에어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뉴질랜드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여행에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있어서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저렴한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일반적인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경우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여행사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비행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센터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정말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우리의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날짜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특별한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것을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발견할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에어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뉴질랜드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이코노미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조금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이상의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비즈니스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클래스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봅니다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아주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인상적이었습니다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여행자의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경우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일반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비즈니스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클래스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변경다른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이야기를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않은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좋은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하지만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무엇을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지불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그는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이코노미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여행자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서비스도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좋거나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 err="1">
                <a:ea typeface="+mn-lt"/>
                <a:cs typeface="+mn-lt"/>
              </a:rPr>
              <a:t>았구요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유일한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단서를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주었고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우리</a:t>
            </a:r>
            <a:r>
              <a:rPr lang="en-US" altLang="ko-KR" sz="1000" dirty="0">
                <a:ea typeface="+mn-lt"/>
                <a:cs typeface="+mn-lt"/>
              </a:rPr>
              <a:t> agent </a:t>
            </a:r>
            <a:r>
              <a:rPr lang="ko-KR" altLang="en-US" sz="1000" dirty="0">
                <a:ea typeface="+mn-lt"/>
                <a:cs typeface="+mn-lt"/>
              </a:rPr>
              <a:t>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아시아</a:t>
            </a:r>
            <a:r>
              <a:rPr lang="en-US" altLang="ko-KR" sz="1000" dirty="0">
                <a:ea typeface="+mn-lt"/>
                <a:cs typeface="+mn-lt"/>
              </a:rPr>
              <a:t>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sz="1000" dirty="0">
                <a:ea typeface="+mn-lt"/>
                <a:cs typeface="+mn-lt"/>
              </a:rPr>
              <a:t>0.310030395136778 </a:t>
            </a:r>
            <a:endParaRPr lang="en-US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방콕에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뉴욕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서울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통해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비즈니스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클래스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이는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첫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번째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비즈니스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클래스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여행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회사가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비교할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아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회사는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테스트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실패함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전용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섬세한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시설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음식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등이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직원들은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좋았어요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하지만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en-US" sz="1000" dirty="0" err="1">
                <a:ea typeface="+mn-lt"/>
                <a:cs typeface="+mn-lt"/>
              </a:rPr>
              <a:t>저는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그와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같은</a:t>
            </a:r>
            <a:r>
              <a:rPr lang="en-US" sz="1000" dirty="0">
                <a:ea typeface="+mn-lt"/>
                <a:cs typeface="+mn-lt"/>
              </a:rPr>
              <a:t> 큰 </a:t>
            </a:r>
            <a:r>
              <a:rPr lang="en-US" sz="1000" dirty="0" err="1">
                <a:ea typeface="+mn-lt"/>
                <a:cs typeface="+mn-lt"/>
              </a:rPr>
              <a:t>회사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슬프</a:t>
            </a:r>
            <a:r>
              <a:rPr lang="en-US" sz="1000" dirty="0">
                <a:ea typeface="+mn-lt"/>
                <a:cs typeface="+mn-lt"/>
              </a:rPr>
              <a:t> 카 </a:t>
            </a:r>
            <a:r>
              <a:rPr lang="en-US" sz="1000" dirty="0" err="1">
                <a:ea typeface="+mn-lt"/>
                <a:cs typeface="+mn-lt"/>
              </a:rPr>
              <a:t>상관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관계를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실시간으로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매핑하여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무비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카탈로그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있을</a:t>
            </a:r>
            <a:r>
              <a:rPr lang="en-US" sz="1000" dirty="0">
                <a:ea typeface="+mn-lt"/>
                <a:cs typeface="+mn-lt"/>
              </a:rPr>
              <a:t> 수 </a:t>
            </a:r>
            <a:r>
              <a:rPr lang="en-US" sz="1000" dirty="0" err="1">
                <a:ea typeface="+mn-lt"/>
                <a:cs typeface="+mn-lt"/>
              </a:rPr>
              <a:t>없습니다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en-US" sz="1000" dirty="0" err="1">
                <a:ea typeface="+mn-lt"/>
                <a:cs typeface="+mn-lt"/>
              </a:rPr>
              <a:t>영화</a:t>
            </a:r>
            <a:r>
              <a:rPr lang="en-US" sz="1000" dirty="0">
                <a:ea typeface="+mn-lt"/>
                <a:cs typeface="+mn-lt"/>
              </a:rPr>
              <a:t> 및 </a:t>
            </a:r>
            <a:r>
              <a:rPr lang="en-US" sz="1000" dirty="0" err="1">
                <a:ea typeface="+mn-lt"/>
                <a:cs typeface="+mn-lt"/>
              </a:rPr>
              <a:t>추가할</a:t>
            </a:r>
            <a:r>
              <a:rPr lang="en-US" sz="1000" dirty="0">
                <a:ea typeface="+mn-lt"/>
                <a:cs typeface="+mn-lt"/>
              </a:rPr>
              <a:t> 수 </a:t>
            </a:r>
            <a:r>
              <a:rPr lang="en-US" sz="1000" dirty="0" err="1">
                <a:ea typeface="+mn-lt"/>
                <a:cs typeface="+mn-lt"/>
              </a:rPr>
              <a:t>없고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en-US" sz="1000" dirty="0" err="1">
                <a:ea typeface="+mn-lt"/>
                <a:cs typeface="+mn-lt"/>
              </a:rPr>
              <a:t>비행기를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타고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같은</a:t>
            </a:r>
            <a:r>
              <a:rPr lang="en-US" sz="1000" dirty="0">
                <a:ea typeface="+mn-lt"/>
                <a:cs typeface="+mn-lt"/>
              </a:rPr>
              <a:t> 일 의 첫 </a:t>
            </a:r>
            <a:r>
              <a:rPr lang="en-US" sz="1000" dirty="0" err="1">
                <a:ea typeface="+mn-lt"/>
                <a:cs typeface="+mn-lt"/>
              </a:rPr>
              <a:t>귀국하는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비행기는</a:t>
            </a:r>
            <a:r>
              <a:rPr lang="en-US" sz="1000" dirty="0">
                <a:ea typeface="+mn-lt"/>
                <a:cs typeface="+mn-lt"/>
              </a:rPr>
              <a:t> 4월 5월 25일! </a:t>
            </a:r>
            <a:r>
              <a:rPr lang="en-US" sz="1000" dirty="0" err="1">
                <a:ea typeface="+mn-lt"/>
                <a:cs typeface="+mn-lt"/>
              </a:rPr>
              <a:t>음식은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아닙니다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이벤트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en-US" sz="1000" dirty="0" err="1">
                <a:ea typeface="+mn-lt"/>
                <a:cs typeface="+mn-lt"/>
              </a:rPr>
              <a:t>풍부한</a:t>
            </a:r>
            <a:r>
              <a:rPr lang="en-US" sz="1000" dirty="0">
                <a:ea typeface="+mn-lt"/>
                <a:cs typeface="+mn-lt"/>
              </a:rPr>
              <a:t> 에 </a:t>
            </a:r>
            <a:r>
              <a:rPr lang="en-US" sz="1000" dirty="0" err="1">
                <a:ea typeface="+mn-lt"/>
                <a:cs typeface="+mn-lt"/>
              </a:rPr>
              <a:t>없는</a:t>
            </a:r>
            <a:r>
              <a:rPr lang="en-US" sz="1000" dirty="0">
                <a:ea typeface="+mn-lt"/>
                <a:cs typeface="+mn-lt"/>
              </a:rPr>
              <a:t>,"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0.282504012841092 </a:t>
            </a:r>
            <a:endParaRPr lang="ko-KR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최근에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비즈니스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클래스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</a:t>
            </a:r>
            <a:r>
              <a:rPr lang="en-US" altLang="ko-KR" sz="1000" dirty="0">
                <a:ea typeface="+mn-lt"/>
                <a:cs typeface="+mn-lt"/>
              </a:rPr>
              <a:t> (</a:t>
            </a:r>
            <a:r>
              <a:rPr lang="ko-KR" altLang="en-US" sz="1000" dirty="0">
                <a:ea typeface="+mn-lt"/>
                <a:cs typeface="+mn-lt"/>
              </a:rPr>
              <a:t>대한항공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프레스티지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클래스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또는</a:t>
            </a:r>
            <a:r>
              <a:rPr lang="en-US" altLang="ko-KR" sz="1000" dirty="0">
                <a:ea typeface="+mn-lt"/>
                <a:cs typeface="+mn-lt"/>
              </a:rPr>
              <a:t>) </a:t>
            </a:r>
            <a:r>
              <a:rPr lang="ko-KR" altLang="en-US" sz="1000" dirty="0">
                <a:ea typeface="+mn-lt"/>
                <a:cs typeface="+mn-lt"/>
              </a:rPr>
              <a:t>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런던에서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서울에서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평면을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변경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오클랜드에서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서울</a:t>
            </a:r>
            <a:r>
              <a:rPr lang="en-US" altLang="ko-KR" sz="1000" dirty="0">
                <a:ea typeface="+mn-lt"/>
                <a:cs typeface="+mn-lt"/>
              </a:rPr>
              <a:t> (</a:t>
            </a:r>
            <a:r>
              <a:rPr lang="ko-KR" altLang="en-US" sz="1000" dirty="0">
                <a:ea typeface="+mn-lt"/>
                <a:cs typeface="+mn-lt"/>
              </a:rPr>
              <a:t>및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역방향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사용하는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오래된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낡고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있는</a:t>
            </a:r>
            <a:r>
              <a:rPr lang="en-US" altLang="ko-KR" sz="1000" dirty="0">
                <a:ea typeface="+mn-lt"/>
                <a:cs typeface="+mn-lt"/>
              </a:rPr>
              <a:t> 777, </a:t>
            </a:r>
            <a:r>
              <a:rPr lang="ko-KR" altLang="en-US" sz="1000" dirty="0">
                <a:ea typeface="+mn-lt"/>
                <a:cs typeface="+mn-lt"/>
              </a:rPr>
              <a:t>그럼에도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불구하고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가격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지불하긴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했지만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괜찮았습니다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직원들은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매우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친절했어요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좌석은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괜찮았어요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특별한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것은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서울에서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런던으로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제가</a:t>
            </a:r>
            <a:r>
              <a:rPr lang="en-US" altLang="ko-KR" sz="1000" dirty="0">
                <a:ea typeface="+mn-lt"/>
                <a:cs typeface="+mn-lt"/>
              </a:rPr>
              <a:t> 380 </a:t>
            </a:r>
            <a:r>
              <a:rPr lang="ko-KR" altLang="en-US" sz="1000" dirty="0">
                <a:ea typeface="+mn-lt"/>
                <a:cs typeface="+mn-lt"/>
              </a:rPr>
              <a:t>해</a:t>
            </a:r>
            <a:r>
              <a:rPr lang="en-US" altLang="ko-KR" sz="1000" dirty="0">
                <a:ea typeface="+mn-lt"/>
                <a:cs typeface="+mn-lt"/>
              </a:rPr>
              <a:t> (</a:t>
            </a:r>
            <a:r>
              <a:rPr lang="ko-KR" altLang="en-US" sz="1000" dirty="0">
                <a:ea typeface="+mn-lt"/>
                <a:cs typeface="+mn-lt"/>
              </a:rPr>
              <a:t>및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역방향</a:t>
            </a:r>
            <a:r>
              <a:rPr lang="en-US" altLang="ko-KR" sz="1000" dirty="0">
                <a:ea typeface="+mn-lt"/>
                <a:cs typeface="+mn-lt"/>
              </a:rPr>
              <a:t>) </a:t>
            </a:r>
            <a:r>
              <a:rPr lang="ko-KR" altLang="en-US" sz="1000" dirty="0">
                <a:ea typeface="+mn-lt"/>
                <a:cs typeface="+mn-lt"/>
              </a:rPr>
              <a:t>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사용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편안하게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앉을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있는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조용한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엔진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전반적으로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새로운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및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후면에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바에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빠지지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었습니다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en-US" sz="1000" dirty="0" err="1">
                <a:ea typeface="+mn-lt"/>
                <a:cs typeface="+mn-lt"/>
              </a:rPr>
              <a:t>뉴질랜드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여행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에서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런던으로</a:t>
            </a:r>
            <a:r>
              <a:rPr lang="en-US" altLang="ko-KR" sz="1000" dirty="0">
                <a:ea typeface="+mn-lt"/>
                <a:cs typeface="+mn-lt"/>
              </a:rPr>
              <a:t>" </a:t>
            </a:r>
            <a:endParaRPr lang="ko-KR"/>
          </a:p>
          <a:p>
            <a:pPr>
              <a:buNone/>
            </a:pPr>
            <a:r>
              <a:rPr lang="en-US" altLang="ko-KR" sz="1000" dirty="0">
                <a:ea typeface="+mn-lt"/>
                <a:cs typeface="+mn-lt"/>
              </a:rPr>
              <a:t>  </a:t>
            </a:r>
            <a:endParaRPr lang="en-US" altLang="ko-KR">
              <a:ea typeface="+mn-lt"/>
              <a:cs typeface="+mn-lt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0.277504105090312 </a:t>
            </a:r>
            <a:endParaRPr lang="ko-KR" altLang="en-US"/>
          </a:p>
          <a:p>
            <a:r>
              <a:rPr lang="en-US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한</a:t>
            </a:r>
            <a:r>
              <a:rPr lang="en-US" altLang="ko-KR" sz="1000" dirty="0">
                <a:ea typeface="+mn-lt"/>
                <a:cs typeface="+mn-lt"/>
              </a:rPr>
              <a:t> 5 </a:t>
            </a:r>
            <a:r>
              <a:rPr lang="ko-KR" altLang="en-US" sz="1000" dirty="0">
                <a:ea typeface="+mn-lt"/>
                <a:cs typeface="+mn-lt"/>
              </a:rPr>
              <a:t>항공</a:t>
            </a:r>
            <a:r>
              <a:rPr lang="en-US" sz="1000" dirty="0">
                <a:ea typeface="+mn-lt"/>
                <a:cs typeface="+mn-lt"/>
              </a:rPr>
              <a:t> 에 </a:t>
            </a:r>
            <a:r>
              <a:rPr lang="en-US" sz="1000" dirty="0" err="1">
                <a:ea typeface="+mn-lt"/>
                <a:cs typeface="+mn-lt"/>
              </a:rPr>
              <a:t>시작하는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동안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음식도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놀라울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정도로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편안한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비행기</a:t>
            </a:r>
            <a:r>
              <a:rPr lang="en-US" sz="1000" dirty="0">
                <a:ea typeface="+mn-lt"/>
                <a:cs typeface="+mn-lt"/>
              </a:rPr>
              <a:t> (</a:t>
            </a:r>
            <a:r>
              <a:rPr lang="en-US" sz="1000" dirty="0" err="1">
                <a:ea typeface="+mn-lt"/>
                <a:cs typeface="+mn-lt"/>
              </a:rPr>
              <a:t>사실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빌어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먹을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>
                <a:ea typeface="+mn-lt"/>
                <a:cs typeface="+mn-lt"/>
              </a:rPr>
              <a:t>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>
                <a:ea typeface="+mn-lt"/>
                <a:cs typeface="+mn-lt"/>
              </a:rPr>
              <a:t>-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특히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였는데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가격도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아주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좋았습니다</a:t>
            </a:r>
            <a:r>
              <a:rPr lang="en-US" altLang="ko-KR" sz="1000" dirty="0">
                <a:ea typeface="+mn-lt"/>
                <a:cs typeface="+mn-lt"/>
              </a:rPr>
              <a:t>!), </a:t>
            </a:r>
            <a:r>
              <a:rPr lang="ko-KR" altLang="en-US" sz="1000" dirty="0">
                <a:ea typeface="+mn-lt"/>
                <a:cs typeface="+mn-lt"/>
              </a:rPr>
              <a:t>완벽한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서비스이기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때문에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모든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직원들은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사랑스럽고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환상적인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직원들이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곳이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인천</a:t>
            </a:r>
            <a:r>
              <a:rPr lang="en-US" sz="1000" dirty="0">
                <a:ea typeface="+mn-lt"/>
                <a:cs typeface="+mn-lt"/>
              </a:rPr>
              <a:t>... </a:t>
            </a:r>
            <a:r>
              <a:rPr lang="ko-KR" altLang="en-US" sz="1000" dirty="0">
                <a:ea typeface="+mn-lt"/>
                <a:cs typeface="+mn-lt"/>
              </a:rPr>
              <a:t>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다음에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그들을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잃어버린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카메라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관련</a:t>
            </a:r>
            <a:r>
              <a:rPr lang="en-US" altLang="ko-KR" sz="1000" dirty="0">
                <a:ea typeface="+mn-lt"/>
                <a:cs typeface="+mn-lt"/>
              </a:rPr>
              <a:t> stayover </a:t>
            </a:r>
            <a:r>
              <a:rPr lang="ko-KR" altLang="en-US" sz="1000" dirty="0">
                <a:ea typeface="+mn-lt"/>
                <a:cs typeface="+mn-lt"/>
              </a:rPr>
              <a:t>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부반송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여행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및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저장된</a:t>
            </a:r>
            <a:r>
              <a:rPr lang="en-US" sz="1000" dirty="0">
                <a:ea typeface="+mn-lt"/>
                <a:cs typeface="+mn-lt"/>
              </a:rPr>
              <a:t>... </a:t>
            </a:r>
            <a:r>
              <a:rPr lang="ko-KR" altLang="en-US" sz="1000" dirty="0">
                <a:ea typeface="+mn-lt"/>
                <a:cs typeface="+mn-lt"/>
              </a:rPr>
              <a:t>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지금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제가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정말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우수한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고객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때문에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가고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싶을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것입니다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서양식</a:t>
            </a:r>
            <a:r>
              <a:rPr lang="en-US" altLang="ko-KR" sz="1000" dirty="0">
                <a:ea typeface="+mn-lt"/>
                <a:cs typeface="+mn-lt"/>
              </a:rPr>
              <a:t> (</a:t>
            </a:r>
            <a:r>
              <a:rPr lang="ko-KR" altLang="en-US" sz="1000" dirty="0">
                <a:ea typeface="+mn-lt"/>
                <a:cs typeface="+mn-lt"/>
              </a:rPr>
              <a:t>경험</a:t>
            </a:r>
            <a:r>
              <a:rPr lang="en-US" altLang="ko-KR" sz="1000" dirty="0">
                <a:ea typeface="+mn-lt"/>
                <a:cs typeface="+mn-lt"/>
              </a:rPr>
              <a:t>) </a:t>
            </a:r>
            <a:r>
              <a:rPr lang="ko-KR" altLang="en-US" sz="1000" dirty="0" err="1">
                <a:ea typeface="+mn-lt"/>
                <a:cs typeface="+mn-lt"/>
              </a:rPr>
              <a:t>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실행할</a:t>
            </a:r>
            <a:r>
              <a:rPr lang="en-US" sz="1000" dirty="0">
                <a:ea typeface="+mn-lt"/>
                <a:cs typeface="+mn-lt"/>
              </a:rPr>
              <a:t> 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en-US" sz="1000" dirty="0" err="1">
                <a:ea typeface="+mn-lt"/>
                <a:cs typeface="+mn-lt"/>
              </a:rPr>
              <a:t>좋은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가격과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훌륭한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고객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적극</a:t>
            </a:r>
            <a:r>
              <a:rPr lang="en-US" altLang="ko-KR" sz="1000" dirty="0">
                <a:ea typeface="+mn-lt"/>
                <a:cs typeface="+mn-lt"/>
              </a:rPr>
              <a:t>" </a:t>
            </a:r>
            <a:endParaRPr lang="ko-KR" altLang="en-US">
              <a:ea typeface="+mn-lt"/>
              <a:cs typeface="+mn-lt"/>
            </a:endParaRPr>
          </a:p>
          <a:p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0.276785714285714 </a:t>
            </a:r>
            <a:endParaRPr lang="ko-KR"/>
          </a:p>
          <a:p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ko-KR" altLang="en-US" sz="1000" dirty="0">
                <a:ea typeface="+mn-lt"/>
                <a:cs typeface="+mn-lt"/>
              </a:rPr>
              <a:t>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토론토에서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>
                <a:ea typeface="+mn-lt"/>
                <a:cs typeface="+mn-lt"/>
              </a:rPr>
              <a:t>오 </a:t>
            </a:r>
            <a:r>
              <a:rPr lang="ko-KR" altLang="en-US" sz="1000" dirty="0">
                <a:ea typeface="+mn-lt"/>
                <a:cs typeface="+mn-lt"/>
              </a:rPr>
              <a:t>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동안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비행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했습니다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>
                <a:ea typeface="+mn-lt"/>
                <a:cs typeface="+mn-lt"/>
              </a:rPr>
              <a:t>(</a:t>
            </a:r>
            <a:r>
              <a:rPr lang="ko-KR" altLang="en-US" sz="1000" dirty="0">
                <a:ea typeface="+mn-lt"/>
                <a:cs typeface="+mn-lt"/>
              </a:rPr>
              <a:t>인수가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나중에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델타</a:t>
            </a:r>
            <a:r>
              <a:rPr lang="en-US" sz="1000" dirty="0">
                <a:ea typeface="+mn-lt"/>
                <a:cs typeface="+mn-lt"/>
              </a:rPr>
              <a:t>) </a:t>
            </a:r>
            <a:r>
              <a:rPr lang="ko-KR" altLang="en-US" sz="1000" dirty="0" err="1">
                <a:ea typeface="+mn-lt"/>
                <a:cs typeface="+mn-lt"/>
              </a:rPr>
              <a:t>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사용하여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노스웨스트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에어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캐나다</a:t>
            </a:r>
            <a:r>
              <a:rPr lang="en-US" altLang="ko-KR" sz="1000" dirty="0">
                <a:ea typeface="+mn-lt"/>
                <a:cs typeface="+mn-lt"/>
              </a:rPr>
              <a:t>, </a:t>
            </a:r>
            <a:r>
              <a:rPr lang="en-US" sz="1000" dirty="0" err="1">
                <a:ea typeface="+mn-lt"/>
                <a:cs typeface="+mn-lt"/>
              </a:rPr>
              <a:t>캐세이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퍼시픽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것입니다</a:t>
            </a:r>
            <a:r>
              <a:rPr lang="en-US" altLang="ko-KR" sz="1000" dirty="0">
                <a:ea typeface="+mn-lt"/>
                <a:cs typeface="+mn-lt"/>
              </a:rPr>
              <a:t>. </a:t>
            </a:r>
            <a:r>
              <a:rPr lang="en-US" sz="1000" dirty="0" err="1">
                <a:ea typeface="+mn-lt"/>
                <a:cs typeface="+mn-lt"/>
              </a:rPr>
              <a:t>직원들의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멋진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환자들이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중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하나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en-US" sz="1000" dirty="0" err="1">
                <a:ea typeface="+mn-lt"/>
                <a:cs typeface="+mn-lt"/>
              </a:rPr>
              <a:t>직원들은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항상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미소와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함께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서비스를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제공하고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 err="1">
                <a:ea typeface="+mn-lt"/>
                <a:cs typeface="+mn-lt"/>
              </a:rPr>
              <a:t>투덜거리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지원함은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이온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하지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않은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직원들은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표시되지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않습니다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확실히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음식은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음식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빵을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살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수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있지만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다른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항공사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마법사와는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달리</a:t>
            </a:r>
            <a:r>
              <a:rPr lang="en-US" altLang="ko-KR" sz="1000" dirty="0">
                <a:ea typeface="+mn-lt"/>
                <a:cs typeface="+mn-lt"/>
              </a:rPr>
              <a:t> 2 </a:t>
            </a:r>
            <a:r>
              <a:rPr lang="ko-KR" altLang="en-US" sz="1000" dirty="0">
                <a:ea typeface="+mn-lt"/>
                <a:cs typeface="+mn-lt"/>
              </a:rPr>
              <a:t>비교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발견한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항공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서비스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품질의</a:t>
            </a:r>
            <a:r>
              <a:rPr lang="en-US" sz="1000" dirty="0">
                <a:ea typeface="+mn-lt"/>
                <a:cs typeface="+mn-lt"/>
              </a:rPr>
              <a:t>. </a:t>
            </a:r>
            <a:r>
              <a:rPr lang="ko-KR" altLang="en-US" sz="1000" dirty="0">
                <a:ea typeface="+mn-lt"/>
                <a:cs typeface="+mn-lt"/>
              </a:rPr>
              <a:t>저는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주로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충성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고객</a:t>
            </a:r>
            <a:r>
              <a:rPr lang="en-US" sz="1000" dirty="0">
                <a:ea typeface="+mn-lt"/>
                <a:cs typeface="+mn-lt"/>
              </a:rPr>
              <a:t> 이 </a:t>
            </a:r>
            <a:r>
              <a:rPr lang="en-US" sz="1000" dirty="0" err="1">
                <a:ea typeface="+mn-lt"/>
                <a:cs typeface="+mn-lt"/>
              </a:rPr>
              <a:t>항공사</a:t>
            </a:r>
            <a:r>
              <a:rPr lang="en-US" sz="1000" dirty="0">
                <a:ea typeface="+mn-lt"/>
                <a:cs typeface="+mn-lt"/>
              </a:rPr>
              <a:t>." </a:t>
            </a:r>
            <a:endParaRPr lang="en-US" dirty="0"/>
          </a:p>
          <a:p>
            <a:pPr>
              <a:buNone/>
            </a:pPr>
            <a:endParaRPr lang="en-US" altLang="ko-KR" sz="1000" dirty="0">
              <a:ea typeface="Microsoft GothicNeo"/>
              <a:cs typeface="Microsoft GothicNeo"/>
            </a:endParaRPr>
          </a:p>
          <a:p>
            <a:r>
              <a:rPr lang="ko-KR" altLang="en-US" sz="1000" dirty="0">
                <a:ea typeface="Microsoft GothicNeo"/>
                <a:cs typeface="Microsoft GothicNeo"/>
              </a:rPr>
              <a:t>-&gt;  다양한 항공서비스에 대한 후기들. 해당 댓글만으로는 특색을 잡기는 </a:t>
            </a:r>
            <a:r>
              <a:rPr lang="ko-KR" altLang="en-US" sz="1000" dirty="0" err="1">
                <a:ea typeface="Microsoft GothicNeo"/>
                <a:cs typeface="Microsoft GothicNeo"/>
              </a:rPr>
              <a:t>어려워보임</a:t>
            </a:r>
            <a:r>
              <a:rPr lang="ko-KR" altLang="en-US" sz="1000" dirty="0">
                <a:ea typeface="Microsoft GothicNeo"/>
                <a:cs typeface="Microsoft GothicNeo"/>
              </a:rPr>
              <a:t>. / 영어 번역의 한계</a:t>
            </a:r>
          </a:p>
        </p:txBody>
      </p:sp>
    </p:spTree>
    <p:extLst>
      <p:ext uri="{BB962C8B-B14F-4D97-AF65-F5344CB8AC3E}">
        <p14:creationId xmlns:p14="http://schemas.microsoft.com/office/powerpoint/2010/main" val="742778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336647" cy="117225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ea typeface="Microsoft GothicNeo"/>
                <a:cs typeface="Microsoft GothicNeo"/>
              </a:rPr>
              <a:t>문제11) 토픽 별 감정분석 - 긍정/부정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34" y="1745333"/>
            <a:ext cx="5435991" cy="4998364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1E8590-50A1-8E92-799C-9F63EEBE7F1D}"/>
              </a:ext>
            </a:extLst>
          </p:cNvPr>
          <p:cNvSpPr txBox="1">
            <a:spLocks/>
          </p:cNvSpPr>
          <p:nvPr/>
        </p:nvSpPr>
        <p:spPr>
          <a:xfrm>
            <a:off x="6169682" y="1743870"/>
            <a:ext cx="5457970" cy="499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sz="1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sz="1000" err="1">
              <a:ea typeface="Microsoft GothicNeo"/>
              <a:cs typeface="Microsoft 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29DC2-001B-D3FB-30FE-A5CE907526A0}"/>
              </a:ext>
            </a:extLst>
          </p:cNvPr>
          <p:cNvSpPr txBox="1"/>
          <p:nvPr/>
        </p:nvSpPr>
        <p:spPr>
          <a:xfrm>
            <a:off x="731226" y="1800955"/>
            <a:ext cx="523435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ea typeface="+mn-lt"/>
                <a:cs typeface="+mn-lt"/>
              </a:rPr>
              <a:t>#11.</a:t>
            </a:r>
            <a:r>
              <a:rPr lang="ko-KR" sz="1000" dirty="0">
                <a:ea typeface="+mn-lt"/>
                <a:cs typeface="+mn-lt"/>
              </a:rPr>
              <a:t> 각 토픽들의 감정 단어들을 사용한 감정분석을 통해 각 토픽들을 긍정과 부정으로 </a:t>
            </a:r>
            <a:r>
              <a:rPr lang="ko-KR" sz="1000" dirty="0" err="1">
                <a:ea typeface="+mn-lt"/>
                <a:cs typeface="+mn-lt"/>
              </a:rPr>
              <a:t>구분하시오</a:t>
            </a:r>
            <a:r>
              <a:rPr lang="ko-KR" sz="1000" dirty="0">
                <a:ea typeface="+mn-lt"/>
                <a:cs typeface="+mn-lt"/>
              </a:rPr>
              <a:t>.</a:t>
            </a:r>
            <a:endParaRPr lang="ko-KR" sz="1000" dirty="0">
              <a:ea typeface="Microsoft GothicNeo"/>
              <a:cs typeface="Microsoft GothicNeo"/>
            </a:endParaRPr>
          </a:p>
          <a:p>
            <a:endParaRPr lang="en-US"/>
          </a:p>
          <a:p>
            <a:r>
              <a:rPr lang="en-US" altLang="ko-KR" sz="1000" dirty="0">
                <a:ea typeface="+mn-lt"/>
                <a:cs typeface="+mn-lt"/>
              </a:rPr>
              <a:t>#</a:t>
            </a:r>
            <a:r>
              <a:rPr lang="ko-KR" sz="1000" dirty="0">
                <a:ea typeface="+mn-lt"/>
                <a:cs typeface="+mn-lt"/>
              </a:rPr>
              <a:t> 감정 사전 불러오기</a:t>
            </a:r>
            <a:endParaRPr lang="en-US" dirty="0"/>
          </a:p>
          <a:p>
            <a:r>
              <a:rPr lang="en-US" altLang="ko-KR" sz="1000" dirty="0" err="1">
                <a:ea typeface="+mn-lt"/>
                <a:cs typeface="+mn-lt"/>
              </a:rPr>
              <a:t>senti_dic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&lt;-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read_delim</a:t>
            </a:r>
            <a:r>
              <a:rPr lang="ko-KR" sz="1000" dirty="0">
                <a:ea typeface="+mn-lt"/>
                <a:cs typeface="+mn-lt"/>
              </a:rPr>
              <a:t>("</a:t>
            </a:r>
            <a:r>
              <a:rPr lang="ko-KR" sz="1000" dirty="0" err="1">
                <a:ea typeface="+mn-lt"/>
                <a:cs typeface="+mn-lt"/>
              </a:rPr>
              <a:t>SentiWord_Dict.txt</a:t>
            </a:r>
            <a:r>
              <a:rPr lang="ko-KR" sz="1000" dirty="0">
                <a:ea typeface="+mn-lt"/>
                <a:cs typeface="+mn-lt"/>
              </a:rPr>
              <a:t>", </a:t>
            </a:r>
            <a:r>
              <a:rPr lang="ko-KR" sz="1000" dirty="0" err="1">
                <a:ea typeface="+mn-lt"/>
                <a:cs typeface="+mn-lt"/>
              </a:rPr>
              <a:t>delim</a:t>
            </a:r>
            <a:r>
              <a:rPr lang="ko-KR" sz="1000" dirty="0">
                <a:ea typeface="+mn-lt"/>
                <a:cs typeface="+mn-lt"/>
              </a:rPr>
              <a:t>='\</a:t>
            </a:r>
            <a:r>
              <a:rPr lang="ko-KR" sz="1000" dirty="0" err="1">
                <a:ea typeface="+mn-lt"/>
                <a:cs typeface="+mn-lt"/>
              </a:rPr>
              <a:t>t</a:t>
            </a:r>
            <a:r>
              <a:rPr lang="ko-KR" sz="1000" dirty="0">
                <a:ea typeface="+mn-lt"/>
                <a:cs typeface="+mn-lt"/>
              </a:rPr>
              <a:t>',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                 </a:t>
            </a:r>
            <a:r>
              <a:rPr lang="ko-KR" sz="1000" dirty="0" err="1">
                <a:ea typeface="+mn-lt"/>
                <a:cs typeface="+mn-lt"/>
              </a:rPr>
              <a:t>col</a:t>
            </a:r>
            <a:r>
              <a:rPr lang="en-US" altLang="ko-KR" sz="1000" dirty="0" err="1">
                <a:ea typeface="+mn-lt"/>
                <a:cs typeface="+mn-lt"/>
              </a:rPr>
              <a:t>_names</a:t>
            </a:r>
            <a:r>
              <a:rPr lang="en-US" altLang="ko-KR" sz="1000" dirty="0">
                <a:ea typeface="+mn-lt"/>
                <a:cs typeface="+mn-lt"/>
              </a:rPr>
              <a:t>=c("</a:t>
            </a:r>
            <a:r>
              <a:rPr lang="en-US" altLang="ko-KR" sz="1000" dirty="0" err="1">
                <a:ea typeface="+mn-lt"/>
                <a:cs typeface="+mn-lt"/>
              </a:rPr>
              <a:t>word</a:t>
            </a:r>
            <a:r>
              <a:rPr lang="en-US" altLang="ko-KR" sz="1000" dirty="0">
                <a:ea typeface="+mn-lt"/>
                <a:cs typeface="+mn-lt"/>
              </a:rPr>
              <a:t>","</a:t>
            </a:r>
            <a:r>
              <a:rPr lang="en-US" altLang="ko-KR" sz="1000" dirty="0" err="1">
                <a:ea typeface="+mn-lt"/>
                <a:cs typeface="+mn-lt"/>
              </a:rPr>
              <a:t>polarity</a:t>
            </a:r>
            <a:r>
              <a:rPr lang="en-US" altLang="ko-KR" sz="1000" dirty="0">
                <a:ea typeface="+mn-lt"/>
                <a:cs typeface="+mn-lt"/>
              </a:rPr>
              <a:t>"))</a:t>
            </a:r>
            <a:endParaRPr lang="ko-KR" dirty="0"/>
          </a:p>
          <a:p>
            <a:endParaRPr lang="ko-KR" altLang="en-US">
              <a:ea typeface="+mn-lt"/>
              <a:cs typeface="+mn-lt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#</a:t>
            </a:r>
            <a:r>
              <a:rPr lang="ko-KR" altLang="en-US" sz="1000" dirty="0">
                <a:ea typeface="+mn-lt"/>
                <a:cs typeface="+mn-lt"/>
              </a:rPr>
              <a:t> 감정 점수 부여</a:t>
            </a:r>
            <a:endParaRPr lang="ko-KR" altLang="en-US" dirty="0"/>
          </a:p>
          <a:p>
            <a:r>
              <a:rPr lang="en-US" altLang="ko-KR" sz="1000" dirty="0" err="1">
                <a:ea typeface="+mn-lt"/>
                <a:cs typeface="+mn-lt"/>
              </a:rPr>
              <a:t>all_comment_topic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&lt;-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 err="1">
                <a:ea typeface="+mn-lt"/>
                <a:cs typeface="+mn-lt"/>
              </a:rPr>
              <a:t>all_comment_topic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%&gt;%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sz="1000" dirty="0">
                <a:ea typeface="+mn-lt"/>
                <a:cs typeface="+mn-lt"/>
              </a:rPr>
              <a:t> </a:t>
            </a:r>
            <a:r>
              <a:rPr lang="ko-KR" altLang="en-US" sz="1000" dirty="0">
                <a:ea typeface="+mn-lt"/>
                <a:cs typeface="+mn-lt"/>
              </a:rPr>
              <a:t>                    </a:t>
            </a:r>
            <a:r>
              <a:rPr lang="en-US" altLang="ko-KR" sz="1000" dirty="0" err="1">
                <a:ea typeface="+mn-lt"/>
                <a:cs typeface="+mn-lt"/>
              </a:rPr>
              <a:t>left_join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en-US" altLang="ko-KR" sz="1000" dirty="0" err="1">
                <a:ea typeface="+mn-lt"/>
                <a:cs typeface="+mn-lt"/>
              </a:rPr>
              <a:t>senti_dic</a:t>
            </a:r>
            <a:r>
              <a:rPr lang="en-US" altLang="ko-KR" sz="1000" dirty="0">
                <a:ea typeface="+mn-lt"/>
                <a:cs typeface="+mn-lt"/>
              </a:rPr>
              <a:t>,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by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"word")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%&gt;%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#</a:t>
            </a:r>
            <a:r>
              <a:rPr lang="ko-KR" altLang="en-US" sz="1000" dirty="0">
                <a:ea typeface="+mn-lt"/>
                <a:cs typeface="+mn-lt"/>
              </a:rPr>
              <a:t> 감성 사전 결합</a:t>
            </a:r>
            <a:endParaRPr lang="en-US" dirty="0"/>
          </a:p>
          <a:p>
            <a:r>
              <a:rPr lang="ko-KR" altLang="en-US" sz="1000" dirty="0">
                <a:ea typeface="+mn-lt"/>
                <a:cs typeface="+mn-lt"/>
              </a:rPr>
              <a:t>                     </a:t>
            </a:r>
            <a:r>
              <a:rPr lang="en-US" altLang="ko-KR" sz="1000" dirty="0">
                <a:ea typeface="+mn-lt"/>
                <a:cs typeface="+mn-lt"/>
              </a:rPr>
              <a:t>mutate(polarity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 err="1">
                <a:ea typeface="+mn-lt"/>
                <a:cs typeface="+mn-lt"/>
              </a:rPr>
              <a:t>ifelse</a:t>
            </a:r>
            <a:r>
              <a:rPr lang="en-US" altLang="ko-KR" sz="1000" dirty="0">
                <a:ea typeface="+mn-lt"/>
                <a:cs typeface="+mn-lt"/>
              </a:rPr>
              <a:t>(is.na(polarity),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0,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polarity</a:t>
            </a:r>
            <a:r>
              <a:rPr lang="ko-KR" sz="1000" dirty="0">
                <a:ea typeface="+mn-lt"/>
                <a:cs typeface="+mn-lt"/>
              </a:rPr>
              <a:t>)) # 감성 사전에 없으면 중립</a:t>
            </a:r>
            <a:endParaRPr lang="ko-KR" dirty="0"/>
          </a:p>
          <a:p>
            <a:endParaRPr lang="ko-KR"/>
          </a:p>
          <a:p>
            <a:r>
              <a:rPr lang="ko-KR" sz="1000" dirty="0">
                <a:ea typeface="+mn-lt"/>
                <a:cs typeface="+mn-lt"/>
              </a:rPr>
              <a:t># 감정이 분명한 단어를 살펴보기 위해 2 이상이면 ‘</a:t>
            </a:r>
            <a:r>
              <a:rPr lang="ko-KR" sz="1000" dirty="0" err="1">
                <a:ea typeface="+mn-lt"/>
                <a:cs typeface="+mn-lt"/>
              </a:rPr>
              <a:t>positive</a:t>
            </a:r>
            <a:r>
              <a:rPr lang="ko-KR" sz="1000" dirty="0">
                <a:ea typeface="+mn-lt"/>
                <a:cs typeface="+mn-lt"/>
              </a:rPr>
              <a:t>’, -2 이하이면 ‘</a:t>
            </a:r>
            <a:r>
              <a:rPr lang="ko-KR" sz="1000" dirty="0" err="1">
                <a:ea typeface="+mn-lt"/>
                <a:cs typeface="+mn-lt"/>
              </a:rPr>
              <a:t>negative</a:t>
            </a:r>
            <a:r>
              <a:rPr lang="ko-KR" sz="1000" dirty="0">
                <a:ea typeface="+mn-lt"/>
                <a:cs typeface="+mn-lt"/>
              </a:rPr>
              <a:t>’ 그 외는 ‘</a:t>
            </a:r>
            <a:r>
              <a:rPr lang="ko-KR" sz="1000" dirty="0" err="1">
                <a:ea typeface="+mn-lt"/>
                <a:cs typeface="+mn-lt"/>
              </a:rPr>
              <a:t>neutural’로</a:t>
            </a:r>
            <a:r>
              <a:rPr lang="ko-KR" sz="1000" dirty="0">
                <a:ea typeface="+mn-lt"/>
                <a:cs typeface="+mn-lt"/>
              </a:rPr>
              <a:t> 분류</a:t>
            </a:r>
            <a:endParaRPr lang="ko-KR" dirty="0"/>
          </a:p>
          <a:p>
            <a:r>
              <a:rPr lang="ko-KR" sz="1000" dirty="0" err="1">
                <a:ea typeface="+mn-lt"/>
                <a:cs typeface="+mn-lt"/>
              </a:rPr>
              <a:t>all_comment_topic</a:t>
            </a:r>
            <a:r>
              <a:rPr lang="ko-KR" sz="1000" dirty="0">
                <a:ea typeface="+mn-lt"/>
                <a:cs typeface="+mn-lt"/>
              </a:rPr>
              <a:t> &lt;- </a:t>
            </a:r>
            <a:r>
              <a:rPr lang="ko-KR" sz="1000" dirty="0" err="1">
                <a:ea typeface="+mn-lt"/>
                <a:cs typeface="+mn-lt"/>
              </a:rPr>
              <a:t>all_comment</a:t>
            </a:r>
            <a:r>
              <a:rPr lang="en-US" altLang="ko-KR" sz="1000" dirty="0">
                <a:ea typeface="+mn-lt"/>
                <a:cs typeface="+mn-lt"/>
              </a:rPr>
              <a:t>_topic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%&gt;%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      </a:t>
            </a:r>
            <a:r>
              <a:rPr lang="ko-KR" sz="1000" dirty="0" err="1">
                <a:ea typeface="+mn-lt"/>
                <a:cs typeface="+mn-lt"/>
              </a:rPr>
              <a:t>mutate</a:t>
            </a:r>
            <a:r>
              <a:rPr lang="en-US" altLang="ko-KR" sz="1000" dirty="0">
                <a:ea typeface="+mn-lt"/>
                <a:cs typeface="+mn-lt"/>
              </a:rPr>
              <a:t>(sentiment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ifelse</a:t>
            </a:r>
            <a:r>
              <a:rPr lang="en-US" altLang="ko-KR" sz="1000" dirty="0">
                <a:ea typeface="+mn-lt"/>
                <a:cs typeface="+mn-lt"/>
              </a:rPr>
              <a:t>(polarity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==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2,</a:t>
            </a:r>
            <a:r>
              <a:rPr lang="ko-KR" sz="1000" dirty="0">
                <a:ea typeface="+mn-lt"/>
                <a:cs typeface="+mn-lt"/>
              </a:rPr>
              <a:t> "</a:t>
            </a:r>
            <a:r>
              <a:rPr lang="ko-KR" sz="1000" dirty="0" err="1">
                <a:ea typeface="+mn-lt"/>
                <a:cs typeface="+mn-lt"/>
              </a:rPr>
              <a:t>positive</a:t>
            </a:r>
            <a:r>
              <a:rPr lang="en-US" altLang="ko-KR" sz="1000" dirty="0">
                <a:ea typeface="+mn-lt"/>
                <a:cs typeface="+mn-lt"/>
              </a:rPr>
              <a:t>",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                         </a:t>
            </a:r>
            <a:r>
              <a:rPr lang="ko-KR" sz="1000" dirty="0" err="1">
                <a:ea typeface="+mn-lt"/>
                <a:cs typeface="+mn-lt"/>
              </a:rPr>
              <a:t>ifelse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polarity</a:t>
            </a:r>
            <a:r>
              <a:rPr lang="ko-KR" sz="1000" dirty="0">
                <a:ea typeface="+mn-lt"/>
                <a:cs typeface="+mn-lt"/>
              </a:rPr>
              <a:t> == -2, "</a:t>
            </a:r>
            <a:r>
              <a:rPr lang="ko-KR" sz="1000" dirty="0" err="1">
                <a:ea typeface="+mn-lt"/>
                <a:cs typeface="+mn-lt"/>
              </a:rPr>
              <a:t>negative</a:t>
            </a:r>
            <a:r>
              <a:rPr lang="ko-KR" sz="1000" dirty="0">
                <a:ea typeface="+mn-lt"/>
                <a:cs typeface="+mn-lt"/>
              </a:rPr>
              <a:t>", "</a:t>
            </a:r>
            <a:r>
              <a:rPr lang="ko-KR" sz="1000" dirty="0" err="1">
                <a:ea typeface="+mn-lt"/>
                <a:cs typeface="+mn-lt"/>
              </a:rPr>
              <a:t>neutural</a:t>
            </a:r>
            <a:r>
              <a:rPr lang="ko-KR" sz="1000" dirty="0">
                <a:ea typeface="+mn-lt"/>
                <a:cs typeface="+mn-lt"/>
              </a:rPr>
              <a:t>")))</a:t>
            </a:r>
            <a:endParaRPr lang="ko-KR" dirty="0"/>
          </a:p>
          <a:p>
            <a:r>
              <a:rPr lang="en-US" altLang="ko-KR" sz="1000" dirty="0">
                <a:ea typeface="+mn-lt"/>
                <a:cs typeface="+mn-lt"/>
              </a:rPr>
              <a:t>#</a:t>
            </a:r>
            <a:r>
              <a:rPr lang="ko-KR" sz="1000" dirty="0">
                <a:ea typeface="+mn-lt"/>
                <a:cs typeface="+mn-lt"/>
              </a:rPr>
              <a:t> 토픽 별 점수 합산</a:t>
            </a:r>
            <a:endParaRPr lang="ko-KR" dirty="0"/>
          </a:p>
          <a:p>
            <a:r>
              <a:rPr lang="en-US" altLang="ko-KR" sz="1000" dirty="0" err="1">
                <a:ea typeface="+mn-lt"/>
                <a:cs typeface="+mn-lt"/>
              </a:rPr>
              <a:t>score_comment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&lt;-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all_comment</a:t>
            </a:r>
            <a:r>
              <a:rPr lang="en-US" altLang="ko-KR" sz="1000" dirty="0">
                <a:ea typeface="+mn-lt"/>
                <a:cs typeface="+mn-lt"/>
              </a:rPr>
              <a:t>_topic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%&gt;%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  </a:t>
            </a:r>
            <a:r>
              <a:rPr lang="ko-KR" sz="1000" dirty="0" err="1">
                <a:ea typeface="+mn-lt"/>
                <a:cs typeface="+mn-lt"/>
              </a:rPr>
              <a:t>group_by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en-US" altLang="ko-KR" sz="1000" dirty="0" err="1">
                <a:ea typeface="+mn-lt"/>
                <a:cs typeface="+mn-lt"/>
              </a:rPr>
              <a:t>topic_name</a:t>
            </a:r>
            <a:r>
              <a:rPr lang="en-US" altLang="ko-KR" sz="1000" dirty="0">
                <a:ea typeface="+mn-lt"/>
                <a:cs typeface="+mn-lt"/>
              </a:rPr>
              <a:t>)</a:t>
            </a:r>
            <a:r>
              <a:rPr lang="ko-KR" sz="1000" dirty="0">
                <a:ea typeface="+mn-lt"/>
                <a:cs typeface="+mn-lt"/>
              </a:rPr>
              <a:t> %&gt;%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sz="1000" dirty="0">
                <a:ea typeface="+mn-lt"/>
                <a:cs typeface="+mn-lt"/>
              </a:rPr>
              <a:t>                 </a:t>
            </a:r>
            <a:r>
              <a:rPr lang="en-US" altLang="ko-KR" sz="1000" dirty="0" err="1">
                <a:ea typeface="+mn-lt"/>
                <a:cs typeface="+mn-lt"/>
              </a:rPr>
              <a:t>summarise</a:t>
            </a:r>
            <a:r>
              <a:rPr lang="en-US" altLang="ko-KR" sz="1000" dirty="0">
                <a:ea typeface="+mn-lt"/>
                <a:cs typeface="+mn-lt"/>
              </a:rPr>
              <a:t>(score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sum(polarity))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%&gt;%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ungroup</a:t>
            </a:r>
            <a:r>
              <a:rPr lang="ko-KR" sz="1000" dirty="0">
                <a:ea typeface="+mn-lt"/>
                <a:cs typeface="+mn-lt"/>
              </a:rPr>
              <a:t>()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%&gt;%</a:t>
            </a:r>
            <a:endParaRPr lang="ko-KR" altLang="en-US" dirty="0"/>
          </a:p>
          <a:p>
            <a:r>
              <a:rPr lang="ko-KR" altLang="en-US" sz="1000" dirty="0">
                <a:ea typeface="+mn-lt"/>
                <a:cs typeface="+mn-lt"/>
              </a:rPr>
              <a:t>                 </a:t>
            </a:r>
            <a:r>
              <a:rPr lang="en-US" altLang="ko-KR" sz="1000" dirty="0">
                <a:ea typeface="+mn-lt"/>
                <a:cs typeface="+mn-lt"/>
              </a:rPr>
              <a:t>mutate(sentiment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 err="1">
                <a:ea typeface="+mn-lt"/>
                <a:cs typeface="+mn-lt"/>
              </a:rPr>
              <a:t>ifelse</a:t>
            </a:r>
            <a:r>
              <a:rPr lang="en-US" altLang="ko-KR" sz="1000" dirty="0">
                <a:ea typeface="+mn-lt"/>
                <a:cs typeface="+mn-lt"/>
              </a:rPr>
              <a:t>(score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&gt;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0,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"positive",</a:t>
            </a:r>
            <a:endParaRPr lang="ko-KR" altLang="en-US" dirty="0"/>
          </a:p>
          <a:p>
            <a:r>
              <a:rPr lang="ko-KR" altLang="en-US" sz="1000" dirty="0">
                <a:ea typeface="+mn-lt"/>
                <a:cs typeface="+mn-lt"/>
              </a:rPr>
              <a:t>                                    </a:t>
            </a:r>
            <a:r>
              <a:rPr lang="en-US" altLang="ko-KR" sz="1000" dirty="0" err="1">
                <a:ea typeface="+mn-lt"/>
                <a:cs typeface="+mn-lt"/>
              </a:rPr>
              <a:t>ifelse</a:t>
            </a:r>
            <a:r>
              <a:rPr lang="en-US" altLang="ko-KR" sz="1000" dirty="0">
                <a:ea typeface="+mn-lt"/>
                <a:cs typeface="+mn-lt"/>
              </a:rPr>
              <a:t>(score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&lt;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0,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"negative",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en-US" altLang="ko-KR" sz="1000" dirty="0" err="1">
                <a:ea typeface="+mn-lt"/>
                <a:cs typeface="+mn-lt"/>
              </a:rPr>
              <a:t>neutural</a:t>
            </a:r>
            <a:r>
              <a:rPr lang="en-US" altLang="ko-KR" sz="1000" dirty="0">
                <a:ea typeface="+mn-lt"/>
                <a:cs typeface="+mn-lt"/>
              </a:rPr>
              <a:t>")))</a:t>
            </a:r>
            <a:endParaRPr lang="ko-KR" dirty="0"/>
          </a:p>
          <a:p>
            <a:endParaRPr lang="en-US"/>
          </a:p>
          <a:p>
            <a:r>
              <a:rPr lang="en-US" altLang="ko-KR" sz="1000" dirty="0">
                <a:ea typeface="+mn-lt"/>
                <a:cs typeface="+mn-lt"/>
              </a:rPr>
              <a:t>#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altLang="en-US" sz="1000" dirty="0">
                <a:ea typeface="+mn-lt"/>
                <a:cs typeface="+mn-lt"/>
              </a:rPr>
              <a:t>댓글의 감정 빈도와 </a:t>
            </a:r>
            <a:r>
              <a:rPr lang="ko-KR" sz="1000" dirty="0">
                <a:ea typeface="+mn-lt"/>
                <a:cs typeface="+mn-lt"/>
              </a:rPr>
              <a:t>비율</a:t>
            </a:r>
            <a:r>
              <a:rPr lang="ko-KR" altLang="en-US" sz="1000" dirty="0">
                <a:ea typeface="+mn-lt"/>
                <a:cs typeface="+mn-lt"/>
              </a:rPr>
              <a:t> 생성</a:t>
            </a:r>
            <a:endParaRPr lang="en-US" dirty="0"/>
          </a:p>
          <a:p>
            <a:r>
              <a:rPr lang="ko-KR" sz="1000" dirty="0" err="1">
                <a:ea typeface="+mn-lt"/>
                <a:cs typeface="+mn-lt"/>
              </a:rPr>
              <a:t>frequency_score</a:t>
            </a:r>
            <a:r>
              <a:rPr lang="ko-KR" sz="1000" dirty="0">
                <a:ea typeface="+mn-lt"/>
                <a:cs typeface="+mn-lt"/>
              </a:rPr>
              <a:t> &lt;- </a:t>
            </a:r>
            <a:r>
              <a:rPr lang="ko-KR" sz="1000" dirty="0" err="1">
                <a:ea typeface="+mn-lt"/>
                <a:cs typeface="+mn-lt"/>
              </a:rPr>
              <a:t>all</a:t>
            </a:r>
            <a:r>
              <a:rPr lang="en-US" altLang="ko-KR" sz="1000" dirty="0">
                <a:ea typeface="+mn-lt"/>
                <a:cs typeface="+mn-lt"/>
              </a:rPr>
              <a:t>_</a:t>
            </a:r>
            <a:r>
              <a:rPr lang="en-US" altLang="ko-KR" sz="1000" dirty="0" err="1">
                <a:ea typeface="+mn-lt"/>
                <a:cs typeface="+mn-lt"/>
              </a:rPr>
              <a:t>comment_topic</a:t>
            </a:r>
            <a:r>
              <a:rPr lang="ko-KR" sz="1000" dirty="0">
                <a:ea typeface="+mn-lt"/>
                <a:cs typeface="+mn-lt"/>
              </a:rPr>
              <a:t> %&gt;%</a:t>
            </a:r>
            <a:endParaRPr lang="en-US" dirty="0"/>
          </a:p>
          <a:p>
            <a:r>
              <a:rPr lang="ko-KR" sz="1000" dirty="0">
                <a:ea typeface="+mn-lt"/>
                <a:cs typeface="+mn-lt"/>
              </a:rPr>
              <a:t>        </a:t>
            </a:r>
            <a:r>
              <a:rPr lang="ko-KR" altLang="en-US" sz="1000" dirty="0">
                <a:ea typeface="+mn-lt"/>
                <a:cs typeface="+mn-lt"/>
              </a:rPr>
              <a:t>    </a:t>
            </a:r>
            <a:r>
              <a:rPr lang="ko-KR" sz="1000" dirty="0">
                <a:ea typeface="+mn-lt"/>
                <a:cs typeface="+mn-lt"/>
              </a:rPr>
              <a:t>    </a:t>
            </a:r>
            <a:r>
              <a:rPr lang="ko-KR" altLang="en-US" sz="1000" dirty="0">
                <a:ea typeface="+mn-lt"/>
                <a:cs typeface="+mn-lt"/>
              </a:rPr>
              <a:t>   </a:t>
            </a:r>
            <a:r>
              <a:rPr lang="en-US" altLang="ko-KR" sz="1000" dirty="0" err="1">
                <a:ea typeface="+mn-lt"/>
                <a:cs typeface="+mn-lt"/>
              </a:rPr>
              <a:t>group_</a:t>
            </a:r>
            <a:r>
              <a:rPr lang="ko-KR" sz="1000" dirty="0" err="1">
                <a:ea typeface="+mn-lt"/>
                <a:cs typeface="+mn-lt"/>
              </a:rPr>
              <a:t>by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en-US" altLang="ko-KR" sz="1000" dirty="0" err="1">
                <a:ea typeface="+mn-lt"/>
                <a:cs typeface="+mn-lt"/>
              </a:rPr>
              <a:t>topic_name</a:t>
            </a:r>
            <a:r>
              <a:rPr lang="en-US" altLang="ko-KR" sz="1000" dirty="0">
                <a:ea typeface="+mn-lt"/>
                <a:cs typeface="+mn-lt"/>
              </a:rPr>
              <a:t>)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%&gt;%</a:t>
            </a:r>
            <a:endParaRPr lang="en-US" dirty="0"/>
          </a:p>
          <a:p>
            <a:r>
              <a:rPr lang="ko-KR" altLang="en-US" sz="1000" dirty="0">
                <a:ea typeface="+mn-lt"/>
                <a:cs typeface="+mn-lt"/>
              </a:rPr>
              <a:t>    </a:t>
            </a:r>
            <a:r>
              <a:rPr lang="ko-KR" sz="1000" dirty="0">
                <a:ea typeface="+mn-lt"/>
                <a:cs typeface="+mn-lt"/>
              </a:rPr>
              <a:t> </a:t>
            </a:r>
            <a:r>
              <a:rPr lang="ko-KR" altLang="en-US" sz="1000" dirty="0">
                <a:ea typeface="+mn-lt"/>
                <a:cs typeface="+mn-lt"/>
              </a:rPr>
              <a:t>  </a:t>
            </a:r>
            <a:r>
              <a:rPr lang="ko-KR" sz="1000" dirty="0">
                <a:ea typeface="+mn-lt"/>
                <a:cs typeface="+mn-lt"/>
              </a:rPr>
              <a:t> </a:t>
            </a:r>
            <a:r>
              <a:rPr lang="ko-KR" altLang="en-US" sz="1000" dirty="0">
                <a:ea typeface="+mn-lt"/>
                <a:cs typeface="+mn-lt"/>
              </a:rPr>
              <a:t>           </a:t>
            </a:r>
            <a:r>
              <a:rPr lang="en-US" altLang="ko-KR" sz="1000" dirty="0" err="1">
                <a:ea typeface="+mn-lt"/>
                <a:cs typeface="+mn-lt"/>
              </a:rPr>
              <a:t>count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sentiment</a:t>
            </a:r>
            <a:r>
              <a:rPr lang="en-US" altLang="ko-KR" sz="1000" dirty="0">
                <a:ea typeface="+mn-lt"/>
                <a:cs typeface="+mn-lt"/>
              </a:rPr>
              <a:t>)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%&gt;%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    </a:t>
            </a:r>
            <a:r>
              <a:rPr lang="en-US" altLang="ko-KR" sz="1000" dirty="0">
                <a:ea typeface="+mn-lt"/>
                <a:cs typeface="+mn-lt"/>
              </a:rPr>
              <a:t>mutate(ratio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n/sum(n)*100)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%&gt;%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print()</a:t>
            </a:r>
            <a:endParaRPr 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D89AA77C-0DE7-F929-38E1-5548799E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" t="14192" r="71545" b="8217"/>
          <a:stretch/>
        </p:blipFill>
        <p:spPr>
          <a:xfrm>
            <a:off x="8786447" y="1874227"/>
            <a:ext cx="2756546" cy="4868668"/>
          </a:xfrm>
          <a:prstGeom prst="rect">
            <a:avLst/>
          </a:prstGeom>
        </p:spPr>
      </p:pic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2341106-2B98-A067-C767-98AB66ABF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0" t="14765" r="77666" b="61074"/>
          <a:stretch/>
        </p:blipFill>
        <p:spPr>
          <a:xfrm>
            <a:off x="6248401" y="3239965"/>
            <a:ext cx="2427753" cy="20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38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336647" cy="117225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ea typeface="Microsoft GothicNeo"/>
                <a:cs typeface="Microsoft GothicNeo"/>
              </a:rPr>
              <a:t>문제12) 토픽 별 </a:t>
            </a:r>
            <a:r>
              <a:rPr lang="ko-KR" altLang="en-US" sz="3200" dirty="0" err="1">
                <a:ea typeface="Microsoft GothicNeo"/>
                <a:cs typeface="Microsoft GothicNeo"/>
              </a:rPr>
              <a:t>로그RR</a:t>
            </a:r>
            <a:r>
              <a:rPr lang="ko-KR" altLang="en-US" sz="3200" dirty="0">
                <a:ea typeface="Microsoft GothicNeo"/>
                <a:cs typeface="Microsoft GothicNeo"/>
              </a:rPr>
              <a:t>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34" y="1745333"/>
            <a:ext cx="5435991" cy="4998364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1E8590-50A1-8E92-799C-9F63EEBE7F1D}"/>
              </a:ext>
            </a:extLst>
          </p:cNvPr>
          <p:cNvSpPr txBox="1">
            <a:spLocks/>
          </p:cNvSpPr>
          <p:nvPr/>
        </p:nvSpPr>
        <p:spPr>
          <a:xfrm>
            <a:off x="6169682" y="1743870"/>
            <a:ext cx="5457970" cy="499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sz="1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>
                <a:ea typeface="+mn-lt"/>
                <a:cs typeface="+mn-lt"/>
              </a:rPr>
              <a:t>new_top10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%&gt;%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 err="1">
                <a:ea typeface="+mn-lt"/>
                <a:cs typeface="+mn-lt"/>
              </a:rPr>
              <a:t>group_by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en-US" altLang="ko-KR" sz="1000" dirty="0" err="1">
                <a:ea typeface="+mn-lt"/>
                <a:cs typeface="+mn-lt"/>
              </a:rPr>
              <a:t>topic_name</a:t>
            </a:r>
            <a:r>
              <a:rPr lang="en-US" altLang="ko-KR" sz="1000" dirty="0">
                <a:ea typeface="+mn-lt"/>
                <a:cs typeface="+mn-lt"/>
              </a:rPr>
              <a:t>)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%&gt;%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>
                <a:ea typeface="+mn-lt"/>
                <a:cs typeface="+mn-lt"/>
              </a:rPr>
              <a:t>              </a:t>
            </a:r>
            <a:r>
              <a:rPr lang="en-US" altLang="ko-KR" sz="1000" dirty="0" err="1">
                <a:ea typeface="+mn-lt"/>
                <a:cs typeface="+mn-lt"/>
              </a:rPr>
              <a:t>ggplot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en-US" altLang="ko-KR" sz="1000" dirty="0" err="1">
                <a:ea typeface="+mn-lt"/>
                <a:cs typeface="+mn-lt"/>
              </a:rPr>
              <a:t>aes</a:t>
            </a:r>
            <a:r>
              <a:rPr lang="en-US" altLang="ko-KR" sz="1000" dirty="0">
                <a:ea typeface="+mn-lt"/>
                <a:cs typeface="+mn-lt"/>
              </a:rPr>
              <a:t>(x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reorder(word,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 err="1">
                <a:ea typeface="+mn-lt"/>
                <a:cs typeface="+mn-lt"/>
              </a:rPr>
              <a:t>log_RR</a:t>
            </a:r>
            <a:r>
              <a:rPr lang="en-US" altLang="ko-KR" sz="1000" dirty="0">
                <a:ea typeface="+mn-lt"/>
                <a:cs typeface="+mn-lt"/>
              </a:rPr>
              <a:t>),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y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 err="1">
                <a:ea typeface="+mn-lt"/>
                <a:cs typeface="+mn-lt"/>
              </a:rPr>
              <a:t>log_RR</a:t>
            </a:r>
            <a:r>
              <a:rPr lang="en-US" altLang="ko-KR" sz="1000" dirty="0">
                <a:ea typeface="+mn-lt"/>
                <a:cs typeface="+mn-lt"/>
              </a:rPr>
              <a:t>,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>
                <a:ea typeface="+mn-lt"/>
                <a:cs typeface="+mn-lt"/>
              </a:rPr>
              <a:t>                     </a:t>
            </a:r>
            <a:r>
              <a:rPr lang="en-US" altLang="ko-KR" sz="1000" dirty="0">
                <a:ea typeface="+mn-lt"/>
                <a:cs typeface="+mn-lt"/>
              </a:rPr>
              <a:t>fill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sentiment))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+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err="1">
                <a:ea typeface="+mn-lt"/>
                <a:cs typeface="+mn-lt"/>
              </a:rPr>
              <a:t>geom_col</a:t>
            </a:r>
            <a:r>
              <a:rPr lang="en-US" altLang="ko-KR" sz="1000" dirty="0">
                <a:ea typeface="+mn-lt"/>
                <a:cs typeface="+mn-lt"/>
              </a:rPr>
              <a:t>()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+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err="1">
                <a:ea typeface="+mn-lt"/>
                <a:cs typeface="+mn-lt"/>
              </a:rPr>
              <a:t>facet_wrap</a:t>
            </a:r>
            <a:r>
              <a:rPr lang="en-US" altLang="ko-KR" sz="1000" dirty="0">
                <a:ea typeface="+mn-lt"/>
                <a:cs typeface="+mn-lt"/>
              </a:rPr>
              <a:t>(~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 err="1">
                <a:ea typeface="+mn-lt"/>
                <a:cs typeface="+mn-lt"/>
              </a:rPr>
              <a:t>topic_name</a:t>
            </a:r>
            <a:r>
              <a:rPr lang="en-US" altLang="ko-KR" sz="1000" dirty="0">
                <a:ea typeface="+mn-lt"/>
                <a:cs typeface="+mn-lt"/>
              </a:rPr>
              <a:t>,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 err="1">
                <a:ea typeface="+mn-lt"/>
                <a:cs typeface="+mn-lt"/>
              </a:rPr>
              <a:t>scales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en-US" altLang="ko-KR" sz="1000" dirty="0" err="1">
                <a:ea typeface="+mn-lt"/>
                <a:cs typeface="+mn-lt"/>
              </a:rPr>
              <a:t>free</a:t>
            </a:r>
            <a:r>
              <a:rPr lang="en-US" altLang="ko-KR" sz="1000" dirty="0">
                <a:ea typeface="+mn-lt"/>
                <a:cs typeface="+mn-lt"/>
              </a:rPr>
              <a:t>",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 err="1">
                <a:ea typeface="+mn-lt"/>
                <a:cs typeface="+mn-lt"/>
              </a:rPr>
              <a:t>ncol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3)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+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err="1">
                <a:ea typeface="+mn-lt"/>
                <a:cs typeface="+mn-lt"/>
              </a:rPr>
              <a:t>scale_radius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en-US" altLang="ko-KR" sz="1000" dirty="0" err="1">
                <a:ea typeface="+mn-lt"/>
                <a:cs typeface="+mn-lt"/>
              </a:rPr>
              <a:t>limits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c(10,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NA),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 err="1">
                <a:ea typeface="+mn-lt"/>
                <a:cs typeface="+mn-lt"/>
              </a:rPr>
              <a:t>range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c(3,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15))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+</a:t>
            </a:r>
            <a:r>
              <a:rPr lang="ko-KR" altLang="en-US" sz="1000" dirty="0"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err="1">
                <a:ea typeface="+mn-lt"/>
                <a:cs typeface="+mn-lt"/>
              </a:rPr>
              <a:t>coord_flip</a:t>
            </a:r>
            <a:r>
              <a:rPr lang="en-US" altLang="ko-KR" sz="1000" dirty="0">
                <a:ea typeface="+mn-lt"/>
                <a:cs typeface="+mn-lt"/>
              </a:rPr>
              <a:t>()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+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err="1">
                <a:ea typeface="+mn-lt"/>
                <a:cs typeface="+mn-lt"/>
              </a:rPr>
              <a:t>labs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en-US" altLang="ko-KR" sz="1000" dirty="0" err="1">
                <a:ea typeface="+mn-lt"/>
                <a:cs typeface="+mn-lt"/>
              </a:rPr>
              <a:t>x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NULL)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+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err="1">
                <a:ea typeface="+mn-lt"/>
                <a:cs typeface="+mn-lt"/>
              </a:rPr>
              <a:t>theme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en-US" altLang="ko-KR" sz="1000" dirty="0" err="1">
                <a:ea typeface="+mn-lt"/>
                <a:cs typeface="+mn-lt"/>
              </a:rPr>
              <a:t>text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 err="1">
                <a:ea typeface="+mn-lt"/>
                <a:cs typeface="+mn-lt"/>
              </a:rPr>
              <a:t>element_text</a:t>
            </a:r>
            <a:r>
              <a:rPr lang="en-US" altLang="ko-KR" sz="1000" dirty="0">
                <a:ea typeface="+mn-lt"/>
                <a:cs typeface="+mn-lt"/>
              </a:rPr>
              <a:t>(</a:t>
            </a:r>
            <a:r>
              <a:rPr lang="en-US" altLang="ko-KR" sz="1000" dirty="0" err="1">
                <a:ea typeface="+mn-lt"/>
                <a:cs typeface="+mn-lt"/>
              </a:rPr>
              <a:t>family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en-US" altLang="ko-KR" sz="1000" dirty="0">
                <a:ea typeface="+mn-lt"/>
                <a:cs typeface="+mn-lt"/>
              </a:rPr>
              <a:t>=</a:t>
            </a:r>
            <a:r>
              <a:rPr lang="ko-KR" altLang="en-US" sz="1000" dirty="0">
                <a:ea typeface="+mn-lt"/>
                <a:cs typeface="+mn-lt"/>
              </a:rPr>
              <a:t> </a:t>
            </a:r>
            <a:r>
              <a:rPr lang="en-US" altLang="ko-KR" sz="1000" dirty="0">
                <a:ea typeface="+mn-lt"/>
                <a:cs typeface="+mn-lt"/>
              </a:rPr>
              <a:t>"</a:t>
            </a:r>
            <a:r>
              <a:rPr lang="en-US" altLang="ko-KR" sz="1000" dirty="0" err="1">
                <a:ea typeface="+mn-lt"/>
                <a:cs typeface="+mn-lt"/>
              </a:rPr>
              <a:t>nanumgothic</a:t>
            </a:r>
            <a:r>
              <a:rPr lang="en-US" altLang="ko-KR" sz="1000" dirty="0">
                <a:ea typeface="+mn-lt"/>
                <a:cs typeface="+mn-lt"/>
              </a:rPr>
              <a:t>"))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err="1">
                <a:ea typeface="+mn-lt"/>
                <a:cs typeface="+mn-lt"/>
              </a:rPr>
              <a:t>theme_minimal</a:t>
            </a:r>
            <a:r>
              <a:rPr lang="en-US" altLang="ko-KR" sz="1000" dirty="0">
                <a:ea typeface="+mn-lt"/>
                <a:cs typeface="+mn-lt"/>
              </a:rPr>
              <a:t>()</a:t>
            </a:r>
            <a:endParaRPr lang="ko-KR" altLang="en-US" sz="1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sz="1000" dirty="0">
              <a:ea typeface="Microsoft GothicNeo"/>
              <a:cs typeface="Microsoft 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29DC2-001B-D3FB-30FE-A5CE907526A0}"/>
              </a:ext>
            </a:extLst>
          </p:cNvPr>
          <p:cNvSpPr txBox="1"/>
          <p:nvPr/>
        </p:nvSpPr>
        <p:spPr>
          <a:xfrm>
            <a:off x="731226" y="1800955"/>
            <a:ext cx="523435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dirty="0">
                <a:ea typeface="+mn-lt"/>
                <a:cs typeface="+mn-lt"/>
              </a:rPr>
              <a:t>#12. 각 토픽들 내에서 사용된 긍정과 부정 단어들을 가지고 각 토픽 별 단어들에 대한 </a:t>
            </a:r>
            <a:r>
              <a:rPr lang="ko-KR" sz="1000" dirty="0" err="1">
                <a:ea typeface="+mn-lt"/>
                <a:cs typeface="+mn-lt"/>
              </a:rPr>
              <a:t>로그RR을</a:t>
            </a:r>
            <a:r>
              <a:rPr lang="ko-KR" sz="1000" dirty="0">
                <a:ea typeface="+mn-lt"/>
                <a:cs typeface="+mn-lt"/>
              </a:rPr>
              <a:t> 적당한 페이지를 할당하여 그래프를 그리고 설명을 </a:t>
            </a:r>
            <a:r>
              <a:rPr lang="ko-KR" sz="1000" dirty="0" err="1">
                <a:ea typeface="+mn-lt"/>
                <a:cs typeface="+mn-lt"/>
              </a:rPr>
              <a:t>하시오</a:t>
            </a:r>
            <a:r>
              <a:rPr lang="ko-KR" sz="1000" dirty="0">
                <a:ea typeface="+mn-lt"/>
                <a:cs typeface="+mn-lt"/>
              </a:rPr>
              <a:t>.</a:t>
            </a:r>
            <a:endParaRPr lang="ko-KR" dirty="0"/>
          </a:p>
          <a:p>
            <a:endParaRPr lang="ko-KR"/>
          </a:p>
          <a:p>
            <a:r>
              <a:rPr lang="ko-KR" sz="1000" dirty="0" err="1">
                <a:ea typeface="+mn-lt"/>
                <a:cs typeface="+mn-lt"/>
              </a:rPr>
              <a:t>new_frequency_word</a:t>
            </a:r>
            <a:r>
              <a:rPr lang="ko-KR" sz="1000" dirty="0">
                <a:ea typeface="+mn-lt"/>
                <a:cs typeface="+mn-lt"/>
              </a:rPr>
              <a:t> &lt;- </a:t>
            </a:r>
            <a:r>
              <a:rPr lang="ko-KR" sz="1000" dirty="0" err="1">
                <a:ea typeface="+mn-lt"/>
                <a:cs typeface="+mn-lt"/>
              </a:rPr>
              <a:t>all_comment_topic</a:t>
            </a:r>
            <a:r>
              <a:rPr lang="ko-KR" sz="1000" dirty="0">
                <a:ea typeface="+mn-lt"/>
                <a:cs typeface="+mn-lt"/>
              </a:rPr>
              <a:t> %&gt;%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               </a:t>
            </a:r>
            <a:r>
              <a:rPr lang="ko-KR" sz="1000" dirty="0" err="1">
                <a:ea typeface="+mn-lt"/>
                <a:cs typeface="+mn-lt"/>
              </a:rPr>
              <a:t>group_by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topic_name</a:t>
            </a:r>
            <a:r>
              <a:rPr lang="ko-KR" sz="1000" dirty="0">
                <a:ea typeface="+mn-lt"/>
                <a:cs typeface="+mn-lt"/>
              </a:rPr>
              <a:t>) %&gt;%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               </a:t>
            </a:r>
            <a:r>
              <a:rPr lang="ko-KR" sz="1000" dirty="0" err="1">
                <a:ea typeface="+mn-lt"/>
                <a:cs typeface="+mn-lt"/>
              </a:rPr>
              <a:t>count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sentiment</a:t>
            </a:r>
            <a:r>
              <a:rPr lang="ko-KR" sz="1000" dirty="0">
                <a:ea typeface="+mn-lt"/>
                <a:cs typeface="+mn-lt"/>
              </a:rPr>
              <a:t>, </a:t>
            </a:r>
            <a:r>
              <a:rPr lang="ko-KR" sz="1000" dirty="0" err="1">
                <a:ea typeface="+mn-lt"/>
                <a:cs typeface="+mn-lt"/>
              </a:rPr>
              <a:t>word</a:t>
            </a:r>
            <a:r>
              <a:rPr lang="ko-KR" sz="1000" dirty="0">
                <a:ea typeface="+mn-lt"/>
                <a:cs typeface="+mn-lt"/>
              </a:rPr>
              <a:t>, </a:t>
            </a:r>
            <a:r>
              <a:rPr lang="ko-KR" sz="1000" dirty="0" err="1">
                <a:ea typeface="+mn-lt"/>
                <a:cs typeface="+mn-lt"/>
              </a:rPr>
              <a:t>sort</a:t>
            </a:r>
            <a:r>
              <a:rPr lang="ko-KR" sz="1000" dirty="0">
                <a:ea typeface="+mn-lt"/>
                <a:cs typeface="+mn-lt"/>
              </a:rPr>
              <a:t> = </a:t>
            </a:r>
            <a:r>
              <a:rPr lang="ko-KR" sz="1000" dirty="0" err="1">
                <a:ea typeface="+mn-lt"/>
                <a:cs typeface="+mn-lt"/>
              </a:rPr>
              <a:t>T</a:t>
            </a:r>
            <a:r>
              <a:rPr lang="ko-KR" sz="1000" dirty="0">
                <a:ea typeface="+mn-lt"/>
                <a:cs typeface="+mn-lt"/>
              </a:rPr>
              <a:t>)</a:t>
            </a:r>
            <a:endParaRPr lang="ko-KR" dirty="0"/>
          </a:p>
          <a:p>
            <a:endParaRPr lang="ko-KR"/>
          </a:p>
          <a:p>
            <a:r>
              <a:rPr lang="ko-KR" sz="1000" dirty="0" err="1">
                <a:ea typeface="+mn-lt"/>
                <a:cs typeface="+mn-lt"/>
              </a:rPr>
              <a:t>new_comment_wide</a:t>
            </a:r>
            <a:r>
              <a:rPr lang="ko-KR" sz="1000" dirty="0">
                <a:ea typeface="+mn-lt"/>
                <a:cs typeface="+mn-lt"/>
              </a:rPr>
              <a:t> &lt;- </a:t>
            </a:r>
            <a:r>
              <a:rPr lang="ko-KR" sz="1000" dirty="0" err="1">
                <a:ea typeface="+mn-lt"/>
                <a:cs typeface="+mn-lt"/>
              </a:rPr>
              <a:t>new_frequency_word</a:t>
            </a:r>
            <a:r>
              <a:rPr lang="ko-KR" sz="1000" dirty="0">
                <a:ea typeface="+mn-lt"/>
                <a:cs typeface="+mn-lt"/>
              </a:rPr>
              <a:t> %&gt;% # </a:t>
            </a:r>
            <a:r>
              <a:rPr lang="ko-KR" sz="1000" dirty="0" err="1">
                <a:ea typeface="+mn-lt"/>
                <a:cs typeface="+mn-lt"/>
              </a:rPr>
              <a:t>Wide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form으로</a:t>
            </a:r>
            <a:r>
              <a:rPr lang="ko-KR" sz="1000" dirty="0">
                <a:ea typeface="+mn-lt"/>
                <a:cs typeface="+mn-lt"/>
              </a:rPr>
              <a:t> 변환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             </a:t>
            </a:r>
            <a:r>
              <a:rPr lang="ko-KR" sz="1000" dirty="0" err="1">
                <a:ea typeface="+mn-lt"/>
                <a:cs typeface="+mn-lt"/>
              </a:rPr>
              <a:t>filter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sentiment</a:t>
            </a:r>
            <a:r>
              <a:rPr lang="ko-KR" sz="1000" dirty="0">
                <a:ea typeface="+mn-lt"/>
                <a:cs typeface="+mn-lt"/>
              </a:rPr>
              <a:t> != "</a:t>
            </a:r>
            <a:r>
              <a:rPr lang="ko-KR" sz="1000" dirty="0" err="1">
                <a:ea typeface="+mn-lt"/>
                <a:cs typeface="+mn-lt"/>
              </a:rPr>
              <a:t>neu</a:t>
            </a:r>
            <a:r>
              <a:rPr lang="ko-KR" sz="1000" dirty="0">
                <a:ea typeface="+mn-lt"/>
                <a:cs typeface="+mn-lt"/>
              </a:rPr>
              <a:t>") %&gt;%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             </a:t>
            </a:r>
            <a:r>
              <a:rPr lang="ko-KR" sz="1000" dirty="0" err="1">
                <a:ea typeface="+mn-lt"/>
                <a:cs typeface="+mn-lt"/>
              </a:rPr>
              <a:t>pivot_wider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names_from</a:t>
            </a:r>
            <a:r>
              <a:rPr lang="ko-KR" sz="1000" dirty="0">
                <a:ea typeface="+mn-lt"/>
                <a:cs typeface="+mn-lt"/>
              </a:rPr>
              <a:t> = </a:t>
            </a:r>
            <a:r>
              <a:rPr lang="ko-KR" sz="1000" dirty="0" err="1">
                <a:ea typeface="+mn-lt"/>
                <a:cs typeface="+mn-lt"/>
              </a:rPr>
              <a:t>sentiment</a:t>
            </a:r>
            <a:r>
              <a:rPr lang="ko-KR" sz="1000" dirty="0">
                <a:ea typeface="+mn-lt"/>
                <a:cs typeface="+mn-lt"/>
              </a:rPr>
              <a:t>,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ko-KR" altLang="en-US" sz="1000" dirty="0">
                <a:ea typeface="+mn-lt"/>
                <a:cs typeface="+mn-lt"/>
              </a:rPr>
              <a:t>                               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values_from</a:t>
            </a:r>
            <a:r>
              <a:rPr lang="ko-KR" sz="1000" dirty="0">
                <a:ea typeface="+mn-lt"/>
                <a:cs typeface="+mn-lt"/>
              </a:rPr>
              <a:t> = </a:t>
            </a:r>
            <a:r>
              <a:rPr lang="ko-KR" sz="1000" dirty="0" err="1">
                <a:ea typeface="+mn-lt"/>
                <a:cs typeface="+mn-lt"/>
              </a:rPr>
              <a:t>n</a:t>
            </a:r>
            <a:r>
              <a:rPr lang="ko-KR" sz="1000" dirty="0">
                <a:ea typeface="+mn-lt"/>
                <a:cs typeface="+mn-lt"/>
              </a:rPr>
              <a:t>,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                         </a:t>
            </a:r>
            <a:r>
              <a:rPr lang="ko-KR" sz="1000" dirty="0" err="1">
                <a:ea typeface="+mn-lt"/>
                <a:cs typeface="+mn-lt"/>
              </a:rPr>
              <a:t>values_fill</a:t>
            </a:r>
            <a:r>
              <a:rPr lang="ko-KR" sz="1000" dirty="0">
                <a:ea typeface="+mn-lt"/>
                <a:cs typeface="+mn-lt"/>
              </a:rPr>
              <a:t> = </a:t>
            </a:r>
            <a:r>
              <a:rPr lang="ko-KR" sz="1000" dirty="0" err="1">
                <a:ea typeface="+mn-lt"/>
                <a:cs typeface="+mn-lt"/>
              </a:rPr>
              <a:t>list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n</a:t>
            </a:r>
            <a:r>
              <a:rPr lang="ko-KR" sz="1000" dirty="0">
                <a:ea typeface="+mn-lt"/>
                <a:cs typeface="+mn-lt"/>
              </a:rPr>
              <a:t> = 0))</a:t>
            </a:r>
            <a:endParaRPr lang="ko-KR" dirty="0"/>
          </a:p>
          <a:p>
            <a:endParaRPr lang="ko-KR"/>
          </a:p>
          <a:p>
            <a:r>
              <a:rPr lang="ko-KR" sz="1000" dirty="0">
                <a:ea typeface="+mn-lt"/>
                <a:cs typeface="+mn-lt"/>
              </a:rPr>
              <a:t># </a:t>
            </a:r>
            <a:r>
              <a:rPr lang="ko-KR" sz="1000" dirty="0" err="1">
                <a:ea typeface="+mn-lt"/>
                <a:cs typeface="+mn-lt"/>
              </a:rPr>
              <a:t>로그RR</a:t>
            </a:r>
            <a:r>
              <a:rPr lang="ko-KR" sz="1000" dirty="0">
                <a:ea typeface="+mn-lt"/>
                <a:cs typeface="+mn-lt"/>
              </a:rPr>
              <a:t> 구하기</a:t>
            </a:r>
            <a:endParaRPr lang="ko-KR" dirty="0"/>
          </a:p>
          <a:p>
            <a:r>
              <a:rPr lang="ko-KR" sz="1000" dirty="0" err="1">
                <a:ea typeface="+mn-lt"/>
                <a:cs typeface="+mn-lt"/>
              </a:rPr>
              <a:t>new_comment_wide</a:t>
            </a:r>
            <a:r>
              <a:rPr lang="ko-KR" sz="1000" dirty="0">
                <a:ea typeface="+mn-lt"/>
                <a:cs typeface="+mn-lt"/>
              </a:rPr>
              <a:t> &lt;- </a:t>
            </a:r>
            <a:r>
              <a:rPr lang="ko-KR" sz="1000" dirty="0" err="1">
                <a:ea typeface="+mn-lt"/>
                <a:cs typeface="+mn-lt"/>
              </a:rPr>
              <a:t>new_comment_wide</a:t>
            </a:r>
            <a:r>
              <a:rPr lang="ko-KR" sz="1000" dirty="0">
                <a:ea typeface="+mn-lt"/>
                <a:cs typeface="+mn-lt"/>
              </a:rPr>
              <a:t> %&gt;%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             </a:t>
            </a:r>
            <a:r>
              <a:rPr lang="ko-KR" sz="1000" dirty="0" err="1">
                <a:ea typeface="+mn-lt"/>
                <a:cs typeface="+mn-lt"/>
              </a:rPr>
              <a:t>mutate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log_RR</a:t>
            </a:r>
            <a:r>
              <a:rPr lang="ko-KR" sz="1000" dirty="0">
                <a:ea typeface="+mn-lt"/>
                <a:cs typeface="+mn-lt"/>
              </a:rPr>
              <a:t> = </a:t>
            </a:r>
            <a:r>
              <a:rPr lang="ko-KR" sz="1000" dirty="0" err="1">
                <a:ea typeface="+mn-lt"/>
                <a:cs typeface="+mn-lt"/>
              </a:rPr>
              <a:t>log</a:t>
            </a:r>
            <a:r>
              <a:rPr lang="ko-KR" sz="1000" dirty="0">
                <a:ea typeface="+mn-lt"/>
                <a:cs typeface="+mn-lt"/>
              </a:rPr>
              <a:t>(((</a:t>
            </a:r>
            <a:r>
              <a:rPr lang="ko-KR" sz="1000" dirty="0" err="1">
                <a:ea typeface="+mn-lt"/>
                <a:cs typeface="+mn-lt"/>
              </a:rPr>
              <a:t>positive</a:t>
            </a:r>
            <a:r>
              <a:rPr lang="ko-KR" sz="1000" dirty="0">
                <a:ea typeface="+mn-lt"/>
                <a:cs typeface="+mn-lt"/>
              </a:rPr>
              <a:t> + 1) / (</a:t>
            </a:r>
            <a:r>
              <a:rPr lang="ko-KR" sz="1000" dirty="0" err="1">
                <a:ea typeface="+mn-lt"/>
                <a:cs typeface="+mn-lt"/>
              </a:rPr>
              <a:t>sum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positive</a:t>
            </a:r>
            <a:r>
              <a:rPr lang="ko-KR" sz="1000" dirty="0">
                <a:ea typeface="+mn-lt"/>
                <a:cs typeface="+mn-lt"/>
              </a:rPr>
              <a:t> + 1))) /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                                ((</a:t>
            </a:r>
            <a:r>
              <a:rPr lang="ko-KR" sz="1000" dirty="0" err="1">
                <a:ea typeface="+mn-lt"/>
                <a:cs typeface="+mn-lt"/>
              </a:rPr>
              <a:t>negative</a:t>
            </a:r>
            <a:r>
              <a:rPr lang="ko-KR" sz="1000" dirty="0">
                <a:ea typeface="+mn-lt"/>
                <a:cs typeface="+mn-lt"/>
              </a:rPr>
              <a:t> + 1) / (</a:t>
            </a:r>
            <a:r>
              <a:rPr lang="ko-KR" sz="1000" dirty="0" err="1">
                <a:ea typeface="+mn-lt"/>
                <a:cs typeface="+mn-lt"/>
              </a:rPr>
              <a:t>sum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negative</a:t>
            </a:r>
            <a:r>
              <a:rPr lang="ko-KR" sz="1000" dirty="0">
                <a:ea typeface="+mn-lt"/>
                <a:cs typeface="+mn-lt"/>
              </a:rPr>
              <a:t> + 1)))))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endParaRPr lang="ko-KR"/>
          </a:p>
          <a:p>
            <a:endParaRPr lang="ko-KR"/>
          </a:p>
          <a:p>
            <a:r>
              <a:rPr lang="ko-KR" sz="1000" dirty="0">
                <a:ea typeface="+mn-lt"/>
                <a:cs typeface="+mn-lt"/>
              </a:rPr>
              <a:t>new_top10 &lt;- </a:t>
            </a:r>
            <a:r>
              <a:rPr lang="ko-KR" sz="1000" dirty="0" err="1">
                <a:ea typeface="+mn-lt"/>
                <a:cs typeface="+mn-lt"/>
              </a:rPr>
              <a:t>new_comment_wide</a:t>
            </a:r>
            <a:r>
              <a:rPr lang="ko-KR" sz="1000" dirty="0">
                <a:ea typeface="+mn-lt"/>
                <a:cs typeface="+mn-lt"/>
              </a:rPr>
              <a:t> %&gt;%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      </a:t>
            </a:r>
            <a:r>
              <a:rPr lang="ko-KR" sz="1000" dirty="0" err="1">
                <a:ea typeface="+mn-lt"/>
                <a:cs typeface="+mn-lt"/>
              </a:rPr>
              <a:t>group_by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sentiment</a:t>
            </a:r>
            <a:r>
              <a:rPr lang="ko-KR" sz="1000" dirty="0">
                <a:ea typeface="+mn-lt"/>
                <a:cs typeface="+mn-lt"/>
              </a:rPr>
              <a:t> = </a:t>
            </a:r>
            <a:r>
              <a:rPr lang="ko-KR" sz="1000" dirty="0" err="1">
                <a:ea typeface="+mn-lt"/>
                <a:cs typeface="+mn-lt"/>
              </a:rPr>
              <a:t>ifelse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log_RR</a:t>
            </a:r>
            <a:r>
              <a:rPr lang="ko-KR" sz="1000" dirty="0">
                <a:ea typeface="+mn-lt"/>
                <a:cs typeface="+mn-lt"/>
              </a:rPr>
              <a:t> &gt; 0, "</a:t>
            </a:r>
            <a:r>
              <a:rPr lang="ko-KR" sz="1000" dirty="0" err="1">
                <a:ea typeface="+mn-lt"/>
                <a:cs typeface="+mn-lt"/>
              </a:rPr>
              <a:t>positive</a:t>
            </a:r>
            <a:r>
              <a:rPr lang="ko-KR" sz="1000" dirty="0">
                <a:ea typeface="+mn-lt"/>
                <a:cs typeface="+mn-lt"/>
              </a:rPr>
              <a:t>", "</a:t>
            </a:r>
            <a:r>
              <a:rPr lang="ko-KR" sz="1000" dirty="0" err="1">
                <a:ea typeface="+mn-lt"/>
                <a:cs typeface="+mn-lt"/>
              </a:rPr>
              <a:t>negative</a:t>
            </a:r>
            <a:r>
              <a:rPr lang="ko-KR" sz="1000" dirty="0">
                <a:ea typeface="+mn-lt"/>
                <a:cs typeface="+mn-lt"/>
              </a:rPr>
              <a:t>")) %&gt;%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      </a:t>
            </a:r>
            <a:r>
              <a:rPr lang="ko-KR" sz="1000" dirty="0" err="1">
                <a:ea typeface="+mn-lt"/>
                <a:cs typeface="+mn-lt"/>
              </a:rPr>
              <a:t>slice_max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abs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log_RR</a:t>
            </a:r>
            <a:r>
              <a:rPr lang="ko-KR" sz="1000" dirty="0">
                <a:ea typeface="+mn-lt"/>
                <a:cs typeface="+mn-lt"/>
              </a:rPr>
              <a:t>), </a:t>
            </a:r>
            <a:r>
              <a:rPr lang="ko-KR" sz="1000" dirty="0" err="1">
                <a:ea typeface="+mn-lt"/>
                <a:cs typeface="+mn-lt"/>
              </a:rPr>
              <a:t>n</a:t>
            </a:r>
            <a:r>
              <a:rPr lang="ko-KR" sz="1000" dirty="0">
                <a:ea typeface="+mn-lt"/>
                <a:cs typeface="+mn-lt"/>
              </a:rPr>
              <a:t> = 50, </a:t>
            </a:r>
            <a:r>
              <a:rPr lang="ko-KR" sz="1000" dirty="0" err="1">
                <a:ea typeface="+mn-lt"/>
                <a:cs typeface="+mn-lt"/>
              </a:rPr>
              <a:t>with_ties</a:t>
            </a:r>
            <a:r>
              <a:rPr lang="ko-KR" sz="1000" dirty="0">
                <a:ea typeface="+mn-lt"/>
                <a:cs typeface="+mn-lt"/>
              </a:rPr>
              <a:t> = </a:t>
            </a:r>
            <a:r>
              <a:rPr lang="ko-KR" sz="1000" dirty="0" err="1">
                <a:ea typeface="+mn-lt"/>
                <a:cs typeface="+mn-lt"/>
              </a:rPr>
              <a:t>F</a:t>
            </a:r>
            <a:r>
              <a:rPr lang="ko-KR" sz="1000" dirty="0">
                <a:ea typeface="+mn-lt"/>
                <a:cs typeface="+mn-lt"/>
              </a:rPr>
              <a:t>)</a:t>
            </a:r>
            <a:endParaRPr lang="ko-KR" dirty="0"/>
          </a:p>
          <a:p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4903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문제1) </a:t>
            </a:r>
            <a:r>
              <a:rPr lang="ko-KR" altLang="en-US" err="1">
                <a:ea typeface="Microsoft GothicNeo"/>
                <a:cs typeface="Microsoft GothicNeo"/>
              </a:rPr>
              <a:t>전처리</a:t>
            </a:r>
            <a:r>
              <a:rPr lang="ko-KR" altLang="en-US">
                <a:ea typeface="Microsoft GothicNeo"/>
                <a:cs typeface="Microsoft GothicNeo"/>
              </a:rPr>
              <a:t> 및 토큰화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299" y="2148313"/>
            <a:ext cx="5435991" cy="4558751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8776-927B-B093-6998-EBF20369C7E7}"/>
              </a:ext>
            </a:extLst>
          </p:cNvPr>
          <p:cNvSpPr txBox="1"/>
          <p:nvPr/>
        </p:nvSpPr>
        <p:spPr>
          <a:xfrm>
            <a:off x="657957" y="2145322"/>
            <a:ext cx="5058506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>
                <a:ea typeface="+mn-lt"/>
                <a:cs typeface="+mn-lt"/>
              </a:rPr>
              <a:t>#1. 첨부된 대한항공 댓글을 읽어와 명사/형용사/동사를 토큰으로 선택하고 명사/형용사/동사의 기능을 하지 못하는 단어들을 불용어들을 </a:t>
            </a:r>
            <a:r>
              <a:rPr lang="ko-KR" sz="1000" err="1">
                <a:ea typeface="+mn-lt"/>
                <a:cs typeface="+mn-lt"/>
              </a:rPr>
              <a:t>stopword로</a:t>
            </a:r>
            <a:r>
              <a:rPr lang="ko-KR" sz="1000">
                <a:ea typeface="+mn-lt"/>
                <a:cs typeface="+mn-lt"/>
              </a:rPr>
              <a:t> 정의하여 제외, 유사어 처리 등의 향후 텍스트 분석을 하기 위한 </a:t>
            </a:r>
            <a:r>
              <a:rPr lang="ko-KR" sz="1000" err="1">
                <a:ea typeface="+mn-lt"/>
                <a:cs typeface="+mn-lt"/>
              </a:rPr>
              <a:t>전처리</a:t>
            </a:r>
            <a:r>
              <a:rPr lang="ko-KR" sz="1000">
                <a:ea typeface="+mn-lt"/>
                <a:cs typeface="+mn-lt"/>
              </a:rPr>
              <a:t> 과정을 보이고 </a:t>
            </a:r>
            <a:r>
              <a:rPr lang="ko-KR" sz="1000" err="1">
                <a:ea typeface="+mn-lt"/>
                <a:cs typeface="+mn-lt"/>
              </a:rPr>
              <a:t>설명하시오</a:t>
            </a:r>
            <a:r>
              <a:rPr lang="ko-KR" sz="1000">
                <a:ea typeface="+mn-lt"/>
                <a:cs typeface="+mn-lt"/>
              </a:rPr>
              <a:t>.</a:t>
            </a:r>
            <a:endParaRPr lang="ko-KR"/>
          </a:p>
          <a:p>
            <a:endParaRPr lang="ko-KR" alt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# 댓글 </a:t>
            </a:r>
            <a:r>
              <a:rPr lang="ko-KR" sz="1000" err="1">
                <a:ea typeface="+mn-lt"/>
                <a:cs typeface="+mn-lt"/>
              </a:rPr>
              <a:t>전처리</a:t>
            </a:r>
            <a:endParaRPr lang="ko-KR">
              <a:ea typeface="Microsoft GothicNeo"/>
              <a:cs typeface="Microsoft GothicNeo"/>
            </a:endParaRPr>
          </a:p>
          <a:p>
            <a:r>
              <a:rPr lang="ko-KR" sz="1000" err="1">
                <a:ea typeface="+mn-lt"/>
                <a:cs typeface="+mn-lt"/>
              </a:rPr>
              <a:t>krair_comment</a:t>
            </a:r>
            <a:r>
              <a:rPr lang="ko-KR" sz="1000">
                <a:ea typeface="+mn-lt"/>
                <a:cs typeface="+mn-lt"/>
              </a:rPr>
              <a:t> &lt;- </a:t>
            </a:r>
            <a:r>
              <a:rPr lang="ko-KR" sz="1000" err="1">
                <a:ea typeface="+mn-lt"/>
                <a:cs typeface="+mn-lt"/>
              </a:rPr>
              <a:t>raw_comment</a:t>
            </a:r>
            <a:r>
              <a:rPr lang="ko-KR" sz="1000">
                <a:ea typeface="+mn-lt"/>
                <a:cs typeface="+mn-lt"/>
              </a:rPr>
              <a:t> %&gt;%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  </a:t>
            </a:r>
            <a:r>
              <a:rPr lang="ko-KR" sz="1000" err="1">
                <a:ea typeface="+mn-lt"/>
                <a:cs typeface="+mn-lt"/>
              </a:rPr>
              <a:t>rename</a:t>
            </a:r>
            <a:r>
              <a:rPr lang="ko-KR" sz="1000">
                <a:ea typeface="+mn-lt"/>
                <a:cs typeface="+mn-lt"/>
              </a:rPr>
              <a:t>('</a:t>
            </a:r>
            <a:r>
              <a:rPr lang="ko-KR" sz="1000" err="1">
                <a:ea typeface="+mn-lt"/>
                <a:cs typeface="+mn-lt"/>
              </a:rPr>
              <a:t>reply</a:t>
            </a:r>
            <a:r>
              <a:rPr lang="ko-KR" sz="1000">
                <a:ea typeface="+mn-lt"/>
                <a:cs typeface="+mn-lt"/>
              </a:rPr>
              <a:t>' = '댓글(작성내용)') %&gt;%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  </a:t>
            </a:r>
            <a:r>
              <a:rPr lang="ko-KR" sz="1000" err="1">
                <a:ea typeface="+mn-lt"/>
                <a:cs typeface="+mn-lt"/>
              </a:rPr>
              <a:t>select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reply</a:t>
            </a:r>
            <a:r>
              <a:rPr lang="ko-KR" sz="1000">
                <a:ea typeface="+mn-lt"/>
                <a:cs typeface="+mn-lt"/>
              </a:rPr>
              <a:t>) %&gt;%</a:t>
            </a:r>
            <a:r>
              <a:rPr lang="ko-KR" altLang="en-US" sz="1000">
                <a:ea typeface="+mn-lt"/>
                <a:cs typeface="+mn-lt"/>
              </a:rPr>
              <a:t>    # 변수 이름 수정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  </a:t>
            </a:r>
            <a:r>
              <a:rPr lang="ko-KR" sz="1000" err="1">
                <a:ea typeface="+mn-lt"/>
                <a:cs typeface="+mn-lt"/>
              </a:rPr>
              <a:t>mutate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reply_raw</a:t>
            </a:r>
            <a:r>
              <a:rPr lang="ko-KR" sz="1000">
                <a:ea typeface="+mn-lt"/>
                <a:cs typeface="+mn-lt"/>
              </a:rPr>
              <a:t> = </a:t>
            </a:r>
            <a:r>
              <a:rPr lang="ko-KR" sz="1000" err="1">
                <a:ea typeface="+mn-lt"/>
                <a:cs typeface="+mn-lt"/>
              </a:rPr>
              <a:t>str_squish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replace_html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reply</a:t>
            </a:r>
            <a:r>
              <a:rPr lang="ko-KR" sz="1000">
                <a:ea typeface="+mn-lt"/>
                <a:cs typeface="+mn-lt"/>
              </a:rPr>
              <a:t>)),</a:t>
            </a:r>
            <a:r>
              <a:rPr lang="ko-KR" altLang="en-US" sz="1000">
                <a:ea typeface="+mn-lt"/>
                <a:cs typeface="+mn-lt"/>
              </a:rPr>
              <a:t>  # 댓글 원본 유지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         </a:t>
            </a:r>
            <a:r>
              <a:rPr lang="ko-KR" sz="1000" err="1">
                <a:ea typeface="+mn-lt"/>
                <a:cs typeface="+mn-lt"/>
              </a:rPr>
              <a:t>reply</a:t>
            </a:r>
            <a:r>
              <a:rPr lang="ko-KR" sz="1000">
                <a:ea typeface="+mn-lt"/>
                <a:cs typeface="+mn-lt"/>
              </a:rPr>
              <a:t> = </a:t>
            </a:r>
            <a:r>
              <a:rPr lang="ko-KR" sz="1000" err="1">
                <a:ea typeface="+mn-lt"/>
                <a:cs typeface="+mn-lt"/>
              </a:rPr>
              <a:t>str_replace_all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reply</a:t>
            </a:r>
            <a:r>
              <a:rPr lang="ko-KR" sz="1000">
                <a:ea typeface="+mn-lt"/>
                <a:cs typeface="+mn-lt"/>
              </a:rPr>
              <a:t>, "[^가-</a:t>
            </a:r>
            <a:r>
              <a:rPr lang="ko-KR" sz="1000" err="1">
                <a:ea typeface="+mn-lt"/>
                <a:cs typeface="+mn-lt"/>
              </a:rPr>
              <a:t>힣</a:t>
            </a:r>
            <a:r>
              <a:rPr lang="ko-KR" sz="1000">
                <a:ea typeface="+mn-lt"/>
                <a:cs typeface="+mn-lt"/>
              </a:rPr>
              <a:t>]", " "),</a:t>
            </a:r>
            <a:r>
              <a:rPr lang="ko-KR" altLang="en-US" sz="1000">
                <a:ea typeface="+mn-lt"/>
                <a:cs typeface="+mn-lt"/>
              </a:rPr>
              <a:t>   # 한글 제외 공백처리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         </a:t>
            </a:r>
            <a:r>
              <a:rPr lang="ko-KR" sz="1000" err="1">
                <a:ea typeface="+mn-lt"/>
                <a:cs typeface="+mn-lt"/>
              </a:rPr>
              <a:t>reply</a:t>
            </a:r>
            <a:r>
              <a:rPr lang="ko-KR" sz="1000">
                <a:ea typeface="+mn-lt"/>
                <a:cs typeface="+mn-lt"/>
              </a:rPr>
              <a:t> = </a:t>
            </a:r>
            <a:r>
              <a:rPr lang="ko-KR" sz="1000" err="1">
                <a:ea typeface="+mn-lt"/>
                <a:cs typeface="+mn-lt"/>
              </a:rPr>
              <a:t>str_squish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reply</a:t>
            </a:r>
            <a:r>
              <a:rPr lang="ko-KR" sz="1000">
                <a:ea typeface="+mn-lt"/>
                <a:cs typeface="+mn-lt"/>
              </a:rPr>
              <a:t>),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         </a:t>
            </a:r>
            <a:r>
              <a:rPr lang="ko-KR" sz="1000" err="1">
                <a:ea typeface="+mn-lt"/>
                <a:cs typeface="+mn-lt"/>
              </a:rPr>
              <a:t>id</a:t>
            </a:r>
            <a:r>
              <a:rPr lang="ko-KR" sz="1000">
                <a:ea typeface="+mn-lt"/>
                <a:cs typeface="+mn-lt"/>
              </a:rPr>
              <a:t> = </a:t>
            </a:r>
            <a:r>
              <a:rPr lang="ko-KR" sz="1000" err="1">
                <a:ea typeface="+mn-lt"/>
                <a:cs typeface="+mn-lt"/>
              </a:rPr>
              <a:t>row_number</a:t>
            </a:r>
            <a:r>
              <a:rPr lang="ko-KR" sz="1000">
                <a:ea typeface="+mn-lt"/>
                <a:cs typeface="+mn-lt"/>
              </a:rPr>
              <a:t>()) 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고유 번호 </a:t>
            </a:r>
            <a:r>
              <a:rPr lang="ko-KR" altLang="en-US" sz="1000">
                <a:ea typeface="+mn-lt"/>
                <a:cs typeface="+mn-lt"/>
              </a:rPr>
              <a:t>생성</a:t>
            </a:r>
            <a:endParaRPr lang="ko-KR"/>
          </a:p>
          <a:p>
            <a:endParaRPr lang="ko-KR"/>
          </a:p>
          <a:p>
            <a:r>
              <a:rPr lang="ko-KR" sz="1000">
                <a:ea typeface="+mn-lt"/>
                <a:cs typeface="+mn-lt"/>
              </a:rPr>
              <a:t># 품사 분리하여 행 구성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comment_pos</a:t>
            </a:r>
            <a:r>
              <a:rPr lang="ko-KR" sz="1000">
                <a:ea typeface="+mn-lt"/>
                <a:cs typeface="+mn-lt"/>
              </a:rPr>
              <a:t> &lt;- </a:t>
            </a:r>
            <a:r>
              <a:rPr lang="ko-KR" sz="1000" err="1">
                <a:ea typeface="+mn-lt"/>
                <a:cs typeface="+mn-lt"/>
              </a:rPr>
              <a:t>krair_comment</a:t>
            </a:r>
            <a:r>
              <a:rPr lang="ko-KR" sz="1000">
                <a:ea typeface="+mn-lt"/>
                <a:cs typeface="+mn-lt"/>
              </a:rPr>
              <a:t> %&gt;%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 </a:t>
            </a:r>
            <a:r>
              <a:rPr lang="ko-KR" sz="1000" err="1">
                <a:ea typeface="+mn-lt"/>
                <a:cs typeface="+mn-lt"/>
              </a:rPr>
              <a:t>unnest_tokens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input</a:t>
            </a:r>
            <a:r>
              <a:rPr lang="ko-KR" sz="1000">
                <a:ea typeface="+mn-lt"/>
                <a:cs typeface="+mn-lt"/>
              </a:rPr>
              <a:t> = </a:t>
            </a:r>
            <a:r>
              <a:rPr lang="ko-KR" sz="1000" err="1">
                <a:ea typeface="+mn-lt"/>
                <a:cs typeface="+mn-lt"/>
              </a:rPr>
              <a:t>reply</a:t>
            </a:r>
            <a:r>
              <a:rPr lang="ko-KR" sz="1000">
                <a:ea typeface="+mn-lt"/>
                <a:cs typeface="+mn-lt"/>
              </a:rPr>
              <a:t>, </a:t>
            </a:r>
            <a:r>
              <a:rPr lang="ko-KR" sz="1000" err="1">
                <a:ea typeface="+mn-lt"/>
                <a:cs typeface="+mn-lt"/>
              </a:rPr>
              <a:t>output</a:t>
            </a:r>
            <a:r>
              <a:rPr lang="ko-KR" sz="1000">
                <a:ea typeface="+mn-lt"/>
                <a:cs typeface="+mn-lt"/>
              </a:rPr>
              <a:t> =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,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 </a:t>
            </a:r>
            <a:r>
              <a:rPr lang="ko-KR" sz="1000" err="1">
                <a:ea typeface="+mn-lt"/>
                <a:cs typeface="+mn-lt"/>
              </a:rPr>
              <a:t>token</a:t>
            </a:r>
            <a:r>
              <a:rPr lang="ko-KR" sz="1000">
                <a:ea typeface="+mn-lt"/>
                <a:cs typeface="+mn-lt"/>
              </a:rPr>
              <a:t> = SimplePos22, </a:t>
            </a:r>
            <a:r>
              <a:rPr lang="ko-KR" sz="1000" err="1">
                <a:ea typeface="+mn-lt"/>
                <a:cs typeface="+mn-lt"/>
              </a:rPr>
              <a:t>drop</a:t>
            </a:r>
            <a:r>
              <a:rPr lang="ko-KR" sz="1000">
                <a:ea typeface="+mn-lt"/>
                <a:cs typeface="+mn-lt"/>
              </a:rPr>
              <a:t> = </a:t>
            </a:r>
            <a:r>
              <a:rPr lang="ko-KR" sz="1000" err="1">
                <a:ea typeface="+mn-lt"/>
                <a:cs typeface="+mn-lt"/>
              </a:rPr>
              <a:t>F</a:t>
            </a:r>
            <a:r>
              <a:rPr lang="ko-KR" sz="1000">
                <a:ea typeface="+mn-lt"/>
                <a:cs typeface="+mn-lt"/>
              </a:rPr>
              <a:t>) %&gt;%   # </a:t>
            </a:r>
            <a:r>
              <a:rPr lang="en-US" altLang="ko-KR" sz="1000">
                <a:ea typeface="+mn-lt"/>
                <a:cs typeface="+mn-lt"/>
              </a:rPr>
              <a:t>simplepos22로 </a:t>
            </a:r>
            <a:r>
              <a:rPr lang="ko-KR" sz="1000">
                <a:ea typeface="+mn-lt"/>
                <a:cs typeface="+mn-lt"/>
              </a:rPr>
              <a:t>품사 </a:t>
            </a:r>
            <a:r>
              <a:rPr lang="ko-KR" altLang="en-US" sz="1000">
                <a:ea typeface="+mn-lt"/>
                <a:cs typeface="+mn-lt"/>
              </a:rPr>
              <a:t>토큰화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 </a:t>
            </a:r>
            <a:r>
              <a:rPr lang="ko-KR" sz="1000" err="1">
                <a:ea typeface="+mn-lt"/>
                <a:cs typeface="+mn-lt"/>
              </a:rPr>
              <a:t>separate_rows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, </a:t>
            </a:r>
            <a:r>
              <a:rPr lang="ko-KR" sz="1000" err="1">
                <a:ea typeface="+mn-lt"/>
                <a:cs typeface="+mn-lt"/>
              </a:rPr>
              <a:t>sep</a:t>
            </a:r>
            <a:r>
              <a:rPr lang="ko-KR" sz="1000">
                <a:ea typeface="+mn-lt"/>
                <a:cs typeface="+mn-lt"/>
              </a:rPr>
              <a:t> = "[+]") %&gt;% 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# + </a:t>
            </a:r>
            <a:r>
              <a:rPr lang="en-US" altLang="ko-KR" sz="1000" err="1">
                <a:ea typeface="+mn-lt"/>
                <a:cs typeface="+mn-lt"/>
              </a:rPr>
              <a:t>기준</a:t>
            </a:r>
            <a:r>
              <a:rPr lang="en-US" altLang="ko-KR" sz="1000">
                <a:ea typeface="+mn-lt"/>
                <a:cs typeface="+mn-lt"/>
              </a:rPr>
              <a:t> 행 </a:t>
            </a:r>
            <a:r>
              <a:rPr lang="en-US" altLang="ko-KR" sz="1000" err="1">
                <a:ea typeface="+mn-lt"/>
                <a:cs typeface="+mn-lt"/>
              </a:rPr>
              <a:t>분리</a:t>
            </a:r>
            <a:endParaRPr lang="ko-KR" err="1"/>
          </a:p>
          <a:p>
            <a:r>
              <a:rPr lang="ko-KR" sz="1000">
                <a:ea typeface="+mn-lt"/>
                <a:cs typeface="+mn-lt"/>
              </a:rPr>
              <a:t>               </a:t>
            </a:r>
            <a:r>
              <a:rPr lang="ko-KR" sz="1000" err="1">
                <a:ea typeface="+mn-lt"/>
                <a:cs typeface="+mn-lt"/>
              </a:rPr>
              <a:t>filter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str_length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) &gt;= 2) %&gt;% </a:t>
            </a:r>
            <a:r>
              <a:rPr lang="ko-KR" sz="1000" err="1">
                <a:ea typeface="+mn-lt"/>
                <a:cs typeface="+mn-lt"/>
              </a:rPr>
              <a:t>print</a:t>
            </a:r>
            <a:r>
              <a:rPr lang="ko-KR" sz="1000">
                <a:ea typeface="+mn-lt"/>
                <a:cs typeface="+mn-lt"/>
              </a:rPr>
              <a:t>()  </a:t>
            </a:r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2</a:t>
            </a:r>
            <a:r>
              <a:rPr lang="ko-KR" altLang="en-US" sz="1000">
                <a:ea typeface="+mn-lt"/>
                <a:cs typeface="+mn-lt"/>
              </a:rPr>
              <a:t>글자 이상</a:t>
            </a:r>
            <a:endParaRPr lang="ko-KR"/>
          </a:p>
          <a:p>
            <a:endParaRPr lang="ko-KR" sz="1000">
              <a:ea typeface="+mn-lt"/>
              <a:cs typeface="+mn-lt"/>
            </a:endParaRPr>
          </a:p>
          <a:p>
            <a:endParaRPr lang="ko-KR" sz="1000">
              <a:ea typeface="+mn-lt"/>
              <a:cs typeface="+mn-lt"/>
            </a:endParaRPr>
          </a:p>
          <a:p>
            <a:pPr algn="l"/>
            <a:endParaRPr lang="ko-KR" sz="1000">
              <a:ea typeface="Microsoft GothicNeo"/>
              <a:cs typeface="Microsoft GothicNeo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명사 추출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comment_pos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/>
          </a:p>
          <a:p>
            <a:r>
              <a:rPr lang="ko-KR" altLang="en-US" sz="1000">
                <a:ea typeface="+mn-lt"/>
                <a:cs typeface="+mn-lt"/>
              </a:rPr>
              <a:t>        </a:t>
            </a:r>
            <a:r>
              <a:rPr lang="en-US" altLang="ko-KR" sz="1000">
                <a:ea typeface="+mn-lt"/>
                <a:cs typeface="+mn-lt"/>
              </a:rPr>
              <a:t>filter(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"/n"))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/>
          </a:p>
          <a:p>
            <a:r>
              <a:rPr lang="ko-KR" altLang="en-US" sz="1000">
                <a:ea typeface="+mn-lt"/>
                <a:cs typeface="+mn-lt"/>
              </a:rPr>
              <a:t>        </a:t>
            </a:r>
            <a:r>
              <a:rPr lang="en-US" altLang="ko-KR" sz="1000">
                <a:ea typeface="+mn-lt"/>
                <a:cs typeface="+mn-lt"/>
              </a:rPr>
              <a:t>mutate(word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str_remove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"/.*$"))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filter(</a:t>
            </a:r>
            <a:r>
              <a:rPr lang="en-US" altLang="ko-KR" sz="1000" err="1">
                <a:ea typeface="+mn-lt"/>
                <a:cs typeface="+mn-lt"/>
              </a:rPr>
              <a:t>str_length</a:t>
            </a:r>
            <a:r>
              <a:rPr lang="en-US" altLang="ko-KR" sz="1000">
                <a:ea typeface="+mn-lt"/>
                <a:cs typeface="+mn-lt"/>
              </a:rPr>
              <a:t>(word)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&gt;=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2)</a:t>
            </a:r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1E8590-50A1-8E92-799C-9F63EEBE7F1D}"/>
              </a:ext>
            </a:extLst>
          </p:cNvPr>
          <p:cNvSpPr txBox="1">
            <a:spLocks/>
          </p:cNvSpPr>
          <p:nvPr/>
        </p:nvSpPr>
        <p:spPr>
          <a:xfrm>
            <a:off x="6155026" y="2146848"/>
            <a:ext cx="5435991" cy="4558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74032-44FF-61DB-780A-6EF49CF80198}"/>
              </a:ext>
            </a:extLst>
          </p:cNvPr>
          <p:cNvSpPr txBox="1"/>
          <p:nvPr/>
        </p:nvSpPr>
        <p:spPr>
          <a:xfrm>
            <a:off x="6153150" y="2709495"/>
            <a:ext cx="5234352" cy="42575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 동사 추출</a:t>
            </a:r>
          </a:p>
          <a:p>
            <a:r>
              <a:rPr lang="en-US" altLang="ko-KR" sz="1000" err="1">
                <a:ea typeface="+mn-lt"/>
                <a:cs typeface="+mn-lt"/>
              </a:rPr>
              <a:t>pv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comment_pos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filter(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"/</a:t>
            </a:r>
            <a:r>
              <a:rPr lang="en-US" altLang="ko-KR" sz="1000" err="1">
                <a:ea typeface="+mn-lt"/>
                <a:cs typeface="+mn-lt"/>
              </a:rPr>
              <a:t>pv</a:t>
            </a:r>
            <a:r>
              <a:rPr lang="en-US" altLang="ko-KR" sz="1000">
                <a:ea typeface="+mn-lt"/>
                <a:cs typeface="+mn-lt"/>
              </a:rPr>
              <a:t>"))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"/</a:t>
            </a:r>
            <a:r>
              <a:rPr lang="en-US" altLang="ko-KR" sz="1000" err="1">
                <a:ea typeface="+mn-lt"/>
                <a:cs typeface="+mn-lt"/>
              </a:rPr>
              <a:t>pv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 추출</a:t>
            </a:r>
          </a:p>
          <a:p>
            <a:r>
              <a:rPr lang="en-US" altLang="ko-KR" sz="1000">
                <a:ea typeface="+mn-lt"/>
                <a:cs typeface="+mn-lt"/>
              </a:rPr>
              <a:t>mutate(word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str_replace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"/.*$",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다</a:t>
            </a:r>
            <a:r>
              <a:rPr lang="en-US" altLang="ko-KR" sz="1000">
                <a:ea typeface="+mn-lt"/>
                <a:cs typeface="+mn-lt"/>
              </a:rPr>
              <a:t>"))      # </a:t>
            </a:r>
            <a:r>
              <a:rPr lang="en-US" altLang="ko-KR" sz="1000" err="1">
                <a:ea typeface="+mn-lt"/>
                <a:cs typeface="+mn-lt"/>
              </a:rPr>
              <a:t>어미에</a:t>
            </a:r>
            <a:r>
              <a:rPr lang="en-US" altLang="ko-KR" sz="1000">
                <a:ea typeface="+mn-lt"/>
                <a:cs typeface="+mn-lt"/>
              </a:rPr>
              <a:t> '다' </a:t>
            </a:r>
            <a:r>
              <a:rPr lang="en-US" altLang="ko-KR" sz="1000" err="1">
                <a:ea typeface="+mn-lt"/>
                <a:cs typeface="+mn-lt"/>
              </a:rPr>
              <a:t>붙이기</a:t>
            </a:r>
            <a:endParaRPr lang="ko-KR" altLang="en-US" sz="1000" err="1">
              <a:ea typeface="+mn-lt"/>
              <a:cs typeface="+mn-lt"/>
            </a:endParaRPr>
          </a:p>
          <a:p>
            <a:endParaRPr lang="ko-KR" altLang="en-US" sz="1000">
              <a:ea typeface="+mn-lt"/>
              <a:cs typeface="+mn-lt"/>
            </a:endParaRPr>
          </a:p>
          <a:p>
            <a:endParaRPr lang="ko-KR" altLang="en-US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 형용사 추출</a:t>
            </a:r>
          </a:p>
          <a:p>
            <a:r>
              <a:rPr lang="en-US" altLang="ko-KR" sz="1000">
                <a:ea typeface="+mn-lt"/>
                <a:cs typeface="+mn-lt"/>
              </a:rPr>
              <a:t>pa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comment_pos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filter(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"/pa"))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"/pa"</a:t>
            </a:r>
            <a:r>
              <a:rPr lang="ko-KR" altLang="en-US" sz="1000">
                <a:ea typeface="+mn-lt"/>
                <a:cs typeface="+mn-lt"/>
              </a:rPr>
              <a:t> 추출</a:t>
            </a:r>
          </a:p>
          <a:p>
            <a:r>
              <a:rPr lang="en-US" altLang="ko-KR" sz="1000">
                <a:ea typeface="+mn-lt"/>
                <a:cs typeface="+mn-lt"/>
              </a:rPr>
              <a:t>mutate(word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str_replace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"/.*$",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다</a:t>
            </a:r>
            <a:r>
              <a:rPr lang="en-US" altLang="ko-KR" sz="1000">
                <a:ea typeface="+mn-lt"/>
                <a:cs typeface="+mn-lt"/>
              </a:rPr>
              <a:t>"))       # </a:t>
            </a:r>
            <a:r>
              <a:rPr lang="en-US" altLang="ko-KR" sz="1000" err="1">
                <a:ea typeface="+mn-lt"/>
                <a:cs typeface="+mn-lt"/>
              </a:rPr>
              <a:t>어미에</a:t>
            </a:r>
            <a:r>
              <a:rPr lang="en-US" altLang="ko-KR" sz="1000">
                <a:ea typeface="+mn-lt"/>
                <a:cs typeface="+mn-lt"/>
              </a:rPr>
              <a:t> '다' </a:t>
            </a:r>
            <a:r>
              <a:rPr lang="en-US" altLang="ko-KR" sz="1000" err="1">
                <a:ea typeface="+mn-lt"/>
                <a:cs typeface="+mn-lt"/>
              </a:rPr>
              <a:t>붙이기</a:t>
            </a:r>
          </a:p>
          <a:p>
            <a:endParaRPr lang="ko-KR" altLang="en-US" sz="1000">
              <a:ea typeface="+mn-lt"/>
              <a:cs typeface="+mn-lt"/>
            </a:endParaRPr>
          </a:p>
          <a:p>
            <a:endParaRPr lang="ko-KR" altLang="en-US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 명사</a:t>
            </a:r>
            <a:r>
              <a:rPr lang="en-US" altLang="ko-KR" sz="1000">
                <a:ea typeface="+mn-lt"/>
                <a:cs typeface="+mn-lt"/>
              </a:rPr>
              <a:t>/</a:t>
            </a:r>
            <a:r>
              <a:rPr lang="ko-KR" altLang="en-US" sz="1000">
                <a:ea typeface="+mn-lt"/>
                <a:cs typeface="+mn-lt"/>
              </a:rPr>
              <a:t>동사</a:t>
            </a:r>
            <a:r>
              <a:rPr lang="en-US" altLang="ko-KR" sz="1000">
                <a:ea typeface="+mn-lt"/>
                <a:cs typeface="+mn-lt"/>
              </a:rPr>
              <a:t>/</a:t>
            </a:r>
            <a:r>
              <a:rPr lang="ko-KR" altLang="en-US" sz="1000">
                <a:ea typeface="+mn-lt"/>
                <a:cs typeface="+mn-lt"/>
              </a:rPr>
              <a:t>형용사 통합</a:t>
            </a:r>
          </a:p>
          <a:p>
            <a:r>
              <a:rPr lang="en-US" altLang="ko-KR" sz="1000" err="1">
                <a:ea typeface="+mn-lt"/>
                <a:cs typeface="+mn-lt"/>
              </a:rPr>
              <a:t>all_comment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comment_pos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</a:t>
            </a:r>
            <a:r>
              <a:rPr lang="en-US" altLang="ko-KR" sz="1000" err="1">
                <a:ea typeface="+mn-lt"/>
                <a:cs typeface="+mn-lt"/>
              </a:rPr>
              <a:t>separate_rows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sep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"[+]")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</a:t>
            </a:r>
            <a:r>
              <a:rPr lang="en-US" altLang="ko-KR" sz="1000">
                <a:ea typeface="+mn-lt"/>
                <a:cs typeface="+mn-lt"/>
              </a:rPr>
              <a:t>filter(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"/n|/</a:t>
            </a:r>
            <a:r>
              <a:rPr lang="en-US" altLang="ko-KR" sz="1000" err="1">
                <a:ea typeface="+mn-lt"/>
                <a:cs typeface="+mn-lt"/>
              </a:rPr>
              <a:t>pv</a:t>
            </a:r>
            <a:r>
              <a:rPr lang="en-US" altLang="ko-KR" sz="1000">
                <a:ea typeface="+mn-lt"/>
                <a:cs typeface="+mn-lt"/>
              </a:rPr>
              <a:t>|/pa"))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</a:t>
            </a:r>
            <a:r>
              <a:rPr lang="en-US" altLang="ko-KR" sz="1000">
                <a:ea typeface="+mn-lt"/>
                <a:cs typeface="+mn-lt"/>
              </a:rPr>
              <a:t>mutate(word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"/</a:t>
            </a:r>
            <a:r>
              <a:rPr lang="en-US" altLang="ko-KR" sz="1000" err="1">
                <a:ea typeface="+mn-lt"/>
                <a:cs typeface="+mn-lt"/>
              </a:rPr>
              <a:t>pv</a:t>
            </a:r>
            <a:r>
              <a:rPr lang="en-US" altLang="ko-KR" sz="1000">
                <a:ea typeface="+mn-lt"/>
                <a:cs typeface="+mn-lt"/>
              </a:rPr>
              <a:t>|/pa"),</a:t>
            </a:r>
            <a:r>
              <a:rPr lang="ko-KR" altLang="en-US" sz="1000">
                <a:ea typeface="+mn-lt"/>
                <a:cs typeface="+mn-lt"/>
              </a:rPr>
              <a:t> </a:t>
            </a:r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             </a:t>
            </a:r>
            <a:r>
              <a:rPr lang="en-US" altLang="ko-KR" sz="1000" err="1">
                <a:ea typeface="+mn-lt"/>
                <a:cs typeface="+mn-lt"/>
              </a:rPr>
              <a:t>str_replace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"/.*$",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다</a:t>
            </a:r>
            <a:r>
              <a:rPr lang="en-US" altLang="ko-KR" sz="1000">
                <a:ea typeface="+mn-lt"/>
                <a:cs typeface="+mn-lt"/>
              </a:rPr>
              <a:t>"),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             </a:t>
            </a:r>
            <a:r>
              <a:rPr lang="en-US" altLang="ko-KR" sz="1000" err="1">
                <a:ea typeface="+mn-lt"/>
                <a:cs typeface="+mn-lt"/>
              </a:rPr>
              <a:t>str_remove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"/.*$")))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</a:t>
            </a:r>
            <a:r>
              <a:rPr lang="en-US" altLang="ko-KR" sz="1000">
                <a:ea typeface="+mn-lt"/>
                <a:cs typeface="+mn-lt"/>
              </a:rPr>
              <a:t>filter(</a:t>
            </a:r>
            <a:r>
              <a:rPr lang="en-US" altLang="ko-KR" sz="1000" err="1">
                <a:ea typeface="+mn-lt"/>
                <a:cs typeface="+mn-lt"/>
              </a:rPr>
              <a:t>str_length</a:t>
            </a:r>
            <a:r>
              <a:rPr lang="en-US" altLang="ko-KR" sz="1000">
                <a:ea typeface="+mn-lt"/>
                <a:cs typeface="+mn-lt"/>
              </a:rPr>
              <a:t>(word)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&gt;=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2)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</a:t>
            </a:r>
            <a:r>
              <a:rPr lang="en-US" altLang="ko-KR" sz="1000">
                <a:ea typeface="+mn-lt"/>
                <a:cs typeface="+mn-lt"/>
              </a:rPr>
              <a:t>arrange(id)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print()</a:t>
            </a:r>
            <a:endParaRPr lang="ko-KR" sz="10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ko-KR" sz="10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ko-KR" sz="1000">
              <a:ea typeface="+mn-lt"/>
              <a:cs typeface="+mn-lt"/>
            </a:endParaRPr>
          </a:p>
          <a:p>
            <a:endParaRPr lang="ko-KR" sz="1000">
              <a:ea typeface="+mn-lt"/>
              <a:cs typeface="+mn-lt"/>
            </a:endParaRPr>
          </a:p>
          <a:p>
            <a:endParaRPr lang="en-US" altLang="ko-KR" sz="100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885467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0415" y="2067717"/>
            <a:ext cx="10513548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E961D-79E1-E81E-CFC3-EE9147C3B6E6}"/>
              </a:ext>
            </a:extLst>
          </p:cNvPr>
          <p:cNvSpPr txBox="1"/>
          <p:nvPr/>
        </p:nvSpPr>
        <p:spPr>
          <a:xfrm>
            <a:off x="907073" y="2064725"/>
            <a:ext cx="105610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#9.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각각의 토픽들에 대해서 어떠한 단어가 토픽의 내용을 구분한지 알기 위해 각 토픽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별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en-US" sz="1000">
                <a:ea typeface="+mn-lt"/>
                <a:cs typeface="+mn-lt"/>
              </a:rPr>
              <a:t>beta</a:t>
            </a:r>
            <a:r>
              <a:rPr lang="ko-KR" sz="1000">
                <a:ea typeface="+mn-lt"/>
                <a:cs typeface="+mn-lt"/>
              </a:rPr>
              <a:t> 값이 큰 중요단어 </a:t>
            </a:r>
            <a:r>
              <a:rPr lang="en-US" altLang="ko-KR" sz="1000">
                <a:ea typeface="+mn-lt"/>
                <a:cs typeface="+mn-lt"/>
              </a:rPr>
              <a:t>10</a:t>
            </a:r>
            <a:r>
              <a:rPr lang="ko-KR" sz="1000">
                <a:ea typeface="+mn-lt"/>
                <a:cs typeface="+mn-lt"/>
              </a:rPr>
              <a:t>개에 대한 막대그래프를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한 페이지에 그리고 설명을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하시오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 altLang="ko-KR" sz="1000">
              <a:ea typeface="Microsoft GothicNeo"/>
              <a:cs typeface="Microsoft GothicNeo"/>
            </a:endParaRPr>
          </a:p>
          <a:p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98EDEA-B951-0F92-83A6-23407F1BA41F}"/>
              </a:ext>
            </a:extLst>
          </p:cNvPr>
          <p:cNvSpPr txBox="1">
            <a:spLocks/>
          </p:cNvSpPr>
          <p:nvPr/>
        </p:nvSpPr>
        <p:spPr>
          <a:xfrm>
            <a:off x="870851" y="1755592"/>
            <a:ext cx="10557508" cy="4992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댓글에서 긍정과 부정에서 상대적으로 자주 사용된 단어 비교</a:t>
            </a:r>
            <a:endParaRPr lang="ko-KR" altLang="en-US" sz="1000" dirty="0">
              <a:ea typeface="Microsoft GothicNeo"/>
              <a:cs typeface="Microsoft GothicNeo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93A084B-B062-DD58-1FB9-6A1208EAB624}"/>
              </a:ext>
            </a:extLst>
          </p:cNvPr>
          <p:cNvSpPr txBox="1">
            <a:spLocks/>
          </p:cNvSpPr>
          <p:nvPr/>
        </p:nvSpPr>
        <p:spPr>
          <a:xfrm>
            <a:off x="697934" y="582343"/>
            <a:ext cx="10336647" cy="1172250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kern="1200" spc="13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ea typeface="Microsoft GothicNeo"/>
                <a:cs typeface="Microsoft GothicNeo"/>
              </a:rPr>
              <a:t>문제12) 토픽 별 </a:t>
            </a:r>
            <a:r>
              <a:rPr lang="ko-KR" altLang="en-US" sz="3200" dirty="0" err="1">
                <a:ea typeface="Microsoft GothicNeo"/>
                <a:cs typeface="Microsoft GothicNeo"/>
              </a:rPr>
              <a:t>로그RR</a:t>
            </a:r>
            <a:r>
              <a:rPr lang="ko-KR" altLang="en-US" sz="3200" dirty="0">
                <a:ea typeface="Microsoft GothicNeo"/>
                <a:cs typeface="Microsoft GothicNeo"/>
              </a:rPr>
              <a:t> 그래프 - 결과</a:t>
            </a: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B087F1C2-EBD2-CE30-40BF-44C60FCC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8" y="1825409"/>
            <a:ext cx="7819291" cy="4842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6730FA-B224-5F97-1B27-AE4024BEEC25}"/>
              </a:ext>
            </a:extLst>
          </p:cNvPr>
          <p:cNvSpPr txBox="1"/>
          <p:nvPr/>
        </p:nvSpPr>
        <p:spPr>
          <a:xfrm>
            <a:off x="8909538" y="1934308"/>
            <a:ext cx="2743200" cy="30657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&lt;댓글에서</a:t>
            </a:r>
            <a:r>
              <a:rPr lang="en-US" altLang="ko-KR" sz="1000" dirty="0"/>
              <a:t> </a:t>
            </a:r>
            <a:r>
              <a:rPr lang="ko-KR" altLang="en-US" sz="1000" dirty="0"/>
              <a:t>긍정,</a:t>
            </a:r>
            <a:r>
              <a:rPr lang="en-US" altLang="ko-KR" sz="1000" dirty="0"/>
              <a:t> </a:t>
            </a:r>
            <a:r>
              <a:rPr lang="ko-KR" altLang="en-US" sz="1000" dirty="0"/>
              <a:t>부정 중</a:t>
            </a:r>
            <a:endParaRPr lang="en-US" altLang="ko-KR" sz="1000" dirty="0">
              <a:ea typeface="Microsoft GothicNeo"/>
              <a:cs typeface="Microsoft GothicNeo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/>
              <a:t>상대적으로</a:t>
            </a:r>
            <a:r>
              <a:rPr lang="en-US" altLang="ko-KR" sz="1000" dirty="0"/>
              <a:t> </a:t>
            </a:r>
            <a:r>
              <a:rPr lang="ko-KR" altLang="en-US" sz="1000" dirty="0"/>
              <a:t>자주</a:t>
            </a:r>
            <a:r>
              <a:rPr lang="en-US" altLang="ko-KR" sz="1000" dirty="0"/>
              <a:t> </a:t>
            </a:r>
            <a:r>
              <a:rPr lang="ko-KR" altLang="en-US" sz="1000" dirty="0"/>
              <a:t>사용된</a:t>
            </a:r>
            <a:r>
              <a:rPr lang="en-US" altLang="ko-KR" sz="1000" dirty="0"/>
              <a:t> </a:t>
            </a:r>
            <a:r>
              <a:rPr lang="ko-KR" altLang="en-US" sz="1000" dirty="0"/>
              <a:t>단어</a:t>
            </a:r>
            <a:r>
              <a:rPr lang="en-US" altLang="ko-KR" sz="1000" dirty="0"/>
              <a:t> </a:t>
            </a:r>
            <a:r>
              <a:rPr lang="ko-KR" altLang="en-US" sz="1000" dirty="0"/>
              <a:t>비교&gt;</a:t>
            </a:r>
            <a:endParaRPr lang="ko-KR" altLang="en-US" sz="1000" dirty="0">
              <a:ea typeface="Microsoft GothicNeo"/>
              <a:cs typeface="Microsoft GothicNeo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ea typeface="Microsoft GothicNeo"/>
              <a:cs typeface="Microsoft GothicNeo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ea typeface="Microsoft GothicNeo"/>
                <a:cs typeface="Microsoft GothicNeo"/>
              </a:rPr>
              <a:t>- 두드러지는 단어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ea typeface="Microsoft GothicNeo"/>
                <a:cs typeface="Microsoft GothicNeo"/>
              </a:rPr>
              <a:t>Topic1: 걱정, 울다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ea typeface="Microsoft GothicNeo"/>
                <a:cs typeface="Microsoft GothicNeo"/>
              </a:rPr>
              <a:t>Topic2: 상하다, 최악, 울다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ea typeface="Microsoft GothicNeo"/>
                <a:cs typeface="Microsoft GothicNeo"/>
              </a:rPr>
              <a:t>Topic3: 즐겁다, 멋지다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ea typeface="Microsoft GothicNeo"/>
                <a:cs typeface="Microsoft GothicNeo"/>
              </a:rPr>
              <a:t>Topic4: 부담, 최악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ea typeface="Microsoft GothicNeo"/>
                <a:cs typeface="Microsoft GothicNeo"/>
              </a:rPr>
              <a:t>Topic5: 시끄럽다, 불만, 만족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ea typeface="Microsoft GothicNeo"/>
                <a:cs typeface="Microsoft GothicNeo"/>
              </a:rPr>
              <a:t>Topic6: 안타깝다, 걱정, 최악, 실망, 심하다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ea typeface="Microsoft GothicNeo"/>
                <a:cs typeface="Microsoft GothicNeo"/>
              </a:rPr>
              <a:t>Topic7: 실망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ea typeface="Microsoft GothicNeo"/>
              <a:cs typeface="Microsoft GothicNeo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ea typeface="Microsoft GothicNeo"/>
                <a:cs typeface="Microsoft GothicNeo"/>
              </a:rPr>
              <a:t>(긍정 단어는 비교적 유사함)</a:t>
            </a:r>
          </a:p>
        </p:txBody>
      </p:sp>
    </p:spTree>
    <p:extLst>
      <p:ext uri="{BB962C8B-B14F-4D97-AF65-F5344CB8AC3E}">
        <p14:creationId xmlns:p14="http://schemas.microsoft.com/office/powerpoint/2010/main" val="3338515160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68626" y="570620"/>
            <a:ext cx="10336647" cy="117225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>
                <a:ea typeface="Microsoft GothicNeo"/>
                <a:cs typeface="Microsoft GothicNeo"/>
              </a:rPr>
              <a:t>문제12) 토픽 별 로그RR 그래프</a:t>
            </a:r>
            <a:endParaRPr lang="ko-KR" altLang="en-US" sz="3200">
              <a:ea typeface="Microsoft GothicNeo"/>
              <a:cs typeface="Microsoft GothicNeo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97934" y="1745333"/>
            <a:ext cx="5435991" cy="4998364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  <a:defRPr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  <a:defRPr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7" name="내용 개체 틀 2"/>
          <p:cNvSpPr txBox="1"/>
          <p:nvPr/>
        </p:nvSpPr>
        <p:spPr>
          <a:xfrm>
            <a:off x="6169682" y="1743870"/>
            <a:ext cx="5457970" cy="499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000">
                <a:ea typeface="+mn-lt"/>
                <a:cs typeface="+mn-lt"/>
              </a:rPr>
              <a:t>-&gt; </a:t>
            </a:r>
            <a:r>
              <a:rPr lang="ko-KR" altLang="en-US" sz="1000">
                <a:ea typeface="+mn-lt"/>
                <a:cs typeface="+mn-lt"/>
              </a:rPr>
              <a:t>감성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분석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결과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긍정적인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감성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지수가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높게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나왔으므로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주제를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베타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값이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높은</a:t>
            </a:r>
            <a:endParaRPr lang="ko-KR" altLang="en-US" sz="10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1000">
                <a:ea typeface="+mn-lt"/>
                <a:cs typeface="+mn-lt"/>
              </a:rPr>
              <a:t>    단어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위주로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긍정적인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방향으로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작성함</a:t>
            </a:r>
            <a:r>
              <a:rPr lang="en-US" altLang="ko-KR" sz="1000">
                <a:ea typeface="+mn-lt"/>
                <a:cs typeface="+mn-lt"/>
              </a:rPr>
              <a:t>. Topic1</a:t>
            </a:r>
            <a:r>
              <a:rPr lang="ko-KR" altLang="en-US" sz="1000">
                <a:ea typeface="+mn-lt"/>
                <a:cs typeface="+mn-lt"/>
              </a:rPr>
              <a:t>은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자체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감성이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긍정적이지만</a:t>
            </a:r>
            <a:endParaRPr lang="ko-KR" altLang="en-US" sz="10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1000">
                <a:ea typeface="+mn-lt"/>
                <a:cs typeface="+mn-lt"/>
              </a:rPr>
              <a:t>    내용을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살펴봤을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때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시간적인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부분에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대한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아쉬움을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토로하는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내용이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비교적</a:t>
            </a:r>
            <a:endParaRPr lang="ko-KR" altLang="en-US" sz="10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1000">
                <a:ea typeface="+mn-lt"/>
                <a:cs typeface="+mn-lt"/>
              </a:rPr>
              <a:t>    존재하고 긍정 점수 또한 가장 낮기 때문에 다소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부정적인 토픽으로</a:t>
            </a:r>
            <a:r>
              <a:rPr lang="en-US" altLang="ko-KR" sz="1000">
                <a:ea typeface="+mn-lt"/>
                <a:cs typeface="+mn-lt"/>
              </a:rPr>
              <a:t> 차별화를 둠.</a:t>
            </a:r>
            <a:endParaRPr lang="en-US" altLang="ko-KR" sz="10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ko-KR" sz="10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000">
                <a:ea typeface="+mn-lt"/>
                <a:cs typeface="+mn-lt"/>
              </a:rPr>
              <a:t>* </a:t>
            </a:r>
            <a:r>
              <a:rPr lang="ko-KR" altLang="en-US" sz="1000">
                <a:ea typeface="+mn-lt"/>
                <a:cs typeface="+mn-lt"/>
              </a:rPr>
              <a:t>시사점</a:t>
            </a:r>
            <a:r>
              <a:rPr lang="en-US" altLang="ko-KR" sz="1000">
                <a:ea typeface="+mn-lt"/>
                <a:cs typeface="+mn-lt"/>
              </a:rPr>
              <a:t>: 대한항공 서비스 이용객들의 전반적인 서비스 만족도를 파악할 수 있음.</a:t>
            </a:r>
            <a:endParaRPr lang="en-US" altLang="ko-KR" sz="10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000">
                <a:ea typeface="Microsoft GothicNeo"/>
                <a:cs typeface="Microsoft GothicNeo"/>
              </a:rPr>
              <a:t>             직원 서비스, 음식 서비스, 엔터테인먼트 서비스, 좌석 서비스 등 다양한</a:t>
            </a:r>
            <a:endParaRPr lang="en-US" altLang="ko-KR" sz="1000">
              <a:ea typeface="Microsoft GothicNeo"/>
              <a:cs typeface="Microsoft GothicNe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000">
                <a:ea typeface="Microsoft GothicNeo"/>
                <a:cs typeface="Microsoft GothicNeo"/>
              </a:rPr>
              <a:t>             영역에서의 만족도를 알아볼 수 있음. </a:t>
            </a:r>
            <a:r>
              <a:rPr lang="ko-KR" altLang="en-US" sz="1000">
                <a:ea typeface="Microsoft GothicNeo"/>
                <a:cs typeface="Microsoft GothicNeo"/>
              </a:rPr>
              <a:t>특히</a:t>
            </a:r>
            <a:r>
              <a:rPr lang="en-US" altLang="ko-KR" sz="1000">
                <a:ea typeface="Microsoft GothicNeo"/>
                <a:cs typeface="Microsoft GothicNeo"/>
              </a:rPr>
              <a:t> 좌석 등급 별 고객 만족도를 </a:t>
            </a:r>
            <a:endParaRPr lang="en-US" altLang="ko-KR" sz="1000">
              <a:ea typeface="Microsoft GothicNeo"/>
              <a:cs typeface="Microsoft GothicNe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1000">
                <a:ea typeface="Microsoft GothicNeo"/>
                <a:cs typeface="Microsoft GothicNeo"/>
              </a:rPr>
              <a:t>             </a:t>
            </a:r>
            <a:r>
              <a:rPr lang="en-US" altLang="ko-KR" sz="1000">
                <a:ea typeface="Microsoft GothicNeo"/>
                <a:cs typeface="Microsoft GothicNeo"/>
              </a:rPr>
              <a:t>파악</a:t>
            </a:r>
            <a:r>
              <a:rPr lang="ko-KR" altLang="en-US" sz="1000">
                <a:ea typeface="Microsoft GothicNeo"/>
                <a:cs typeface="Microsoft GothicNeo"/>
              </a:rPr>
              <a:t> </a:t>
            </a:r>
            <a:r>
              <a:rPr lang="en-US" altLang="ko-KR" sz="1000">
                <a:ea typeface="Microsoft GothicNeo"/>
                <a:cs typeface="Microsoft GothicNeo"/>
              </a:rPr>
              <a:t>할 수 있어 향후 부족한 측면을 보완하는 데 도움이 될 수 있음.</a:t>
            </a:r>
            <a:endParaRPr lang="en-US" altLang="ko-KR" sz="1000">
              <a:ea typeface="Microsoft GothicNeo"/>
              <a:cs typeface="Microsoft GothicNe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000">
                <a:ea typeface="Microsoft GothicNeo"/>
                <a:cs typeface="Microsoft GothicNeo"/>
              </a:rPr>
              <a:t>             (대체로 높은 수준의 만족도를 보이지만, 시간 지연, 연착, 노선 부족 및</a:t>
            </a:r>
            <a:endParaRPr lang="en-US" altLang="ko-KR" sz="1000">
              <a:ea typeface="Microsoft GothicNeo"/>
              <a:cs typeface="Microsoft GothicNe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000">
                <a:ea typeface="Microsoft GothicNeo"/>
                <a:cs typeface="Microsoft GothicNeo"/>
              </a:rPr>
              <a:t>              변경에 대한 대응이 아쉬운 점으로 꼽힘)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1226" y="1800955"/>
            <a:ext cx="5234352" cy="358829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sz="1000">
                <a:ea typeface="+mn-lt"/>
                <a:cs typeface="+mn-lt"/>
              </a:rPr>
              <a:t>#12. </a:t>
            </a:r>
            <a:r>
              <a:rPr lang="ko-KR" altLang="en-US" sz="1000">
                <a:ea typeface="+mn-lt"/>
                <a:cs typeface="+mn-lt"/>
              </a:rPr>
              <a:t>위의 모든 것을 </a:t>
            </a:r>
            <a:r>
              <a:rPr lang="ko-KR" sz="1000">
                <a:ea typeface="+mn-lt"/>
                <a:cs typeface="+mn-lt"/>
              </a:rPr>
              <a:t>고려하여 각 토픽에 대한 이름을 짓고 전체적으로 대한항공 이용</a:t>
            </a:r>
            <a:r>
              <a:rPr lang="ko-KR" altLang="en-US" sz="1000">
                <a:ea typeface="+mn-lt"/>
                <a:cs typeface="+mn-lt"/>
              </a:rPr>
              <a:t> 댓글에 </a:t>
            </a:r>
            <a:r>
              <a:rPr lang="ko-KR" sz="1000">
                <a:ea typeface="+mn-lt"/>
                <a:cs typeface="+mn-lt"/>
              </a:rPr>
              <a:t>대한 </a:t>
            </a:r>
            <a:r>
              <a:rPr lang="ko-KR" altLang="en-US" sz="1000">
                <a:ea typeface="+mn-lt"/>
                <a:cs typeface="+mn-lt"/>
              </a:rPr>
              <a:t>텍스트마이닝을 통해 제시하고자 하는 시사점을 설명하시오</a:t>
            </a:r>
            <a:r>
              <a:rPr lang="ko-KR" sz="1000">
                <a:ea typeface="+mn-lt"/>
                <a:cs typeface="+mn-lt"/>
              </a:rPr>
              <a:t>.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r>
              <a:rPr lang="ko-KR" altLang="en-US" sz="1000">
                <a:ea typeface="+mn-lt"/>
                <a:cs typeface="+mn-lt"/>
              </a:rPr>
              <a:t># 토픽 별 베타값이 높은 10개 단어가 포함된 top_terms 변수와 베타값을 중심으로 한</a:t>
            </a: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r>
              <a:rPr lang="ko-KR" altLang="en-US" sz="1000">
                <a:ea typeface="+mn-lt"/>
                <a:cs typeface="+mn-lt"/>
              </a:rPr>
              <a:t>   워드클라우드(term_topic), 감성분석 결과를 중점으로 함</a:t>
            </a: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r>
              <a:rPr lang="ko-KR" altLang="en-US" sz="1000">
                <a:ea typeface="+mn-lt"/>
                <a:cs typeface="+mn-lt"/>
              </a:rPr>
              <a:t>                                      top_terms</a:t>
            </a: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r>
              <a:rPr lang="ko-KR" sz="1000">
                <a:ea typeface="+mn-lt"/>
                <a:cs typeface="+mn-lt"/>
              </a:rPr>
              <a:t># </a:t>
            </a:r>
            <a:r>
              <a:rPr lang="ko-KR" altLang="en-US" sz="1000">
                <a:ea typeface="+mn-lt"/>
                <a:cs typeface="+mn-lt"/>
              </a:rPr>
              <a:t>토픽 이름 목록 작성</a:t>
            </a:r>
            <a:endParaRPr lang="ko-KR" altLang="en-US" sz="1000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 sz="1000">
                <a:ea typeface="+mn-lt"/>
                <a:cs typeface="+mn-lt"/>
              </a:rPr>
              <a:t>name</a:t>
            </a:r>
            <a:r>
              <a:rPr lang="ko-KR" sz="1000">
                <a:ea typeface="+mn-lt"/>
                <a:cs typeface="+mn-lt"/>
              </a:rPr>
              <a:t>_</a:t>
            </a:r>
            <a:r>
              <a:rPr lang="en-US" altLang="ko-KR" sz="1000">
                <a:ea typeface="+mn-lt"/>
                <a:cs typeface="+mn-lt"/>
              </a:rPr>
              <a:t>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tibble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en-US" altLang="ko-KR" sz="1000">
                <a:ea typeface="+mn-lt"/>
                <a:cs typeface="+mn-lt"/>
              </a:rPr>
              <a:t>topic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= </a:t>
            </a:r>
            <a:r>
              <a:rPr lang="en-US" altLang="ko-KR" sz="1000">
                <a:ea typeface="+mn-lt"/>
                <a:cs typeface="+mn-lt"/>
              </a:rPr>
              <a:t>1:7</a:t>
            </a:r>
            <a:r>
              <a:rPr lang="ko-KR" sz="1000">
                <a:ea typeface="+mn-lt"/>
                <a:cs typeface="+mn-lt"/>
              </a:rPr>
              <a:t>,</a:t>
            </a:r>
            <a:endParaRPr lang="ko-KR" sz="1000">
              <a:ea typeface="+mn-lt"/>
              <a:cs typeface="+mn-lt"/>
            </a:endParaRPr>
          </a:p>
          <a:p>
            <a:pPr lvl="0">
              <a:defRPr/>
            </a:pPr>
            <a:r>
              <a:rPr lang="ko-KR" sz="1000">
                <a:ea typeface="+mn-lt"/>
                <a:cs typeface="+mn-lt"/>
              </a:rPr>
              <a:t>                     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name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= </a:t>
            </a:r>
            <a:r>
              <a:rPr lang="en-US" altLang="ko-KR" sz="1000">
                <a:ea typeface="+mn-lt"/>
                <a:cs typeface="+mn-lt"/>
              </a:rPr>
              <a:t>c("1.</a:t>
            </a:r>
            <a:r>
              <a:rPr lang="ko-KR" altLang="en-US" sz="1000">
                <a:ea typeface="+mn-lt"/>
                <a:cs typeface="+mn-lt"/>
              </a:rPr>
              <a:t>노선 변경 및 딜레이(출발, 도착 시간)에 따른 아쉬움</a:t>
            </a:r>
            <a:r>
              <a:rPr lang="en-US" altLang="ko-KR" sz="1000">
                <a:ea typeface="+mn-lt"/>
                <a:cs typeface="+mn-lt"/>
              </a:rPr>
              <a:t>",</a:t>
            </a:r>
            <a:endParaRPr lang="en-US" altLang="ko-KR" sz="1000">
              <a:ea typeface="+mn-lt"/>
              <a:cs typeface="+mn-lt"/>
            </a:endParaRPr>
          </a:p>
          <a:p>
            <a:pPr lvl="0">
              <a:defRPr/>
            </a:pPr>
            <a:r>
              <a:rPr lang="ko-KR" altLang="en-US" sz="1000">
                <a:ea typeface="+mn-lt"/>
                <a:cs typeface="+mn-lt"/>
              </a:rPr>
              <a:t>                               </a:t>
            </a:r>
            <a:r>
              <a:rPr lang="en-US" altLang="ko-KR" sz="1000">
                <a:ea typeface="+mn-lt"/>
                <a:cs typeface="+mn-lt"/>
              </a:rPr>
              <a:t>"2.</a:t>
            </a:r>
            <a:r>
              <a:rPr lang="ko-KR" altLang="en-US" sz="1000">
                <a:ea typeface="+mn-lt"/>
                <a:cs typeface="+mn-lt"/>
              </a:rPr>
              <a:t> 승무원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서비스(직원 서비스)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부분에서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평가 - 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ko-KR" altLang="en-US" sz="1000">
                <a:ea typeface="+mn-lt"/>
                <a:cs typeface="+mn-lt"/>
              </a:rPr>
              <a:t>아이들을</a:t>
            </a:r>
            <a:r>
              <a:rPr lang="en-US" altLang="ko-KR" sz="1000">
                <a:ea typeface="+mn-lt"/>
                <a:cs typeface="+mn-lt"/>
              </a:rPr>
              <a:t>)</a:t>
            </a:r>
            <a:r>
              <a:rPr lang="ko-KR" altLang="en-US" sz="1000">
                <a:ea typeface="+mn-lt"/>
                <a:cs typeface="+mn-lt"/>
              </a:rPr>
              <a:t>친절히 대함</a:t>
            </a:r>
            <a:r>
              <a:rPr lang="en-US" altLang="ko-KR" sz="1000">
                <a:ea typeface="+mn-lt"/>
                <a:cs typeface="+mn-lt"/>
              </a:rPr>
              <a:t>",</a:t>
            </a:r>
            <a:endParaRPr lang="en-US" altLang="ko-KR" sz="1000">
              <a:ea typeface="+mn-lt"/>
              <a:cs typeface="+mn-lt"/>
            </a:endParaRPr>
          </a:p>
          <a:p>
            <a:pPr lvl="0">
              <a:defRPr/>
            </a:pPr>
            <a:r>
              <a:rPr lang="ko-KR" altLang="en-US" sz="1000">
                <a:ea typeface="+mn-lt"/>
                <a:cs typeface="+mn-lt"/>
              </a:rPr>
              <a:t>                               </a:t>
            </a:r>
            <a:r>
              <a:rPr lang="en-US" altLang="ko-KR" sz="1000">
                <a:ea typeface="+mn-lt"/>
                <a:cs typeface="+mn-lt"/>
              </a:rPr>
              <a:t>"3.</a:t>
            </a:r>
            <a:r>
              <a:rPr lang="ko-KR" altLang="en-US" sz="1000">
                <a:ea typeface="+mn-lt"/>
                <a:cs typeface="+mn-lt"/>
              </a:rPr>
              <a:t> 음식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및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영화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선택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폭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평가 - 선택 폭이 별로 없다 &amp; 괜찮다</a:t>
            </a:r>
            <a:r>
              <a:rPr lang="en-US" altLang="ko-KR" sz="1000">
                <a:ea typeface="+mn-lt"/>
                <a:cs typeface="+mn-lt"/>
              </a:rPr>
              <a:t>",</a:t>
            </a:r>
            <a:endParaRPr lang="en-US" altLang="ko-KR" sz="1000">
              <a:ea typeface="+mn-lt"/>
              <a:cs typeface="+mn-lt"/>
            </a:endParaRPr>
          </a:p>
          <a:p>
            <a:pPr lvl="0">
              <a:defRPr/>
            </a:pPr>
            <a:r>
              <a:rPr lang="ko-KR" altLang="en-US" sz="1000">
                <a:ea typeface="+mn-lt"/>
                <a:cs typeface="+mn-lt"/>
              </a:rPr>
              <a:t>                               </a:t>
            </a:r>
            <a:r>
              <a:rPr lang="en-US" altLang="ko-KR" sz="1000">
                <a:ea typeface="+mn-lt"/>
                <a:cs typeface="+mn-lt"/>
              </a:rPr>
              <a:t>"4.</a:t>
            </a:r>
            <a:r>
              <a:rPr lang="ko-KR" altLang="en-US" sz="1000">
                <a:ea typeface="+mn-lt"/>
                <a:cs typeface="+mn-lt"/>
              </a:rPr>
              <a:t>  기내식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부분에서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평가 - 비빔밥 두드러짐</a:t>
            </a:r>
            <a:r>
              <a:rPr lang="en-US" altLang="ko-KR" sz="1000">
                <a:ea typeface="+mn-lt"/>
                <a:cs typeface="+mn-lt"/>
              </a:rPr>
              <a:t>",</a:t>
            </a:r>
            <a:endParaRPr lang="en-US" altLang="ko-KR" sz="1000">
              <a:ea typeface="+mn-lt"/>
              <a:cs typeface="+mn-lt"/>
            </a:endParaRPr>
          </a:p>
          <a:p>
            <a:pPr lvl="0">
              <a:defRPr/>
            </a:pPr>
            <a:r>
              <a:rPr lang="ko-KR" sz="1000">
                <a:ea typeface="+mn-lt"/>
                <a:cs typeface="+mn-lt"/>
              </a:rPr>
              <a:t>                   </a:t>
            </a:r>
            <a:r>
              <a:rPr lang="ko-KR" altLang="en-US" sz="1000">
                <a:ea typeface="+mn-lt"/>
                <a:cs typeface="+mn-lt"/>
              </a:rPr>
              <a:t>            </a:t>
            </a:r>
            <a:r>
              <a:rPr lang="en-US" altLang="ko-KR" sz="1000">
                <a:ea typeface="+mn-lt"/>
                <a:cs typeface="+mn-lt"/>
              </a:rPr>
              <a:t>"5.</a:t>
            </a:r>
            <a:r>
              <a:rPr lang="ko-KR" altLang="en-US" sz="1000">
                <a:ea typeface="+mn-lt"/>
                <a:cs typeface="+mn-lt"/>
              </a:rPr>
              <a:t> 이코노미 이용자의 좌석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부분에서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평가 - 편하고 넓음</a:t>
            </a:r>
            <a:r>
              <a:rPr lang="en-US" altLang="ko-KR" sz="1000">
                <a:ea typeface="+mn-lt"/>
                <a:cs typeface="+mn-lt"/>
              </a:rPr>
              <a:t>",</a:t>
            </a:r>
            <a:endParaRPr lang="en-US" altLang="ko-KR" sz="1000">
              <a:ea typeface="+mn-lt"/>
              <a:cs typeface="+mn-lt"/>
            </a:endParaRPr>
          </a:p>
          <a:p>
            <a:pPr lvl="0">
              <a:defRPr/>
            </a:pPr>
            <a:r>
              <a:rPr lang="ko-KR" sz="1000">
                <a:ea typeface="+mn-lt"/>
                <a:cs typeface="+mn-lt"/>
              </a:rPr>
              <a:t>                               "</a:t>
            </a:r>
            <a:r>
              <a:rPr lang="en-US" altLang="ko-KR" sz="1000">
                <a:ea typeface="+mn-lt"/>
                <a:cs typeface="+mn-lt"/>
              </a:rPr>
              <a:t>6.</a:t>
            </a:r>
            <a:r>
              <a:rPr lang="ko-KR" altLang="en-US" sz="1000">
                <a:ea typeface="+mn-lt"/>
                <a:cs typeface="+mn-lt"/>
              </a:rPr>
              <a:t> 프리스티지 장거리 이용자의 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좌석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평가 - 편하고 공간적 여유</a:t>
            </a:r>
            <a:r>
              <a:rPr lang="ko-KR" sz="1000">
                <a:ea typeface="+mn-lt"/>
                <a:cs typeface="+mn-lt"/>
              </a:rPr>
              <a:t>",</a:t>
            </a:r>
            <a:endParaRPr lang="ko-KR" sz="1000">
              <a:ea typeface="+mn-lt"/>
              <a:cs typeface="+mn-lt"/>
            </a:endParaRPr>
          </a:p>
          <a:p>
            <a:pPr lvl="0">
              <a:defRPr/>
            </a:pPr>
            <a:r>
              <a:rPr lang="ko-KR" altLang="en-US" sz="1000">
                <a:ea typeface="+mn-lt"/>
                <a:cs typeface="+mn-lt"/>
              </a:rPr>
              <a:t>                              </a:t>
            </a:r>
            <a:r>
              <a:rPr lang="ko-KR" sz="1000">
                <a:ea typeface="+mn-lt"/>
                <a:cs typeface="+mn-lt"/>
              </a:rPr>
              <a:t> "</a:t>
            </a:r>
            <a:r>
              <a:rPr lang="en-US" altLang="ko-KR" sz="1000">
                <a:ea typeface="+mn-lt"/>
                <a:cs typeface="+mn-lt"/>
              </a:rPr>
              <a:t>7.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특정 클래스</a:t>
            </a:r>
            <a:r>
              <a:rPr lang="en-US" altLang="ko-KR" sz="1000">
                <a:ea typeface="+mn-lt"/>
                <a:cs typeface="+mn-lt"/>
              </a:rPr>
              <a:t>(퍼스트, 비즈니스)</a:t>
            </a:r>
            <a:r>
              <a:rPr lang="ko-KR" sz="1000">
                <a:ea typeface="+mn-lt"/>
                <a:cs typeface="+mn-lt"/>
              </a:rPr>
              <a:t> 서비스  평가</a:t>
            </a:r>
            <a:r>
              <a:rPr lang="en-US" altLang="ko-KR" sz="1000">
                <a:ea typeface="+mn-lt"/>
                <a:cs typeface="+mn-lt"/>
              </a:rPr>
              <a:t> - 훌륭"))</a:t>
            </a:r>
            <a:endParaRPr lang="en-US" altLang="ko-KR" sz="1000">
              <a:ea typeface="+mn-lt"/>
              <a:cs typeface="+mn-lt"/>
            </a:endParaRPr>
          </a:p>
          <a:p>
            <a:pPr lvl="0">
              <a:defRPr/>
            </a:pPr>
            <a:endParaRPr lang="en-US" altLang="ko-KR" sz="1000">
              <a:ea typeface="Microsoft GothicNeo"/>
              <a:cs typeface="Microsoft GothicNeo"/>
            </a:endParaRPr>
          </a:p>
        </p:txBody>
      </p:sp>
      <p:pic>
        <p:nvPicPr>
          <p:cNvPr id="10" name="그림 10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l="4030" t="14910" r="62660" b="61080"/>
          <a:stretch>
            <a:fillRect/>
          </a:stretch>
        </p:blipFill>
        <p:spPr>
          <a:xfrm>
            <a:off x="2772508" y="2665535"/>
            <a:ext cx="3032376" cy="1365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문제1) 중복단어, 유사어, </a:t>
            </a:r>
            <a:r>
              <a:rPr lang="ko-KR" altLang="en-US" err="1">
                <a:ea typeface="Microsoft GothicNeo"/>
                <a:cs typeface="Microsoft GothicNeo"/>
              </a:rPr>
              <a:t>불용어</a:t>
            </a:r>
            <a:r>
              <a:rPr lang="ko-KR" altLang="en-US">
                <a:ea typeface="Microsoft GothicNeo"/>
                <a:cs typeface="Microsoft GothicNeo"/>
              </a:rPr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299" y="2148313"/>
            <a:ext cx="5435991" cy="4558751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8776-927B-B093-6998-EBF20369C7E7}"/>
              </a:ext>
            </a:extLst>
          </p:cNvPr>
          <p:cNvSpPr txBox="1"/>
          <p:nvPr/>
        </p:nvSpPr>
        <p:spPr>
          <a:xfrm>
            <a:off x="657957" y="2145322"/>
            <a:ext cx="5439505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>
                <a:ea typeface="+mn-lt"/>
                <a:cs typeface="+mn-lt"/>
              </a:rPr>
              <a:t># </a:t>
            </a:r>
            <a:r>
              <a:rPr lang="ko-KR" altLang="en-US" sz="1000">
                <a:ea typeface="+mn-lt"/>
                <a:cs typeface="+mn-lt"/>
              </a:rPr>
              <a:t>중복단어 및 </a:t>
            </a:r>
            <a:r>
              <a:rPr lang="ko-KR" altLang="en-US" sz="1000" err="1">
                <a:ea typeface="+mn-lt"/>
                <a:cs typeface="+mn-lt"/>
              </a:rPr>
              <a:t>불용어</a:t>
            </a:r>
            <a:r>
              <a:rPr lang="ko-KR" altLang="en-US" sz="1000">
                <a:ea typeface="+mn-lt"/>
                <a:cs typeface="+mn-lt"/>
              </a:rPr>
              <a:t> 처리를 위한 빈도 수 파악</a:t>
            </a:r>
            <a:endParaRPr lang="ko-KR" alt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명사 빈도 생성</a:t>
            </a:r>
            <a:endParaRPr lang="ko-KR"/>
          </a:p>
          <a:p>
            <a:r>
              <a:rPr lang="en-US" altLang="ko-KR" sz="1000">
                <a:ea typeface="+mn-lt"/>
                <a:cs typeface="+mn-lt"/>
              </a:rPr>
              <a:t>count</a:t>
            </a:r>
            <a:r>
              <a:rPr lang="ko-KR" sz="1000">
                <a:ea typeface="+mn-lt"/>
                <a:cs typeface="+mn-lt"/>
              </a:rPr>
              <a:t>_</a:t>
            </a:r>
            <a:r>
              <a:rPr lang="en-US" altLang="ko-KR" sz="1000">
                <a:ea typeface="+mn-lt"/>
                <a:cs typeface="+mn-lt"/>
              </a:rPr>
              <a:t>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&lt;- </a:t>
            </a:r>
            <a:r>
              <a:rPr lang="en-US" altLang="ko-KR" sz="1000">
                <a:ea typeface="+mn-lt"/>
                <a:cs typeface="+mn-lt"/>
              </a:rPr>
              <a:t>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count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en-US" altLang="ko-KR" sz="1000">
                <a:ea typeface="+mn-lt"/>
                <a:cs typeface="+mn-lt"/>
              </a:rPr>
              <a:t>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sort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= </a:t>
            </a:r>
            <a:r>
              <a:rPr lang="en-US" altLang="ko-KR" sz="1000">
                <a:ea typeface="+mn-lt"/>
                <a:cs typeface="+mn-lt"/>
              </a:rPr>
              <a:t>T</a:t>
            </a:r>
            <a:r>
              <a:rPr lang="ko-KR" sz="1000">
                <a:ea typeface="+mn-lt"/>
                <a:cs typeface="+mn-lt"/>
              </a:rPr>
              <a:t>)      </a:t>
            </a:r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빈도 많은 순서대로</a:t>
            </a:r>
            <a:endParaRPr lang="ko-KR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동사 빈도 생성</a:t>
            </a:r>
            <a:endParaRPr lang="ko-KR"/>
          </a:p>
          <a:p>
            <a:r>
              <a:rPr lang="en-US" altLang="ko-KR" sz="1000" err="1">
                <a:ea typeface="+mn-lt"/>
                <a:cs typeface="+mn-lt"/>
              </a:rPr>
              <a:t>count</a:t>
            </a:r>
            <a:r>
              <a:rPr lang="ko-KR" sz="1000" err="1">
                <a:ea typeface="+mn-lt"/>
                <a:cs typeface="+mn-lt"/>
              </a:rPr>
              <a:t>_</a:t>
            </a:r>
            <a:r>
              <a:rPr lang="en-US" altLang="ko-KR" sz="1000" err="1">
                <a:ea typeface="+mn-lt"/>
                <a:cs typeface="+mn-lt"/>
              </a:rPr>
              <a:t>pv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pv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count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, </a:t>
            </a:r>
            <a:r>
              <a:rPr lang="en-US" altLang="ko-KR" sz="1000">
                <a:ea typeface="+mn-lt"/>
                <a:cs typeface="+mn-lt"/>
              </a:rPr>
              <a:t>sort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= </a:t>
            </a:r>
            <a:r>
              <a:rPr lang="en-US" altLang="ko-KR" sz="1000">
                <a:ea typeface="+mn-lt"/>
                <a:cs typeface="+mn-lt"/>
              </a:rPr>
              <a:t>T)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# </a:t>
            </a:r>
            <a:r>
              <a:rPr lang="ko-KR" altLang="en-US" sz="1000">
                <a:ea typeface="+mn-lt"/>
                <a:cs typeface="+mn-lt"/>
              </a:rPr>
              <a:t>형용사 빈도 생성</a:t>
            </a:r>
            <a:endParaRPr lang="ko-KR"/>
          </a:p>
          <a:p>
            <a:r>
              <a:rPr lang="en-US" altLang="ko-KR" sz="1000" err="1">
                <a:ea typeface="+mn-lt"/>
                <a:cs typeface="+mn-lt"/>
              </a:rPr>
              <a:t>count</a:t>
            </a:r>
            <a:r>
              <a:rPr lang="ko-KR" sz="1000" err="1">
                <a:ea typeface="+mn-lt"/>
                <a:cs typeface="+mn-lt"/>
              </a:rPr>
              <a:t>_</a:t>
            </a:r>
            <a:r>
              <a:rPr lang="en-US" altLang="ko-KR" sz="1000" err="1">
                <a:ea typeface="+mn-lt"/>
                <a:cs typeface="+mn-lt"/>
              </a:rPr>
              <a:t>pa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&lt;- </a:t>
            </a:r>
            <a:r>
              <a:rPr lang="en-US" altLang="ko-KR" sz="1000">
                <a:ea typeface="+mn-lt"/>
                <a:cs typeface="+mn-lt"/>
              </a:rPr>
              <a:t>pa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count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sort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= </a:t>
            </a:r>
            <a:r>
              <a:rPr lang="en-US" altLang="ko-KR" sz="1000">
                <a:ea typeface="+mn-lt"/>
                <a:cs typeface="+mn-lt"/>
              </a:rPr>
              <a:t>T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명사</a:t>
            </a:r>
            <a:r>
              <a:rPr lang="en-US" altLang="ko-KR" sz="1000">
                <a:ea typeface="+mn-lt"/>
                <a:cs typeface="+mn-lt"/>
              </a:rPr>
              <a:t>/</a:t>
            </a:r>
            <a:r>
              <a:rPr lang="ko-KR" altLang="en-US" sz="1000">
                <a:ea typeface="+mn-lt"/>
                <a:cs typeface="+mn-lt"/>
              </a:rPr>
              <a:t>동사</a:t>
            </a:r>
            <a:r>
              <a:rPr lang="en-US" altLang="ko-KR" sz="1000">
                <a:ea typeface="+mn-lt"/>
                <a:cs typeface="+mn-lt"/>
              </a:rPr>
              <a:t>/</a:t>
            </a:r>
            <a:r>
              <a:rPr lang="ko-KR" altLang="en-US" sz="1000">
                <a:ea typeface="+mn-lt"/>
                <a:cs typeface="+mn-lt"/>
              </a:rPr>
              <a:t>형용사 통합 빈도 생성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count_all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all</a:t>
            </a:r>
            <a:r>
              <a:rPr lang="ko-KR" sz="1000" err="1">
                <a:ea typeface="+mn-lt"/>
                <a:cs typeface="+mn-lt"/>
              </a:rPr>
              <a:t>_</a:t>
            </a:r>
            <a:r>
              <a:rPr lang="en-US" altLang="ko-KR" sz="1000" err="1">
                <a:ea typeface="+mn-lt"/>
                <a:cs typeface="+mn-lt"/>
              </a:rPr>
              <a:t>comment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count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, </a:t>
            </a:r>
            <a:r>
              <a:rPr lang="en-US" altLang="ko-KR" sz="1000">
                <a:ea typeface="+mn-lt"/>
                <a:cs typeface="+mn-lt"/>
              </a:rPr>
              <a:t>sort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= </a:t>
            </a:r>
            <a:r>
              <a:rPr lang="en-US" altLang="ko-KR" sz="1000">
                <a:ea typeface="+mn-lt"/>
                <a:cs typeface="+mn-lt"/>
              </a:rPr>
              <a:t>T</a:t>
            </a:r>
            <a:r>
              <a:rPr lang="ko-KR" sz="1000">
                <a:ea typeface="+mn-lt"/>
                <a:cs typeface="+mn-lt"/>
              </a:rPr>
              <a:t>)</a:t>
            </a:r>
            <a:endParaRPr lang="ko-KR">
              <a:ea typeface="+mn-lt"/>
              <a:cs typeface="+mn-lt"/>
            </a:endParaRPr>
          </a:p>
          <a:p>
            <a:endParaRPr lang="ko-KR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중복단어 처리</a:t>
            </a:r>
            <a:endParaRPr lang="ko-KR"/>
          </a:p>
          <a:p>
            <a:r>
              <a:rPr lang="en-US" altLang="ko-KR" sz="1000" err="1">
                <a:ea typeface="+mn-lt"/>
                <a:cs typeface="+mn-lt"/>
              </a:rPr>
              <a:t>noun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add_count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sort=TRUE)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 </a:t>
            </a:r>
            <a:r>
              <a:rPr lang="en-US" altLang="ko-KR" sz="1000">
                <a:ea typeface="+mn-lt"/>
                <a:cs typeface="+mn-lt"/>
              </a:rPr>
              <a:t>filter(!word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%in%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c("</a:t>
            </a:r>
            <a:r>
              <a:rPr lang="ko-KR" altLang="en-US" sz="1000">
                <a:ea typeface="+mn-lt"/>
                <a:cs typeface="+mn-lt"/>
              </a:rPr>
              <a:t>대한항공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비행기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비행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항공사</a:t>
            </a:r>
            <a:r>
              <a:rPr lang="en-US" altLang="ko-KR" sz="1000">
                <a:ea typeface="+mn-lt"/>
                <a:cs typeface="+mn-lt"/>
              </a:rPr>
              <a:t>",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             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항공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공항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항공권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항공편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항공기</a:t>
            </a:r>
            <a:r>
              <a:rPr lang="en-US" altLang="ko-KR" sz="1000">
                <a:ea typeface="+mn-lt"/>
                <a:cs typeface="+mn-lt"/>
              </a:rPr>
              <a:t>"))</a:t>
            </a:r>
            <a:endParaRPr lang="ko-KR"/>
          </a:p>
          <a:p>
            <a:endParaRPr lang="en-US" altLang="ko-KR" sz="1000">
              <a:ea typeface="Microsoft GothicNeo"/>
              <a:cs typeface="Microsoft GothicNeo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 </a:t>
            </a:r>
            <a:r>
              <a:rPr lang="en-US" altLang="ko-KR" sz="1000" err="1">
                <a:ea typeface="+mn-lt"/>
                <a:cs typeface="+mn-lt"/>
              </a:rPr>
              <a:t>유사어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통일</a:t>
            </a:r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pv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pv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mutate(word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ifelse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str_detect</a:t>
            </a:r>
            <a:r>
              <a:rPr lang="en-US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트다</a:t>
            </a:r>
            <a:r>
              <a:rPr lang="en-US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타다</a:t>
            </a:r>
            <a:r>
              <a:rPr lang="en-US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word),</a:t>
            </a:r>
            <a:endParaRPr lang="en-US" altLang="ko-KR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                   </a:t>
            </a:r>
            <a:r>
              <a:rPr lang="en-US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ifelse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str_detect</a:t>
            </a:r>
            <a:r>
              <a:rPr lang="en-US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"^</a:t>
            </a:r>
            <a:r>
              <a:rPr lang="ko-KR" altLang="en-US" sz="1000">
                <a:ea typeface="+mn-lt"/>
                <a:cs typeface="+mn-lt"/>
              </a:rPr>
              <a:t>들어와</a:t>
            </a:r>
            <a:r>
              <a:rPr lang="en-US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들어오다</a:t>
            </a:r>
            <a:r>
              <a:rPr lang="en-US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word),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                   </a:t>
            </a:r>
            <a:r>
              <a:rPr lang="en-US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ifelse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str_detect</a:t>
            </a:r>
            <a:r>
              <a:rPr lang="en-US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"^</a:t>
            </a:r>
            <a:r>
              <a:rPr lang="ko-KR" altLang="en-US" sz="1000">
                <a:ea typeface="+mn-lt"/>
                <a:cs typeface="+mn-lt"/>
              </a:rPr>
              <a:t>들으니</a:t>
            </a:r>
            <a:r>
              <a:rPr lang="en-US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듣다</a:t>
            </a:r>
            <a:r>
              <a:rPr lang="en-US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word),)</a:t>
            </a:r>
          </a:p>
          <a:p>
            <a:r>
              <a:rPr lang="en-US" sz="1000">
                <a:ea typeface="+mn-lt"/>
                <a:cs typeface="+mn-lt"/>
              </a:rPr>
              <a:t>pa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pa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mutate(word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맛나다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맛있다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en-US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ifelse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str_detect</a:t>
            </a:r>
            <a:r>
              <a:rPr lang="en-US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맛있다다</a:t>
            </a:r>
            <a:r>
              <a:rPr lang="en-US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맛있다</a:t>
            </a:r>
            <a:r>
              <a:rPr lang="en-US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word), # </a:t>
            </a:r>
            <a:r>
              <a:rPr lang="en-US" sz="1000" err="1">
                <a:ea typeface="+mn-lt"/>
                <a:cs typeface="+mn-lt"/>
              </a:rPr>
              <a:t>토큰화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오류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수정</a:t>
            </a:r>
            <a:endParaRPr lang="ko-KR" sz="1000" err="1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en-US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ifelse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str_detect</a:t>
            </a:r>
            <a:r>
              <a:rPr lang="en-US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예쁘다</a:t>
            </a:r>
            <a:r>
              <a:rPr lang="en-US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아름답다</a:t>
            </a:r>
            <a:r>
              <a:rPr lang="en-US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word),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en-US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ifelse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str_detect</a:t>
            </a:r>
            <a:r>
              <a:rPr lang="en-US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훌륭하다다</a:t>
            </a:r>
            <a:r>
              <a:rPr lang="en-US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훌륭하다</a:t>
            </a:r>
            <a:r>
              <a:rPr lang="en-US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word),  # </a:t>
            </a:r>
            <a:r>
              <a:rPr lang="en-US" sz="1000" err="1">
                <a:ea typeface="+mn-lt"/>
                <a:cs typeface="+mn-lt"/>
              </a:rPr>
              <a:t>이하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유사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방식</a:t>
            </a:r>
            <a:endParaRPr lang="ko-KR" err="1"/>
          </a:p>
          <a:p>
            <a:r>
              <a:rPr lang="ko-KR" altLang="en-US" sz="1000">
                <a:ea typeface="+mn-lt"/>
                <a:cs typeface="+mn-lt"/>
              </a:rPr>
              <a:t>                      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str_detect</a:t>
            </a:r>
            <a:r>
              <a:rPr lang="en-US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죄송하다다</a:t>
            </a:r>
            <a:r>
              <a:rPr lang="en-US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죄송하다</a:t>
            </a:r>
            <a:r>
              <a:rPr lang="en-US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word),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                   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str_detect</a:t>
            </a:r>
            <a:r>
              <a:rPr lang="en-US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필요하다다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필요하다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                   </a:t>
            </a:r>
            <a:r>
              <a:rPr lang="en-US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ifelse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str_detect</a:t>
            </a:r>
            <a:r>
              <a:rPr lang="en-US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가능하다다</a:t>
            </a:r>
            <a:r>
              <a:rPr lang="en-US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가능하다</a:t>
            </a:r>
            <a:r>
              <a:rPr lang="en-US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word),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                     </a:t>
            </a:r>
            <a:r>
              <a:rPr lang="en-US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ifelse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str_detect</a:t>
            </a:r>
            <a:r>
              <a:rPr lang="en-US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당연하다다</a:t>
            </a:r>
            <a:r>
              <a:rPr lang="en-US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당연하다</a:t>
            </a:r>
            <a:r>
              <a:rPr lang="en-US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word))</a:t>
            </a:r>
            <a:endParaRPr lang="en-US"/>
          </a:p>
          <a:p>
            <a:endParaRPr lang="ko-KR" altLang="en-US">
              <a:ea typeface="Microsoft GothicNeo"/>
              <a:cs typeface="Microsoft GothicNeo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  <a:p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1E8590-50A1-8E92-799C-9F63EEBE7F1D}"/>
              </a:ext>
            </a:extLst>
          </p:cNvPr>
          <p:cNvSpPr txBox="1">
            <a:spLocks/>
          </p:cNvSpPr>
          <p:nvPr/>
        </p:nvSpPr>
        <p:spPr>
          <a:xfrm>
            <a:off x="6155026" y="2146848"/>
            <a:ext cx="5435991" cy="4558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74032-44FF-61DB-780A-6EF49CF80198}"/>
              </a:ext>
            </a:extLst>
          </p:cNvPr>
          <p:cNvSpPr txBox="1"/>
          <p:nvPr/>
        </p:nvSpPr>
        <p:spPr>
          <a:xfrm>
            <a:off x="6153150" y="2211264"/>
            <a:ext cx="5608024" cy="4411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유사어 통일</a:t>
            </a:r>
            <a:endParaRPr lang="ko-KR"/>
          </a:p>
          <a:p>
            <a:r>
              <a:rPr lang="en-US" altLang="ko-KR" sz="1000">
                <a:ea typeface="+mn-lt"/>
                <a:cs typeface="+mn-lt"/>
              </a:rPr>
              <a:t>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noun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mutate(word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altLang="en-US" sz="1000">
                <a:ea typeface="+mn-lt"/>
                <a:cs typeface="+mn-lt"/>
              </a:rPr>
              <a:t>승무원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승무원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altLang="en-US" sz="1000">
                <a:ea typeface="+mn-lt"/>
                <a:cs typeface="+mn-lt"/>
              </a:rPr>
              <a:t>직원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직원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좋았습니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ko-KR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"좋았"),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좋음",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),</a:t>
            </a:r>
            <a:endParaRPr lang="ko-KR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</a:t>
            </a:r>
            <a:r>
              <a:rPr lang="ko-KR" sz="1000">
                <a:ea typeface="+mn-lt"/>
                <a:cs typeface="+mn-lt"/>
              </a:rPr>
              <a:t>, "</a:t>
            </a:r>
            <a:r>
              <a:rPr lang="ko-KR" sz="1000" err="1">
                <a:ea typeface="+mn-lt"/>
                <a:cs typeface="+mn-lt"/>
              </a:rPr>
              <a:t>좋습니</a:t>
            </a:r>
            <a:r>
              <a:rPr lang="ko-KR" sz="1000">
                <a:ea typeface="+mn-lt"/>
                <a:cs typeface="+mn-lt"/>
              </a:rPr>
              <a:t>"), "좋음",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),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        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ifelse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"</a:t>
            </a:r>
            <a:r>
              <a:rPr lang="ko-KR" sz="1000" err="1">
                <a:ea typeface="+mn-lt"/>
                <a:cs typeface="+mn-lt"/>
              </a:rPr>
              <a:t>좋은거</a:t>
            </a:r>
            <a:r>
              <a:rPr lang="ko-KR" sz="1000">
                <a:ea typeface="+mn-lt"/>
                <a:cs typeface="+mn-lt"/>
              </a:rPr>
              <a:t>"),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좋음",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),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        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= </a:t>
            </a:r>
            <a:r>
              <a:rPr lang="ko-KR" sz="1000" err="1">
                <a:ea typeface="+mn-lt"/>
                <a:cs typeface="+mn-lt"/>
              </a:rPr>
              <a:t>ifelse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str_detect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, "</a:t>
            </a:r>
            <a:r>
              <a:rPr lang="ko-KR" sz="1000" err="1">
                <a:ea typeface="+mn-lt"/>
                <a:cs typeface="+mn-lt"/>
              </a:rPr>
              <a:t>좋았던거</a:t>
            </a:r>
            <a:r>
              <a:rPr lang="ko-KR" sz="1000">
                <a:ea typeface="+mn-lt"/>
                <a:cs typeface="+mn-lt"/>
              </a:rPr>
              <a:t>"), "좋음",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),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        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= </a:t>
            </a:r>
            <a:r>
              <a:rPr lang="ko-KR" sz="1000" err="1">
                <a:ea typeface="+mn-lt"/>
                <a:cs typeface="+mn-lt"/>
              </a:rPr>
              <a:t>ifelse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str_detect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, "</a:t>
            </a:r>
            <a:r>
              <a:rPr lang="ko-KR" sz="1000" err="1">
                <a:ea typeface="+mn-lt"/>
                <a:cs typeface="+mn-lt"/>
              </a:rPr>
              <a:t>좋으네</a:t>
            </a:r>
            <a:r>
              <a:rPr lang="ko-KR" sz="1000">
                <a:ea typeface="+mn-lt"/>
                <a:cs typeface="+mn-lt"/>
              </a:rPr>
              <a:t>"), "좋음",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),</a:t>
            </a:r>
            <a:endParaRPr lang="ko-KR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좋았슴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ko-KR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좋았답니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ko-KR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"</a:t>
            </a:r>
            <a:r>
              <a:rPr lang="ko-KR" sz="1000" err="1">
                <a:ea typeface="+mn-lt"/>
                <a:cs typeface="+mn-lt"/>
              </a:rPr>
              <a:t>짱좋음</a:t>
            </a:r>
            <a:r>
              <a:rPr lang="ko-KR" sz="1000">
                <a:ea typeface="+mn-lt"/>
                <a:cs typeface="+mn-lt"/>
              </a:rPr>
              <a:t>"),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좋음",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),</a:t>
            </a:r>
            <a:endParaRPr lang="ko-KR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</a:t>
            </a:r>
            <a:r>
              <a:rPr lang="ko-KR" sz="1000">
                <a:ea typeface="+mn-lt"/>
                <a:cs typeface="+mn-lt"/>
              </a:rPr>
              <a:t>, "좋았"), "좋음",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),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        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ifelse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"</a:t>
            </a:r>
            <a:r>
              <a:rPr lang="ko-KR" sz="1000" err="1">
                <a:ea typeface="+mn-lt"/>
                <a:cs typeface="+mn-lt"/>
              </a:rPr>
              <a:t>좋은서비스로</a:t>
            </a:r>
            <a:r>
              <a:rPr lang="ko-KR" sz="1000">
                <a:ea typeface="+mn-lt"/>
                <a:cs typeface="+mn-lt"/>
              </a:rPr>
              <a:t>"),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좋은서비스</a:t>
            </a:r>
            <a:r>
              <a:rPr lang="ko-KR" sz="1000">
                <a:ea typeface="+mn-lt"/>
                <a:cs typeface="+mn-lt"/>
              </a:rPr>
              <a:t>",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),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                     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sz="1000">
                <a:ea typeface="+mn-lt"/>
                <a:cs typeface="+mn-lt"/>
              </a:rPr>
              <a:t>편안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편안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word),  #'</a:t>
            </a:r>
            <a:r>
              <a:rPr lang="ko-KR" altLang="en-US" sz="1000">
                <a:ea typeface="+mn-lt"/>
                <a:cs typeface="+mn-lt"/>
              </a:rPr>
              <a:t>편안</a:t>
            </a:r>
            <a:r>
              <a:rPr lang="en-US" altLang="ko-KR" sz="1000">
                <a:ea typeface="+mn-lt"/>
                <a:cs typeface="+mn-lt"/>
              </a:rPr>
              <a:t>'</a:t>
            </a:r>
            <a:r>
              <a:rPr lang="ko-KR" altLang="en-US" sz="1000" err="1">
                <a:ea typeface="+mn-lt"/>
                <a:cs typeface="+mn-lt"/>
              </a:rPr>
              <a:t>으로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시작하는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단어</a:t>
            </a:r>
            <a:endParaRPr lang="en-US" alt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                     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sz="1000">
                <a:ea typeface="+mn-lt"/>
                <a:cs typeface="+mn-lt"/>
              </a:rPr>
              <a:t>친절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친절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word),   #-&gt; </a:t>
            </a:r>
            <a:r>
              <a:rPr lang="ko-KR" altLang="en-US" sz="1000">
                <a:ea typeface="+mn-lt"/>
                <a:cs typeface="+mn-lt"/>
              </a:rPr>
              <a:t>편안</a:t>
            </a:r>
            <a:endParaRPr lang="en-US" alt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                     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ifelse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str_detect</a:t>
            </a:r>
            <a:r>
              <a:rPr lang="en-US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"^</a:t>
            </a:r>
            <a:r>
              <a:rPr lang="ko-KR" sz="1000">
                <a:ea typeface="+mn-lt"/>
                <a:cs typeface="+mn-lt"/>
              </a:rPr>
              <a:t>사용</a:t>
            </a:r>
            <a:r>
              <a:rPr lang="en-US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사용</a:t>
            </a:r>
            <a:r>
              <a:rPr lang="en-US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word),   # </a:t>
            </a:r>
            <a:r>
              <a:rPr lang="en-US" sz="1000" err="1">
                <a:ea typeface="+mn-lt"/>
                <a:cs typeface="+mn-lt"/>
              </a:rPr>
              <a:t>이하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유사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방식으로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처리</a:t>
            </a:r>
            <a:endParaRPr lang="ko-KR" err="1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altLang="en-US" sz="1000">
                <a:ea typeface="+mn-lt"/>
                <a:cs typeface="+mn-lt"/>
              </a:rPr>
              <a:t>제공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제공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altLang="en-US" sz="1000" err="1">
                <a:ea typeface="+mn-lt"/>
                <a:cs typeface="+mn-lt"/>
              </a:rPr>
              <a:t>훌륭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훌륭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</a:t>
            </a:r>
            <a:r>
              <a:rPr lang="ko-KR" altLang="en-US" sz="1000">
                <a:ea typeface="+mn-lt"/>
                <a:cs typeface="+mn-lt"/>
              </a:rPr>
              <a:t>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"^사람"), "사람",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),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        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ifelse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str_detect</a:t>
            </a:r>
            <a:r>
              <a:rPr lang="ko-KR" sz="1000">
                <a:ea typeface="+mn-lt"/>
                <a:cs typeface="+mn-lt"/>
              </a:rPr>
              <a:t>(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, "^선택"), "선택",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),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</a:t>
            </a:r>
            <a:r>
              <a:rPr lang="ko-KR" altLang="en-US" sz="1000">
                <a:ea typeface="+mn-lt"/>
                <a:cs typeface="+mn-lt"/>
              </a:rPr>
              <a:t>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"전체적"), "전반적",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))</a:t>
            </a:r>
            <a:endParaRPr lang="ko-KR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ko-KR" sz="10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ko-KR" sz="1000">
              <a:ea typeface="+mn-lt"/>
              <a:cs typeface="+mn-lt"/>
            </a:endParaRPr>
          </a:p>
          <a:p>
            <a:endParaRPr lang="ko-KR" sz="1000">
              <a:ea typeface="+mn-lt"/>
              <a:cs typeface="+mn-lt"/>
            </a:endParaRPr>
          </a:p>
          <a:p>
            <a:endParaRPr lang="en-US" altLang="ko-KR" sz="100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13950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99" y="43082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문제1) 중복단어, 유사어, </a:t>
            </a:r>
            <a:r>
              <a:rPr lang="ko-KR" altLang="en-US" sz="3200" err="1">
                <a:ea typeface="Microsoft GothicNeo"/>
                <a:cs typeface="Microsoft GothicNeo"/>
              </a:rPr>
              <a:t>불용어</a:t>
            </a:r>
            <a:r>
              <a:rPr lang="ko-KR" altLang="en-US" sz="3200">
                <a:ea typeface="Microsoft GothicNeo"/>
                <a:cs typeface="Microsoft GothicNeo"/>
              </a:rPr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34" y="976006"/>
            <a:ext cx="5435991" cy="5760365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8776-927B-B093-6998-EBF20369C7E7}"/>
              </a:ext>
            </a:extLst>
          </p:cNvPr>
          <p:cNvSpPr txBox="1"/>
          <p:nvPr/>
        </p:nvSpPr>
        <p:spPr>
          <a:xfrm>
            <a:off x="694592" y="980341"/>
            <a:ext cx="5505447" cy="5786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>
                <a:ea typeface="+mn-lt"/>
                <a:cs typeface="+mn-lt"/>
              </a:rPr>
              <a:t># 명사</a:t>
            </a:r>
            <a:r>
              <a:rPr lang="en-US" altLang="ko-KR" sz="1000">
                <a:ea typeface="+mn-lt"/>
                <a:cs typeface="+mn-lt"/>
              </a:rPr>
              <a:t>/</a:t>
            </a:r>
            <a:r>
              <a:rPr lang="ko-KR" sz="1000">
                <a:ea typeface="+mn-lt"/>
                <a:cs typeface="+mn-lt"/>
              </a:rPr>
              <a:t>동사</a:t>
            </a:r>
            <a:r>
              <a:rPr lang="en-US" altLang="ko-KR" sz="1000">
                <a:ea typeface="+mn-lt"/>
                <a:cs typeface="+mn-lt"/>
              </a:rPr>
              <a:t>/</a:t>
            </a:r>
            <a:r>
              <a:rPr lang="ko-KR" sz="1000">
                <a:ea typeface="+mn-lt"/>
                <a:cs typeface="+mn-lt"/>
              </a:rPr>
              <a:t>형용사 통합 처리</a:t>
            </a:r>
            <a:endParaRPr lang="ko-KR"/>
          </a:p>
          <a:p>
            <a:r>
              <a:rPr lang="en-US" altLang="ko-KR" sz="1000">
                <a:ea typeface="+mn-lt"/>
                <a:cs typeface="+mn-lt"/>
              </a:rPr>
              <a:t>all</a:t>
            </a:r>
            <a:r>
              <a:rPr lang="ko-KR" sz="1000">
                <a:ea typeface="+mn-lt"/>
                <a:cs typeface="+mn-lt"/>
              </a:rPr>
              <a:t>_</a:t>
            </a:r>
            <a:r>
              <a:rPr lang="ko-KR" sz="1000" err="1">
                <a:ea typeface="+mn-lt"/>
                <a:cs typeface="+mn-lt"/>
              </a:rPr>
              <a:t>comment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all</a:t>
            </a:r>
            <a:r>
              <a:rPr lang="ko-KR" sz="1000" err="1">
                <a:ea typeface="+mn-lt"/>
                <a:cs typeface="+mn-lt"/>
              </a:rPr>
              <a:t>_</a:t>
            </a:r>
            <a:r>
              <a:rPr lang="en-US" altLang="ko-KR" sz="1000" err="1">
                <a:ea typeface="+mn-lt"/>
                <a:cs typeface="+mn-lt"/>
              </a:rPr>
              <a:t>comment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 </a:t>
            </a:r>
            <a:r>
              <a:rPr lang="en-US" altLang="ko-KR" sz="1000" err="1">
                <a:ea typeface="+mn-lt"/>
                <a:cs typeface="+mn-lt"/>
              </a:rPr>
              <a:t>add_count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sort=TRUE)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 </a:t>
            </a:r>
            <a:r>
              <a:rPr lang="en-US" altLang="ko-KR" sz="1000">
                <a:ea typeface="+mn-lt"/>
                <a:cs typeface="+mn-lt"/>
              </a:rPr>
              <a:t>filter(!word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%in%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c("</a:t>
            </a:r>
            <a:r>
              <a:rPr lang="ko-KR" sz="1000">
                <a:ea typeface="+mn-lt"/>
                <a:cs typeface="+mn-lt"/>
              </a:rPr>
              <a:t>대한항공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비행기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비행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항공사</a:t>
            </a:r>
            <a:r>
              <a:rPr lang="en-US" altLang="ko-KR" sz="1000">
                <a:ea typeface="+mn-lt"/>
                <a:cs typeface="+mn-lt"/>
              </a:rPr>
              <a:t>",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              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항공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공항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항공권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항공편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항공기</a:t>
            </a:r>
            <a:r>
              <a:rPr lang="en-US" altLang="ko-KR" sz="1000">
                <a:ea typeface="+mn-lt"/>
                <a:cs typeface="+mn-lt"/>
              </a:rPr>
              <a:t>"))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 </a:t>
            </a:r>
            <a:r>
              <a:rPr lang="en-US" altLang="ko-KR" sz="1000">
                <a:ea typeface="+mn-lt"/>
                <a:cs typeface="+mn-lt"/>
              </a:rPr>
              <a:t>mutate(word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altLang="en-US" sz="1000">
                <a:ea typeface="+mn-lt"/>
                <a:cs typeface="+mn-lt"/>
              </a:rPr>
              <a:t>승무원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승무원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altLang="en-US" sz="1000">
                <a:ea typeface="+mn-lt"/>
                <a:cs typeface="+mn-lt"/>
              </a:rPr>
              <a:t>직원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직원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좋았습니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좋았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좋습니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좋은거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좋았던거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좋으네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좋았슴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좋았답니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짱좋음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좋았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좋음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좋은서비스로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좋은서비스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altLang="en-US" sz="1000">
                <a:ea typeface="+mn-lt"/>
                <a:cs typeface="+mn-lt"/>
              </a:rPr>
              <a:t>편안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편안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  #'편안'으로 </a:t>
            </a:r>
            <a:r>
              <a:rPr lang="en-US" altLang="ko-KR" sz="1000" err="1">
                <a:ea typeface="+mn-lt"/>
                <a:cs typeface="+mn-lt"/>
              </a:rPr>
              <a:t>시작하</a:t>
            </a:r>
            <a:r>
              <a:rPr lang="en-US" sz="1000" err="1">
                <a:ea typeface="+mn-lt"/>
                <a:cs typeface="+mn-lt"/>
              </a:rPr>
              <a:t>는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단어</a:t>
            </a:r>
            <a:endParaRPr lang="en-US" altLang="ko-KR" sz="1000" err="1">
              <a:ea typeface="Microsoft GothicNeo"/>
              <a:cs typeface="Microsoft GothicNeo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altLang="en-US" sz="1000">
                <a:ea typeface="+mn-lt"/>
                <a:cs typeface="+mn-lt"/>
              </a:rPr>
              <a:t>친절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친절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   #-&gt; </a:t>
            </a:r>
            <a:r>
              <a:rPr lang="en-US" altLang="ko-KR" sz="1000" err="1">
                <a:ea typeface="+mn-lt"/>
                <a:cs typeface="+mn-lt"/>
              </a:rPr>
              <a:t>편안</a:t>
            </a:r>
            <a:endParaRPr lang="en-US" err="1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altLang="en-US" sz="1000">
                <a:ea typeface="+mn-lt"/>
                <a:cs typeface="+mn-lt"/>
              </a:rPr>
              <a:t>사용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사용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   # </a:t>
            </a:r>
            <a:r>
              <a:rPr lang="en-US" altLang="ko-KR" sz="1000" err="1">
                <a:ea typeface="+mn-lt"/>
                <a:cs typeface="+mn-lt"/>
              </a:rPr>
              <a:t>이하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유사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방식으로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처리</a:t>
            </a:r>
            <a:endParaRPr lang="en-US" err="1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altLang="en-US" sz="1000">
                <a:ea typeface="+mn-lt"/>
                <a:cs typeface="+mn-lt"/>
              </a:rPr>
              <a:t>제공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제공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ko-KR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altLang="en-US" sz="1000" err="1">
                <a:ea typeface="+mn-lt"/>
                <a:cs typeface="+mn-lt"/>
              </a:rPr>
              <a:t>훌륭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훌륭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altLang="en-US" sz="1000">
                <a:ea typeface="+mn-lt"/>
                <a:cs typeface="+mn-lt"/>
              </a:rPr>
              <a:t>사람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사람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altLang="en-US" sz="1000">
                <a:ea typeface="+mn-lt"/>
                <a:cs typeface="+mn-lt"/>
              </a:rPr>
              <a:t>선택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선택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</a:t>
            </a:r>
            <a:r>
              <a:rPr lang="ko-KR" sz="1000">
                <a:ea typeface="+mn-lt"/>
                <a:cs typeface="+mn-lt"/>
              </a:rPr>
              <a:t>, "전체적"), "전반적",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),</a:t>
            </a:r>
            <a:endParaRPr lang="ko-KR"/>
          </a:p>
          <a:p>
            <a:r>
              <a:rPr lang="ko-KR" sz="1000">
                <a:ea typeface="+mn-lt"/>
                <a:cs typeface="+mn-lt"/>
              </a:rPr>
              <a:t>                      </a:t>
            </a:r>
            <a:r>
              <a:rPr lang="ko-KR" sz="1000" err="1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트다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타다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                #-&gt; </a:t>
            </a:r>
            <a:r>
              <a:rPr lang="en-US" altLang="ko-KR" sz="1000" err="1">
                <a:ea typeface="+mn-lt"/>
                <a:cs typeface="+mn-lt"/>
              </a:rPr>
              <a:t>내용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분석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결과</a:t>
            </a:r>
            <a:endParaRPr lang="ko-KR" altLang="en-US" err="1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</a:t>
            </a:r>
            <a:r>
              <a:rPr lang="ko-KR" altLang="en-US" sz="1000">
                <a:ea typeface="+mn-lt"/>
                <a:cs typeface="+mn-lt"/>
              </a:rPr>
              <a:t>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sz="1000">
                <a:ea typeface="+mn-lt"/>
                <a:cs typeface="+mn-lt"/>
              </a:rPr>
              <a:t>들어와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들어오다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   # '</a:t>
            </a:r>
            <a:r>
              <a:rPr lang="en-US" altLang="ko-KR" sz="1000" err="1">
                <a:ea typeface="+mn-lt"/>
                <a:cs typeface="+mn-lt"/>
              </a:rPr>
              <a:t>타다'가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잘못</a:t>
            </a:r>
            <a:r>
              <a:rPr lang="en-US" altLang="ko-KR" sz="1000">
                <a:ea typeface="+mn-lt"/>
                <a:cs typeface="+mn-lt"/>
              </a:rPr>
              <a:t> </a:t>
            </a:r>
          </a:p>
          <a:p>
            <a:r>
              <a:rPr lang="ko-KR" sz="1000">
                <a:ea typeface="+mn-lt"/>
                <a:cs typeface="+mn-lt"/>
              </a:rPr>
              <a:t>                    </a:t>
            </a:r>
            <a:r>
              <a:rPr lang="ko-KR" altLang="en-US" sz="1000">
                <a:ea typeface="+mn-lt"/>
                <a:cs typeface="+mn-lt"/>
              </a:rPr>
              <a:t>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"^</a:t>
            </a:r>
            <a:r>
              <a:rPr lang="ko-KR" sz="1000">
                <a:ea typeface="+mn-lt"/>
                <a:cs typeface="+mn-lt"/>
              </a:rPr>
              <a:t>들으니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듣다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              </a:t>
            </a:r>
            <a:r>
              <a:rPr lang="en-US" altLang="ko-KR" sz="1000" err="1">
                <a:ea typeface="+mn-lt"/>
                <a:cs typeface="+mn-lt"/>
              </a:rPr>
              <a:t>토큰화</a:t>
            </a:r>
            <a:r>
              <a:rPr lang="en-US" altLang="ko-KR" sz="1000">
                <a:ea typeface="+mn-lt"/>
                <a:cs typeface="+mn-lt"/>
              </a:rPr>
              <a:t> 됨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맛나다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맛있다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</a:t>
            </a:r>
            <a:r>
              <a:rPr lang="ko-KR" altLang="en-US" sz="1000">
                <a:ea typeface="+mn-lt"/>
                <a:cs typeface="+mn-lt"/>
              </a:rPr>
              <a:t>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맛있다다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맛있다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 # </a:t>
            </a:r>
            <a:r>
              <a:rPr lang="en-US" altLang="ko-KR" sz="1000" err="1">
                <a:ea typeface="+mn-lt"/>
                <a:cs typeface="+mn-lt"/>
              </a:rPr>
              <a:t>토큰화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오류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수정</a:t>
            </a:r>
            <a:endParaRPr lang="ko-KR" altLang="en-US" err="1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</a:t>
            </a:r>
            <a:r>
              <a:rPr lang="ko-KR" altLang="en-US" sz="1000">
                <a:ea typeface="+mn-lt"/>
                <a:cs typeface="+mn-lt"/>
              </a:rPr>
              <a:t>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예쁘다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아름답다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</a:t>
            </a:r>
            <a:r>
              <a:rPr lang="ko-KR" altLang="en-US" sz="1000">
                <a:ea typeface="+mn-lt"/>
                <a:cs typeface="+mn-lt"/>
              </a:rPr>
              <a:t>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훌륭하다다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훌륭하다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  # </a:t>
            </a:r>
            <a:r>
              <a:rPr lang="en-US" altLang="ko-KR" sz="1000" err="1">
                <a:ea typeface="+mn-lt"/>
                <a:cs typeface="+mn-lt"/>
              </a:rPr>
              <a:t>이하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유사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방식</a:t>
            </a:r>
            <a:endParaRPr lang="ko-KR" altLang="en-US" err="1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</a:t>
            </a:r>
            <a:r>
              <a:rPr lang="ko-KR" altLang="en-US" sz="1000">
                <a:ea typeface="+mn-lt"/>
                <a:cs typeface="+mn-lt"/>
              </a:rPr>
              <a:t>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죄송하다다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죄송하다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</a:t>
            </a:r>
            <a:r>
              <a:rPr lang="ko-KR" altLang="en-US" sz="1000">
                <a:ea typeface="+mn-lt"/>
                <a:cs typeface="+mn-lt"/>
              </a:rPr>
              <a:t>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필요하다다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필요하다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</a:t>
            </a:r>
            <a:r>
              <a:rPr lang="ko-KR" altLang="en-US" sz="1000">
                <a:ea typeface="+mn-lt"/>
                <a:cs typeface="+mn-lt"/>
              </a:rPr>
              <a:t>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가능하다다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가능하다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</a:t>
            </a:r>
            <a:r>
              <a:rPr lang="ko-KR" altLang="en-US" sz="1000">
                <a:ea typeface="+mn-lt"/>
                <a:cs typeface="+mn-lt"/>
              </a:rPr>
              <a:t>  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ifelse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str_detect</a:t>
            </a:r>
            <a:r>
              <a:rPr lang="en-US" altLang="ko-KR" sz="1000">
                <a:ea typeface="+mn-lt"/>
                <a:cs typeface="+mn-lt"/>
              </a:rPr>
              <a:t>(word,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당연하다다</a:t>
            </a:r>
            <a:r>
              <a:rPr lang="en-US" altLang="ko-KR" sz="1000">
                <a:ea typeface="+mn-lt"/>
                <a:cs typeface="+mn-lt"/>
              </a:rPr>
              <a:t>"),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당연하다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word))</a:t>
            </a:r>
            <a:endParaRPr lang="ko-KR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1E8590-50A1-8E92-799C-9F63EEBE7F1D}"/>
              </a:ext>
            </a:extLst>
          </p:cNvPr>
          <p:cNvSpPr txBox="1">
            <a:spLocks/>
          </p:cNvSpPr>
          <p:nvPr/>
        </p:nvSpPr>
        <p:spPr>
          <a:xfrm>
            <a:off x="6191661" y="974542"/>
            <a:ext cx="5435991" cy="5716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74032-44FF-61DB-780A-6EF49CF80198}"/>
              </a:ext>
            </a:extLst>
          </p:cNvPr>
          <p:cNvSpPr txBox="1"/>
          <p:nvPr/>
        </p:nvSpPr>
        <p:spPr>
          <a:xfrm>
            <a:off x="6211766" y="980341"/>
            <a:ext cx="5234352" cy="6104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빈도 갱신</a:t>
            </a: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명사 빈도 생성</a:t>
            </a:r>
            <a:endParaRPr lang="ko-KR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count_noun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noun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count(word,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sort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T)</a:t>
            </a:r>
            <a:endParaRPr lang="ko-KR" altLang="en-US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동사 빈도 생성</a:t>
            </a:r>
          </a:p>
          <a:p>
            <a:r>
              <a:rPr lang="en-US" altLang="ko-KR" sz="1000" err="1">
                <a:ea typeface="+mn-lt"/>
                <a:cs typeface="+mn-lt"/>
              </a:rPr>
              <a:t>count_pv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pv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count(word,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sort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T</a:t>
            </a:r>
            <a:r>
              <a:rPr lang="ko-KR" sz="1000">
                <a:ea typeface="+mn-lt"/>
                <a:cs typeface="+mn-lt"/>
              </a:rPr>
              <a:t>)</a:t>
            </a:r>
          </a:p>
          <a:p>
            <a:r>
              <a:rPr lang="ko-KR" sz="1000">
                <a:ea typeface="+mn-lt"/>
                <a:cs typeface="+mn-lt"/>
              </a:rPr>
              <a:t># </a:t>
            </a:r>
            <a:r>
              <a:rPr lang="ko-KR" altLang="en-US" sz="1000">
                <a:ea typeface="+mn-lt"/>
                <a:cs typeface="+mn-lt"/>
              </a:rPr>
              <a:t>형용사 빈도 생성</a:t>
            </a:r>
          </a:p>
          <a:p>
            <a:r>
              <a:rPr lang="en-US" altLang="ko-KR" sz="1000" err="1">
                <a:ea typeface="+mn-lt"/>
                <a:cs typeface="+mn-lt"/>
              </a:rPr>
              <a:t>count_pa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pa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count(word,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sort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T</a:t>
            </a:r>
            <a:r>
              <a:rPr lang="ko-KR" sz="1000">
                <a:ea typeface="+mn-lt"/>
                <a:cs typeface="+mn-lt"/>
              </a:rPr>
              <a:t>)</a:t>
            </a:r>
          </a:p>
          <a:p>
            <a:r>
              <a:rPr lang="ko-KR" sz="1000">
                <a:ea typeface="+mn-lt"/>
                <a:cs typeface="+mn-lt"/>
              </a:rPr>
              <a:t># 명사/동사/형용사 통합 빈도 생성</a:t>
            </a:r>
          </a:p>
          <a:p>
            <a:r>
              <a:rPr lang="ko-KR" sz="1000" err="1">
                <a:ea typeface="+mn-lt"/>
                <a:cs typeface="+mn-lt"/>
              </a:rPr>
              <a:t>count_all</a:t>
            </a:r>
            <a:r>
              <a:rPr lang="ko-KR" sz="1000">
                <a:ea typeface="+mn-lt"/>
                <a:cs typeface="+mn-lt"/>
              </a:rPr>
              <a:t> &lt;- </a:t>
            </a:r>
            <a:r>
              <a:rPr lang="ko-KR" sz="1000" err="1">
                <a:ea typeface="+mn-lt"/>
                <a:cs typeface="+mn-lt"/>
              </a:rPr>
              <a:t>all</a:t>
            </a:r>
            <a:r>
              <a:rPr lang="en-US" altLang="ko-KR" sz="1000" err="1">
                <a:ea typeface="+mn-lt"/>
                <a:cs typeface="+mn-lt"/>
              </a:rPr>
              <a:t>_comment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count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word</a:t>
            </a:r>
            <a:r>
              <a:rPr lang="en-US" altLang="ko-KR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sort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T</a:t>
            </a:r>
            <a:r>
              <a:rPr lang="en-US" altLang="ko-KR" sz="1000">
                <a:ea typeface="+mn-lt"/>
                <a:cs typeface="+mn-lt"/>
              </a:rPr>
              <a:t>)</a:t>
            </a:r>
            <a:endParaRPr lang="ko-KR" altLang="en-US" sz="1000">
              <a:ea typeface="+mn-lt"/>
              <a:cs typeface="+mn-lt"/>
            </a:endParaRPr>
          </a:p>
          <a:p>
            <a:endParaRPr lang="ko-KR" alt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불용어</a:t>
            </a:r>
            <a:r>
              <a:rPr lang="ko-KR" altLang="en-US" sz="1000">
                <a:ea typeface="+mn-lt"/>
                <a:cs typeface="+mn-lt"/>
              </a:rPr>
              <a:t> 처리</a:t>
            </a:r>
            <a:endParaRPr lang="ko-KR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stopword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</a:t>
            </a:r>
            <a:r>
              <a:rPr lang="ko-KR" sz="1000">
                <a:ea typeface="+mn-lt"/>
                <a:cs typeface="+mn-lt"/>
              </a:rPr>
              <a:t>(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들이",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하다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"</a:t>
            </a:r>
            <a:r>
              <a:rPr lang="ko-KR" altLang="en-US" sz="1000">
                <a:ea typeface="+mn-lt"/>
                <a:cs typeface="+mn-lt"/>
              </a:rPr>
              <a:t>하게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하면</a:t>
            </a:r>
            <a:r>
              <a:rPr lang="ko-KR" sz="1000">
                <a:ea typeface="+mn-lt"/>
                <a:cs typeface="+mn-lt"/>
              </a:rPr>
              <a:t>", "</a:t>
            </a:r>
            <a:r>
              <a:rPr lang="ko-KR" altLang="en-US" sz="1000">
                <a:ea typeface="+mn-lt"/>
                <a:cs typeface="+mn-lt"/>
              </a:rPr>
              <a:t>해서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이번</a:t>
            </a:r>
            <a:r>
              <a:rPr lang="ko-KR" sz="1000">
                <a:ea typeface="+mn-lt"/>
                <a:cs typeface="+mn-lt"/>
              </a:rPr>
              <a:t>",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하네</a:t>
            </a:r>
            <a:r>
              <a:rPr lang="en-US" altLang="ko-KR" sz="1000">
                <a:ea typeface="+mn-lt"/>
                <a:cs typeface="+mn-lt"/>
              </a:rPr>
              <a:t>",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 "</a:t>
            </a:r>
            <a:r>
              <a:rPr lang="ko-KR" altLang="en-US" sz="1000">
                <a:ea typeface="+mn-lt"/>
                <a:cs typeface="+mn-lt"/>
              </a:rPr>
              <a:t>해요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이것</a:t>
            </a:r>
            <a:r>
              <a:rPr lang="ko-KR" sz="1000">
                <a:ea typeface="+mn-lt"/>
                <a:cs typeface="+mn-lt"/>
              </a:rPr>
              <a:t>", "</a:t>
            </a:r>
            <a:r>
              <a:rPr lang="ko-KR" altLang="en-US" sz="1000">
                <a:ea typeface="+mn-lt"/>
                <a:cs typeface="+mn-lt"/>
              </a:rPr>
              <a:t>니들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하기</a:t>
            </a:r>
            <a:r>
              <a:rPr lang="ko-KR" sz="1000">
                <a:ea typeface="+mn-lt"/>
                <a:cs typeface="+mn-lt"/>
              </a:rPr>
              <a:t>", "</a:t>
            </a:r>
            <a:r>
              <a:rPr lang="ko-KR" altLang="en-US" sz="1000">
                <a:ea typeface="+mn-lt"/>
                <a:cs typeface="+mn-lt"/>
              </a:rPr>
              <a:t>하지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한거</a:t>
            </a:r>
            <a:r>
              <a:rPr lang="ko-KR" sz="1000">
                <a:ea typeface="+mn-lt"/>
                <a:cs typeface="+mn-lt"/>
              </a:rPr>
              <a:t>",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해주</a:t>
            </a:r>
            <a:r>
              <a:rPr lang="en-US" altLang="ko-KR" sz="1000">
                <a:ea typeface="+mn-lt"/>
                <a:cs typeface="+mn-lt"/>
              </a:rPr>
              <a:t>",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그것",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어디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여기",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까지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"</a:t>
            </a:r>
            <a:r>
              <a:rPr lang="ko-KR" altLang="en-US" sz="1000">
                <a:ea typeface="+mn-lt"/>
                <a:cs typeface="+mn-lt"/>
              </a:rPr>
              <a:t>이거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하신</a:t>
            </a:r>
            <a:r>
              <a:rPr lang="ko-KR" sz="1000">
                <a:ea typeface="+mn-lt"/>
                <a:cs typeface="+mn-lt"/>
              </a:rPr>
              <a:t>",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만큼</a:t>
            </a:r>
            <a:r>
              <a:rPr lang="en-US" altLang="ko-KR" sz="1000">
                <a:ea typeface="+mn-lt"/>
                <a:cs typeface="+mn-lt"/>
              </a:rPr>
              <a:t>",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 "</a:t>
            </a:r>
            <a:r>
              <a:rPr lang="ko-KR" altLang="en-US" sz="1000">
                <a:ea typeface="+mn-lt"/>
                <a:cs typeface="+mn-lt"/>
              </a:rPr>
              <a:t>하려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해라</a:t>
            </a:r>
            <a:r>
              <a:rPr lang="ko-KR" sz="1000">
                <a:ea typeface="+mn-lt"/>
                <a:cs typeface="+mn-lt"/>
              </a:rPr>
              <a:t>", "</a:t>
            </a:r>
            <a:r>
              <a:rPr lang="ko-KR" altLang="en-US" sz="1000">
                <a:ea typeface="+mn-lt"/>
                <a:cs typeface="+mn-lt"/>
              </a:rPr>
              <a:t>하나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니들</a:t>
            </a:r>
            <a:r>
              <a:rPr lang="ko-KR" sz="1000">
                <a:ea typeface="+mn-lt"/>
                <a:cs typeface="+mn-lt"/>
              </a:rPr>
              <a:t>", "</a:t>
            </a:r>
            <a:r>
              <a:rPr lang="ko-KR" altLang="en-US" sz="1000">
                <a:ea typeface="+mn-lt"/>
                <a:cs typeface="+mn-lt"/>
              </a:rPr>
              <a:t>에서</a:t>
            </a:r>
            <a:r>
              <a:rPr lang="ko-KR" sz="1000">
                <a:ea typeface="+mn-lt"/>
                <a:cs typeface="+mn-lt"/>
              </a:rPr>
              <a:t>", "</a:t>
            </a:r>
            <a:r>
              <a:rPr lang="ko-KR" altLang="en-US" sz="1000">
                <a:ea typeface="+mn-lt"/>
                <a:cs typeface="+mn-lt"/>
              </a:rPr>
              <a:t>그렇다</a:t>
            </a:r>
            <a:r>
              <a:rPr lang="ko-KR" sz="1000">
                <a:ea typeface="+mn-lt"/>
                <a:cs typeface="+mn-lt"/>
              </a:rPr>
              <a:t>",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어떻다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들다</a:t>
            </a:r>
            <a:r>
              <a:rPr lang="en-US" altLang="ko-KR" sz="1000">
                <a:ea typeface="+mn-lt"/>
                <a:cs typeface="+mn-lt"/>
              </a:rPr>
              <a:t>",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>
                <a:ea typeface="+mn-lt"/>
                <a:cs typeface="+mn-lt"/>
              </a:rPr>
              <a:t>일다", "그러다", "우리", "</a:t>
            </a:r>
            <a:r>
              <a:rPr lang="ko-KR" sz="1000" err="1">
                <a:ea typeface="+mn-lt"/>
                <a:cs typeface="+mn-lt"/>
              </a:rPr>
              <a:t>있습니</a:t>
            </a:r>
            <a:r>
              <a:rPr lang="ko-KR" sz="1000">
                <a:ea typeface="+mn-lt"/>
                <a:cs typeface="+mn-lt"/>
              </a:rPr>
              <a:t>", "정도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"</a:t>
            </a:r>
            <a:r>
              <a:rPr lang="ko-KR" altLang="en-US" sz="1000">
                <a:ea typeface="+mn-lt"/>
                <a:cs typeface="+mn-lt"/>
              </a:rPr>
              <a:t>경우</a:t>
            </a:r>
            <a:r>
              <a:rPr lang="ko-KR" sz="1000">
                <a:ea typeface="+mn-lt"/>
                <a:cs typeface="+mn-lt"/>
              </a:rPr>
              <a:t>",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 err="1">
                <a:ea typeface="+mn-lt"/>
                <a:cs typeface="+mn-lt"/>
              </a:rPr>
              <a:t>되었습니</a:t>
            </a:r>
            <a:r>
              <a:rPr lang="en-US" altLang="ko-KR" sz="1000">
                <a:ea typeface="+mn-lt"/>
                <a:cs typeface="+mn-lt"/>
              </a:rPr>
              <a:t>",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 "</a:t>
            </a:r>
            <a:r>
              <a:rPr lang="ko-KR" altLang="en-US" sz="1000">
                <a:ea typeface="+mn-lt"/>
                <a:cs typeface="+mn-lt"/>
              </a:rPr>
              <a:t>가지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되다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번째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동안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어떠하다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이러하다</a:t>
            </a:r>
            <a:r>
              <a:rPr lang="ko-KR" sz="1000">
                <a:ea typeface="+mn-lt"/>
                <a:cs typeface="+mn-lt"/>
              </a:rPr>
              <a:t>",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그러하다</a:t>
            </a:r>
            <a:r>
              <a:rPr lang="en-US" altLang="ko-KR" sz="1000">
                <a:ea typeface="+mn-lt"/>
                <a:cs typeface="+mn-lt"/>
              </a:rPr>
              <a:t>",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 "</a:t>
            </a:r>
            <a:r>
              <a:rPr lang="ko-KR" altLang="en-US" sz="1000">
                <a:ea typeface="+mn-lt"/>
                <a:cs typeface="+mn-lt"/>
              </a:rPr>
              <a:t>서울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인천</a:t>
            </a:r>
            <a:r>
              <a:rPr lang="ko-KR" sz="1000">
                <a:ea typeface="+mn-lt"/>
                <a:cs typeface="+mn-lt"/>
              </a:rPr>
              <a:t>",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altLang="en-US" sz="1000">
                <a:ea typeface="+mn-lt"/>
                <a:cs typeface="+mn-lt"/>
              </a:rPr>
              <a:t>한국</a:t>
            </a:r>
            <a:r>
              <a:rPr lang="en-US" altLang="ko-KR" sz="1000">
                <a:ea typeface="+mn-lt"/>
                <a:cs typeface="+mn-lt"/>
              </a:rPr>
              <a:t>")  # </a:t>
            </a:r>
            <a:r>
              <a:rPr lang="en-US" altLang="ko-KR" sz="1000" err="1">
                <a:ea typeface="+mn-lt"/>
                <a:cs typeface="+mn-lt"/>
              </a:rPr>
              <a:t>단어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빈도</a:t>
            </a:r>
            <a:r>
              <a:rPr lang="en-US" altLang="ko-KR" sz="1000">
                <a:ea typeface="+mn-lt"/>
                <a:cs typeface="+mn-lt"/>
              </a:rPr>
              <a:t> 수 </a:t>
            </a:r>
            <a:r>
              <a:rPr lang="en-US" altLang="ko-KR" sz="1000" err="1">
                <a:ea typeface="+mn-lt"/>
                <a:cs typeface="+mn-lt"/>
              </a:rPr>
              <a:t>파악해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가만서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의미없는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단어</a:t>
            </a:r>
            <a:r>
              <a:rPr lang="en-US" altLang="ko-KR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처리</a:t>
            </a:r>
            <a:endParaRPr lang="ko-KR" altLang="en-US" sz="1000" err="1">
              <a:ea typeface="+mn-lt"/>
              <a:cs typeface="+mn-lt"/>
            </a:endParaRPr>
          </a:p>
          <a:p>
            <a:endParaRPr lang="ko-KR" sz="1000">
              <a:ea typeface="Microsoft GothicNeo"/>
              <a:cs typeface="Microsoft GothicNeo"/>
            </a:endParaRPr>
          </a:p>
          <a:p>
            <a:r>
              <a:rPr lang="ko-KR" sz="1000">
                <a:ea typeface="+mn-lt"/>
                <a:cs typeface="+mn-lt"/>
              </a:rPr>
              <a:t># </a:t>
            </a:r>
            <a:r>
              <a:rPr lang="ko-KR" sz="1000" err="1">
                <a:ea typeface="+mn-lt"/>
                <a:cs typeface="+mn-lt"/>
              </a:rPr>
              <a:t>불용어</a:t>
            </a:r>
            <a:r>
              <a:rPr lang="ko-KR" sz="1000">
                <a:ea typeface="+mn-lt"/>
                <a:cs typeface="+mn-lt"/>
              </a:rPr>
              <a:t> 제거(단어 수 </a:t>
            </a:r>
            <a:r>
              <a:rPr lang="ko-KR" sz="1000" err="1">
                <a:ea typeface="+mn-lt"/>
                <a:cs typeface="+mn-lt"/>
              </a:rPr>
              <a:t>카운팅</a:t>
            </a:r>
            <a:r>
              <a:rPr lang="ko-KR" sz="1000">
                <a:ea typeface="+mn-lt"/>
                <a:cs typeface="+mn-lt"/>
              </a:rPr>
              <a:t> 한 변수에)</a:t>
            </a:r>
            <a:endParaRPr lang="ko-KR"/>
          </a:p>
          <a:p>
            <a:r>
              <a:rPr lang="en-US" altLang="ko-KR" sz="1000" err="1">
                <a:ea typeface="+mn-lt"/>
                <a:cs typeface="+mn-lt"/>
              </a:rPr>
              <a:t>count_noun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count_noun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/>
          </a:p>
          <a:p>
            <a:r>
              <a:rPr lang="ko-KR" altLang="en-US" sz="1000">
                <a:ea typeface="+mn-lt"/>
                <a:cs typeface="+mn-lt"/>
              </a:rPr>
              <a:t>              </a:t>
            </a:r>
            <a:r>
              <a:rPr lang="en-US" altLang="ko-KR" sz="1000">
                <a:ea typeface="+mn-lt"/>
                <a:cs typeface="+mn-lt"/>
              </a:rPr>
              <a:t>filter(!word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%in%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stopword</a:t>
            </a:r>
            <a:r>
              <a:rPr lang="en-US" altLang="ko-KR" sz="1000">
                <a:ea typeface="+mn-lt"/>
                <a:cs typeface="+mn-lt"/>
              </a:rPr>
              <a:t>)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count_pv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count_pv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/>
          </a:p>
          <a:p>
            <a:r>
              <a:rPr lang="ko-KR" altLang="en-US" sz="1000">
                <a:ea typeface="+mn-lt"/>
                <a:cs typeface="+mn-lt"/>
              </a:rPr>
              <a:t>            </a:t>
            </a:r>
            <a:r>
              <a:rPr lang="en-US" altLang="ko-KR" sz="1000">
                <a:ea typeface="+mn-lt"/>
                <a:cs typeface="+mn-lt"/>
              </a:rPr>
              <a:t>filter(!word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%in%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stopword</a:t>
            </a:r>
            <a:r>
              <a:rPr lang="en-US" altLang="ko-KR" sz="1000">
                <a:ea typeface="+mn-lt"/>
                <a:cs typeface="+mn-lt"/>
              </a:rPr>
              <a:t>)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count_pa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count_pa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/>
          </a:p>
          <a:p>
            <a:r>
              <a:rPr lang="ko-KR" altLang="en-US" sz="1000">
                <a:ea typeface="+mn-lt"/>
                <a:cs typeface="+mn-lt"/>
              </a:rPr>
              <a:t>            </a:t>
            </a:r>
            <a:r>
              <a:rPr lang="en-US" altLang="ko-KR" sz="1000">
                <a:ea typeface="+mn-lt"/>
                <a:cs typeface="+mn-lt"/>
              </a:rPr>
              <a:t>filter(!word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%in%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stopword</a:t>
            </a:r>
            <a:r>
              <a:rPr lang="en-US" altLang="ko-KR" sz="1000">
                <a:ea typeface="+mn-lt"/>
                <a:cs typeface="+mn-lt"/>
              </a:rPr>
              <a:t>)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count_all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count_all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endParaRPr lang="ko-KR" altLang="en-US"/>
          </a:p>
          <a:p>
            <a:r>
              <a:rPr lang="ko-KR" altLang="en-US" sz="1000">
                <a:ea typeface="+mn-lt"/>
                <a:cs typeface="+mn-lt"/>
              </a:rPr>
              <a:t>             </a:t>
            </a:r>
            <a:r>
              <a:rPr lang="en-US" altLang="ko-KR" sz="1000">
                <a:ea typeface="+mn-lt"/>
                <a:cs typeface="+mn-lt"/>
              </a:rPr>
              <a:t>filter(!word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%in%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stopword</a:t>
            </a:r>
            <a:r>
              <a:rPr lang="en-US" altLang="ko-KR" sz="1000">
                <a:ea typeface="+mn-lt"/>
                <a:cs typeface="+mn-lt"/>
              </a:rPr>
              <a:t>)</a:t>
            </a:r>
            <a:endParaRPr lang="ko-KR" altLang="en-US"/>
          </a:p>
          <a:p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altLang="en-US" sz="1000" err="1">
                <a:ea typeface="+mn-lt"/>
                <a:cs typeface="+mn-lt"/>
              </a:rPr>
              <a:t>불용어</a:t>
            </a:r>
            <a:r>
              <a:rPr lang="ko-KR" altLang="en-US" sz="1000">
                <a:ea typeface="+mn-lt"/>
                <a:cs typeface="+mn-lt"/>
              </a:rPr>
              <a:t> 제거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ko-KR" altLang="en-US" sz="1000">
                <a:ea typeface="+mn-lt"/>
                <a:cs typeface="+mn-lt"/>
              </a:rPr>
              <a:t>단어 자체 변수에</a:t>
            </a:r>
            <a:r>
              <a:rPr lang="en-US" altLang="ko-KR" sz="1000">
                <a:ea typeface="+mn-lt"/>
                <a:cs typeface="+mn-lt"/>
              </a:rPr>
              <a:t>)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filter(!word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%in%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stopword</a:t>
            </a:r>
            <a:r>
              <a:rPr lang="en-US" altLang="ko-KR" sz="1000">
                <a:ea typeface="+mn-lt"/>
                <a:cs typeface="+mn-lt"/>
              </a:rPr>
              <a:t>)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pv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pv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filter(!word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%in%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stopword</a:t>
            </a:r>
            <a:r>
              <a:rPr lang="en-US" altLang="ko-KR" sz="1000">
                <a:ea typeface="+mn-lt"/>
                <a:cs typeface="+mn-lt"/>
              </a:rPr>
              <a:t>)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pa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pa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filter(!word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%in%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stopword</a:t>
            </a:r>
            <a:r>
              <a:rPr lang="en-US" altLang="ko-KR" sz="1000">
                <a:ea typeface="+mn-lt"/>
                <a:cs typeface="+mn-lt"/>
              </a:rPr>
              <a:t>)</a:t>
            </a:r>
            <a:endParaRPr lang="ko-KR" alt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ko-KR" sz="1000" err="1">
                <a:ea typeface="+mn-lt"/>
                <a:cs typeface="+mn-lt"/>
              </a:rPr>
              <a:t>all_comment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all_comment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filter(!word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%in%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stopword</a:t>
            </a:r>
            <a:r>
              <a:rPr lang="en-US" altLang="ko-KR" sz="1000">
                <a:ea typeface="+mn-lt"/>
                <a:cs typeface="+mn-lt"/>
              </a:rPr>
              <a:t>)</a:t>
            </a:r>
            <a:endParaRPr lang="ko-KR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ko-KR" sz="1000">
              <a:ea typeface="+mn-lt"/>
              <a:cs typeface="+mn-lt"/>
            </a:endParaRPr>
          </a:p>
          <a:p>
            <a:endParaRPr lang="ko-KR" sz="1000">
              <a:ea typeface="+mn-lt"/>
              <a:cs typeface="+mn-lt"/>
            </a:endParaRPr>
          </a:p>
          <a:p>
            <a:endParaRPr lang="en-US" altLang="ko-KR" sz="100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88287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문제2) 명사/동사/형용사 </a:t>
            </a:r>
            <a:r>
              <a:rPr lang="ko-KR" altLang="en-US" sz="3200" err="1">
                <a:ea typeface="Microsoft GothicNeo"/>
                <a:cs typeface="Microsoft GothicNeo"/>
              </a:rPr>
              <a:t>워드클라우드</a:t>
            </a:r>
            <a:r>
              <a:rPr lang="ko-KR" altLang="en-US" sz="3200">
                <a:ea typeface="Microsoft GothicNeo"/>
                <a:cs typeface="Microsoft GothicNeo"/>
              </a:rPr>
              <a:t> -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34" y="1745333"/>
            <a:ext cx="5435991" cy="4998364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8776-927B-B093-6998-EBF20369C7E7}"/>
              </a:ext>
            </a:extLst>
          </p:cNvPr>
          <p:cNvSpPr txBox="1"/>
          <p:nvPr/>
        </p:nvSpPr>
        <p:spPr>
          <a:xfrm>
            <a:off x="665284" y="1837591"/>
            <a:ext cx="5505447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>
                <a:ea typeface="+mn-lt"/>
                <a:cs typeface="+mn-lt"/>
              </a:rPr>
              <a:t>#2. 전체 댓글의 명사/형용사/동사들에 대한 </a:t>
            </a:r>
            <a:r>
              <a:rPr lang="ko-KR" sz="1000" err="1">
                <a:ea typeface="+mn-lt"/>
                <a:cs typeface="+mn-lt"/>
              </a:rPr>
              <a:t>워드클라우드를</a:t>
            </a:r>
            <a:r>
              <a:rPr lang="ko-KR" sz="1000">
                <a:ea typeface="+mn-lt"/>
                <a:cs typeface="+mn-lt"/>
              </a:rPr>
              <a:t> 그리고 설명을 </a:t>
            </a:r>
            <a:r>
              <a:rPr lang="ko-KR" sz="1000" err="1">
                <a:ea typeface="+mn-lt"/>
                <a:cs typeface="+mn-lt"/>
              </a:rPr>
              <a:t>하시오</a:t>
            </a:r>
            <a:r>
              <a:rPr lang="ko-KR" sz="1000">
                <a:ea typeface="+mn-lt"/>
                <a:cs typeface="+mn-lt"/>
              </a:rPr>
              <a:t>.</a:t>
            </a:r>
            <a:endParaRPr lang="ko-KR"/>
          </a:p>
          <a:p>
            <a:endParaRPr lang="ko-KR" alt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# 명사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altLang="en-US" sz="1000" err="1">
                <a:ea typeface="+mn-lt"/>
                <a:cs typeface="+mn-lt"/>
              </a:rPr>
              <a:t>워드클라우드</a:t>
            </a:r>
            <a:endParaRPr lang="ko-KR">
              <a:ea typeface="Microsoft GothicNeo"/>
              <a:cs typeface="Microsoft GothicNeo"/>
            </a:endParaRPr>
          </a:p>
          <a:p>
            <a:r>
              <a:rPr lang="en-US" altLang="ko-KR" sz="1000">
                <a:ea typeface="+mn-lt"/>
                <a:cs typeface="+mn-lt"/>
              </a:rPr>
              <a:t>top100noun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count</a:t>
            </a:r>
            <a:r>
              <a:rPr lang="ko-KR" sz="1000">
                <a:ea typeface="+mn-lt"/>
                <a:cs typeface="+mn-lt"/>
              </a:rPr>
              <a:t>_</a:t>
            </a:r>
            <a:r>
              <a:rPr lang="en-US" altLang="ko-KR" sz="1000">
                <a:ea typeface="+mn-lt"/>
                <a:cs typeface="+mn-lt"/>
              </a:rPr>
              <a:t>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head(100)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 가시성을 위해 </a:t>
            </a:r>
            <a:r>
              <a:rPr lang="en-US" sz="1000">
                <a:ea typeface="+mn-lt"/>
                <a:cs typeface="+mn-lt"/>
              </a:rPr>
              <a:t>top100</a:t>
            </a:r>
            <a:r>
              <a:rPr lang="ko-KR" altLang="en-US" sz="1000">
                <a:ea typeface="+mn-lt"/>
                <a:cs typeface="+mn-lt"/>
              </a:rPr>
              <a:t> 추출</a:t>
            </a:r>
            <a:endParaRPr lang="en-US" sz="1000">
              <a:ea typeface="+mn-lt"/>
              <a:cs typeface="+mn-lt"/>
            </a:endParaRPr>
          </a:p>
          <a:p>
            <a:endParaRPr lang="en-US">
              <a:ea typeface="Microsoft GothicNeo"/>
              <a:cs typeface="Microsoft GothicNeo"/>
            </a:endParaRPr>
          </a:p>
          <a:p>
            <a:r>
              <a:rPr lang="en-US" altLang="ko-KR" sz="1000" err="1">
                <a:ea typeface="+mn-lt"/>
                <a:cs typeface="+mn-lt"/>
              </a:rPr>
              <a:t>font_add_google</a:t>
            </a:r>
            <a:r>
              <a:rPr lang="en-US" altLang="ko-KR" sz="1000">
                <a:ea typeface="+mn-lt"/>
                <a:cs typeface="+mn-lt"/>
              </a:rPr>
              <a:t>(name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"Nanum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Gothic",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family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en-US" altLang="ko-KR" sz="1000" err="1">
                <a:ea typeface="+mn-lt"/>
                <a:cs typeface="+mn-lt"/>
              </a:rPr>
              <a:t>nanumgothic</a:t>
            </a:r>
            <a:r>
              <a:rPr lang="en-US" altLang="ko-KR" sz="1000">
                <a:ea typeface="+mn-lt"/>
                <a:cs typeface="+mn-lt"/>
              </a:rPr>
              <a:t>")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showtext_auto</a:t>
            </a:r>
            <a:r>
              <a:rPr lang="en-US" altLang="ko-KR" sz="1000">
                <a:ea typeface="+mn-lt"/>
                <a:cs typeface="+mn-lt"/>
              </a:rPr>
              <a:t>()</a:t>
            </a:r>
            <a:endParaRPr lang="ko-KR"/>
          </a:p>
          <a:p>
            <a:r>
              <a:rPr lang="en-US" altLang="ko-KR" sz="1000">
                <a:ea typeface="+mn-lt"/>
                <a:cs typeface="+mn-lt"/>
              </a:rPr>
              <a:t>top100noun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ggplot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aes</a:t>
            </a:r>
            <a:r>
              <a:rPr lang="en-US" altLang="ko-KR" sz="1000">
                <a:ea typeface="+mn-lt"/>
                <a:cs typeface="+mn-lt"/>
              </a:rPr>
              <a:t>(label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size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n,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 altLang="ko-KR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                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color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factor(sample.int(n=10,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                                </a:t>
            </a:r>
            <a:r>
              <a:rPr lang="ko-KR" sz="1000" err="1">
                <a:ea typeface="+mn-lt"/>
                <a:cs typeface="+mn-lt"/>
              </a:rPr>
              <a:t>size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 err="1">
                <a:ea typeface="+mn-lt"/>
                <a:cs typeface="+mn-lt"/>
              </a:rPr>
              <a:t>nrow</a:t>
            </a:r>
            <a:r>
              <a:rPr lang="en-US" altLang="ko-KR" sz="1000">
                <a:ea typeface="+mn-lt"/>
                <a:cs typeface="+mn-lt"/>
              </a:rPr>
              <a:t>(top100noun),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                                </a:t>
            </a:r>
            <a:r>
              <a:rPr lang="ko-KR" sz="1000" err="1">
                <a:ea typeface="+mn-lt"/>
                <a:cs typeface="+mn-lt"/>
              </a:rPr>
              <a:t>replace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TRUE))))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 </a:t>
            </a:r>
            <a:r>
              <a:rPr lang="en-US" altLang="ko-KR" sz="1000" err="1">
                <a:ea typeface="+mn-lt"/>
                <a:cs typeface="+mn-lt"/>
              </a:rPr>
              <a:t>geom_text_wordcloud</a:t>
            </a:r>
            <a:r>
              <a:rPr lang="en-US" altLang="ko-KR" sz="1000">
                <a:ea typeface="+mn-lt"/>
                <a:cs typeface="+mn-lt"/>
              </a:rPr>
              <a:t>(seed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1234)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 </a:t>
            </a:r>
            <a:r>
              <a:rPr lang="en-US" altLang="ko-KR" sz="1000" err="1">
                <a:ea typeface="+mn-lt"/>
                <a:cs typeface="+mn-lt"/>
              </a:rPr>
              <a:t>scale_radius</a:t>
            </a:r>
            <a:r>
              <a:rPr lang="en-US" altLang="ko-KR" sz="1000">
                <a:ea typeface="+mn-lt"/>
                <a:cs typeface="+mn-lt"/>
              </a:rPr>
              <a:t>(limits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c(3,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NA),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        </a:t>
            </a:r>
            <a:r>
              <a:rPr lang="ko-KR" sz="1000" err="1">
                <a:ea typeface="+mn-lt"/>
                <a:cs typeface="+mn-lt"/>
              </a:rPr>
              <a:t>range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c(3,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15))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   </a:t>
            </a:r>
            <a:r>
              <a:rPr lang="en-US" altLang="ko-KR" sz="1000" err="1">
                <a:ea typeface="+mn-lt"/>
                <a:cs typeface="+mn-lt"/>
              </a:rPr>
              <a:t>theme_minimal</a:t>
            </a:r>
            <a:r>
              <a:rPr lang="en-US" altLang="ko-KR" sz="1000">
                <a:ea typeface="+mn-lt"/>
                <a:cs typeface="+mn-lt"/>
              </a:rPr>
              <a:t>()</a:t>
            </a:r>
            <a:endParaRPr lang="en-US"/>
          </a:p>
          <a:p>
            <a:endParaRPr lang="en-US"/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동사 </a:t>
            </a:r>
            <a:r>
              <a:rPr lang="ko-KR" altLang="en-US" sz="1000" err="1">
                <a:ea typeface="+mn-lt"/>
                <a:cs typeface="+mn-lt"/>
              </a:rPr>
              <a:t>워드클라우드</a:t>
            </a:r>
            <a:endParaRPr lang="en-US" err="1"/>
          </a:p>
          <a:p>
            <a:r>
              <a:rPr lang="en-US" altLang="ko-KR" sz="1000">
                <a:ea typeface="+mn-lt"/>
                <a:cs typeface="+mn-lt"/>
              </a:rPr>
              <a:t>top100pv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 err="1">
                <a:ea typeface="+mn-lt"/>
                <a:cs typeface="+mn-lt"/>
              </a:rPr>
              <a:t>count_pv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head(100)</a:t>
            </a:r>
            <a:endParaRPr lang="en-US"/>
          </a:p>
          <a:p>
            <a:endParaRPr lang="ko-KR">
              <a:ea typeface="+mn-lt"/>
              <a:cs typeface="+mn-lt"/>
            </a:endParaRPr>
          </a:p>
          <a:p>
            <a:r>
              <a:rPr lang="ko-KR" sz="1000" err="1">
                <a:ea typeface="+mn-lt"/>
                <a:cs typeface="+mn-lt"/>
              </a:rPr>
              <a:t>font_add</a:t>
            </a:r>
            <a:r>
              <a:rPr lang="en-US" altLang="ko-KR" sz="1000">
                <a:ea typeface="+mn-lt"/>
                <a:cs typeface="+mn-lt"/>
              </a:rPr>
              <a:t>_google(name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Nanum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ko-KR" sz="1000" err="1">
                <a:ea typeface="+mn-lt"/>
                <a:cs typeface="+mn-lt"/>
              </a:rPr>
              <a:t>Gothic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family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nanumgothic</a:t>
            </a:r>
            <a:r>
              <a:rPr lang="ko-KR" sz="1000">
                <a:ea typeface="+mn-lt"/>
                <a:cs typeface="+mn-lt"/>
              </a:rPr>
              <a:t>")</a:t>
            </a:r>
            <a:endParaRPr lang="ko-KR"/>
          </a:p>
          <a:p>
            <a:r>
              <a:rPr lang="ko-KR" sz="1000" err="1">
                <a:ea typeface="+mn-lt"/>
                <a:cs typeface="+mn-lt"/>
              </a:rPr>
              <a:t>showtext_auto</a:t>
            </a:r>
            <a:r>
              <a:rPr lang="ko-KR" sz="1000">
                <a:ea typeface="+mn-lt"/>
                <a:cs typeface="+mn-lt"/>
              </a:rPr>
              <a:t>()</a:t>
            </a:r>
            <a:endParaRPr lang="en-US"/>
          </a:p>
          <a:p>
            <a:r>
              <a:rPr lang="ko-KR" sz="1000">
                <a:ea typeface="+mn-lt"/>
                <a:cs typeface="+mn-lt"/>
              </a:rPr>
              <a:t>top100pv %&gt;% </a:t>
            </a:r>
            <a:r>
              <a:rPr lang="ko-KR" sz="1000" err="1">
                <a:ea typeface="+mn-lt"/>
                <a:cs typeface="+mn-lt"/>
              </a:rPr>
              <a:t>ggplot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aes</a:t>
            </a:r>
            <a:r>
              <a:rPr lang="en-US" altLang="ko-KR" sz="1000">
                <a:ea typeface="+mn-lt"/>
                <a:cs typeface="+mn-lt"/>
              </a:rPr>
              <a:t>(label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word,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size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n,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    </a:t>
            </a:r>
            <a:r>
              <a:rPr lang="ko-KR" sz="1000" err="1">
                <a:ea typeface="+mn-lt"/>
                <a:cs typeface="+mn-lt"/>
              </a:rPr>
              <a:t>color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factor(sample.int(n=10,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                              </a:t>
            </a:r>
            <a:r>
              <a:rPr lang="ko-KR" sz="1000" err="1">
                <a:ea typeface="+mn-lt"/>
                <a:cs typeface="+mn-lt"/>
              </a:rPr>
              <a:t>size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 err="1">
                <a:ea typeface="+mn-lt"/>
                <a:cs typeface="+mn-lt"/>
              </a:rPr>
              <a:t>nrow</a:t>
            </a:r>
            <a:r>
              <a:rPr lang="en-US" altLang="ko-KR" sz="1000">
                <a:ea typeface="+mn-lt"/>
                <a:cs typeface="+mn-lt"/>
              </a:rPr>
              <a:t>(top100pv),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                              </a:t>
            </a:r>
            <a:r>
              <a:rPr lang="ko-KR" sz="1000" err="1">
                <a:ea typeface="+mn-lt"/>
                <a:cs typeface="+mn-lt"/>
              </a:rPr>
              <a:t>replace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TRUE))))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 </a:t>
            </a:r>
            <a:r>
              <a:rPr lang="en-US" altLang="ko-KR" sz="1000" err="1">
                <a:ea typeface="+mn-lt"/>
                <a:cs typeface="+mn-lt"/>
              </a:rPr>
              <a:t>geom_text_wordcloud</a:t>
            </a:r>
            <a:r>
              <a:rPr lang="en-US" altLang="ko-KR" sz="1000">
                <a:ea typeface="+mn-lt"/>
                <a:cs typeface="+mn-lt"/>
              </a:rPr>
              <a:t>(seed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1234)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en-US"/>
          </a:p>
          <a:p>
            <a:r>
              <a:rPr lang="ko-KR" altLang="en-US" sz="1000">
                <a:ea typeface="+mn-lt"/>
                <a:cs typeface="+mn-lt"/>
              </a:rPr>
              <a:t>             </a:t>
            </a:r>
            <a:r>
              <a:rPr lang="en-US" altLang="ko-KR" sz="1000" err="1">
                <a:ea typeface="+mn-lt"/>
                <a:cs typeface="+mn-lt"/>
              </a:rPr>
              <a:t>scale_radius</a:t>
            </a:r>
            <a:r>
              <a:rPr lang="en-US" altLang="ko-KR" sz="1000">
                <a:ea typeface="+mn-lt"/>
                <a:cs typeface="+mn-lt"/>
              </a:rPr>
              <a:t>(limits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c(3,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NA),</a:t>
            </a:r>
            <a:endParaRPr lang="ko-KR" altLang="en-US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             </a:t>
            </a:r>
            <a:r>
              <a:rPr lang="ko-KR" sz="1000" err="1">
                <a:ea typeface="+mn-lt"/>
                <a:cs typeface="+mn-lt"/>
              </a:rPr>
              <a:t>range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c(3,</a:t>
            </a:r>
            <a:r>
              <a:rPr lang="ko-KR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15))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+</a:t>
            </a:r>
            <a:endParaRPr lang="en-US"/>
          </a:p>
          <a:p>
            <a:r>
              <a:rPr lang="ko-KR" sz="1000">
                <a:ea typeface="+mn-lt"/>
                <a:cs typeface="+mn-lt"/>
              </a:rPr>
              <a:t>             </a:t>
            </a:r>
            <a:r>
              <a:rPr lang="ko-KR" sz="1000" err="1">
                <a:ea typeface="+mn-lt"/>
                <a:cs typeface="+mn-lt"/>
              </a:rPr>
              <a:t>theme</a:t>
            </a:r>
            <a:r>
              <a:rPr lang="en-US" altLang="ko-KR" sz="1000">
                <a:ea typeface="+mn-lt"/>
                <a:cs typeface="+mn-lt"/>
              </a:rPr>
              <a:t>_minimal()</a:t>
            </a:r>
            <a:endParaRPr lang="en-US"/>
          </a:p>
          <a:p>
            <a:endParaRPr lang="ko-KR">
              <a:ea typeface="+mn-lt"/>
              <a:cs typeface="+mn-lt"/>
            </a:endParaRPr>
          </a:p>
          <a:p>
            <a:endParaRPr lang="ko-KR" sz="1000">
              <a:ea typeface="Microsoft GothicNeo"/>
              <a:cs typeface="Microsoft GothicNeo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1E8590-50A1-8E92-799C-9F63EEBE7F1D}"/>
              </a:ext>
            </a:extLst>
          </p:cNvPr>
          <p:cNvSpPr txBox="1">
            <a:spLocks/>
          </p:cNvSpPr>
          <p:nvPr/>
        </p:nvSpPr>
        <p:spPr>
          <a:xfrm>
            <a:off x="6169682" y="1743870"/>
            <a:ext cx="5457970" cy="499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74032-44FF-61DB-780A-6EF49CF80198}"/>
              </a:ext>
            </a:extLst>
          </p:cNvPr>
          <p:cNvSpPr txBox="1"/>
          <p:nvPr/>
        </p:nvSpPr>
        <p:spPr>
          <a:xfrm>
            <a:off x="6167804" y="2094033"/>
            <a:ext cx="5234352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 형용사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altLang="en-US" sz="1000" err="1">
                <a:ea typeface="+mn-lt"/>
                <a:cs typeface="+mn-lt"/>
              </a:rPr>
              <a:t>워드클라우드</a:t>
            </a:r>
            <a:endParaRPr lang="ko-KR" sz="1000" err="1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top100pa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count</a:t>
            </a:r>
            <a:r>
              <a:rPr lang="en-US" sz="1000">
                <a:ea typeface="+mn-lt"/>
                <a:cs typeface="+mn-lt"/>
              </a:rPr>
              <a:t>_</a:t>
            </a:r>
            <a:r>
              <a:rPr lang="en-US" altLang="ko-KR" sz="1000">
                <a:ea typeface="+mn-lt"/>
                <a:cs typeface="+mn-lt"/>
              </a:rPr>
              <a:t>pa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head(100)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 가시성을 위해 </a:t>
            </a:r>
            <a:r>
              <a:rPr lang="en-US" sz="1000">
                <a:ea typeface="+mn-lt"/>
                <a:cs typeface="+mn-lt"/>
              </a:rPr>
              <a:t>top100</a:t>
            </a:r>
            <a:r>
              <a:rPr lang="ko-KR" altLang="en-US" sz="1000">
                <a:ea typeface="+mn-lt"/>
                <a:cs typeface="+mn-lt"/>
              </a:rPr>
              <a:t> 추출</a:t>
            </a:r>
            <a:endParaRPr lang="en-US" altLang="ko-KR" sz="1000">
              <a:ea typeface="+mn-lt"/>
              <a:cs typeface="+mn-lt"/>
            </a:endParaRPr>
          </a:p>
          <a:p>
            <a:endParaRPr lang="ko-KR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font_add</a:t>
            </a:r>
            <a:r>
              <a:rPr lang="en-US" altLang="ko-KR" sz="1000">
                <a:ea typeface="+mn-lt"/>
                <a:cs typeface="+mn-lt"/>
              </a:rPr>
              <a:t>_</a:t>
            </a:r>
            <a:r>
              <a:rPr lang="en-US" sz="1000">
                <a:ea typeface="+mn-lt"/>
                <a:cs typeface="+mn-lt"/>
              </a:rPr>
              <a:t>google</a:t>
            </a:r>
            <a:r>
              <a:rPr lang="en-US" altLang="ko-KR" sz="1000">
                <a:ea typeface="+mn-lt"/>
                <a:cs typeface="+mn-lt"/>
              </a:rPr>
              <a:t>(name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</a:t>
            </a:r>
            <a:r>
              <a:rPr lang="ko-KR" sz="1000" err="1">
                <a:ea typeface="+mn-lt"/>
                <a:cs typeface="+mn-lt"/>
              </a:rPr>
              <a:t>Nanum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Gothic</a:t>
            </a:r>
            <a:r>
              <a:rPr lang="en-US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family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en-US" sz="1000" err="1">
                <a:ea typeface="+mn-lt"/>
                <a:cs typeface="+mn-lt"/>
              </a:rPr>
              <a:t>nanumgothic</a:t>
            </a:r>
            <a:r>
              <a:rPr lang="en-US" altLang="ko-KR" sz="1000">
                <a:ea typeface="+mn-lt"/>
                <a:cs typeface="+mn-lt"/>
              </a:rPr>
              <a:t>")</a:t>
            </a:r>
            <a:endParaRPr lang="en-US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showtext</a:t>
            </a:r>
            <a:r>
              <a:rPr lang="en-US" sz="1000" err="1">
                <a:ea typeface="+mn-lt"/>
                <a:cs typeface="+mn-lt"/>
              </a:rPr>
              <a:t>_</a:t>
            </a:r>
            <a:r>
              <a:rPr lang="en-US" altLang="ko-KR" sz="1000" err="1">
                <a:ea typeface="+mn-lt"/>
                <a:cs typeface="+mn-lt"/>
              </a:rPr>
              <a:t>auto</a:t>
            </a:r>
            <a:r>
              <a:rPr lang="en-US" altLang="ko-KR" sz="1000">
                <a:ea typeface="+mn-lt"/>
                <a:cs typeface="+mn-lt"/>
              </a:rPr>
              <a:t>()</a:t>
            </a:r>
          </a:p>
          <a:p>
            <a:r>
              <a:rPr lang="en-US" altLang="ko-KR" sz="1000">
                <a:ea typeface="+mn-lt"/>
                <a:cs typeface="+mn-lt"/>
              </a:rPr>
              <a:t>top100pa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ggplot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aes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altLang="ko-KR" sz="1000">
                <a:ea typeface="+mn-lt"/>
                <a:cs typeface="+mn-lt"/>
              </a:rPr>
              <a:t>label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word,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size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n,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</a:t>
            </a:r>
            <a:r>
              <a:rPr lang="ko-KR" sz="1000">
                <a:ea typeface="+mn-lt"/>
                <a:cs typeface="+mn-lt"/>
              </a:rPr>
              <a:t>    </a:t>
            </a:r>
            <a:r>
              <a:rPr lang="en-US" altLang="ko-KR" sz="1000" err="1">
                <a:ea typeface="+mn-lt"/>
                <a:cs typeface="+mn-lt"/>
              </a:rPr>
              <a:t>color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factor(sample</a:t>
            </a:r>
            <a:r>
              <a:rPr lang="en-US" sz="1000">
                <a:ea typeface="+mn-lt"/>
                <a:cs typeface="+mn-lt"/>
              </a:rPr>
              <a:t>.int(</a:t>
            </a:r>
            <a:r>
              <a:rPr lang="en-US" altLang="ko-KR" sz="1000">
                <a:ea typeface="+mn-lt"/>
                <a:cs typeface="+mn-lt"/>
              </a:rPr>
              <a:t>n=10</a:t>
            </a:r>
            <a:r>
              <a:rPr lang="en-US" sz="1000">
                <a:ea typeface="+mn-lt"/>
                <a:cs typeface="+mn-lt"/>
              </a:rPr>
              <a:t>,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ko-KR" altLang="en-US" sz="1000">
                <a:ea typeface="+mn-lt"/>
                <a:cs typeface="+mn-lt"/>
              </a:rPr>
              <a:t>    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ko-KR" altLang="en-US" sz="1000">
                <a:ea typeface="+mn-lt"/>
                <a:cs typeface="+mn-lt"/>
              </a:rPr>
              <a:t>    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ko-KR" altLang="en-US" sz="1000">
                <a:ea typeface="+mn-lt"/>
                <a:cs typeface="+mn-lt"/>
              </a:rPr>
              <a:t>                   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ko-KR" altLang="en-US" sz="1000">
                <a:ea typeface="+mn-lt"/>
                <a:cs typeface="+mn-lt"/>
              </a:rPr>
              <a:t>   </a:t>
            </a:r>
            <a:r>
              <a:rPr lang="en-US" altLang="ko-KR" sz="1000" err="1">
                <a:ea typeface="+mn-lt"/>
                <a:cs typeface="+mn-lt"/>
              </a:rPr>
              <a:t>size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 err="1">
                <a:ea typeface="+mn-lt"/>
                <a:cs typeface="+mn-lt"/>
              </a:rPr>
              <a:t>nrow</a:t>
            </a:r>
            <a:r>
              <a:rPr lang="en-US" altLang="ko-KR" sz="1000">
                <a:ea typeface="+mn-lt"/>
                <a:cs typeface="+mn-lt"/>
              </a:rPr>
              <a:t>(top100pa),</a:t>
            </a:r>
            <a:endParaRPr lang="ko-KR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ko-KR" altLang="en-US" sz="1000">
                <a:ea typeface="+mn-lt"/>
                <a:cs typeface="+mn-lt"/>
              </a:rPr>
              <a:t>                                           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replace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TRUE</a:t>
            </a:r>
            <a:r>
              <a:rPr lang="en-US" altLang="ko-KR" sz="1000">
                <a:ea typeface="+mn-lt"/>
                <a:cs typeface="+mn-lt"/>
              </a:rPr>
              <a:t>))))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+</a:t>
            </a:r>
          </a:p>
          <a:p>
            <a:r>
              <a:rPr lang="ko-KR" altLang="en-US" sz="1000">
                <a:ea typeface="+mn-lt"/>
                <a:cs typeface="+mn-lt"/>
              </a:rPr>
              <a:t>         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geom_</a:t>
            </a:r>
            <a:r>
              <a:rPr lang="en-US" sz="1000" err="1">
                <a:ea typeface="+mn-lt"/>
                <a:cs typeface="+mn-lt"/>
              </a:rPr>
              <a:t>text_</a:t>
            </a:r>
            <a:r>
              <a:rPr lang="en-US" altLang="ko-KR" sz="1000" err="1">
                <a:ea typeface="+mn-lt"/>
                <a:cs typeface="+mn-lt"/>
              </a:rPr>
              <a:t>wordcloud</a:t>
            </a:r>
            <a:r>
              <a:rPr lang="en-US" altLang="ko-KR" sz="1000">
                <a:ea typeface="+mn-lt"/>
                <a:cs typeface="+mn-lt"/>
              </a:rPr>
              <a:t>(seed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1234</a:t>
            </a:r>
            <a:r>
              <a:rPr lang="en-US" altLang="ko-KR" sz="1000">
                <a:ea typeface="+mn-lt"/>
                <a:cs typeface="+mn-lt"/>
              </a:rPr>
              <a:t>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+</a:t>
            </a:r>
          </a:p>
          <a:p>
            <a:r>
              <a:rPr lang="ko-KR" altLang="en-US" sz="1000">
                <a:ea typeface="+mn-lt"/>
                <a:cs typeface="+mn-lt"/>
              </a:rPr>
              <a:t>               </a:t>
            </a:r>
            <a:r>
              <a:rPr lang="en-US" altLang="ko-KR" sz="1000">
                <a:ea typeface="+mn-lt"/>
                <a:cs typeface="+mn-lt"/>
              </a:rPr>
              <a:t>scale</a:t>
            </a:r>
            <a:r>
              <a:rPr lang="en-US" sz="1000">
                <a:ea typeface="+mn-lt"/>
                <a:cs typeface="+mn-lt"/>
              </a:rPr>
              <a:t>_</a:t>
            </a:r>
            <a:r>
              <a:rPr lang="en-US" altLang="ko-KR" sz="1000">
                <a:ea typeface="+mn-lt"/>
                <a:cs typeface="+mn-lt"/>
              </a:rPr>
              <a:t>radius(limits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c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altLang="ko-KR" sz="1000">
                <a:ea typeface="+mn-lt"/>
                <a:cs typeface="+mn-lt"/>
              </a:rPr>
              <a:t>3,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NA),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ko-KR" altLang="en-US" sz="1000">
                <a:ea typeface="+mn-lt"/>
                <a:cs typeface="+mn-lt"/>
              </a:rPr>
              <a:t>    </a:t>
            </a:r>
            <a:r>
              <a:rPr lang="ko-KR" sz="1000">
                <a:ea typeface="+mn-lt"/>
                <a:cs typeface="+mn-lt"/>
              </a:rPr>
              <a:t>    </a:t>
            </a:r>
            <a:r>
              <a:rPr lang="ko-KR" altLang="en-US" sz="1000">
                <a:ea typeface="+mn-lt"/>
                <a:cs typeface="+mn-lt"/>
              </a:rPr>
              <a:t>         </a:t>
            </a:r>
            <a:r>
              <a:rPr lang="en-US" altLang="ko-KR" sz="1000">
                <a:ea typeface="+mn-lt"/>
                <a:cs typeface="+mn-lt"/>
              </a:rPr>
              <a:t>range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c(3,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15))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  </a:t>
            </a:r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theme</a:t>
            </a:r>
            <a:r>
              <a:rPr lang="en-US" altLang="ko-KR" sz="1000" err="1">
                <a:ea typeface="+mn-lt"/>
                <a:cs typeface="+mn-lt"/>
              </a:rPr>
              <a:t>_minimal</a:t>
            </a:r>
            <a:r>
              <a:rPr lang="en-US" sz="1000">
                <a:ea typeface="+mn-lt"/>
                <a:cs typeface="+mn-lt"/>
              </a:rPr>
              <a:t>()</a:t>
            </a:r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sz="1000">
                <a:ea typeface="+mn-lt"/>
                <a:cs typeface="+mn-lt"/>
              </a:rPr>
              <a:t> 명사</a:t>
            </a:r>
            <a:r>
              <a:rPr lang="en-US" altLang="ko-KR" sz="1000">
                <a:ea typeface="+mn-lt"/>
                <a:cs typeface="+mn-lt"/>
              </a:rPr>
              <a:t>/</a:t>
            </a:r>
            <a:r>
              <a:rPr lang="ko-KR" sz="1000">
                <a:ea typeface="+mn-lt"/>
                <a:cs typeface="+mn-lt"/>
              </a:rPr>
              <a:t>동사</a:t>
            </a:r>
            <a:r>
              <a:rPr lang="en-US" altLang="ko-KR" sz="1000">
                <a:ea typeface="+mn-lt"/>
                <a:cs typeface="+mn-lt"/>
              </a:rPr>
              <a:t>/</a:t>
            </a:r>
            <a:r>
              <a:rPr lang="ko-KR" sz="1000">
                <a:ea typeface="+mn-lt"/>
                <a:cs typeface="+mn-lt"/>
              </a:rPr>
              <a:t>형용사 통합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altLang="en-US" sz="1000" err="1">
                <a:ea typeface="+mn-lt"/>
                <a:cs typeface="+mn-lt"/>
              </a:rPr>
              <a:t>워드클라우드</a:t>
            </a:r>
            <a:r>
              <a:rPr lang="ko-KR" sz="1000">
                <a:ea typeface="+mn-lt"/>
                <a:cs typeface="+mn-lt"/>
              </a:rPr>
              <a:t> </a:t>
            </a:r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top100all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&lt;-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count_all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head(100)</a:t>
            </a:r>
          </a:p>
          <a:p>
            <a:endParaRPr lang="en-US" altLang="ko-KR" sz="1000">
              <a:ea typeface="+mn-lt"/>
              <a:cs typeface="+mn-lt"/>
            </a:endParaRPr>
          </a:p>
          <a:p>
            <a:r>
              <a:rPr lang="en-US" sz="1000" err="1">
                <a:ea typeface="+mn-lt"/>
                <a:cs typeface="+mn-lt"/>
              </a:rPr>
              <a:t>font_</a:t>
            </a:r>
            <a:r>
              <a:rPr lang="en-US" altLang="ko-KR" sz="1000" err="1">
                <a:ea typeface="+mn-lt"/>
                <a:cs typeface="+mn-lt"/>
              </a:rPr>
              <a:t>add_google</a:t>
            </a:r>
            <a:r>
              <a:rPr lang="en-US" altLang="ko-KR" sz="1000">
                <a:ea typeface="+mn-lt"/>
                <a:cs typeface="+mn-lt"/>
              </a:rPr>
              <a:t>(name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"Nanum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Gothic</a:t>
            </a:r>
            <a:r>
              <a:rPr lang="en-US" altLang="ko-KR" sz="1000">
                <a:ea typeface="+mn-lt"/>
                <a:cs typeface="+mn-lt"/>
              </a:rPr>
              <a:t>",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family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"</a:t>
            </a:r>
            <a:r>
              <a:rPr lang="en-US" sz="1000" err="1">
                <a:ea typeface="+mn-lt"/>
                <a:cs typeface="+mn-lt"/>
              </a:rPr>
              <a:t>nanumgothic</a:t>
            </a:r>
            <a:r>
              <a:rPr lang="en-US" sz="1000">
                <a:ea typeface="+mn-lt"/>
                <a:cs typeface="+mn-lt"/>
              </a:rPr>
              <a:t>")</a:t>
            </a:r>
            <a:endParaRPr lang="ko-KR" sz="1000">
              <a:ea typeface="+mn-lt"/>
              <a:cs typeface="+mn-lt"/>
            </a:endParaRPr>
          </a:p>
          <a:p>
            <a:r>
              <a:rPr lang="en-US" altLang="ko-KR" sz="1000" err="1">
                <a:ea typeface="+mn-lt"/>
                <a:cs typeface="+mn-lt"/>
              </a:rPr>
              <a:t>showtext_auto</a:t>
            </a:r>
            <a:r>
              <a:rPr lang="en-US" sz="1000">
                <a:ea typeface="+mn-lt"/>
                <a:cs typeface="+mn-lt"/>
              </a:rPr>
              <a:t>()</a:t>
            </a:r>
            <a:endParaRPr lang="ko-KR" sz="1000"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top100all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%&gt;%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ggplot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aes</a:t>
            </a:r>
            <a:r>
              <a:rPr lang="en-US" sz="1000">
                <a:ea typeface="+mn-lt"/>
                <a:cs typeface="+mn-lt"/>
              </a:rPr>
              <a:t>(label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word</a:t>
            </a:r>
            <a:r>
              <a:rPr lang="en-US" sz="1000">
                <a:ea typeface="+mn-lt"/>
                <a:cs typeface="+mn-lt"/>
              </a:rPr>
              <a:t>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size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n,</a:t>
            </a:r>
            <a:r>
              <a:rPr lang="ko-KR" altLang="en-US" sz="1000">
                <a:ea typeface="+mn-lt"/>
                <a:cs typeface="+mn-lt"/>
              </a:rPr>
              <a:t> 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</a:t>
            </a:r>
            <a:r>
              <a:rPr lang="ko-KR" altLang="en-US" sz="1000">
                <a:ea typeface="+mn-lt"/>
                <a:cs typeface="+mn-lt"/>
              </a:rPr>
              <a:t>       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color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factor(sample.int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sz="1000">
                <a:ea typeface="+mn-lt"/>
                <a:cs typeface="+mn-lt"/>
              </a:rPr>
              <a:t>n=10,</a:t>
            </a:r>
            <a:endParaRPr lang="ko-KR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</a:t>
            </a:r>
            <a:r>
              <a:rPr lang="ko-KR" sz="1000">
                <a:ea typeface="+mn-lt"/>
                <a:cs typeface="+mn-lt"/>
              </a:rPr>
              <a:t>            </a:t>
            </a:r>
            <a:r>
              <a:rPr lang="ko-KR" altLang="en-US" sz="1000">
                <a:ea typeface="+mn-lt"/>
                <a:cs typeface="+mn-lt"/>
              </a:rPr>
              <a:t>        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           </a:t>
            </a:r>
            <a:r>
              <a:rPr lang="en-US" altLang="ko-KR" sz="1000" err="1">
                <a:ea typeface="+mn-lt"/>
                <a:cs typeface="+mn-lt"/>
              </a:rPr>
              <a:t>size</a:t>
            </a:r>
            <a:r>
              <a:rPr lang="en-US" altLang="ko-KR" sz="1000">
                <a:ea typeface="+mn-lt"/>
                <a:cs typeface="+mn-lt"/>
              </a:rPr>
              <a:t>=</a:t>
            </a:r>
            <a:r>
              <a:rPr lang="en-US" sz="1000" err="1">
                <a:ea typeface="+mn-lt"/>
                <a:cs typeface="+mn-lt"/>
              </a:rPr>
              <a:t>nrow</a:t>
            </a:r>
            <a:r>
              <a:rPr lang="en-US" sz="1000">
                <a:ea typeface="+mn-lt"/>
                <a:cs typeface="+mn-lt"/>
              </a:rPr>
              <a:t>(top100all),</a:t>
            </a:r>
            <a:endParaRPr 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            </a:t>
            </a:r>
            <a:r>
              <a:rPr lang="ko-KR" altLang="en-US" sz="1000">
                <a:ea typeface="+mn-lt"/>
                <a:cs typeface="+mn-lt"/>
              </a:rPr>
              <a:t>        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        </a:t>
            </a:r>
            <a:r>
              <a:rPr lang="ko-KR" sz="1000">
                <a:ea typeface="+mn-lt"/>
                <a:cs typeface="+mn-lt"/>
              </a:rPr>
              <a:t>       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sz="1000" err="1">
                <a:ea typeface="+mn-lt"/>
                <a:cs typeface="+mn-lt"/>
              </a:rPr>
              <a:t>replace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TRUE</a:t>
            </a:r>
            <a:r>
              <a:rPr lang="en-US" altLang="ko-KR" sz="1000">
                <a:ea typeface="+mn-lt"/>
                <a:cs typeface="+mn-lt"/>
              </a:rPr>
              <a:t>))))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endParaRPr lang="en-US" altLang="ko-KR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     </a:t>
            </a:r>
            <a:r>
              <a:rPr lang="en-US" altLang="ko-KR" sz="1000" err="1">
                <a:ea typeface="+mn-lt"/>
                <a:cs typeface="+mn-lt"/>
              </a:rPr>
              <a:t>geom</a:t>
            </a:r>
            <a:r>
              <a:rPr lang="en-US" sz="1000" err="1">
                <a:ea typeface="+mn-lt"/>
                <a:cs typeface="+mn-lt"/>
              </a:rPr>
              <a:t>_</a:t>
            </a:r>
            <a:r>
              <a:rPr lang="en-US" altLang="ko-KR" sz="1000" err="1">
                <a:ea typeface="+mn-lt"/>
                <a:cs typeface="+mn-lt"/>
              </a:rPr>
              <a:t>text</a:t>
            </a:r>
            <a:r>
              <a:rPr lang="en-US" sz="1000" err="1">
                <a:ea typeface="+mn-lt"/>
                <a:cs typeface="+mn-lt"/>
              </a:rPr>
              <a:t>_wordcloud</a:t>
            </a:r>
            <a:r>
              <a:rPr lang="en-US" sz="1000">
                <a:ea typeface="+mn-lt"/>
                <a:cs typeface="+mn-lt"/>
              </a:rPr>
              <a:t>(seed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1234)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endParaRPr lang="ko-KR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scale_radius</a:t>
            </a:r>
            <a:r>
              <a:rPr lang="en-US" altLang="ko-KR" sz="1000">
                <a:ea typeface="+mn-lt"/>
                <a:cs typeface="+mn-lt"/>
              </a:rPr>
              <a:t>(limits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altLang="ko-KR" sz="1000">
                <a:ea typeface="+mn-lt"/>
                <a:cs typeface="+mn-lt"/>
              </a:rPr>
              <a:t>c</a:t>
            </a:r>
            <a:r>
              <a:rPr lang="en-US" sz="1000">
                <a:ea typeface="+mn-lt"/>
                <a:cs typeface="+mn-lt"/>
              </a:rPr>
              <a:t>(3,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NA),</a:t>
            </a:r>
            <a:endParaRPr lang="ko-KR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   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               </a:t>
            </a:r>
            <a:r>
              <a:rPr lang="en-US" altLang="ko-KR" sz="1000" err="1">
                <a:ea typeface="+mn-lt"/>
                <a:cs typeface="+mn-lt"/>
              </a:rPr>
              <a:t>range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=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c(3,</a:t>
            </a:r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15))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+</a:t>
            </a:r>
            <a:endParaRPr lang="en-US" altLang="ko-KR" sz="1000">
              <a:ea typeface="+mn-lt"/>
              <a:cs typeface="+mn-lt"/>
            </a:endParaRPr>
          </a:p>
          <a:p>
            <a:r>
              <a:rPr lang="ko-KR" altLang="en-US" sz="1000">
                <a:ea typeface="+mn-lt"/>
                <a:cs typeface="+mn-lt"/>
              </a:rPr>
              <a:t>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ko-KR" altLang="en-US" sz="1000">
                <a:ea typeface="+mn-lt"/>
                <a:cs typeface="+mn-lt"/>
              </a:rPr>
              <a:t>            </a:t>
            </a:r>
            <a:r>
              <a:rPr lang="ko-KR" sz="1000">
                <a:ea typeface="+mn-lt"/>
                <a:cs typeface="+mn-lt"/>
              </a:rPr>
              <a:t> </a:t>
            </a:r>
            <a:r>
              <a:rPr lang="en-US" altLang="ko-KR" sz="1000" err="1">
                <a:ea typeface="+mn-lt"/>
                <a:cs typeface="+mn-lt"/>
              </a:rPr>
              <a:t>theme</a:t>
            </a:r>
            <a:r>
              <a:rPr lang="en-US" sz="1000" err="1">
                <a:ea typeface="+mn-lt"/>
                <a:cs typeface="+mn-lt"/>
              </a:rPr>
              <a:t>_minimal</a:t>
            </a:r>
            <a:r>
              <a:rPr lang="en-US" sz="1000">
                <a:ea typeface="+mn-lt"/>
                <a:cs typeface="+mn-lt"/>
              </a:rPr>
              <a:t>()</a:t>
            </a:r>
            <a:endParaRPr lang="ko-KR"/>
          </a:p>
          <a:p>
            <a:endParaRPr lang="ko-KR" sz="1000">
              <a:ea typeface="+mn-lt"/>
              <a:cs typeface="+mn-lt"/>
            </a:endParaRPr>
          </a:p>
          <a:p>
            <a:endParaRPr lang="en-US" altLang="ko-KR" sz="100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22296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문제2) 명사/동사/형용사 </a:t>
            </a:r>
            <a:r>
              <a:rPr lang="ko-KR" altLang="en-US" sz="3200" err="1">
                <a:ea typeface="Microsoft GothicNeo"/>
                <a:cs typeface="Microsoft GothicNeo"/>
              </a:rPr>
              <a:t>워드클라우드</a:t>
            </a:r>
            <a:r>
              <a:rPr lang="ko-KR" altLang="en-US" sz="3200">
                <a:ea typeface="Microsoft GothicNeo"/>
                <a:cs typeface="Microsoft GothicNeo"/>
              </a:rPr>
              <a:t> -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34" y="1928506"/>
            <a:ext cx="5435991" cy="4815191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8776-927B-B093-6998-EBF20369C7E7}"/>
              </a:ext>
            </a:extLst>
          </p:cNvPr>
          <p:cNvSpPr txBox="1"/>
          <p:nvPr/>
        </p:nvSpPr>
        <p:spPr>
          <a:xfrm>
            <a:off x="665284" y="1932841"/>
            <a:ext cx="5542081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>
                <a:ea typeface="+mn-lt"/>
                <a:cs typeface="+mn-lt"/>
              </a:rPr>
              <a:t># 명사</a:t>
            </a:r>
            <a:r>
              <a:rPr lang="ko-KR" altLang="en-US" sz="1000">
                <a:ea typeface="+mn-lt"/>
                <a:cs typeface="+mn-lt"/>
              </a:rPr>
              <a:t> </a:t>
            </a:r>
            <a:r>
              <a:rPr lang="ko-KR" altLang="en-US" sz="1000" err="1">
                <a:ea typeface="+mn-lt"/>
                <a:cs typeface="+mn-lt"/>
              </a:rPr>
              <a:t>워드클라우드</a:t>
            </a:r>
            <a:r>
              <a:rPr lang="ko-KR" altLang="en-US" sz="1000">
                <a:ea typeface="+mn-lt"/>
                <a:cs typeface="+mn-lt"/>
              </a:rPr>
              <a:t>: 최다빈출100개 명사를 빈도순으로 </a:t>
            </a:r>
            <a:r>
              <a:rPr lang="ko-KR" altLang="en-US" sz="1000" err="1">
                <a:ea typeface="+mn-lt"/>
                <a:cs typeface="+mn-lt"/>
              </a:rPr>
              <a:t>워드클라우딩</a:t>
            </a:r>
            <a:r>
              <a:rPr lang="ko-KR" altLang="en-US" sz="1000">
                <a:ea typeface="+mn-lt"/>
                <a:cs typeface="+mn-lt"/>
              </a:rPr>
              <a:t> 한 결과 서비스, 친절, 승무원, </a:t>
            </a:r>
          </a:p>
          <a:p>
            <a:r>
              <a:rPr lang="ko-KR" altLang="en-US" sz="1000">
                <a:ea typeface="+mn-lt"/>
                <a:cs typeface="+mn-lt"/>
              </a:rPr>
              <a:t>                                  시간, 좌석 등의 단어가 많이 등장함을 알 수 있다. </a:t>
            </a:r>
            <a:endParaRPr lang="ko-KR" altLang="en-US" sz="1000">
              <a:ea typeface="Microsoft GothicNeo"/>
              <a:cs typeface="Microsoft GothicNeo"/>
            </a:endParaRPr>
          </a:p>
          <a:p>
            <a:endParaRPr lang="ko-KR" altLang="en-US" sz="1000">
              <a:ea typeface="Microsoft GothicNeo"/>
              <a:cs typeface="Microsoft GothicNeo"/>
            </a:endParaRPr>
          </a:p>
          <a:p>
            <a:endParaRPr lang="en-US"/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altLang="ko-KR" sz="1000">
                <a:ea typeface="+mn-lt"/>
                <a:cs typeface="+mn-lt"/>
              </a:rPr>
              <a:t>#</a:t>
            </a:r>
            <a:r>
              <a:rPr lang="ko-KR" altLang="en-US" sz="1000">
                <a:ea typeface="+mn-lt"/>
                <a:cs typeface="+mn-lt"/>
              </a:rPr>
              <a:t> 동사 </a:t>
            </a:r>
            <a:r>
              <a:rPr lang="ko-KR" altLang="en-US" sz="1000" err="1">
                <a:ea typeface="+mn-lt"/>
                <a:cs typeface="+mn-lt"/>
              </a:rPr>
              <a:t>워드클라우드</a:t>
            </a:r>
            <a:r>
              <a:rPr lang="ko-KR" altLang="en-US" sz="1000">
                <a:ea typeface="+mn-lt"/>
                <a:cs typeface="+mn-lt"/>
              </a:rPr>
              <a:t>: </a:t>
            </a:r>
            <a:r>
              <a:rPr lang="ko-KR" sz="1000">
                <a:ea typeface="+mn-lt"/>
                <a:cs typeface="+mn-lt"/>
              </a:rPr>
              <a:t>최다빈출100개 동사</a:t>
            </a:r>
            <a:r>
              <a:rPr lang="ko-KR" altLang="en-US" sz="1000">
                <a:ea typeface="+mn-lt"/>
                <a:cs typeface="+mn-lt"/>
              </a:rPr>
              <a:t>를</a:t>
            </a:r>
            <a:r>
              <a:rPr lang="ko-KR" sz="1000">
                <a:ea typeface="+mn-lt"/>
                <a:cs typeface="+mn-lt"/>
              </a:rPr>
              <a:t> 빈도순으로 </a:t>
            </a:r>
            <a:r>
              <a:rPr lang="ko-KR" sz="1000" err="1">
                <a:ea typeface="+mn-lt"/>
                <a:cs typeface="+mn-lt"/>
              </a:rPr>
              <a:t>워드클라우딩</a:t>
            </a:r>
            <a:r>
              <a:rPr lang="ko-KR" sz="1000">
                <a:ea typeface="+mn-lt"/>
                <a:cs typeface="+mn-lt"/>
              </a:rPr>
              <a:t> 한 결과 타다, </a:t>
            </a:r>
            <a:r>
              <a:rPr lang="ko-KR" altLang="en-US" sz="1000">
                <a:ea typeface="+mn-lt"/>
                <a:cs typeface="+mn-lt"/>
              </a:rPr>
              <a:t>가다</a:t>
            </a:r>
            <a:r>
              <a:rPr lang="ko-KR" sz="1000">
                <a:ea typeface="+mn-lt"/>
                <a:cs typeface="+mn-lt"/>
              </a:rPr>
              <a:t>, </a:t>
            </a:r>
            <a:r>
              <a:rPr lang="ko-KR" altLang="en-US" sz="1000">
                <a:ea typeface="+mn-lt"/>
                <a:cs typeface="+mn-lt"/>
              </a:rPr>
              <a:t>느끼다</a:t>
            </a:r>
            <a:r>
              <a:rPr lang="ko-KR" sz="1000">
                <a:ea typeface="+mn-lt"/>
                <a:cs typeface="+mn-lt"/>
              </a:rPr>
              <a:t>, </a:t>
            </a:r>
            <a:endParaRPr lang="en-US" altLang="ko-KR" sz="1000">
              <a:ea typeface="+mn-lt"/>
              <a:cs typeface="+mn-lt"/>
            </a:endParaRPr>
          </a:p>
          <a:p>
            <a:r>
              <a:rPr lang="ko-KR" sz="1000">
                <a:ea typeface="+mn-lt"/>
                <a:cs typeface="+mn-lt"/>
              </a:rPr>
              <a:t>                                  </a:t>
            </a:r>
            <a:r>
              <a:rPr lang="ko-KR" altLang="en-US" sz="1000">
                <a:ea typeface="+mn-lt"/>
                <a:cs typeface="+mn-lt"/>
              </a:rPr>
              <a:t>먹다</a:t>
            </a:r>
            <a:r>
              <a:rPr lang="ko-KR" sz="1000">
                <a:ea typeface="+mn-lt"/>
                <a:cs typeface="+mn-lt"/>
              </a:rPr>
              <a:t>, 대하다 등의 단어가 많이 등장함을 알 수 있다. </a:t>
            </a:r>
            <a:endParaRPr lang="ko-KR" altLang="en-US" sz="1000">
              <a:ea typeface="Microsoft GothicNeo"/>
              <a:cs typeface="Microsoft GothicNeo"/>
            </a:endParaRPr>
          </a:p>
          <a:p>
            <a:endParaRPr lang="en-US" altLang="ko-KR" sz="1000">
              <a:ea typeface="Microsoft GothicNeo"/>
              <a:cs typeface="Microsoft GothicNeo"/>
            </a:endParaRPr>
          </a:p>
          <a:p>
            <a:endParaRPr lang="ko-KR">
              <a:ea typeface="+mn-lt"/>
              <a:cs typeface="+mn-lt"/>
            </a:endParaRPr>
          </a:p>
          <a:p>
            <a:endParaRPr lang="ko-KR" sz="1000">
              <a:ea typeface="Microsoft GothicNeo"/>
              <a:cs typeface="Microsoft GothicNeo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1E8590-50A1-8E92-799C-9F63EEBE7F1D}"/>
              </a:ext>
            </a:extLst>
          </p:cNvPr>
          <p:cNvSpPr txBox="1">
            <a:spLocks/>
          </p:cNvSpPr>
          <p:nvPr/>
        </p:nvSpPr>
        <p:spPr>
          <a:xfrm>
            <a:off x="6169682" y="1934369"/>
            <a:ext cx="5582527" cy="4815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00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sz="10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0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74032-44FF-61DB-780A-6EF49CF80198}"/>
              </a:ext>
            </a:extLst>
          </p:cNvPr>
          <p:cNvSpPr txBox="1"/>
          <p:nvPr/>
        </p:nvSpPr>
        <p:spPr>
          <a:xfrm>
            <a:off x="6167804" y="1932841"/>
            <a:ext cx="578387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ea typeface="+mn-lt"/>
                <a:cs typeface="+mn-lt"/>
              </a:rPr>
              <a:t>#</a:t>
            </a:r>
            <a:r>
              <a:rPr lang="ko-KR" sz="1000" dirty="0">
                <a:ea typeface="+mn-lt"/>
                <a:cs typeface="+mn-lt"/>
              </a:rPr>
              <a:t> 형용사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ko-KR" altLang="en-US" sz="1000" dirty="0" err="1">
                <a:ea typeface="+mn-lt"/>
                <a:cs typeface="+mn-lt"/>
              </a:rPr>
              <a:t>워드클라우드</a:t>
            </a:r>
            <a:r>
              <a:rPr lang="ko-KR" sz="1000" dirty="0">
                <a:ea typeface="+mn-lt"/>
                <a:cs typeface="+mn-lt"/>
              </a:rPr>
              <a:t>: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ko-KR" sz="1000" dirty="0">
                <a:ea typeface="+mn-lt"/>
                <a:cs typeface="+mn-lt"/>
              </a:rPr>
              <a:t>최다빈출100개 </a:t>
            </a:r>
            <a:r>
              <a:rPr lang="ko-KR" altLang="en-US" sz="1000" dirty="0">
                <a:ea typeface="+mn-lt"/>
                <a:cs typeface="+mn-lt"/>
              </a:rPr>
              <a:t>형용사를</a:t>
            </a:r>
            <a:r>
              <a:rPr lang="ko-KR" sz="1000" dirty="0">
                <a:ea typeface="+mn-lt"/>
                <a:cs typeface="+mn-lt"/>
              </a:rPr>
              <a:t> 빈도순으로 </a:t>
            </a:r>
            <a:r>
              <a:rPr lang="ko-KR" sz="1000" dirty="0" err="1">
                <a:ea typeface="+mn-lt"/>
                <a:cs typeface="+mn-lt"/>
              </a:rPr>
              <a:t>워드클라우딩</a:t>
            </a:r>
            <a:r>
              <a:rPr lang="ko-KR" sz="1000" dirty="0">
                <a:ea typeface="+mn-lt"/>
                <a:cs typeface="+mn-lt"/>
              </a:rPr>
              <a:t> 한 결과 </a:t>
            </a:r>
            <a:r>
              <a:rPr lang="ko-KR" altLang="en-US" sz="1000" dirty="0">
                <a:ea typeface="+mn-lt"/>
                <a:cs typeface="+mn-lt"/>
              </a:rPr>
              <a:t>좋다</a:t>
            </a:r>
            <a:r>
              <a:rPr 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없다</a:t>
            </a:r>
            <a:r>
              <a:rPr lang="ko-KR" sz="1000" dirty="0">
                <a:ea typeface="+mn-lt"/>
                <a:cs typeface="+mn-lt"/>
              </a:rPr>
              <a:t>, </a:t>
            </a:r>
            <a:r>
              <a:rPr lang="ko-KR" altLang="en-US" sz="1000" dirty="0">
                <a:ea typeface="+mn-lt"/>
                <a:cs typeface="+mn-lt"/>
              </a:rPr>
              <a:t>많다</a:t>
            </a:r>
            <a:r>
              <a:rPr lang="ko-KR" sz="1000" dirty="0">
                <a:ea typeface="+mn-lt"/>
                <a:cs typeface="+mn-lt"/>
              </a:rPr>
              <a:t>, </a:t>
            </a:r>
            <a:endParaRPr lang="en-US" altLang="ko-KR" sz="1000" dirty="0">
              <a:ea typeface="+mn-lt"/>
              <a:cs typeface="+mn-lt"/>
            </a:endParaRPr>
          </a:p>
          <a:p>
            <a:r>
              <a:rPr lang="ko-KR" sz="1000" dirty="0">
                <a:ea typeface="+mn-lt"/>
                <a:cs typeface="+mn-lt"/>
              </a:rPr>
              <a:t>                                  </a:t>
            </a:r>
            <a:r>
              <a:rPr lang="ko-KR" altLang="en-US" sz="1000" dirty="0">
                <a:ea typeface="+mn-lt"/>
                <a:cs typeface="+mn-lt"/>
              </a:rPr>
              <a:t>   같다</a:t>
            </a:r>
            <a:r>
              <a:rPr lang="ko-KR" sz="1000" dirty="0">
                <a:ea typeface="+mn-lt"/>
                <a:cs typeface="+mn-lt"/>
              </a:rPr>
              <a:t>, 편하다, 맛있다, 아니다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ko-KR" sz="1000" dirty="0">
                <a:ea typeface="+mn-lt"/>
                <a:cs typeface="+mn-lt"/>
              </a:rPr>
              <a:t>등의 단어가 많이 등장함을 알 수 있다. </a:t>
            </a:r>
            <a:endParaRPr lang="ko-KR" dirty="0"/>
          </a:p>
          <a:p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endParaRPr lang="en-US" altLang="ko-KR" sz="1000">
              <a:ea typeface="+mn-lt"/>
              <a:cs typeface="+mn-lt"/>
            </a:endParaRPr>
          </a:p>
          <a:p>
            <a:r>
              <a:rPr lang="en-US" altLang="ko-KR" sz="1000" dirty="0">
                <a:ea typeface="+mn-lt"/>
                <a:cs typeface="+mn-lt"/>
              </a:rPr>
              <a:t>#</a:t>
            </a:r>
            <a:r>
              <a:rPr lang="ko-KR" sz="1000" dirty="0">
                <a:ea typeface="+mn-lt"/>
                <a:cs typeface="+mn-lt"/>
              </a:rPr>
              <a:t> 명사</a:t>
            </a:r>
            <a:r>
              <a:rPr lang="en-US" altLang="ko-KR" sz="1000" dirty="0">
                <a:ea typeface="+mn-lt"/>
                <a:cs typeface="+mn-lt"/>
              </a:rPr>
              <a:t>/</a:t>
            </a:r>
            <a:r>
              <a:rPr lang="ko-KR" sz="1000" dirty="0">
                <a:ea typeface="+mn-lt"/>
                <a:cs typeface="+mn-lt"/>
              </a:rPr>
              <a:t>동사</a:t>
            </a:r>
            <a:r>
              <a:rPr lang="en-US" altLang="ko-KR" sz="1000" dirty="0">
                <a:ea typeface="+mn-lt"/>
                <a:cs typeface="+mn-lt"/>
              </a:rPr>
              <a:t>/</a:t>
            </a:r>
            <a:r>
              <a:rPr lang="ko-KR" sz="1000" dirty="0">
                <a:ea typeface="+mn-lt"/>
                <a:cs typeface="+mn-lt"/>
              </a:rPr>
              <a:t>형용사 통합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ko-KR" altLang="en-US" sz="1000" dirty="0" err="1">
                <a:ea typeface="+mn-lt"/>
                <a:cs typeface="+mn-lt"/>
              </a:rPr>
              <a:t>워드클라우드</a:t>
            </a:r>
            <a:r>
              <a:rPr lang="en-US" altLang="ko-KR" sz="1000" dirty="0">
                <a:ea typeface="+mn-lt"/>
                <a:cs typeface="+mn-lt"/>
              </a:rPr>
              <a:t>: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r>
              <a:rPr lang="ko-KR" sz="1000" dirty="0">
                <a:ea typeface="+mn-lt"/>
                <a:cs typeface="+mn-lt"/>
              </a:rPr>
              <a:t>최다빈출100개</a:t>
            </a:r>
            <a:r>
              <a:rPr lang="ko-KR" altLang="en-US" sz="1000" dirty="0">
                <a:ea typeface="+mn-lt"/>
                <a:cs typeface="+mn-lt"/>
              </a:rPr>
              <a:t> 명/동/형을</a:t>
            </a:r>
            <a:r>
              <a:rPr lang="ko-KR" sz="1000" dirty="0">
                <a:ea typeface="+mn-lt"/>
                <a:cs typeface="+mn-lt"/>
              </a:rPr>
              <a:t> 빈도순으로 </a:t>
            </a:r>
            <a:r>
              <a:rPr lang="ko-KR" sz="1000" dirty="0" err="1">
                <a:ea typeface="+mn-lt"/>
                <a:cs typeface="+mn-lt"/>
              </a:rPr>
              <a:t>워드클라우딩</a:t>
            </a:r>
            <a:r>
              <a:rPr lang="ko-KR" sz="1000" dirty="0">
                <a:ea typeface="+mn-lt"/>
                <a:cs typeface="+mn-lt"/>
              </a:rPr>
              <a:t> 한 결과 </a:t>
            </a:r>
            <a:endParaRPr lang="en-US" altLang="ko-KR" sz="1000" dirty="0">
              <a:ea typeface="+mn-lt"/>
              <a:cs typeface="+mn-lt"/>
            </a:endParaRPr>
          </a:p>
          <a:p>
            <a:r>
              <a:rPr lang="ko-KR" sz="1000" dirty="0">
                <a:ea typeface="+mn-lt"/>
                <a:cs typeface="+mn-lt"/>
              </a:rPr>
              <a:t>                                          </a:t>
            </a:r>
            <a:r>
              <a:rPr lang="ko-KR" altLang="en-US" sz="1000" dirty="0">
                <a:ea typeface="+mn-lt"/>
                <a:cs typeface="+mn-lt"/>
              </a:rPr>
              <a:t>                     </a:t>
            </a:r>
            <a:r>
              <a:rPr lang="ko-KR" sz="1000" dirty="0">
                <a:ea typeface="+mn-lt"/>
                <a:cs typeface="+mn-lt"/>
              </a:rPr>
              <a:t>좋다, 없다,  등의 단어가 많이 등장함을 알 수 있다. </a:t>
            </a:r>
            <a:endParaRPr lang="en-US" altLang="ko-KR" sz="1000" dirty="0">
              <a:ea typeface="+mn-lt"/>
              <a:cs typeface="+mn-lt"/>
            </a:endParaRPr>
          </a:p>
          <a:p>
            <a:endParaRPr lang="ko-KR" altLang="en-US" sz="1000">
              <a:ea typeface="+mn-lt"/>
              <a:cs typeface="+mn-lt"/>
            </a:endParaRPr>
          </a:p>
          <a:p>
            <a:endParaRPr lang="en-US" altLang="ko-KR" sz="1000">
              <a:ea typeface="Microsoft GothicNeo"/>
              <a:cs typeface="Microsoft GothicNeo"/>
            </a:endParaRPr>
          </a:p>
          <a:p>
            <a:endParaRPr lang="ko-KR" sz="1000">
              <a:ea typeface="+mn-lt"/>
              <a:cs typeface="+mn-lt"/>
            </a:endParaRPr>
          </a:p>
          <a:p>
            <a:endParaRPr lang="en-US" altLang="ko-KR" sz="1000">
              <a:ea typeface="Microsoft GothicNeo"/>
              <a:cs typeface="Microsoft GothicNeo"/>
            </a:endParaRPr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8532621E-27DD-4690-25DD-49B0012AC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0" t="27422" r="17480" b="26876"/>
          <a:stretch/>
        </p:blipFill>
        <p:spPr>
          <a:xfrm>
            <a:off x="1229458" y="2303124"/>
            <a:ext cx="4373850" cy="1957386"/>
          </a:xfrm>
          <a:prstGeom prst="rect">
            <a:avLst/>
          </a:prstGeom>
        </p:spPr>
      </p:pic>
      <p:pic>
        <p:nvPicPr>
          <p:cNvPr id="6" name="그림 8">
            <a:extLst>
              <a:ext uri="{FF2B5EF4-FFF2-40B4-BE49-F238E27FC236}">
                <a16:creationId xmlns:a16="http://schemas.microsoft.com/office/drawing/2014/main" id="{8F7F64FB-51D6-154A-E29F-533D80AF7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4" t="30232" r="20847" b="30180"/>
          <a:stretch/>
        </p:blipFill>
        <p:spPr>
          <a:xfrm>
            <a:off x="1229460" y="4691702"/>
            <a:ext cx="4383669" cy="1879922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4B0BA4E3-1844-EF81-13E7-867E6CC04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25" t="35125" r="24722" b="32855"/>
          <a:stretch/>
        </p:blipFill>
        <p:spPr>
          <a:xfrm>
            <a:off x="6424247" y="2303125"/>
            <a:ext cx="4833632" cy="1898442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2BFD4C21-E9BA-F2E4-4BBF-7211564A40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49" t="27296" r="17669" b="27731"/>
          <a:stretch/>
        </p:blipFill>
        <p:spPr>
          <a:xfrm>
            <a:off x="6497516" y="4701772"/>
            <a:ext cx="4686376" cy="18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문제3) 명사에 대한 </a:t>
            </a:r>
            <a:r>
              <a:rPr lang="ko-KR" altLang="en-US" sz="3200" err="1">
                <a:ea typeface="Microsoft GothicNeo"/>
                <a:cs typeface="Microsoft GothicNeo"/>
              </a:rPr>
              <a:t>동시출현</a:t>
            </a:r>
            <a:r>
              <a:rPr lang="ko-KR" altLang="en-US" sz="3200">
                <a:ea typeface="Microsoft GothicNeo"/>
                <a:cs typeface="Microsoft GothicNeo"/>
              </a:rPr>
              <a:t> 네트워크 -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6453" y="2097025"/>
            <a:ext cx="5435991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8776-927B-B093-6998-EBF20369C7E7}"/>
              </a:ext>
            </a:extLst>
          </p:cNvPr>
          <p:cNvSpPr txBox="1"/>
          <p:nvPr/>
        </p:nvSpPr>
        <p:spPr>
          <a:xfrm>
            <a:off x="1214803" y="2116014"/>
            <a:ext cx="10172696" cy="4631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>
                <a:ea typeface="+mn-lt"/>
                <a:cs typeface="+mn-lt"/>
              </a:rPr>
              <a:t>#</a:t>
            </a:r>
            <a:r>
              <a:rPr lang="en-US" altLang="ko-KR" sz="1000">
                <a:ea typeface="+mn-lt"/>
                <a:cs typeface="+mn-lt"/>
              </a:rPr>
              <a:t>3</a:t>
            </a:r>
            <a:r>
              <a:rPr lang="ko-KR" sz="1000">
                <a:ea typeface="+mn-lt"/>
                <a:cs typeface="+mn-lt"/>
              </a:rPr>
              <a:t>.</a:t>
            </a:r>
            <a:r>
              <a:rPr lang="ko-KR" altLang="en-US" sz="1000">
                <a:ea typeface="+mn-lt"/>
                <a:cs typeface="+mn-lt"/>
              </a:rPr>
              <a:t> 전체 댓글의 명사들에 대한 </a:t>
            </a:r>
            <a:r>
              <a:rPr lang="ko-KR" altLang="en-US" sz="1000" err="1">
                <a:ea typeface="+mn-lt"/>
                <a:cs typeface="+mn-lt"/>
              </a:rPr>
              <a:t>동시출현</a:t>
            </a:r>
            <a:r>
              <a:rPr lang="ko-KR" altLang="en-US" sz="1000">
                <a:ea typeface="+mn-lt"/>
                <a:cs typeface="+mn-lt"/>
              </a:rPr>
              <a:t> 한 단어들의 빈도수를 가지고 연결중심성을 크기로 표시하고 커뮤니티를 나타내는 단어 네트워크 그림을 </a:t>
            </a:r>
            <a:r>
              <a:rPr lang="ko-KR" altLang="en-US" sz="1000" err="1">
                <a:ea typeface="+mn-lt"/>
                <a:cs typeface="+mn-lt"/>
              </a:rPr>
              <a:t>그리시오</a:t>
            </a:r>
            <a:r>
              <a:rPr lang="en-US" altLang="ko-KR" sz="1000">
                <a:ea typeface="+mn-lt"/>
                <a:cs typeface="+mn-lt"/>
              </a:rPr>
              <a:t>.</a:t>
            </a:r>
            <a:endParaRPr lang="ko-KR" altLang="en-US" sz="1000">
              <a:ea typeface="+mn-lt"/>
              <a:cs typeface="+mn-lt"/>
            </a:endParaRPr>
          </a:p>
          <a:p>
            <a:endParaRPr lang="en-US"/>
          </a:p>
          <a:p>
            <a:r>
              <a:rPr lang="en-US" sz="1000">
                <a:ea typeface="+mn-lt"/>
                <a:cs typeface="+mn-lt"/>
              </a:rPr>
              <a:t>#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단어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동시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출현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빈도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구하기</a:t>
            </a:r>
            <a:endParaRPr lang="ko-KR" altLang="en-US"/>
          </a:p>
          <a:p>
            <a:r>
              <a:rPr lang="en-US" altLang="ko-KR" sz="1000">
                <a:ea typeface="+mn-lt"/>
                <a:cs typeface="+mn-lt"/>
              </a:rPr>
              <a:t>pair &lt;- noun %&gt;% </a:t>
            </a:r>
            <a:r>
              <a:rPr lang="en-US" altLang="ko-KR" sz="1000" err="1">
                <a:ea typeface="+mn-lt"/>
                <a:cs typeface="+mn-lt"/>
              </a:rPr>
              <a:t>pairwise_count</a:t>
            </a:r>
            <a:r>
              <a:rPr lang="en-US" altLang="ko-KR" sz="1000">
                <a:ea typeface="+mn-lt"/>
                <a:cs typeface="+mn-lt"/>
              </a:rPr>
              <a:t>(item = word,</a:t>
            </a:r>
            <a:endParaRPr lang="ko-KR" altLang="en-US"/>
          </a:p>
          <a:p>
            <a:r>
              <a:rPr lang="en-US" altLang="ko-KR" sz="1000">
                <a:ea typeface="+mn-lt"/>
                <a:cs typeface="+mn-lt"/>
              </a:rPr>
              <a:t>                                feature = id,</a:t>
            </a:r>
            <a:endParaRPr lang="ko-KR" altLang="en-US"/>
          </a:p>
          <a:p>
            <a:r>
              <a:rPr lang="en-US" altLang="ko-KR" sz="1000">
                <a:ea typeface="+mn-lt"/>
                <a:cs typeface="+mn-lt"/>
              </a:rPr>
              <a:t>                                sort = T)</a:t>
            </a:r>
            <a:endParaRPr lang="ko-KR" altLang="en-US"/>
          </a:p>
          <a:p>
            <a:endParaRPr lang="ko-KR" altLang="en-US"/>
          </a:p>
          <a:p>
            <a:r>
              <a:rPr lang="en-US" altLang="ko-KR" sz="1000">
                <a:ea typeface="+mn-lt"/>
                <a:cs typeface="+mn-lt"/>
              </a:rPr>
              <a:t># </a:t>
            </a:r>
            <a:r>
              <a:rPr lang="ko-KR" altLang="en-US" sz="1000" err="1">
                <a:ea typeface="+mn-lt"/>
                <a:cs typeface="+mn-lt"/>
              </a:rPr>
              <a:t>네트워크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 err="1">
                <a:ea typeface="+mn-lt"/>
                <a:cs typeface="+mn-lt"/>
              </a:rPr>
              <a:t>그래프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데이터에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연결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 err="1">
                <a:ea typeface="+mn-lt"/>
                <a:cs typeface="+mn-lt"/>
              </a:rPr>
              <a:t>중심성</a:t>
            </a:r>
            <a:r>
              <a:rPr lang="en-US" altLang="ko-KR" sz="1000">
                <a:ea typeface="+mn-lt"/>
                <a:cs typeface="+mn-lt"/>
              </a:rPr>
              <a:t>, </a:t>
            </a:r>
            <a:r>
              <a:rPr lang="ko-KR" altLang="en-US" sz="1000">
                <a:ea typeface="+mn-lt"/>
                <a:cs typeface="+mn-lt"/>
              </a:rPr>
              <a:t>커뮤니티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변수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추가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set.seed</a:t>
            </a:r>
            <a:r>
              <a:rPr lang="en-US" altLang="ko-KR" sz="1000">
                <a:ea typeface="+mn-lt"/>
                <a:cs typeface="+mn-lt"/>
              </a:rPr>
              <a:t>(1234)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graph_comment</a:t>
            </a:r>
            <a:r>
              <a:rPr lang="en-US" altLang="ko-KR" sz="1000">
                <a:ea typeface="+mn-lt"/>
                <a:cs typeface="+mn-lt"/>
              </a:rPr>
              <a:t> &lt;- pair %&gt;% filter(n &gt;= 30) %&gt;%</a:t>
            </a:r>
            <a:endParaRPr lang="ko-KR" altLang="en-US"/>
          </a:p>
          <a:p>
            <a:r>
              <a:rPr lang="en-US" altLang="ko-KR" sz="1000">
                <a:ea typeface="+mn-lt"/>
                <a:cs typeface="+mn-lt"/>
              </a:rPr>
              <a:t>                 </a:t>
            </a:r>
            <a:r>
              <a:rPr lang="en-US" altLang="ko-KR" sz="1000" err="1">
                <a:ea typeface="+mn-lt"/>
                <a:cs typeface="+mn-lt"/>
              </a:rPr>
              <a:t>as_tbl_graph</a:t>
            </a:r>
            <a:r>
              <a:rPr lang="en-US" altLang="ko-KR" sz="1000">
                <a:ea typeface="+mn-lt"/>
                <a:cs typeface="+mn-lt"/>
              </a:rPr>
              <a:t>(directed = F) %&gt;%</a:t>
            </a:r>
            <a:endParaRPr lang="ko-KR" altLang="en-US"/>
          </a:p>
          <a:p>
            <a:r>
              <a:rPr lang="en-US" altLang="ko-KR" sz="1000">
                <a:ea typeface="+mn-lt"/>
                <a:cs typeface="+mn-lt"/>
              </a:rPr>
              <a:t>                 mutate(centrality = </a:t>
            </a:r>
            <a:r>
              <a:rPr lang="en-US" altLang="ko-KR" sz="1000" err="1">
                <a:ea typeface="+mn-lt"/>
                <a:cs typeface="+mn-lt"/>
              </a:rPr>
              <a:t>centrality_degree</a:t>
            </a:r>
            <a:r>
              <a:rPr lang="en-US" altLang="ko-KR" sz="1000">
                <a:ea typeface="+mn-lt"/>
                <a:cs typeface="+mn-lt"/>
              </a:rPr>
              <a:t>(),</a:t>
            </a:r>
            <a:endParaRPr lang="ko-KR" altLang="en-US"/>
          </a:p>
          <a:p>
            <a:r>
              <a:rPr lang="en-US" altLang="ko-KR" sz="1000">
                <a:ea typeface="+mn-lt"/>
                <a:cs typeface="+mn-lt"/>
              </a:rPr>
              <a:t>                 group = </a:t>
            </a:r>
            <a:r>
              <a:rPr lang="en-US" altLang="ko-KR" sz="1000" err="1">
                <a:ea typeface="+mn-lt"/>
                <a:cs typeface="+mn-lt"/>
              </a:rPr>
              <a:t>as.factor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group_infomap</a:t>
            </a:r>
            <a:r>
              <a:rPr lang="en-US" altLang="ko-KR" sz="1000">
                <a:ea typeface="+mn-lt"/>
                <a:cs typeface="+mn-lt"/>
              </a:rPr>
              <a:t>()))</a:t>
            </a:r>
            <a:endParaRPr lang="ko-KR" altLang="en-US"/>
          </a:p>
          <a:p>
            <a:endParaRPr lang="ko-KR" altLang="en-US"/>
          </a:p>
          <a:p>
            <a:r>
              <a:rPr lang="en-US" altLang="ko-KR" sz="1000">
                <a:ea typeface="+mn-lt"/>
                <a:cs typeface="+mn-lt"/>
              </a:rPr>
              <a:t># </a:t>
            </a:r>
            <a:r>
              <a:rPr lang="ko-KR" altLang="en-US" sz="1000" err="1">
                <a:ea typeface="+mn-lt"/>
                <a:cs typeface="+mn-lt"/>
              </a:rPr>
              <a:t>네트워크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 err="1">
                <a:ea typeface="+mn-lt"/>
                <a:cs typeface="+mn-lt"/>
              </a:rPr>
              <a:t>그래프에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연결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중심성과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커뮤니티</a:t>
            </a:r>
            <a:r>
              <a:rPr lang="en-US" altLang="ko-KR" sz="1000">
                <a:ea typeface="+mn-lt"/>
                <a:cs typeface="+mn-lt"/>
              </a:rPr>
              <a:t> </a:t>
            </a:r>
            <a:r>
              <a:rPr lang="ko-KR" altLang="en-US" sz="1000">
                <a:ea typeface="+mn-lt"/>
                <a:cs typeface="+mn-lt"/>
              </a:rPr>
              <a:t>표현</a:t>
            </a:r>
            <a:endParaRPr lang="ko-KR" altLang="en-US"/>
          </a:p>
          <a:p>
            <a:r>
              <a:rPr lang="en-US" altLang="ko-KR" sz="1000" err="1">
                <a:ea typeface="+mn-lt"/>
                <a:cs typeface="+mn-lt"/>
              </a:rPr>
              <a:t>set</a:t>
            </a:r>
            <a:r>
              <a:rPr lang="en-US" sz="1000" err="1">
                <a:ea typeface="+mn-lt"/>
                <a:cs typeface="+mn-lt"/>
              </a:rPr>
              <a:t>.</a:t>
            </a:r>
            <a:r>
              <a:rPr lang="en-US" altLang="ko-KR" sz="1000" err="1">
                <a:ea typeface="+mn-lt"/>
                <a:cs typeface="+mn-lt"/>
              </a:rPr>
              <a:t>seed</a:t>
            </a:r>
            <a:r>
              <a:rPr lang="en-US" altLang="ko-KR" sz="1000">
                <a:ea typeface="+mn-lt"/>
                <a:cs typeface="+mn-lt"/>
              </a:rPr>
              <a:t>(1234)</a:t>
            </a:r>
            <a:endParaRPr lang="ko-KR"/>
          </a:p>
          <a:p>
            <a:r>
              <a:rPr lang="en-US" altLang="ko-KR" sz="1000" err="1">
                <a:ea typeface="+mn-lt"/>
                <a:cs typeface="+mn-lt"/>
              </a:rPr>
              <a:t>ggraph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graph_comment</a:t>
            </a:r>
            <a:r>
              <a:rPr lang="en-US" altLang="ko-KR" sz="1000">
                <a:ea typeface="+mn-lt"/>
                <a:cs typeface="+mn-lt"/>
              </a:rPr>
              <a:t>, layout = "</a:t>
            </a:r>
            <a:r>
              <a:rPr lang="en-US" altLang="ko-KR" sz="1000" err="1">
                <a:ea typeface="+mn-lt"/>
                <a:cs typeface="+mn-lt"/>
              </a:rPr>
              <a:t>fr</a:t>
            </a:r>
            <a:r>
              <a:rPr lang="en-US" altLang="ko-KR" sz="1000">
                <a:ea typeface="+mn-lt"/>
                <a:cs typeface="+mn-lt"/>
              </a:rPr>
              <a:t>") +</a:t>
            </a:r>
            <a:endParaRPr lang="ko-KR"/>
          </a:p>
          <a:p>
            <a:r>
              <a:rPr lang="en-US" altLang="ko-KR" sz="1000" err="1">
                <a:ea typeface="+mn-lt"/>
                <a:cs typeface="+mn-lt"/>
              </a:rPr>
              <a:t>geom_edge_link</a:t>
            </a:r>
            <a:r>
              <a:rPr lang="en-US" altLang="ko-KR" sz="1000">
                <a:ea typeface="+mn-lt"/>
                <a:cs typeface="+mn-lt"/>
              </a:rPr>
              <a:t>(color = "gray50",</a:t>
            </a:r>
            <a:endParaRPr lang="ko-KR"/>
          </a:p>
          <a:p>
            <a:r>
              <a:rPr lang="en-US" altLang="ko-KR" sz="1000">
                <a:ea typeface="+mn-lt"/>
                <a:cs typeface="+mn-lt"/>
              </a:rPr>
              <a:t>               alpha = 0.5) +</a:t>
            </a:r>
            <a:endParaRPr lang="ko-KR"/>
          </a:p>
          <a:p>
            <a:r>
              <a:rPr lang="en-US" altLang="ko-KR" sz="1000" err="1">
                <a:ea typeface="+mn-lt"/>
                <a:cs typeface="+mn-lt"/>
              </a:rPr>
              <a:t>geom_node_point</a:t>
            </a:r>
            <a:r>
              <a:rPr lang="en-US" altLang="ko-KR" sz="1000">
                <a:ea typeface="+mn-lt"/>
                <a:cs typeface="+mn-lt"/>
              </a:rPr>
              <a:t>(</a:t>
            </a:r>
            <a:r>
              <a:rPr lang="en-US" altLang="ko-KR" sz="1000" err="1">
                <a:ea typeface="+mn-lt"/>
                <a:cs typeface="+mn-lt"/>
              </a:rPr>
              <a:t>aes</a:t>
            </a:r>
            <a:r>
              <a:rPr lang="en-US" altLang="ko-KR" sz="1000">
                <a:ea typeface="+mn-lt"/>
                <a:cs typeface="+mn-lt"/>
              </a:rPr>
              <a:t>(size = centrality, color = group), </a:t>
            </a:r>
            <a:r>
              <a:rPr lang="en-US" altLang="ko-KR" sz="1000" err="1">
                <a:ea typeface="+mn-lt"/>
                <a:cs typeface="+mn-lt"/>
              </a:rPr>
              <a:t>show</a:t>
            </a:r>
            <a:r>
              <a:rPr lang="en-US" sz="1000" err="1">
                <a:ea typeface="+mn-lt"/>
                <a:cs typeface="+mn-lt"/>
              </a:rPr>
              <a:t>.legend</a:t>
            </a:r>
            <a:r>
              <a:rPr lang="en-US" sz="1000">
                <a:ea typeface="+mn-lt"/>
                <a:cs typeface="+mn-lt"/>
              </a:rPr>
              <a:t> = F) +</a:t>
            </a:r>
            <a:endParaRPr lang="en-US"/>
          </a:p>
          <a:p>
            <a:r>
              <a:rPr lang="en-US" sz="1000" err="1">
                <a:ea typeface="+mn-lt"/>
                <a:cs typeface="+mn-lt"/>
              </a:rPr>
              <a:t>scale_size</a:t>
            </a:r>
            <a:r>
              <a:rPr lang="en-US" sz="1000">
                <a:ea typeface="+mn-lt"/>
                <a:cs typeface="+mn-lt"/>
              </a:rPr>
              <a:t>(range = c(5, 10)) +</a:t>
            </a:r>
            <a:endParaRPr lang="en-US"/>
          </a:p>
          <a:p>
            <a:r>
              <a:rPr lang="en-US" sz="1000" err="1">
                <a:ea typeface="+mn-lt"/>
                <a:cs typeface="+mn-lt"/>
              </a:rPr>
              <a:t>geom_node_text</a:t>
            </a:r>
            <a:r>
              <a:rPr lang="en-US" sz="1000">
                <a:ea typeface="+mn-lt"/>
                <a:cs typeface="+mn-lt"/>
              </a:rPr>
              <a:t>(</a:t>
            </a:r>
            <a:r>
              <a:rPr lang="en-US" sz="1000" err="1">
                <a:ea typeface="+mn-lt"/>
                <a:cs typeface="+mn-lt"/>
              </a:rPr>
              <a:t>aes</a:t>
            </a:r>
            <a:r>
              <a:rPr lang="en-US" sz="1000">
                <a:ea typeface="+mn-lt"/>
                <a:cs typeface="+mn-lt"/>
              </a:rPr>
              <a:t>(label = name),</a:t>
            </a:r>
            <a:endParaRPr lang="en-US"/>
          </a:p>
          <a:p>
            <a:r>
              <a:rPr lang="en-US" sz="1000">
                <a:ea typeface="+mn-lt"/>
                <a:cs typeface="+mn-lt"/>
              </a:rPr>
              <a:t>                   repel = T,</a:t>
            </a:r>
            <a:endParaRPr lang="en-US"/>
          </a:p>
          <a:p>
            <a:r>
              <a:rPr lang="en-US" sz="1000">
                <a:ea typeface="+mn-lt"/>
                <a:cs typeface="+mn-lt"/>
              </a:rPr>
              <a:t>                   size = 4,</a:t>
            </a:r>
            <a:endParaRPr lang="en-US"/>
          </a:p>
          <a:p>
            <a:r>
              <a:rPr lang="en-US" sz="1000">
                <a:ea typeface="+mn-lt"/>
                <a:cs typeface="+mn-lt"/>
              </a:rPr>
              <a:t>                   family = "</a:t>
            </a:r>
            <a:r>
              <a:rPr lang="en-US" sz="1000" err="1">
                <a:ea typeface="+mn-lt"/>
                <a:cs typeface="+mn-lt"/>
              </a:rPr>
              <a:t>nanumgothic</a:t>
            </a:r>
            <a:r>
              <a:rPr lang="en-US" sz="1000">
                <a:ea typeface="+mn-lt"/>
                <a:cs typeface="+mn-lt"/>
              </a:rPr>
              <a:t>") +</a:t>
            </a:r>
            <a:endParaRPr lang="en-US"/>
          </a:p>
          <a:p>
            <a:r>
              <a:rPr lang="en-US" sz="1000" err="1">
                <a:ea typeface="+mn-lt"/>
                <a:cs typeface="+mn-lt"/>
              </a:rPr>
              <a:t>theme_graph</a:t>
            </a:r>
            <a:r>
              <a:rPr lang="en-US" sz="1000">
                <a:ea typeface="+mn-lt"/>
                <a:cs typeface="+mn-lt"/>
              </a:rPr>
              <a:t>()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8429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442A-CBE4-DAC7-28B0-B357F46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6" y="57062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문제3) 명사에 대한 </a:t>
            </a:r>
            <a:r>
              <a:rPr lang="ko-KR" altLang="en-US" sz="3200" err="1">
                <a:ea typeface="Microsoft GothicNeo"/>
                <a:cs typeface="Microsoft GothicNeo"/>
              </a:rPr>
              <a:t>동시출현</a:t>
            </a:r>
            <a:r>
              <a:rPr lang="ko-KR" altLang="en-US" sz="3200">
                <a:ea typeface="Microsoft GothicNeo"/>
                <a:cs typeface="Microsoft GothicNeo"/>
              </a:rPr>
              <a:t> 네트워크 -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9334-BC1F-8F9F-B6E9-6940CBCB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6453" y="2097025"/>
            <a:ext cx="5435991" cy="4639346"/>
          </a:xfrm>
          <a:solidFill>
            <a:schemeClr val="bg1">
              <a:lumMod val="9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sz="1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sz="10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8776-927B-B093-6998-EBF20369C7E7}"/>
              </a:ext>
            </a:extLst>
          </p:cNvPr>
          <p:cNvSpPr txBox="1"/>
          <p:nvPr/>
        </p:nvSpPr>
        <p:spPr>
          <a:xfrm>
            <a:off x="980341" y="2151183"/>
            <a:ext cx="10172696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dirty="0">
                <a:ea typeface="+mn-lt"/>
                <a:cs typeface="+mn-lt"/>
              </a:rPr>
              <a:t>#</a:t>
            </a:r>
            <a:r>
              <a:rPr lang="en-US" altLang="ko-KR" sz="1000" dirty="0">
                <a:ea typeface="+mn-lt"/>
                <a:cs typeface="+mn-lt"/>
              </a:rPr>
              <a:t>3</a:t>
            </a:r>
            <a:r>
              <a:rPr lang="ko-KR" sz="1000" dirty="0">
                <a:ea typeface="+mn-lt"/>
                <a:cs typeface="+mn-lt"/>
              </a:rPr>
              <a:t>.</a:t>
            </a:r>
            <a:r>
              <a:rPr lang="ko-KR" altLang="en-US" sz="1000" dirty="0">
                <a:ea typeface="+mn-lt"/>
                <a:cs typeface="+mn-lt"/>
              </a:rPr>
              <a:t> 전체 댓글의 명사들에 대한 </a:t>
            </a:r>
            <a:r>
              <a:rPr lang="ko-KR" altLang="en-US" sz="1000" dirty="0" err="1">
                <a:ea typeface="+mn-lt"/>
                <a:cs typeface="+mn-lt"/>
              </a:rPr>
              <a:t>동시출현</a:t>
            </a:r>
            <a:r>
              <a:rPr lang="ko-KR" altLang="en-US" sz="1000" dirty="0">
                <a:ea typeface="+mn-lt"/>
                <a:cs typeface="+mn-lt"/>
              </a:rPr>
              <a:t> 한 단어들의 빈도수를 가지고 연결중심성을 크기로 표시하고 커뮤니티를 나타내는 단어 네트워크 그림을 </a:t>
            </a:r>
            <a:r>
              <a:rPr lang="ko-KR" altLang="en-US" sz="1000" dirty="0" err="1">
                <a:ea typeface="+mn-lt"/>
                <a:cs typeface="+mn-lt"/>
              </a:rPr>
              <a:t>그리시오</a:t>
            </a:r>
            <a:r>
              <a:rPr lang="en-US" altLang="ko-KR" sz="1000" dirty="0">
                <a:ea typeface="+mn-lt"/>
                <a:cs typeface="+mn-lt"/>
              </a:rPr>
              <a:t>.</a:t>
            </a:r>
            <a:endParaRPr lang="ko-KR" altLang="en-US" sz="1000" dirty="0">
              <a:ea typeface="+mn-lt"/>
              <a:cs typeface="+mn-lt"/>
            </a:endParaRPr>
          </a:p>
          <a:p>
            <a:endParaRPr lang="en-US" altLang="ko-KR" sz="1000">
              <a:ea typeface="Microsoft GothicNeo"/>
              <a:cs typeface="Microsoft GothicNeo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ea typeface="Microsoft GothicNeo"/>
                <a:cs typeface="Microsoft GothicNeo"/>
              </a:rPr>
              <a:t>* </a:t>
            </a:r>
            <a:r>
              <a:rPr lang="en-US" altLang="ko-KR" sz="1000" dirty="0" err="1">
                <a:ea typeface="Microsoft GothicNeo"/>
                <a:cs typeface="Microsoft GothicNeo"/>
              </a:rPr>
              <a:t>서비스</a:t>
            </a:r>
            <a:r>
              <a:rPr lang="en-US" altLang="ko-KR" sz="1000" dirty="0">
                <a:ea typeface="Microsoft GothicNeo"/>
                <a:cs typeface="Microsoft GothicNeo"/>
              </a:rPr>
              <a:t>, </a:t>
            </a:r>
            <a:r>
              <a:rPr lang="en-US" altLang="ko-KR" sz="1000" dirty="0" err="1">
                <a:ea typeface="Microsoft GothicNeo"/>
                <a:cs typeface="Microsoft GothicNeo"/>
              </a:rPr>
              <a:t>승무원</a:t>
            </a:r>
            <a:r>
              <a:rPr lang="en-US" altLang="ko-KR" sz="1000" dirty="0">
                <a:ea typeface="Microsoft GothicNeo"/>
                <a:cs typeface="Microsoft GothicNeo"/>
              </a:rPr>
              <a:t>, </a:t>
            </a:r>
            <a:r>
              <a:rPr lang="en-US" altLang="ko-KR" sz="1000" dirty="0" err="1">
                <a:ea typeface="Microsoft GothicNeo"/>
                <a:cs typeface="Microsoft GothicNeo"/>
              </a:rPr>
              <a:t>음식</a:t>
            </a:r>
            <a:r>
              <a:rPr lang="en-US" altLang="ko-KR" sz="1000" dirty="0">
                <a:ea typeface="Microsoft GothicNeo"/>
                <a:cs typeface="Microsoft GothicNeo"/>
              </a:rPr>
              <a:t>, </a:t>
            </a:r>
            <a:r>
              <a:rPr lang="en-US" altLang="ko-KR" sz="1000" dirty="0" err="1">
                <a:ea typeface="Microsoft GothicNeo"/>
                <a:cs typeface="Microsoft GothicNeo"/>
              </a:rPr>
              <a:t>친절</a:t>
            </a:r>
            <a:r>
              <a:rPr lang="en-US" altLang="ko-KR" sz="1000" dirty="0">
                <a:ea typeface="Microsoft GothicNeo"/>
                <a:cs typeface="Microsoft GothicNeo"/>
              </a:rPr>
              <a:t>, </a:t>
            </a:r>
            <a:r>
              <a:rPr lang="en-US" altLang="ko-KR" sz="1000" dirty="0" err="1">
                <a:ea typeface="Microsoft GothicNeo"/>
                <a:cs typeface="Microsoft GothicNeo"/>
              </a:rPr>
              <a:t>좌석</a:t>
            </a:r>
            <a:r>
              <a:rPr lang="en-US" altLang="ko-KR" sz="1000" dirty="0">
                <a:ea typeface="Microsoft GothicNeo"/>
                <a:cs typeface="Microsoft GothicNeo"/>
              </a:rPr>
              <a:t>, </a:t>
            </a:r>
            <a:r>
              <a:rPr lang="en-US" altLang="ko-KR" sz="1000" dirty="0" err="1">
                <a:ea typeface="Microsoft GothicNeo"/>
                <a:cs typeface="Microsoft GothicNeo"/>
              </a:rPr>
              <a:t>편안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등이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중심성이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높게</a:t>
            </a:r>
            <a:endParaRPr lang="en-US" altLang="ko-KR" sz="1000" dirty="0">
              <a:ea typeface="Microsoft GothicNeo"/>
              <a:cs typeface="Microsoft GothicNeo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ea typeface="Microsoft GothicNeo"/>
                <a:cs typeface="Microsoft GothicNeo"/>
              </a:rPr>
              <a:t>  </a:t>
            </a:r>
            <a:r>
              <a:rPr lang="en-US" altLang="ko-KR" sz="1000" dirty="0" err="1">
                <a:ea typeface="Microsoft GothicNeo"/>
                <a:cs typeface="Microsoft GothicNeo"/>
              </a:rPr>
              <a:t>나타남</a:t>
            </a:r>
            <a:r>
              <a:rPr lang="en-US" altLang="ko-KR" sz="1000" dirty="0">
                <a:ea typeface="Microsoft GothicNeo"/>
                <a:cs typeface="Microsoft GothicNeo"/>
              </a:rPr>
              <a:t>. 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ea typeface="Microsoft GothicNeo"/>
                <a:cs typeface="Microsoft GothicNeo"/>
              </a:rPr>
              <a:t>* </a:t>
            </a:r>
            <a:r>
              <a:rPr lang="en-US" altLang="ko-KR" sz="1000" dirty="0" err="1">
                <a:ea typeface="Microsoft GothicNeo"/>
                <a:cs typeface="Microsoft GothicNeo"/>
              </a:rPr>
              <a:t>승무원-친절</a:t>
            </a:r>
            <a:r>
              <a:rPr lang="en-US" altLang="ko-KR" sz="1000" dirty="0">
                <a:ea typeface="Microsoft GothicNeo"/>
                <a:cs typeface="Microsoft GothicNeo"/>
              </a:rPr>
              <a:t> / </a:t>
            </a:r>
            <a:r>
              <a:rPr lang="en-US" altLang="ko-KR" sz="1000" dirty="0" err="1">
                <a:ea typeface="Microsoft GothicNeo"/>
                <a:cs typeface="Microsoft GothicNeo"/>
              </a:rPr>
              <a:t>친절-서비스</a:t>
            </a:r>
            <a:r>
              <a:rPr lang="en-US" altLang="ko-KR" sz="1000" dirty="0">
                <a:ea typeface="Microsoft GothicNeo"/>
                <a:cs typeface="Microsoft GothicNeo"/>
              </a:rPr>
              <a:t> /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ea typeface="Microsoft GothicNeo"/>
                <a:cs typeface="Microsoft GothicNeo"/>
              </a:rPr>
              <a:t>  </a:t>
            </a:r>
            <a:r>
              <a:rPr lang="en-US" altLang="ko-KR" sz="1000" dirty="0" err="1">
                <a:ea typeface="Microsoft GothicNeo"/>
                <a:cs typeface="Microsoft GothicNeo"/>
              </a:rPr>
              <a:t>음식-서비스</a:t>
            </a:r>
            <a:r>
              <a:rPr lang="en-US" altLang="ko-KR" sz="1000" dirty="0">
                <a:ea typeface="Microsoft GothicNeo"/>
                <a:cs typeface="Microsoft GothicNeo"/>
              </a:rPr>
              <a:t> / </a:t>
            </a:r>
            <a:r>
              <a:rPr lang="en-US" altLang="ko-KR" sz="1000" dirty="0" err="1">
                <a:ea typeface="Microsoft GothicNeo"/>
                <a:cs typeface="Microsoft GothicNeo"/>
              </a:rPr>
              <a:t>승무원-서비스</a:t>
            </a:r>
            <a:r>
              <a:rPr lang="en-US" altLang="ko-KR" sz="1000" dirty="0">
                <a:ea typeface="Microsoft GothicNeo"/>
                <a:cs typeface="Microsoft GothicNeo"/>
              </a:rPr>
              <a:t>/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altLang="ko-KR" sz="1000" dirty="0">
                <a:ea typeface="Microsoft GothicNeo"/>
                <a:cs typeface="Microsoft GothicNeo"/>
              </a:rPr>
              <a:t>  </a:t>
            </a:r>
            <a:r>
              <a:rPr lang="en-US" altLang="ko-KR" sz="1000" dirty="0" err="1">
                <a:ea typeface="Microsoft GothicNeo"/>
                <a:cs typeface="Microsoft GothicNeo"/>
              </a:rPr>
              <a:t>직원-친절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등이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동시출현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빈도가</a:t>
            </a:r>
            <a:r>
              <a:rPr lang="en-US" altLang="ko-KR" sz="1000" dirty="0">
                <a:ea typeface="Microsoft GothicNeo"/>
                <a:cs typeface="Microsoft GothicNeo"/>
              </a:rPr>
              <a:t> </a:t>
            </a:r>
            <a:r>
              <a:rPr lang="en-US" altLang="ko-KR" sz="1000" dirty="0" err="1">
                <a:ea typeface="Microsoft GothicNeo"/>
                <a:cs typeface="Microsoft GothicNeo"/>
              </a:rPr>
              <a:t>높음</a:t>
            </a:r>
            <a:endParaRPr lang="en-US" altLang="ko-KR" sz="1000" dirty="0">
              <a:ea typeface="Microsoft GothicNeo"/>
              <a:cs typeface="Microsoft GothicNeo"/>
            </a:endParaRPr>
          </a:p>
          <a:p>
            <a:pPr>
              <a:lnSpc>
                <a:spcPct val="150000"/>
              </a:lnSpc>
            </a:pPr>
            <a:endParaRPr lang="en-US" altLang="ko-KR">
              <a:ea typeface="Microsoft GothicNeo"/>
              <a:cs typeface="Microsoft GothicNeo"/>
            </a:endParaRPr>
          </a:p>
          <a:p>
            <a:endParaRPr lang="ko-KR" altLang="en-US" sz="1000">
              <a:ea typeface="Microsoft GothicNeo"/>
              <a:cs typeface="Microsoft GothicNeo"/>
            </a:endParaRPr>
          </a:p>
        </p:txBody>
      </p:sp>
      <p:pic>
        <p:nvPicPr>
          <p:cNvPr id="6" name="그림 8" descr="하늘이(가) 표시된 사진&#10;&#10;자동 생성된 설명">
            <a:extLst>
              <a:ext uri="{FF2B5EF4-FFF2-40B4-BE49-F238E27FC236}">
                <a16:creationId xmlns:a16="http://schemas.microsoft.com/office/drawing/2014/main" id="{6BD19C9B-ED02-D0EF-4CBB-2A8AEA9B6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27" y="2490913"/>
            <a:ext cx="6846276" cy="4242772"/>
          </a:xfrm>
          <a:prstGeom prst="rect">
            <a:avLst/>
          </a:prstGeom>
        </p:spPr>
      </p:pic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A43B52-094B-067F-4678-DED89766B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73" r="80248" b="24411"/>
          <a:stretch/>
        </p:blipFill>
        <p:spPr>
          <a:xfrm>
            <a:off x="3185747" y="3018105"/>
            <a:ext cx="1867504" cy="368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9369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5539</ep:Words>
  <ep:PresentationFormat>와이드스크린</ep:PresentationFormat>
  <ep:Paragraphs>745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AccentBoxVTI</vt:lpstr>
      <vt:lpstr>텍스트마이닝 기말고사</vt:lpstr>
      <vt:lpstr>setting</vt:lpstr>
      <vt:lpstr>문제1) 전처리 및 토큰화</vt:lpstr>
      <vt:lpstr>문제1) 중복단어, 유사어, 불용어 처리</vt:lpstr>
      <vt:lpstr>문제1) 중복단어, 유사어, 불용어 처리</vt:lpstr>
      <vt:lpstr>문제2) 명사/동사/형용사 워드클라우드 - 코드</vt:lpstr>
      <vt:lpstr>문제2) 명사/동사/형용사 워드클라우드 - 결과</vt:lpstr>
      <vt:lpstr>문제3) 명사에 대한 동시출현 네트워크 - 코드</vt:lpstr>
      <vt:lpstr>문제3) 명사에 대한 동시출현 네트워크 - 결과</vt:lpstr>
      <vt:lpstr>문제4) 파이계수 네트워크 그림 - 코드</vt:lpstr>
      <vt:lpstr>문제4) 명사에 대한 동시출현 네트워크 - 결과</vt:lpstr>
      <vt:lpstr>문제5) 적절한 토픽 수 찾기</vt:lpstr>
      <vt:lpstr>문제6) 토픽 별 워드클라우드(토픽 별 최다빈도단어) - 코드</vt:lpstr>
      <vt:lpstr>문제6) 토픽 별 워드클라우드(토픽 별 최다빈도단어) - 결과</vt:lpstr>
      <vt:lpstr>문제7) 토픽 별 tf-idf 중요단어 &amp; 막대그래프 - 코드</vt:lpstr>
      <vt:lpstr>문제8) 토픽 별 beta값 큰 순서대로 워드클라우드 - 코드</vt:lpstr>
      <vt:lpstr>문제8) 토픽 별 beta값 큰 순서대로 워드클라우드 - 결과</vt:lpstr>
      <vt:lpstr>문제9) 토픽 별 beta값이 큰 중요단어 10개 막대그래프 - 코드</vt:lpstr>
      <vt:lpstr>문제9) 토픽 별 beta값이 큰 중요단어 10개 막대그래프 - 결과</vt:lpstr>
      <vt:lpstr>문제10) 감마값 큰 문장5개 추출</vt:lpstr>
      <vt:lpstr>문제10) 감마값 큰 문장5개 추출 - 결과</vt:lpstr>
      <vt:lpstr>문제10) 감마값 큰 문장5개 추출 - 결과</vt:lpstr>
      <vt:lpstr>문제10) 감마값 큰 문장5개 추출 - 결과</vt:lpstr>
      <vt:lpstr>문제10) 감마값 큰 문장5개 추출 - 결과</vt:lpstr>
      <vt:lpstr>문제10) 감마값 큰 문장5개 추출 - 결과</vt:lpstr>
      <vt:lpstr>문제10) 감마값 큰 문장5개 추출 - 결과</vt:lpstr>
      <vt:lpstr>문제10) 감마값 큰 문장5개 추출 - 결과</vt:lpstr>
      <vt:lpstr>문제11) 토픽 별 감정분석 - 긍정/부정</vt:lpstr>
      <vt:lpstr>문제12) 토픽 별 로그RR 그래프</vt:lpstr>
      <vt:lpstr>슬라이드 30</vt:lpstr>
      <vt:lpstr>문제12) 토픽 별 로그RR 그래프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2022-06-20T22:15:43.000</dcterms:created>
  <cp:lastModifiedBy>jspar</cp:lastModifiedBy>
  <dcterms:modified xsi:type="dcterms:W3CDTF">2022-12-26T08:24:21.897</dcterms:modified>
  <cp:revision>604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