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25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5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7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4356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60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48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10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06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8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05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71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35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AE7E-592B-45B9-9A3B-A66958EC3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A9D9CE-9FE6-42DF-B6C7-34B3303B1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장비</a:t>
            </a:r>
          </a:p>
        </p:txBody>
      </p:sp>
    </p:spTree>
    <p:extLst>
      <p:ext uri="{BB962C8B-B14F-4D97-AF65-F5344CB8AC3E}">
        <p14:creationId xmlns:p14="http://schemas.microsoft.com/office/powerpoint/2010/main" val="131154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AADBD-FAD4-4862-8BBC-8F293FD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83B83-AC05-4E47-992D-D0DC1D73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브리지 테이블에 해당하는 맥 어드레스를 찾았는데 자신의 세그먼트가 아닌 다른 세그먼트에 존재할 경우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다리를 건너야 할 경우에 </a:t>
            </a:r>
            <a:r>
              <a:rPr lang="en-US" altLang="ko-KR" dirty="0"/>
              <a:t>Forwarding</a:t>
            </a:r>
            <a:r>
              <a:rPr lang="ko-KR" altLang="en-US" dirty="0"/>
              <a:t>이 사용된다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모든 포트로 뿌려주는 </a:t>
            </a:r>
            <a:r>
              <a:rPr lang="en-US" altLang="ko-KR" dirty="0"/>
              <a:t>Flooding</a:t>
            </a:r>
            <a:r>
              <a:rPr lang="ko-KR" altLang="en-US" dirty="0"/>
              <a:t>과 달리 해당하는 세그먼트 쪽으로만 프레임을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D13D-7703-4BAC-B9E2-5FB9CD24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EE128-14D0-45DC-B2DD-06298A9B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Forwarding</a:t>
            </a:r>
            <a:r>
              <a:rPr lang="ko-KR" altLang="en-US" dirty="0"/>
              <a:t>과 반대로 브리지 테이블에서 찾아낸 맥 어드레스가 현재 세그먼트에 존재할 경우</a:t>
            </a:r>
            <a:r>
              <a:rPr lang="en-US" altLang="ko-KR" dirty="0"/>
              <a:t>, </a:t>
            </a:r>
            <a:r>
              <a:rPr lang="ko-KR" altLang="en-US" dirty="0"/>
              <a:t>즉 다리를 건너지 않을 경우 </a:t>
            </a:r>
            <a:r>
              <a:rPr lang="en-US" altLang="ko-KR" dirty="0"/>
              <a:t>Filtering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다리를 건너지 못하게 </a:t>
            </a:r>
            <a:r>
              <a:rPr lang="en-US" altLang="ko-KR" dirty="0"/>
              <a:t>Filtering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Filtering </a:t>
            </a:r>
            <a:r>
              <a:rPr lang="ko-KR" altLang="en-US" dirty="0"/>
              <a:t>기능으로 허브</a:t>
            </a:r>
            <a:r>
              <a:rPr lang="en-US" altLang="ko-KR" dirty="0"/>
              <a:t>(Hub)</a:t>
            </a:r>
            <a:r>
              <a:rPr lang="ko-KR" altLang="en-US" dirty="0"/>
              <a:t>와 달리 </a:t>
            </a:r>
            <a:r>
              <a:rPr lang="en-US" altLang="ko-KR" dirty="0"/>
              <a:t>Collision Domain</a:t>
            </a:r>
            <a:r>
              <a:rPr lang="ko-KR" altLang="en-US" dirty="0"/>
              <a:t>을 나눌 수 있는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4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9A67-11AB-4FA7-B68D-7666EB4F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7BF38-628D-4714-B87B-BE93B473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브리지 테이블은 한정이 되어있기 때문에 </a:t>
            </a:r>
            <a:r>
              <a:rPr lang="en-US" altLang="ko-KR" dirty="0"/>
              <a:t>Learning</a:t>
            </a:r>
            <a:r>
              <a:rPr lang="ko-KR" altLang="en-US" dirty="0"/>
              <a:t>단계를 통해 학습한 모든 정보를 기억할 수 없다</a:t>
            </a:r>
            <a:r>
              <a:rPr lang="en-US" altLang="ko-KR" dirty="0"/>
              <a:t>. </a:t>
            </a:r>
            <a:r>
              <a:rPr lang="ko-KR" altLang="en-US" dirty="0"/>
              <a:t>때문에 일정시간동안 다시 전송되지 않은 맥 어드레스는 지워버리는데 그 시간은 </a:t>
            </a:r>
            <a:r>
              <a:rPr lang="en-US" altLang="ko-KR" dirty="0"/>
              <a:t>300</a:t>
            </a:r>
            <a:r>
              <a:rPr lang="ko-KR" altLang="en-US" dirty="0"/>
              <a:t>초이다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예를 들어 브리지 테이블에 </a:t>
            </a:r>
            <a:r>
              <a:rPr lang="en-US" altLang="ko-KR" dirty="0"/>
              <a:t>A</a:t>
            </a:r>
            <a:r>
              <a:rPr lang="ko-KR" altLang="en-US" dirty="0"/>
              <a:t>라는 맥 어드레스가 </a:t>
            </a:r>
            <a:r>
              <a:rPr lang="en-US" altLang="ko-KR" dirty="0"/>
              <a:t>E0</a:t>
            </a:r>
            <a:r>
              <a:rPr lang="ko-KR" altLang="en-US" dirty="0"/>
              <a:t>라는 세그먼트에 있다는 정보가 저장되어 있다고 가정해본다</a:t>
            </a:r>
            <a:r>
              <a:rPr lang="en-US" altLang="ko-KR" dirty="0"/>
              <a:t>. </a:t>
            </a:r>
            <a:r>
              <a:rPr lang="ko-KR" altLang="en-US" dirty="0"/>
              <a:t>이 정보가 저장되고 </a:t>
            </a:r>
            <a:r>
              <a:rPr lang="en-US" altLang="ko-KR" dirty="0"/>
              <a:t>299</a:t>
            </a:r>
            <a:r>
              <a:rPr lang="ko-KR" altLang="en-US" dirty="0"/>
              <a:t>초 후 다시 </a:t>
            </a:r>
            <a:r>
              <a:rPr lang="en-US" altLang="ko-KR" dirty="0"/>
              <a:t>A</a:t>
            </a:r>
            <a:r>
              <a:rPr lang="ko-KR" altLang="en-US" dirty="0"/>
              <a:t>라는 맥 어드레스에 대한 정보가 브리지 테이블에 저장되면 이 시간은 </a:t>
            </a:r>
            <a:r>
              <a:rPr lang="en-US" altLang="ko-KR" dirty="0"/>
              <a:t>0</a:t>
            </a:r>
            <a:r>
              <a:rPr lang="ko-KR" altLang="en-US" dirty="0"/>
              <a:t>초로 </a:t>
            </a:r>
            <a:r>
              <a:rPr lang="en-US" altLang="ko-KR" dirty="0"/>
              <a:t>Refresh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300</a:t>
            </a:r>
            <a:r>
              <a:rPr lang="ko-KR" altLang="en-US" dirty="0"/>
              <a:t>초가 지나도 </a:t>
            </a:r>
            <a:r>
              <a:rPr lang="en-US" altLang="ko-KR" dirty="0"/>
              <a:t>A</a:t>
            </a:r>
            <a:r>
              <a:rPr lang="ko-KR" altLang="en-US" dirty="0"/>
              <a:t>에 대한 정보가 더 이상 브리지 테이블로 전달되지 않으면 </a:t>
            </a:r>
            <a:r>
              <a:rPr lang="ko-KR" altLang="en-US" dirty="0" err="1"/>
              <a:t>삭제시켜버린다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49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3098-955C-4BD0-A528-F3B6F455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Looping</a:t>
            </a:r>
            <a:r>
              <a:rPr lang="ko-KR" altLang="en-US" dirty="0"/>
              <a:t>현상이란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9664F-BC9B-44F9-B63F-3129A95A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951"/>
          </a:xfrm>
        </p:spPr>
        <p:txBody>
          <a:bodyPr/>
          <a:lstStyle/>
          <a:p>
            <a:r>
              <a:rPr lang="en-US" altLang="ko-KR" dirty="0"/>
              <a:t>- Looping </a:t>
            </a:r>
            <a:r>
              <a:rPr lang="ko-KR" altLang="en-US" dirty="0"/>
              <a:t>현상은 브리지나 스위치의 잘못된 네트워크 디자인에서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0A7DE2-5DAC-47A9-B2A8-6F91693723C6}"/>
              </a:ext>
            </a:extLst>
          </p:cNvPr>
          <p:cNvGrpSpPr/>
          <p:nvPr/>
        </p:nvGrpSpPr>
        <p:grpSpPr>
          <a:xfrm>
            <a:off x="838200" y="2393576"/>
            <a:ext cx="6582462" cy="2500829"/>
            <a:chOff x="2922494" y="2154886"/>
            <a:chExt cx="6582462" cy="25008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1A8CD4E-68C3-4973-B60B-7980AAD978FE}"/>
                </a:ext>
              </a:extLst>
            </p:cNvPr>
            <p:cNvGrpSpPr/>
            <p:nvPr/>
          </p:nvGrpSpPr>
          <p:grpSpPr>
            <a:xfrm>
              <a:off x="3514861" y="2154886"/>
              <a:ext cx="990599" cy="990599"/>
              <a:chOff x="1605379" y="2585193"/>
              <a:chExt cx="990599" cy="990599"/>
            </a:xfrm>
          </p:grpSpPr>
          <p:pic>
            <p:nvPicPr>
              <p:cNvPr id="4" name="그래픽 3" descr="컴퓨터 단색으로 채워진">
                <a:extLst>
                  <a:ext uri="{FF2B5EF4-FFF2-40B4-BE49-F238E27FC236}">
                    <a16:creationId xmlns:a16="http://schemas.microsoft.com/office/drawing/2014/main" id="{14231654-E15F-41CF-93CB-047D2C399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5379" y="2585193"/>
                <a:ext cx="990599" cy="99059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E8E1E-DC34-4F02-9923-AFC318986861}"/>
                  </a:ext>
                </a:extLst>
              </p:cNvPr>
              <p:cNvSpPr txBox="1"/>
              <p:nvPr/>
            </p:nvSpPr>
            <p:spPr>
              <a:xfrm>
                <a:off x="1783977" y="2831722"/>
                <a:ext cx="26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BFA0BE-85FB-4D1A-A188-2E07E37B94C2}"/>
                </a:ext>
              </a:extLst>
            </p:cNvPr>
            <p:cNvGrpSpPr/>
            <p:nvPr/>
          </p:nvGrpSpPr>
          <p:grpSpPr>
            <a:xfrm>
              <a:off x="6335806" y="2154886"/>
              <a:ext cx="990599" cy="990599"/>
              <a:chOff x="1605379" y="2585193"/>
              <a:chExt cx="990599" cy="990599"/>
            </a:xfrm>
          </p:grpSpPr>
          <p:pic>
            <p:nvPicPr>
              <p:cNvPr id="8" name="그래픽 7" descr="컴퓨터 단색으로 채워진">
                <a:extLst>
                  <a:ext uri="{FF2B5EF4-FFF2-40B4-BE49-F238E27FC236}">
                    <a16:creationId xmlns:a16="http://schemas.microsoft.com/office/drawing/2014/main" id="{480969A9-0EAC-4DCE-AA7F-3A7799826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5379" y="2585193"/>
                <a:ext cx="990599" cy="99059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2E708-C9AE-48D3-93A0-B4D5335E820D}"/>
                  </a:ext>
                </a:extLst>
              </p:cNvPr>
              <p:cNvSpPr txBox="1"/>
              <p:nvPr/>
            </p:nvSpPr>
            <p:spPr>
              <a:xfrm>
                <a:off x="1783977" y="2831722"/>
                <a:ext cx="26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E9C1F1-7B26-48D5-80E1-7D1E9A0291C9}"/>
                </a:ext>
              </a:extLst>
            </p:cNvPr>
            <p:cNvSpPr/>
            <p:nvPr/>
          </p:nvSpPr>
          <p:spPr>
            <a:xfrm>
              <a:off x="2922494" y="3104580"/>
              <a:ext cx="4903694" cy="818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C2DB84-F5C4-4EC3-A41F-BB4BE9A6E071}"/>
                </a:ext>
              </a:extLst>
            </p:cNvPr>
            <p:cNvSpPr/>
            <p:nvPr/>
          </p:nvSpPr>
          <p:spPr>
            <a:xfrm>
              <a:off x="2922494" y="4389240"/>
              <a:ext cx="4903694" cy="818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EABD5F-9C87-4994-9D97-79DD6E430D1C}"/>
                </a:ext>
              </a:extLst>
            </p:cNvPr>
            <p:cNvSpPr/>
            <p:nvPr/>
          </p:nvSpPr>
          <p:spPr>
            <a:xfrm rot="5400000" flipV="1">
              <a:off x="3270035" y="3744503"/>
              <a:ext cx="1325565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BCCB95-4E31-4693-B11E-D41BBB9A66A6}"/>
                </a:ext>
              </a:extLst>
            </p:cNvPr>
            <p:cNvSpPr/>
            <p:nvPr/>
          </p:nvSpPr>
          <p:spPr>
            <a:xfrm rot="5400000" flipV="1">
              <a:off x="6005590" y="3757388"/>
              <a:ext cx="1325565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DF0B14-73CD-485F-9C25-8A3717CFECF9}"/>
                </a:ext>
              </a:extLst>
            </p:cNvPr>
            <p:cNvSpPr/>
            <p:nvPr/>
          </p:nvSpPr>
          <p:spPr>
            <a:xfrm>
              <a:off x="3473029" y="3662647"/>
              <a:ext cx="901648" cy="36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스위치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AD8A8C-3075-484E-B3CE-B11B83E18B1A}"/>
                </a:ext>
              </a:extLst>
            </p:cNvPr>
            <p:cNvSpPr/>
            <p:nvPr/>
          </p:nvSpPr>
          <p:spPr>
            <a:xfrm>
              <a:off x="6217548" y="3662647"/>
              <a:ext cx="901648" cy="36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스위치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B36527-CC32-4CDB-B67A-3C07B32ECFC3}"/>
                </a:ext>
              </a:extLst>
            </p:cNvPr>
            <p:cNvSpPr txBox="1"/>
            <p:nvPr/>
          </p:nvSpPr>
          <p:spPr>
            <a:xfrm>
              <a:off x="7841480" y="2960818"/>
              <a:ext cx="166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15242-45F8-45B8-A820-D90DF4DD5B0A}"/>
                </a:ext>
              </a:extLst>
            </p:cNvPr>
            <p:cNvSpPr txBox="1"/>
            <p:nvPr/>
          </p:nvSpPr>
          <p:spPr>
            <a:xfrm>
              <a:off x="7841480" y="4286383"/>
              <a:ext cx="166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E0</a:t>
              </a:r>
              <a:endParaRPr lang="ko-KR" altLang="en-US" dirty="0"/>
            </a:p>
          </p:txBody>
        </p: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C5BB67D-5D07-4C49-B7C8-AFB20D653CD4}"/>
              </a:ext>
            </a:extLst>
          </p:cNvPr>
          <p:cNvSpPr txBox="1">
            <a:spLocks/>
          </p:cNvSpPr>
          <p:nvPr/>
        </p:nvSpPr>
        <p:spPr>
          <a:xfrm>
            <a:off x="6392359" y="2332927"/>
            <a:ext cx="5574630" cy="4281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sz="2000" dirty="0"/>
              <a:t>다음 그림과 같이 두 개의 스위치가 연결되어 있다고 가정해본다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처음 </a:t>
            </a:r>
            <a:r>
              <a:rPr lang="en-US" altLang="ko-KR" sz="2000" dirty="0"/>
              <a:t>A</a:t>
            </a:r>
            <a:r>
              <a:rPr lang="ko-KR" altLang="en-US" sz="2000" dirty="0"/>
              <a:t>에서 전송된 프레임은 두 스위치의 브리지 테이블에 정보가 없으므로 </a:t>
            </a:r>
            <a:r>
              <a:rPr lang="en-US" altLang="ko-KR" sz="2000" dirty="0"/>
              <a:t>Flooding</a:t>
            </a:r>
            <a:r>
              <a:rPr lang="ko-KR" altLang="en-US" sz="2000" dirty="0"/>
              <a:t>방식을 통해 모든 포트로 프레임을 전송되어 양쪽 브리지에서 모두 패킷이 다리를 건너게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후 그 패킷들은 다시 양쪽 브리지의 아래쪽 포트로 전달 되고 다시 위로 전달된다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 과정이 계속 반복된다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이러면 정보는 전달 되지 못하고 그림과 같이 무한루프를 돌게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해결하기 위해 </a:t>
            </a:r>
            <a:r>
              <a:rPr lang="ko-KR" altLang="en-US" sz="2000" dirty="0" err="1"/>
              <a:t>스패닝</a:t>
            </a:r>
            <a:r>
              <a:rPr lang="ko-KR" altLang="en-US" sz="2000" dirty="0"/>
              <a:t> 트리 알고리즘이 사용된다</a:t>
            </a:r>
            <a:r>
              <a:rPr lang="en-US" altLang="ko-KR" sz="2000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4330622-741E-4311-B41C-17E1CB5FE0C8}"/>
              </a:ext>
            </a:extLst>
          </p:cNvPr>
          <p:cNvSpPr/>
          <p:nvPr/>
        </p:nvSpPr>
        <p:spPr>
          <a:xfrm>
            <a:off x="2408679" y="3543198"/>
            <a:ext cx="1640321" cy="925708"/>
          </a:xfrm>
          <a:custGeom>
            <a:avLst/>
            <a:gdLst>
              <a:gd name="connsiteX0" fmla="*/ 1602107 w 1640321"/>
              <a:gd name="connsiteY0" fmla="*/ 289214 h 925708"/>
              <a:gd name="connsiteX1" fmla="*/ 1548319 w 1640321"/>
              <a:gd name="connsiteY1" fmla="*/ 217496 h 925708"/>
              <a:gd name="connsiteX2" fmla="*/ 1530390 w 1640321"/>
              <a:gd name="connsiteY2" fmla="*/ 190602 h 925708"/>
              <a:gd name="connsiteX3" fmla="*/ 1503496 w 1640321"/>
              <a:gd name="connsiteY3" fmla="*/ 181637 h 925708"/>
              <a:gd name="connsiteX4" fmla="*/ 1449707 w 1640321"/>
              <a:gd name="connsiteY4" fmla="*/ 145779 h 925708"/>
              <a:gd name="connsiteX5" fmla="*/ 1360060 w 1640321"/>
              <a:gd name="connsiteY5" fmla="*/ 118884 h 925708"/>
              <a:gd name="connsiteX6" fmla="*/ 1315237 w 1640321"/>
              <a:gd name="connsiteY6" fmla="*/ 100955 h 925708"/>
              <a:gd name="connsiteX7" fmla="*/ 1216625 w 1640321"/>
              <a:gd name="connsiteY7" fmla="*/ 83026 h 925708"/>
              <a:gd name="connsiteX8" fmla="*/ 1144907 w 1640321"/>
              <a:gd name="connsiteY8" fmla="*/ 74061 h 925708"/>
              <a:gd name="connsiteX9" fmla="*/ 1055260 w 1640321"/>
              <a:gd name="connsiteY9" fmla="*/ 47167 h 925708"/>
              <a:gd name="connsiteX10" fmla="*/ 902860 w 1640321"/>
              <a:gd name="connsiteY10" fmla="*/ 29237 h 925708"/>
              <a:gd name="connsiteX11" fmla="*/ 831143 w 1640321"/>
              <a:gd name="connsiteY11" fmla="*/ 11308 h 925708"/>
              <a:gd name="connsiteX12" fmla="*/ 320154 w 1640321"/>
              <a:gd name="connsiteY12" fmla="*/ 11308 h 925708"/>
              <a:gd name="connsiteX13" fmla="*/ 266366 w 1640321"/>
              <a:gd name="connsiteY13" fmla="*/ 20273 h 925708"/>
              <a:gd name="connsiteX14" fmla="*/ 239472 w 1640321"/>
              <a:gd name="connsiteY14" fmla="*/ 29237 h 925708"/>
              <a:gd name="connsiteX15" fmla="*/ 203613 w 1640321"/>
              <a:gd name="connsiteY15" fmla="*/ 38202 h 925708"/>
              <a:gd name="connsiteX16" fmla="*/ 149825 w 1640321"/>
              <a:gd name="connsiteY16" fmla="*/ 74061 h 925708"/>
              <a:gd name="connsiteX17" fmla="*/ 113966 w 1640321"/>
              <a:gd name="connsiteY17" fmla="*/ 100955 h 925708"/>
              <a:gd name="connsiteX18" fmla="*/ 87072 w 1640321"/>
              <a:gd name="connsiteY18" fmla="*/ 118884 h 925708"/>
              <a:gd name="connsiteX19" fmla="*/ 60178 w 1640321"/>
              <a:gd name="connsiteY19" fmla="*/ 145779 h 925708"/>
              <a:gd name="connsiteX20" fmla="*/ 24319 w 1640321"/>
              <a:gd name="connsiteY20" fmla="*/ 172673 h 925708"/>
              <a:gd name="connsiteX21" fmla="*/ 15354 w 1640321"/>
              <a:gd name="connsiteY21" fmla="*/ 199567 h 925708"/>
              <a:gd name="connsiteX22" fmla="*/ 24319 w 1640321"/>
              <a:gd name="connsiteY22" fmla="*/ 513332 h 925708"/>
              <a:gd name="connsiteX23" fmla="*/ 33284 w 1640321"/>
              <a:gd name="connsiteY23" fmla="*/ 549190 h 925708"/>
              <a:gd name="connsiteX24" fmla="*/ 51213 w 1640321"/>
              <a:gd name="connsiteY24" fmla="*/ 602979 h 925708"/>
              <a:gd name="connsiteX25" fmla="*/ 69143 w 1640321"/>
              <a:gd name="connsiteY25" fmla="*/ 620908 h 925708"/>
              <a:gd name="connsiteX26" fmla="*/ 87072 w 1640321"/>
              <a:gd name="connsiteY26" fmla="*/ 647802 h 925708"/>
              <a:gd name="connsiteX27" fmla="*/ 113966 w 1640321"/>
              <a:gd name="connsiteY27" fmla="*/ 665732 h 925708"/>
              <a:gd name="connsiteX28" fmla="*/ 158790 w 1640321"/>
              <a:gd name="connsiteY28" fmla="*/ 710555 h 925708"/>
              <a:gd name="connsiteX29" fmla="*/ 185684 w 1640321"/>
              <a:gd name="connsiteY29" fmla="*/ 737449 h 925708"/>
              <a:gd name="connsiteX30" fmla="*/ 257402 w 1640321"/>
              <a:gd name="connsiteY30" fmla="*/ 755379 h 925708"/>
              <a:gd name="connsiteX31" fmla="*/ 347049 w 1640321"/>
              <a:gd name="connsiteY31" fmla="*/ 800202 h 925708"/>
              <a:gd name="connsiteX32" fmla="*/ 382907 w 1640321"/>
              <a:gd name="connsiteY32" fmla="*/ 818132 h 925708"/>
              <a:gd name="connsiteX33" fmla="*/ 409802 w 1640321"/>
              <a:gd name="connsiteY33" fmla="*/ 827096 h 925708"/>
              <a:gd name="connsiteX34" fmla="*/ 499449 w 1640321"/>
              <a:gd name="connsiteY34" fmla="*/ 845026 h 925708"/>
              <a:gd name="connsiteX35" fmla="*/ 535307 w 1640321"/>
              <a:gd name="connsiteY35" fmla="*/ 862955 h 925708"/>
              <a:gd name="connsiteX36" fmla="*/ 589096 w 1640321"/>
              <a:gd name="connsiteY36" fmla="*/ 871920 h 925708"/>
              <a:gd name="connsiteX37" fmla="*/ 714602 w 1640321"/>
              <a:gd name="connsiteY37" fmla="*/ 889849 h 925708"/>
              <a:gd name="connsiteX38" fmla="*/ 759425 w 1640321"/>
              <a:gd name="connsiteY38" fmla="*/ 907779 h 925708"/>
              <a:gd name="connsiteX39" fmla="*/ 983543 w 1640321"/>
              <a:gd name="connsiteY39" fmla="*/ 925708 h 925708"/>
              <a:gd name="connsiteX40" fmla="*/ 1288343 w 1640321"/>
              <a:gd name="connsiteY40" fmla="*/ 907779 h 925708"/>
              <a:gd name="connsiteX41" fmla="*/ 1369025 w 1640321"/>
              <a:gd name="connsiteY41" fmla="*/ 889849 h 925708"/>
              <a:gd name="connsiteX42" fmla="*/ 1413849 w 1640321"/>
              <a:gd name="connsiteY42" fmla="*/ 862955 h 925708"/>
              <a:gd name="connsiteX43" fmla="*/ 1467637 w 1640321"/>
              <a:gd name="connsiteY43" fmla="*/ 845026 h 925708"/>
              <a:gd name="connsiteX44" fmla="*/ 1503496 w 1640321"/>
              <a:gd name="connsiteY44" fmla="*/ 818132 h 925708"/>
              <a:gd name="connsiteX45" fmla="*/ 1593143 w 1640321"/>
              <a:gd name="connsiteY45" fmla="*/ 773308 h 925708"/>
              <a:gd name="connsiteX46" fmla="*/ 1620037 w 1640321"/>
              <a:gd name="connsiteY46" fmla="*/ 746414 h 925708"/>
              <a:gd name="connsiteX47" fmla="*/ 1637966 w 1640321"/>
              <a:gd name="connsiteY47" fmla="*/ 710555 h 925708"/>
              <a:gd name="connsiteX48" fmla="*/ 1620037 w 1640321"/>
              <a:gd name="connsiteY48" fmla="*/ 540226 h 925708"/>
              <a:gd name="connsiteX49" fmla="*/ 1611072 w 1640321"/>
              <a:gd name="connsiteY49" fmla="*/ 486437 h 925708"/>
              <a:gd name="connsiteX50" fmla="*/ 1575213 w 1640321"/>
              <a:gd name="connsiteY50" fmla="*/ 441614 h 925708"/>
              <a:gd name="connsiteX51" fmla="*/ 1539354 w 1640321"/>
              <a:gd name="connsiteY51" fmla="*/ 396790 h 925708"/>
              <a:gd name="connsiteX52" fmla="*/ 1503496 w 1640321"/>
              <a:gd name="connsiteY52" fmla="*/ 351967 h 925708"/>
              <a:gd name="connsiteX53" fmla="*/ 1449707 w 1640321"/>
              <a:gd name="connsiteY53" fmla="*/ 316108 h 925708"/>
              <a:gd name="connsiteX54" fmla="*/ 1413849 w 1640321"/>
              <a:gd name="connsiteY54" fmla="*/ 298179 h 925708"/>
              <a:gd name="connsiteX55" fmla="*/ 1395919 w 1640321"/>
              <a:gd name="connsiteY55" fmla="*/ 280249 h 925708"/>
              <a:gd name="connsiteX56" fmla="*/ 1324202 w 1640321"/>
              <a:gd name="connsiteY56" fmla="*/ 262320 h 925708"/>
              <a:gd name="connsiteX57" fmla="*/ 1297307 w 1640321"/>
              <a:gd name="connsiteY57" fmla="*/ 253355 h 925708"/>
              <a:gd name="connsiteX58" fmla="*/ 1261449 w 1640321"/>
              <a:gd name="connsiteY58" fmla="*/ 226461 h 925708"/>
              <a:gd name="connsiteX59" fmla="*/ 1180766 w 1640321"/>
              <a:gd name="connsiteY59" fmla="*/ 208532 h 925708"/>
              <a:gd name="connsiteX60" fmla="*/ 1082154 w 1640321"/>
              <a:gd name="connsiteY60" fmla="*/ 181637 h 925708"/>
              <a:gd name="connsiteX61" fmla="*/ 920790 w 1640321"/>
              <a:gd name="connsiteY61" fmla="*/ 163708 h 925708"/>
              <a:gd name="connsiteX62" fmla="*/ 490484 w 1640321"/>
              <a:gd name="connsiteY62" fmla="*/ 172673 h 925708"/>
              <a:gd name="connsiteX63" fmla="*/ 472554 w 1640321"/>
              <a:gd name="connsiteY63" fmla="*/ 190602 h 925708"/>
              <a:gd name="connsiteX64" fmla="*/ 418766 w 1640321"/>
              <a:gd name="connsiteY64" fmla="*/ 217496 h 925708"/>
              <a:gd name="connsiteX65" fmla="*/ 400837 w 1640321"/>
              <a:gd name="connsiteY65" fmla="*/ 244390 h 925708"/>
              <a:gd name="connsiteX66" fmla="*/ 373943 w 1640321"/>
              <a:gd name="connsiteY66" fmla="*/ 280249 h 925708"/>
              <a:gd name="connsiteX67" fmla="*/ 364978 w 1640321"/>
              <a:gd name="connsiteY67" fmla="*/ 307143 h 925708"/>
              <a:gd name="connsiteX68" fmla="*/ 382907 w 1640321"/>
              <a:gd name="connsiteY68" fmla="*/ 468508 h 925708"/>
              <a:gd name="connsiteX69" fmla="*/ 400837 w 1640321"/>
              <a:gd name="connsiteY69" fmla="*/ 486437 h 925708"/>
              <a:gd name="connsiteX70" fmla="*/ 436696 w 1640321"/>
              <a:gd name="connsiteY70" fmla="*/ 531261 h 925708"/>
              <a:gd name="connsiteX71" fmla="*/ 454625 w 1640321"/>
              <a:gd name="connsiteY71" fmla="*/ 558155 h 925708"/>
              <a:gd name="connsiteX72" fmla="*/ 481519 w 1640321"/>
              <a:gd name="connsiteY72" fmla="*/ 576084 h 925708"/>
              <a:gd name="connsiteX73" fmla="*/ 517378 w 1640321"/>
              <a:gd name="connsiteY73" fmla="*/ 602979 h 925708"/>
              <a:gd name="connsiteX74" fmla="*/ 562202 w 1640321"/>
              <a:gd name="connsiteY74" fmla="*/ 620908 h 925708"/>
              <a:gd name="connsiteX75" fmla="*/ 615990 w 1640321"/>
              <a:gd name="connsiteY75" fmla="*/ 647802 h 925708"/>
              <a:gd name="connsiteX76" fmla="*/ 705637 w 1640321"/>
              <a:gd name="connsiteY76" fmla="*/ 665732 h 925708"/>
              <a:gd name="connsiteX77" fmla="*/ 759425 w 1640321"/>
              <a:gd name="connsiteY77" fmla="*/ 692626 h 925708"/>
              <a:gd name="connsiteX78" fmla="*/ 849072 w 1640321"/>
              <a:gd name="connsiteY78" fmla="*/ 710555 h 925708"/>
              <a:gd name="connsiteX79" fmla="*/ 893896 w 1640321"/>
              <a:gd name="connsiteY79" fmla="*/ 728484 h 925708"/>
              <a:gd name="connsiteX80" fmla="*/ 1055260 w 1640321"/>
              <a:gd name="connsiteY80" fmla="*/ 746414 h 925708"/>
              <a:gd name="connsiteX81" fmla="*/ 1234554 w 1640321"/>
              <a:gd name="connsiteY81" fmla="*/ 728484 h 925708"/>
              <a:gd name="connsiteX82" fmla="*/ 1288343 w 1640321"/>
              <a:gd name="connsiteY82" fmla="*/ 710555 h 925708"/>
              <a:gd name="connsiteX83" fmla="*/ 1324202 w 1640321"/>
              <a:gd name="connsiteY83" fmla="*/ 701590 h 925708"/>
              <a:gd name="connsiteX84" fmla="*/ 1351096 w 1640321"/>
              <a:gd name="connsiteY84" fmla="*/ 674696 h 925708"/>
              <a:gd name="connsiteX85" fmla="*/ 1377990 w 1640321"/>
              <a:gd name="connsiteY85" fmla="*/ 656767 h 925708"/>
              <a:gd name="connsiteX86" fmla="*/ 1395919 w 1640321"/>
              <a:gd name="connsiteY86" fmla="*/ 629873 h 925708"/>
              <a:gd name="connsiteX87" fmla="*/ 1386954 w 1640321"/>
              <a:gd name="connsiteY87" fmla="*/ 522296 h 925708"/>
              <a:gd name="connsiteX88" fmla="*/ 1369025 w 1640321"/>
              <a:gd name="connsiteY88" fmla="*/ 495402 h 925708"/>
              <a:gd name="connsiteX89" fmla="*/ 1342131 w 1640321"/>
              <a:gd name="connsiteY89" fmla="*/ 432649 h 925708"/>
              <a:gd name="connsiteX90" fmla="*/ 1315237 w 1640321"/>
              <a:gd name="connsiteY90" fmla="*/ 441614 h 925708"/>
              <a:gd name="connsiteX91" fmla="*/ 1306272 w 1640321"/>
              <a:gd name="connsiteY91" fmla="*/ 477473 h 925708"/>
              <a:gd name="connsiteX92" fmla="*/ 1297307 w 1640321"/>
              <a:gd name="connsiteY92" fmla="*/ 504367 h 925708"/>
              <a:gd name="connsiteX93" fmla="*/ 1279378 w 1640321"/>
              <a:gd name="connsiteY93" fmla="*/ 549190 h 925708"/>
              <a:gd name="connsiteX94" fmla="*/ 1297307 w 1640321"/>
              <a:gd name="connsiteY94" fmla="*/ 495402 h 925708"/>
              <a:gd name="connsiteX95" fmla="*/ 1306272 w 1640321"/>
              <a:gd name="connsiteY95" fmla="*/ 459543 h 925708"/>
              <a:gd name="connsiteX96" fmla="*/ 1333166 w 1640321"/>
              <a:gd name="connsiteY96" fmla="*/ 441614 h 925708"/>
              <a:gd name="connsiteX97" fmla="*/ 1377990 w 1640321"/>
              <a:gd name="connsiteY97" fmla="*/ 459543 h 925708"/>
              <a:gd name="connsiteX98" fmla="*/ 1413849 w 1640321"/>
              <a:gd name="connsiteY98" fmla="*/ 468508 h 925708"/>
              <a:gd name="connsiteX99" fmla="*/ 1440743 w 1640321"/>
              <a:gd name="connsiteY99" fmla="*/ 486437 h 925708"/>
              <a:gd name="connsiteX100" fmla="*/ 1485566 w 1640321"/>
              <a:gd name="connsiteY100" fmla="*/ 486437 h 92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640321" h="925708">
                <a:moveTo>
                  <a:pt x="1602107" y="289214"/>
                </a:moveTo>
                <a:cubicBezTo>
                  <a:pt x="1543372" y="171744"/>
                  <a:pt x="1606416" y="275595"/>
                  <a:pt x="1548319" y="217496"/>
                </a:cubicBezTo>
                <a:cubicBezTo>
                  <a:pt x="1540701" y="209877"/>
                  <a:pt x="1538803" y="197333"/>
                  <a:pt x="1530390" y="190602"/>
                </a:cubicBezTo>
                <a:cubicBezTo>
                  <a:pt x="1523011" y="184699"/>
                  <a:pt x="1511756" y="186226"/>
                  <a:pt x="1503496" y="181637"/>
                </a:cubicBezTo>
                <a:cubicBezTo>
                  <a:pt x="1484659" y="171172"/>
                  <a:pt x="1470612" y="151006"/>
                  <a:pt x="1449707" y="145779"/>
                </a:cubicBezTo>
                <a:cubicBezTo>
                  <a:pt x="1414484" y="136973"/>
                  <a:pt x="1396437" y="133435"/>
                  <a:pt x="1360060" y="118884"/>
                </a:cubicBezTo>
                <a:cubicBezTo>
                  <a:pt x="1345119" y="112908"/>
                  <a:pt x="1330503" y="106044"/>
                  <a:pt x="1315237" y="100955"/>
                </a:cubicBezTo>
                <a:cubicBezTo>
                  <a:pt x="1284438" y="90689"/>
                  <a:pt x="1247741" y="87175"/>
                  <a:pt x="1216625" y="83026"/>
                </a:cubicBezTo>
                <a:lnTo>
                  <a:pt x="1144907" y="74061"/>
                </a:lnTo>
                <a:cubicBezTo>
                  <a:pt x="1101100" y="44857"/>
                  <a:pt x="1127368" y="56782"/>
                  <a:pt x="1055260" y="47167"/>
                </a:cubicBezTo>
                <a:cubicBezTo>
                  <a:pt x="993650" y="38952"/>
                  <a:pt x="965976" y="36250"/>
                  <a:pt x="902860" y="29237"/>
                </a:cubicBezTo>
                <a:cubicBezTo>
                  <a:pt x="878954" y="23261"/>
                  <a:pt x="855449" y="15359"/>
                  <a:pt x="831143" y="11308"/>
                </a:cubicBezTo>
                <a:cubicBezTo>
                  <a:pt x="683092" y="-13367"/>
                  <a:pt x="390855" y="9804"/>
                  <a:pt x="320154" y="11308"/>
                </a:cubicBezTo>
                <a:cubicBezTo>
                  <a:pt x="302225" y="14296"/>
                  <a:pt x="284110" y="16330"/>
                  <a:pt x="266366" y="20273"/>
                </a:cubicBezTo>
                <a:cubicBezTo>
                  <a:pt x="257141" y="22323"/>
                  <a:pt x="248558" y="26641"/>
                  <a:pt x="239472" y="29237"/>
                </a:cubicBezTo>
                <a:cubicBezTo>
                  <a:pt x="227625" y="32622"/>
                  <a:pt x="215566" y="35214"/>
                  <a:pt x="203613" y="38202"/>
                </a:cubicBezTo>
                <a:cubicBezTo>
                  <a:pt x="167082" y="74735"/>
                  <a:pt x="207715" y="37881"/>
                  <a:pt x="149825" y="74061"/>
                </a:cubicBezTo>
                <a:cubicBezTo>
                  <a:pt x="137155" y="81980"/>
                  <a:pt x="126124" y="92271"/>
                  <a:pt x="113966" y="100955"/>
                </a:cubicBezTo>
                <a:cubicBezTo>
                  <a:pt x="105199" y="107217"/>
                  <a:pt x="95349" y="111987"/>
                  <a:pt x="87072" y="118884"/>
                </a:cubicBezTo>
                <a:cubicBezTo>
                  <a:pt x="77332" y="127000"/>
                  <a:pt x="69804" y="137528"/>
                  <a:pt x="60178" y="145779"/>
                </a:cubicBezTo>
                <a:cubicBezTo>
                  <a:pt x="48834" y="155503"/>
                  <a:pt x="36272" y="163708"/>
                  <a:pt x="24319" y="172673"/>
                </a:cubicBezTo>
                <a:cubicBezTo>
                  <a:pt x="21331" y="181638"/>
                  <a:pt x="17950" y="190481"/>
                  <a:pt x="15354" y="199567"/>
                </a:cubicBezTo>
                <a:cubicBezTo>
                  <a:pt x="-16532" y="311172"/>
                  <a:pt x="8686" y="330951"/>
                  <a:pt x="24319" y="513332"/>
                </a:cubicBezTo>
                <a:cubicBezTo>
                  <a:pt x="25371" y="525608"/>
                  <a:pt x="29744" y="537389"/>
                  <a:pt x="33284" y="549190"/>
                </a:cubicBezTo>
                <a:cubicBezTo>
                  <a:pt x="38715" y="567292"/>
                  <a:pt x="37849" y="589615"/>
                  <a:pt x="51213" y="602979"/>
                </a:cubicBezTo>
                <a:cubicBezTo>
                  <a:pt x="57190" y="608955"/>
                  <a:pt x="63863" y="614308"/>
                  <a:pt x="69143" y="620908"/>
                </a:cubicBezTo>
                <a:cubicBezTo>
                  <a:pt x="75874" y="629321"/>
                  <a:pt x="79454" y="640183"/>
                  <a:pt x="87072" y="647802"/>
                </a:cubicBezTo>
                <a:cubicBezTo>
                  <a:pt x="94691" y="655421"/>
                  <a:pt x="105001" y="659755"/>
                  <a:pt x="113966" y="665732"/>
                </a:cubicBezTo>
                <a:cubicBezTo>
                  <a:pt x="146838" y="715039"/>
                  <a:pt x="113965" y="673202"/>
                  <a:pt x="158790" y="710555"/>
                </a:cubicBezTo>
                <a:cubicBezTo>
                  <a:pt x="168530" y="718671"/>
                  <a:pt x="175135" y="730416"/>
                  <a:pt x="185684" y="737449"/>
                </a:cubicBezTo>
                <a:cubicBezTo>
                  <a:pt x="197499" y="745326"/>
                  <a:pt x="250935" y="754086"/>
                  <a:pt x="257402" y="755379"/>
                </a:cubicBezTo>
                <a:cubicBezTo>
                  <a:pt x="344209" y="820485"/>
                  <a:pt x="233763" y="743556"/>
                  <a:pt x="347049" y="800202"/>
                </a:cubicBezTo>
                <a:cubicBezTo>
                  <a:pt x="359002" y="806179"/>
                  <a:pt x="370624" y="812868"/>
                  <a:pt x="382907" y="818132"/>
                </a:cubicBezTo>
                <a:cubicBezTo>
                  <a:pt x="391593" y="821854"/>
                  <a:pt x="400716" y="824500"/>
                  <a:pt x="409802" y="827096"/>
                </a:cubicBezTo>
                <a:cubicBezTo>
                  <a:pt x="447255" y="837796"/>
                  <a:pt x="457171" y="837980"/>
                  <a:pt x="499449" y="845026"/>
                </a:cubicBezTo>
                <a:cubicBezTo>
                  <a:pt x="511402" y="851002"/>
                  <a:pt x="522507" y="859115"/>
                  <a:pt x="535307" y="862955"/>
                </a:cubicBezTo>
                <a:cubicBezTo>
                  <a:pt x="552717" y="868178"/>
                  <a:pt x="571272" y="868355"/>
                  <a:pt x="589096" y="871920"/>
                </a:cubicBezTo>
                <a:cubicBezTo>
                  <a:pt x="686582" y="891417"/>
                  <a:pt x="533493" y="871738"/>
                  <a:pt x="714602" y="889849"/>
                </a:cubicBezTo>
                <a:cubicBezTo>
                  <a:pt x="729543" y="895826"/>
                  <a:pt x="743690" y="904407"/>
                  <a:pt x="759425" y="907779"/>
                </a:cubicBezTo>
                <a:cubicBezTo>
                  <a:pt x="800505" y="916582"/>
                  <a:pt x="967503" y="924705"/>
                  <a:pt x="983543" y="925708"/>
                </a:cubicBezTo>
                <a:lnTo>
                  <a:pt x="1288343" y="907779"/>
                </a:lnTo>
                <a:cubicBezTo>
                  <a:pt x="1304781" y="906515"/>
                  <a:pt x="1351106" y="894329"/>
                  <a:pt x="1369025" y="889849"/>
                </a:cubicBezTo>
                <a:cubicBezTo>
                  <a:pt x="1383966" y="880884"/>
                  <a:pt x="1397986" y="870165"/>
                  <a:pt x="1413849" y="862955"/>
                </a:cubicBezTo>
                <a:cubicBezTo>
                  <a:pt x="1431054" y="855135"/>
                  <a:pt x="1467637" y="845026"/>
                  <a:pt x="1467637" y="845026"/>
                </a:cubicBezTo>
                <a:cubicBezTo>
                  <a:pt x="1479590" y="836061"/>
                  <a:pt x="1490435" y="825388"/>
                  <a:pt x="1503496" y="818132"/>
                </a:cubicBezTo>
                <a:cubicBezTo>
                  <a:pt x="1571529" y="780335"/>
                  <a:pt x="1526906" y="822986"/>
                  <a:pt x="1593143" y="773308"/>
                </a:cubicBezTo>
                <a:cubicBezTo>
                  <a:pt x="1603285" y="765701"/>
                  <a:pt x="1611072" y="755379"/>
                  <a:pt x="1620037" y="746414"/>
                </a:cubicBezTo>
                <a:cubicBezTo>
                  <a:pt x="1626013" y="734461"/>
                  <a:pt x="1637264" y="723900"/>
                  <a:pt x="1637966" y="710555"/>
                </a:cubicBezTo>
                <a:cubicBezTo>
                  <a:pt x="1645061" y="575758"/>
                  <a:pt x="1635269" y="616384"/>
                  <a:pt x="1620037" y="540226"/>
                </a:cubicBezTo>
                <a:cubicBezTo>
                  <a:pt x="1616472" y="522402"/>
                  <a:pt x="1616820" y="503681"/>
                  <a:pt x="1611072" y="486437"/>
                </a:cubicBezTo>
                <a:cubicBezTo>
                  <a:pt x="1605417" y="469472"/>
                  <a:pt x="1587455" y="453855"/>
                  <a:pt x="1575213" y="441614"/>
                </a:cubicBezTo>
                <a:cubicBezTo>
                  <a:pt x="1552682" y="374016"/>
                  <a:pt x="1585696" y="454718"/>
                  <a:pt x="1539354" y="396790"/>
                </a:cubicBezTo>
                <a:cubicBezTo>
                  <a:pt x="1489867" y="334931"/>
                  <a:pt x="1580571" y="403350"/>
                  <a:pt x="1503496" y="351967"/>
                </a:cubicBezTo>
                <a:cubicBezTo>
                  <a:pt x="1474232" y="308072"/>
                  <a:pt x="1501164" y="335405"/>
                  <a:pt x="1449707" y="316108"/>
                </a:cubicBezTo>
                <a:cubicBezTo>
                  <a:pt x="1437194" y="311416"/>
                  <a:pt x="1424968" y="305592"/>
                  <a:pt x="1413849" y="298179"/>
                </a:cubicBezTo>
                <a:cubicBezTo>
                  <a:pt x="1406816" y="293490"/>
                  <a:pt x="1403767" y="283388"/>
                  <a:pt x="1395919" y="280249"/>
                </a:cubicBezTo>
                <a:cubicBezTo>
                  <a:pt x="1373040" y="271097"/>
                  <a:pt x="1347579" y="270112"/>
                  <a:pt x="1324202" y="262320"/>
                </a:cubicBezTo>
                <a:lnTo>
                  <a:pt x="1297307" y="253355"/>
                </a:lnTo>
                <a:cubicBezTo>
                  <a:pt x="1285354" y="244390"/>
                  <a:pt x="1274813" y="233143"/>
                  <a:pt x="1261449" y="226461"/>
                </a:cubicBezTo>
                <a:cubicBezTo>
                  <a:pt x="1253005" y="222239"/>
                  <a:pt x="1185486" y="209476"/>
                  <a:pt x="1180766" y="208532"/>
                </a:cubicBezTo>
                <a:cubicBezTo>
                  <a:pt x="1128411" y="187589"/>
                  <a:pt x="1141261" y="189025"/>
                  <a:pt x="1082154" y="181637"/>
                </a:cubicBezTo>
                <a:cubicBezTo>
                  <a:pt x="1028453" y="174924"/>
                  <a:pt x="920790" y="163708"/>
                  <a:pt x="920790" y="163708"/>
                </a:cubicBezTo>
                <a:cubicBezTo>
                  <a:pt x="777355" y="166696"/>
                  <a:pt x="633693" y="164081"/>
                  <a:pt x="490484" y="172673"/>
                </a:cubicBezTo>
                <a:cubicBezTo>
                  <a:pt x="482047" y="173179"/>
                  <a:pt x="479802" y="186254"/>
                  <a:pt x="472554" y="190602"/>
                </a:cubicBezTo>
                <a:cubicBezTo>
                  <a:pt x="286982" y="301943"/>
                  <a:pt x="622788" y="81484"/>
                  <a:pt x="418766" y="217496"/>
                </a:cubicBezTo>
                <a:cubicBezTo>
                  <a:pt x="412790" y="226461"/>
                  <a:pt x="407099" y="235623"/>
                  <a:pt x="400837" y="244390"/>
                </a:cubicBezTo>
                <a:cubicBezTo>
                  <a:pt x="392153" y="256548"/>
                  <a:pt x="381356" y="267276"/>
                  <a:pt x="373943" y="280249"/>
                </a:cubicBezTo>
                <a:cubicBezTo>
                  <a:pt x="369255" y="288454"/>
                  <a:pt x="367966" y="298178"/>
                  <a:pt x="364978" y="307143"/>
                </a:cubicBezTo>
                <a:cubicBezTo>
                  <a:pt x="370954" y="360931"/>
                  <a:pt x="372293" y="415440"/>
                  <a:pt x="382907" y="468508"/>
                </a:cubicBezTo>
                <a:cubicBezTo>
                  <a:pt x="384565" y="476796"/>
                  <a:pt x="396488" y="479189"/>
                  <a:pt x="400837" y="486437"/>
                </a:cubicBezTo>
                <a:cubicBezTo>
                  <a:pt x="429706" y="534551"/>
                  <a:pt x="383130" y="495551"/>
                  <a:pt x="436696" y="531261"/>
                </a:cubicBezTo>
                <a:cubicBezTo>
                  <a:pt x="442672" y="540226"/>
                  <a:pt x="447007" y="550537"/>
                  <a:pt x="454625" y="558155"/>
                </a:cubicBezTo>
                <a:cubicBezTo>
                  <a:pt x="462243" y="565773"/>
                  <a:pt x="472752" y="569822"/>
                  <a:pt x="481519" y="576084"/>
                </a:cubicBezTo>
                <a:cubicBezTo>
                  <a:pt x="493677" y="584769"/>
                  <a:pt x="504317" y="595723"/>
                  <a:pt x="517378" y="602979"/>
                </a:cubicBezTo>
                <a:cubicBezTo>
                  <a:pt x="531445" y="610794"/>
                  <a:pt x="547552" y="614249"/>
                  <a:pt x="562202" y="620908"/>
                </a:cubicBezTo>
                <a:cubicBezTo>
                  <a:pt x="580451" y="629203"/>
                  <a:pt x="596857" y="641823"/>
                  <a:pt x="615990" y="647802"/>
                </a:cubicBezTo>
                <a:cubicBezTo>
                  <a:pt x="645077" y="656892"/>
                  <a:pt x="705637" y="665732"/>
                  <a:pt x="705637" y="665732"/>
                </a:cubicBezTo>
                <a:cubicBezTo>
                  <a:pt x="723566" y="674697"/>
                  <a:pt x="740292" y="686647"/>
                  <a:pt x="759425" y="692626"/>
                </a:cubicBezTo>
                <a:cubicBezTo>
                  <a:pt x="788512" y="701716"/>
                  <a:pt x="820777" y="699238"/>
                  <a:pt x="849072" y="710555"/>
                </a:cubicBezTo>
                <a:cubicBezTo>
                  <a:pt x="864013" y="716531"/>
                  <a:pt x="878216" y="724866"/>
                  <a:pt x="893896" y="728484"/>
                </a:cubicBezTo>
                <a:cubicBezTo>
                  <a:pt x="913306" y="732963"/>
                  <a:pt x="1043991" y="745287"/>
                  <a:pt x="1055260" y="746414"/>
                </a:cubicBezTo>
                <a:cubicBezTo>
                  <a:pt x="1115025" y="740437"/>
                  <a:pt x="1175190" y="737617"/>
                  <a:pt x="1234554" y="728484"/>
                </a:cubicBezTo>
                <a:cubicBezTo>
                  <a:pt x="1253234" y="725610"/>
                  <a:pt x="1270008" y="715139"/>
                  <a:pt x="1288343" y="710555"/>
                </a:cubicBezTo>
                <a:lnTo>
                  <a:pt x="1324202" y="701590"/>
                </a:lnTo>
                <a:cubicBezTo>
                  <a:pt x="1333167" y="692625"/>
                  <a:pt x="1341356" y="682812"/>
                  <a:pt x="1351096" y="674696"/>
                </a:cubicBezTo>
                <a:cubicBezTo>
                  <a:pt x="1359373" y="667799"/>
                  <a:pt x="1370372" y="664385"/>
                  <a:pt x="1377990" y="656767"/>
                </a:cubicBezTo>
                <a:cubicBezTo>
                  <a:pt x="1385608" y="649149"/>
                  <a:pt x="1389943" y="638838"/>
                  <a:pt x="1395919" y="629873"/>
                </a:cubicBezTo>
                <a:cubicBezTo>
                  <a:pt x="1392931" y="594014"/>
                  <a:pt x="1394011" y="557581"/>
                  <a:pt x="1386954" y="522296"/>
                </a:cubicBezTo>
                <a:cubicBezTo>
                  <a:pt x="1384841" y="511731"/>
                  <a:pt x="1373269" y="505305"/>
                  <a:pt x="1369025" y="495402"/>
                </a:cubicBezTo>
                <a:cubicBezTo>
                  <a:pt x="1334292" y="414357"/>
                  <a:pt x="1387142" y="500167"/>
                  <a:pt x="1342131" y="432649"/>
                </a:cubicBezTo>
                <a:cubicBezTo>
                  <a:pt x="1333166" y="435637"/>
                  <a:pt x="1321140" y="434235"/>
                  <a:pt x="1315237" y="441614"/>
                </a:cubicBezTo>
                <a:cubicBezTo>
                  <a:pt x="1307540" y="451235"/>
                  <a:pt x="1309657" y="465626"/>
                  <a:pt x="1306272" y="477473"/>
                </a:cubicBezTo>
                <a:cubicBezTo>
                  <a:pt x="1303676" y="486559"/>
                  <a:pt x="1300625" y="495519"/>
                  <a:pt x="1297307" y="504367"/>
                </a:cubicBezTo>
                <a:cubicBezTo>
                  <a:pt x="1291657" y="519434"/>
                  <a:pt x="1279378" y="565282"/>
                  <a:pt x="1279378" y="549190"/>
                </a:cubicBezTo>
                <a:cubicBezTo>
                  <a:pt x="1279378" y="530291"/>
                  <a:pt x="1292723" y="513737"/>
                  <a:pt x="1297307" y="495402"/>
                </a:cubicBezTo>
                <a:cubicBezTo>
                  <a:pt x="1300295" y="483449"/>
                  <a:pt x="1299438" y="469795"/>
                  <a:pt x="1306272" y="459543"/>
                </a:cubicBezTo>
                <a:cubicBezTo>
                  <a:pt x="1312248" y="450578"/>
                  <a:pt x="1324201" y="447590"/>
                  <a:pt x="1333166" y="441614"/>
                </a:cubicBezTo>
                <a:cubicBezTo>
                  <a:pt x="1348107" y="447590"/>
                  <a:pt x="1362724" y="454454"/>
                  <a:pt x="1377990" y="459543"/>
                </a:cubicBezTo>
                <a:cubicBezTo>
                  <a:pt x="1389679" y="463439"/>
                  <a:pt x="1402524" y="463655"/>
                  <a:pt x="1413849" y="468508"/>
                </a:cubicBezTo>
                <a:cubicBezTo>
                  <a:pt x="1423752" y="472752"/>
                  <a:pt x="1430291" y="483824"/>
                  <a:pt x="1440743" y="486437"/>
                </a:cubicBezTo>
                <a:cubicBezTo>
                  <a:pt x="1455238" y="490061"/>
                  <a:pt x="1470625" y="486437"/>
                  <a:pt x="1485566" y="48643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8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F524-3207-4186-B90E-59683AE5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스패닝</a:t>
            </a:r>
            <a:r>
              <a:rPr lang="ko-KR" altLang="en-US" dirty="0"/>
              <a:t> 트리 알고리즘의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90116-39FB-449B-B4A6-48911325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r>
              <a:rPr lang="en-US" altLang="ko-KR" dirty="0"/>
              <a:t>(Spanning Tree)</a:t>
            </a:r>
            <a:r>
              <a:rPr lang="ko-KR" altLang="en-US" dirty="0"/>
              <a:t>란 그래프에서 뺑뺑이를 돌게 만드는 간선을 제거한 트리이다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이전 슬라이드에서 본 예시처럼 </a:t>
            </a:r>
            <a:r>
              <a:rPr lang="en-US" altLang="ko-KR" dirty="0"/>
              <a:t>Looping</a:t>
            </a:r>
            <a:r>
              <a:rPr lang="ko-KR" altLang="en-US" dirty="0"/>
              <a:t>이 발생하게 하지 않기 위해 이 알고리즘을 사용하여 문제를 해결한다</a:t>
            </a:r>
            <a:r>
              <a:rPr lang="en-US" altLang="ko-KR" dirty="0"/>
              <a:t>. </a:t>
            </a:r>
            <a:r>
              <a:rPr lang="ko-KR" altLang="en-US" dirty="0"/>
              <a:t>그러나 이 알고리즘을 통해 간선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  <a:r>
              <a:rPr lang="ko-KR" altLang="en-US" dirty="0"/>
              <a:t>가 끊어졌을 때 복구하는 시간은 </a:t>
            </a:r>
            <a:r>
              <a:rPr lang="en-US" altLang="ko-KR" dirty="0"/>
              <a:t>1</a:t>
            </a:r>
            <a:r>
              <a:rPr lang="ko-KR" altLang="en-US" dirty="0"/>
              <a:t>분 이상이다</a:t>
            </a:r>
            <a:r>
              <a:rPr lang="en-US" altLang="ko-KR" dirty="0"/>
              <a:t>.(</a:t>
            </a:r>
            <a:r>
              <a:rPr lang="ko-KR" altLang="en-US" dirty="0"/>
              <a:t>매우 느리다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때문에 다양한 기능이 등장했는데 그중 하나가 </a:t>
            </a:r>
            <a:r>
              <a:rPr lang="ko-KR" altLang="en-US" dirty="0" err="1"/>
              <a:t>이더</a:t>
            </a:r>
            <a:r>
              <a:rPr lang="ko-KR" altLang="en-US" dirty="0"/>
              <a:t> 채널</a:t>
            </a:r>
            <a:r>
              <a:rPr lang="en-US" altLang="ko-KR" dirty="0"/>
              <a:t>(Ether-Channel)</a:t>
            </a:r>
            <a:r>
              <a:rPr lang="ko-KR" altLang="en-US" dirty="0"/>
              <a:t>기능이다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Ether-Channel : </a:t>
            </a:r>
            <a:r>
              <a:rPr lang="ko-KR" altLang="en-US" dirty="0"/>
              <a:t>여러 개의 링크를 마치 하나의 링크처럼 인식되게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53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E58B-2E30-4DFD-A894-C9098CEE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 </a:t>
            </a:r>
            <a:r>
              <a:rPr lang="en-US" altLang="ko-KR" dirty="0"/>
              <a:t>vs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0562D-2A88-4A99-A66A-737E8828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가격 </a:t>
            </a:r>
            <a:r>
              <a:rPr lang="en-US" altLang="ko-KR" dirty="0"/>
              <a:t>: </a:t>
            </a:r>
            <a:r>
              <a:rPr lang="ko-KR" altLang="en-US" dirty="0"/>
              <a:t>라우터 </a:t>
            </a:r>
            <a:r>
              <a:rPr lang="en-US" altLang="ko-KR" dirty="0"/>
              <a:t>&gt;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성능 </a:t>
            </a:r>
            <a:r>
              <a:rPr lang="en-US" altLang="ko-KR" dirty="0"/>
              <a:t>: </a:t>
            </a:r>
            <a:r>
              <a:rPr lang="ko-KR" altLang="en-US" dirty="0"/>
              <a:t>라우터 </a:t>
            </a:r>
            <a:r>
              <a:rPr lang="en-US" altLang="ko-KR" dirty="0"/>
              <a:t>&lt;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구성의 편리함 </a:t>
            </a:r>
            <a:r>
              <a:rPr lang="en-US" altLang="ko-KR" dirty="0"/>
              <a:t>: </a:t>
            </a:r>
            <a:r>
              <a:rPr lang="ko-KR" altLang="en-US" dirty="0"/>
              <a:t>라우터 </a:t>
            </a:r>
            <a:r>
              <a:rPr lang="en-US" altLang="ko-KR" dirty="0"/>
              <a:t>&lt;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그럼에도 불구하고 라우터를 사용하는 이유가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브로드 캐스트 </a:t>
            </a:r>
            <a:r>
              <a:rPr lang="en-US" altLang="ko-KR" dirty="0"/>
              <a:t>: </a:t>
            </a:r>
            <a:r>
              <a:rPr lang="ko-KR" altLang="en-US" dirty="0"/>
              <a:t>한 </a:t>
            </a:r>
            <a:r>
              <a:rPr lang="en-US" altLang="ko-KR" dirty="0"/>
              <a:t>PC</a:t>
            </a:r>
            <a:r>
              <a:rPr lang="ko-KR" altLang="en-US" dirty="0"/>
              <a:t>의 전원을 껐다 키기만 해도 전 세계로 </a:t>
            </a:r>
            <a:r>
              <a:rPr lang="ko-KR" altLang="en-US" dirty="0" err="1"/>
              <a:t>브로드캐스트가</a:t>
            </a:r>
            <a:r>
              <a:rPr lang="ko-KR" altLang="en-US" dirty="0"/>
              <a:t> 퍼져 나간다</a:t>
            </a:r>
            <a:r>
              <a:rPr lang="en-US" altLang="ko-KR" dirty="0"/>
              <a:t>. </a:t>
            </a:r>
            <a:r>
              <a:rPr lang="ko-KR" altLang="en-US" dirty="0"/>
              <a:t>또한 전세계 사람들의 </a:t>
            </a:r>
            <a:r>
              <a:rPr lang="en-US" altLang="ko-KR" dirty="0"/>
              <a:t>ARP</a:t>
            </a:r>
            <a:r>
              <a:rPr lang="ko-KR" altLang="en-US" dirty="0"/>
              <a:t>사용량을 감당할 수 없다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브로드캐스트</a:t>
            </a:r>
            <a:r>
              <a:rPr lang="ko-KR" altLang="en-US" dirty="0"/>
              <a:t> 영역</a:t>
            </a:r>
            <a:r>
              <a:rPr lang="en-US" altLang="ko-KR" dirty="0"/>
              <a:t>(Domain)</a:t>
            </a:r>
            <a:r>
              <a:rPr lang="ko-KR" altLang="en-US" dirty="0"/>
              <a:t>을 나누기 위해 라우터가 사용된다</a:t>
            </a:r>
            <a:r>
              <a:rPr lang="en-US" altLang="ko-KR" dirty="0"/>
              <a:t>. </a:t>
            </a:r>
            <a:r>
              <a:rPr lang="ko-KR" altLang="en-US" dirty="0"/>
              <a:t>이 기능을 가진 스위치를 </a:t>
            </a:r>
            <a:r>
              <a:rPr lang="en-US" altLang="ko-KR" dirty="0"/>
              <a:t>Layer3 </a:t>
            </a:r>
            <a:r>
              <a:rPr lang="ko-KR" altLang="en-US" dirty="0"/>
              <a:t>스위치라고 부른다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로드 분배 </a:t>
            </a:r>
            <a:r>
              <a:rPr lang="en-US" altLang="ko-KR" dirty="0"/>
              <a:t>: </a:t>
            </a:r>
            <a:r>
              <a:rPr lang="ko-KR" altLang="en-US" dirty="0"/>
              <a:t>여러 개의 경로를 가지고 있어서 한쪽 경로에 문제가 생겨도 다른 경로로 데이터를 전송할 수 있다</a:t>
            </a:r>
            <a:r>
              <a:rPr lang="en-US" altLang="ko-KR" dirty="0"/>
              <a:t>. </a:t>
            </a:r>
            <a:r>
              <a:rPr lang="ko-KR" altLang="en-US" dirty="0"/>
              <a:t>스위치도 이 기능이 있지만 제한적이다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6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71E8A-2042-435C-BBB6-7F27699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허브</a:t>
            </a:r>
            <a:r>
              <a:rPr lang="en-US" altLang="ko-KR" dirty="0"/>
              <a:t>(Hub)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9FCC0-AF17-45E4-8727-156FD16A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574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Hub = Multiport Repeater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최대 전송거리가 </a:t>
            </a:r>
            <a:r>
              <a:rPr lang="en-US" altLang="ko-KR" dirty="0"/>
              <a:t>100M</a:t>
            </a:r>
            <a:r>
              <a:rPr lang="ko-KR" altLang="en-US" dirty="0"/>
              <a:t>인 </a:t>
            </a:r>
            <a:r>
              <a:rPr lang="en-US" altLang="ko-KR" dirty="0"/>
              <a:t>UTP</a:t>
            </a:r>
            <a:r>
              <a:rPr lang="ko-KR" altLang="en-US" dirty="0"/>
              <a:t>케이블로 </a:t>
            </a:r>
            <a:r>
              <a:rPr lang="en-US" altLang="ko-KR" dirty="0"/>
              <a:t>100M</a:t>
            </a:r>
            <a:r>
              <a:rPr lang="ko-KR" altLang="en-US" dirty="0"/>
              <a:t>이상의 거리에 있는 </a:t>
            </a:r>
            <a:r>
              <a:rPr lang="en-US" altLang="ko-KR" dirty="0"/>
              <a:t>PC</a:t>
            </a:r>
            <a:r>
              <a:rPr lang="ko-KR" altLang="en-US" dirty="0"/>
              <a:t>에 전송하고 싶다면 </a:t>
            </a:r>
            <a:r>
              <a:rPr lang="ko-KR" altLang="en-US" dirty="0" err="1"/>
              <a:t>리피터를</a:t>
            </a:r>
            <a:r>
              <a:rPr lang="ko-KR" altLang="en-US" dirty="0"/>
              <a:t> 통해 통신이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그러나 </a:t>
            </a:r>
            <a:r>
              <a:rPr lang="ko-KR" altLang="en-US" dirty="0" err="1"/>
              <a:t>리피터</a:t>
            </a:r>
            <a:r>
              <a:rPr lang="ko-KR" altLang="en-US" dirty="0"/>
              <a:t> 기능을 여러 개의 포트로 할 수 있는 허브의 등장으로 </a:t>
            </a:r>
            <a:r>
              <a:rPr lang="ko-KR" altLang="en-US" dirty="0" err="1"/>
              <a:t>리피터는</a:t>
            </a:r>
            <a:r>
              <a:rPr lang="ko-KR" altLang="en-US" dirty="0"/>
              <a:t> 점점 사라져갔다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2B928048-AD56-41DE-8CF7-E4DA2CAA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602" y="4594413"/>
            <a:ext cx="990599" cy="99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C5458-2324-4018-B172-096F46146A33}"/>
              </a:ext>
            </a:extLst>
          </p:cNvPr>
          <p:cNvSpPr txBox="1"/>
          <p:nvPr/>
        </p:nvSpPr>
        <p:spPr>
          <a:xfrm>
            <a:off x="1981200" y="4840942"/>
            <a:ext cx="2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E54BF66E-BD30-4C77-AAF3-1693A9DE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249" y="3732675"/>
            <a:ext cx="990599" cy="990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3D04A-697E-4F2D-B7FA-A14DCDF78F16}"/>
              </a:ext>
            </a:extLst>
          </p:cNvPr>
          <p:cNvSpPr txBox="1"/>
          <p:nvPr/>
        </p:nvSpPr>
        <p:spPr>
          <a:xfrm>
            <a:off x="3594847" y="3979204"/>
            <a:ext cx="2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9CE4B313-DB29-4341-A6FF-17DBA8726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096" y="5672218"/>
            <a:ext cx="990599" cy="990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BFE0A-00EE-4961-A519-009F437D5D0D}"/>
              </a:ext>
            </a:extLst>
          </p:cNvPr>
          <p:cNvSpPr txBox="1"/>
          <p:nvPr/>
        </p:nvSpPr>
        <p:spPr>
          <a:xfrm>
            <a:off x="3379694" y="5918747"/>
            <a:ext cx="2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7AB7AC6A-D5CA-4AFB-B128-CF428F73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6077" y="3787590"/>
            <a:ext cx="990599" cy="990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7585C-6DBF-4297-995C-7AB0A3C05792}"/>
              </a:ext>
            </a:extLst>
          </p:cNvPr>
          <p:cNvSpPr txBox="1"/>
          <p:nvPr/>
        </p:nvSpPr>
        <p:spPr>
          <a:xfrm>
            <a:off x="5454675" y="4034119"/>
            <a:ext cx="2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FE30CF66-959D-4705-A7BE-EC6C6546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215" y="5038165"/>
            <a:ext cx="990599" cy="990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4CC0E-E2F2-4668-934C-87A31859FECB}"/>
              </a:ext>
            </a:extLst>
          </p:cNvPr>
          <p:cNvSpPr txBox="1"/>
          <p:nvPr/>
        </p:nvSpPr>
        <p:spPr>
          <a:xfrm>
            <a:off x="6960401" y="5276850"/>
            <a:ext cx="2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304A2-DC5A-481C-A02C-5815FF4829FE}"/>
              </a:ext>
            </a:extLst>
          </p:cNvPr>
          <p:cNvSpPr/>
          <p:nvPr/>
        </p:nvSpPr>
        <p:spPr>
          <a:xfrm>
            <a:off x="4191695" y="5038165"/>
            <a:ext cx="133091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HUB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DF28D3-F7E9-45AE-B85B-D6C89AED6CDF}"/>
              </a:ext>
            </a:extLst>
          </p:cNvPr>
          <p:cNvCxnSpPr>
            <a:endCxn id="15" idx="0"/>
          </p:cNvCxnSpPr>
          <p:nvPr/>
        </p:nvCxnSpPr>
        <p:spPr>
          <a:xfrm>
            <a:off x="3857065" y="4466205"/>
            <a:ext cx="1000085" cy="571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396674-A839-46F6-9B2B-11C894BF4E58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793201" y="5089713"/>
            <a:ext cx="1398494" cy="196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5BF550-82E6-4143-B465-7399EC46904D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4191695" y="5533465"/>
            <a:ext cx="665455" cy="6340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33C1D0-E031-4100-89B8-67C968CD42F7}"/>
              </a:ext>
            </a:extLst>
          </p:cNvPr>
          <p:cNvCxnSpPr>
            <a:cxnSpLocks/>
          </p:cNvCxnSpPr>
          <p:nvPr/>
        </p:nvCxnSpPr>
        <p:spPr>
          <a:xfrm flipV="1">
            <a:off x="5224831" y="4591152"/>
            <a:ext cx="400266" cy="447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B828AA-5E30-4B1D-8A1E-E87CBEF4AB3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76077" y="5234268"/>
            <a:ext cx="1478138" cy="2991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73D80A2-07A6-405A-BBDC-6ADBBB0403C2}"/>
              </a:ext>
            </a:extLst>
          </p:cNvPr>
          <p:cNvSpPr txBox="1">
            <a:spLocks/>
          </p:cNvSpPr>
          <p:nvPr/>
        </p:nvSpPr>
        <p:spPr>
          <a:xfrm>
            <a:off x="7863009" y="4163870"/>
            <a:ext cx="3557740" cy="251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dirty="0"/>
              <a:t>-</a:t>
            </a:r>
            <a:r>
              <a:rPr lang="ko-KR" altLang="en-US" sz="2000" dirty="0"/>
              <a:t> 이 허브가 </a:t>
            </a:r>
            <a:r>
              <a:rPr lang="en-US" altLang="ko-KR" sz="2000" dirty="0"/>
              <a:t>CSMA/CD</a:t>
            </a:r>
            <a:r>
              <a:rPr lang="ko-KR" altLang="en-US" sz="2000" dirty="0"/>
              <a:t>방식을 사용한다고 가정할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이 허브에 붙어있는 하나의 </a:t>
            </a:r>
            <a:r>
              <a:rPr lang="en-US" altLang="ko-KR" sz="2000" dirty="0"/>
              <a:t>PC</a:t>
            </a:r>
            <a:r>
              <a:rPr lang="ko-KR" altLang="en-US" sz="2000" dirty="0"/>
              <a:t>에서 </a:t>
            </a:r>
            <a:r>
              <a:rPr lang="en-US" altLang="ko-KR" sz="2000" dirty="0"/>
              <a:t>Collision</a:t>
            </a:r>
            <a:r>
              <a:rPr lang="ko-KR" altLang="en-US" sz="2000" dirty="0"/>
              <a:t>이 발생하면 모든 </a:t>
            </a:r>
            <a:r>
              <a:rPr lang="en-US" altLang="ko-KR" sz="2000" dirty="0"/>
              <a:t>PC</a:t>
            </a:r>
            <a:r>
              <a:rPr lang="ko-KR" altLang="en-US" sz="2000" dirty="0"/>
              <a:t>가 영향을 받는다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27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2BAF-2A50-4C96-A093-611DEAF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허브</a:t>
            </a:r>
            <a:r>
              <a:rPr lang="en-US" altLang="ko-KR" dirty="0"/>
              <a:t>(Hub)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88F26-A79E-4153-9B1D-409D9C98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아무리 좋은 성능의 허브일지라도 허브상에 연결 되어있는 모든 </a:t>
            </a:r>
            <a:r>
              <a:rPr lang="en-US" altLang="ko-KR" dirty="0"/>
              <a:t>PC</a:t>
            </a:r>
            <a:r>
              <a:rPr lang="ko-KR" altLang="en-US" dirty="0"/>
              <a:t>들은 하나의 </a:t>
            </a:r>
            <a:r>
              <a:rPr lang="en-US" altLang="ko-KR" dirty="0"/>
              <a:t>Collision Domain</a:t>
            </a:r>
            <a:r>
              <a:rPr lang="ko-KR" altLang="en-US" dirty="0"/>
              <a:t>에 속해 있기 때문에 한 순간에 한 </a:t>
            </a:r>
            <a:r>
              <a:rPr lang="en-US" altLang="ko-KR" dirty="0"/>
              <a:t>PC</a:t>
            </a:r>
            <a:r>
              <a:rPr lang="ko-KR" altLang="en-US" dirty="0"/>
              <a:t>만이 데이터를 보낼 수 있다</a:t>
            </a:r>
            <a:r>
              <a:rPr lang="en-US" altLang="ko-KR" dirty="0"/>
              <a:t>. </a:t>
            </a:r>
            <a:r>
              <a:rPr lang="ko-KR" altLang="en-US" dirty="0"/>
              <a:t>이 허브를 </a:t>
            </a:r>
            <a:r>
              <a:rPr lang="en-US" altLang="ko-KR" dirty="0"/>
              <a:t>Shared Hub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또한 </a:t>
            </a:r>
            <a:r>
              <a:rPr lang="en-US" altLang="ko-KR" dirty="0"/>
              <a:t>Collision</a:t>
            </a:r>
            <a:r>
              <a:rPr lang="ko-KR" altLang="en-US" dirty="0"/>
              <a:t>이 발생하게 되면 한 도메인의 있는 모든 </a:t>
            </a:r>
            <a:r>
              <a:rPr lang="en-US" altLang="ko-KR" dirty="0"/>
              <a:t>PC</a:t>
            </a:r>
            <a:r>
              <a:rPr lang="ko-KR" altLang="en-US" dirty="0"/>
              <a:t>가 영향을 받고</a:t>
            </a:r>
            <a:r>
              <a:rPr lang="en-US" altLang="ko-KR" dirty="0"/>
              <a:t>, </a:t>
            </a:r>
            <a:r>
              <a:rPr lang="ko-KR" altLang="en-US" dirty="0"/>
              <a:t>허브를 추가하여 여러 대의 허브를 사용한다고 하면 모두 다 같은 </a:t>
            </a:r>
            <a:r>
              <a:rPr lang="en-US" altLang="ko-KR" dirty="0"/>
              <a:t>Collision Domain</a:t>
            </a:r>
            <a:r>
              <a:rPr lang="ko-KR" altLang="en-US" dirty="0"/>
              <a:t>안에 있기 때문에 </a:t>
            </a:r>
            <a:r>
              <a:rPr lang="en-US" altLang="ko-KR" dirty="0"/>
              <a:t>Collision</a:t>
            </a:r>
            <a:r>
              <a:rPr lang="ko-KR" altLang="en-US" dirty="0"/>
              <a:t>의 빈도수가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00F87-7F81-410A-B067-45F1EF5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허브</a:t>
            </a:r>
            <a:r>
              <a:rPr lang="en-US" altLang="ko-KR" dirty="0"/>
              <a:t>(Hub)</a:t>
            </a:r>
            <a:r>
              <a:rPr lang="ko-KR" altLang="en-US" dirty="0"/>
              <a:t>의 추가적인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5CB14-0753-4CD0-8661-70A7A22C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허브는 쉽게 </a:t>
            </a:r>
            <a:r>
              <a:rPr lang="en-US" altLang="ko-KR" dirty="0"/>
              <a:t>Intelligent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와 </a:t>
            </a:r>
            <a:r>
              <a:rPr lang="en-US" altLang="ko-KR" dirty="0"/>
              <a:t>Dummy</a:t>
            </a:r>
            <a:r>
              <a:rPr lang="ko-KR" altLang="en-US" dirty="0"/>
              <a:t>허브로 두가지의 종류로 나눌 수 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Auto Partition : </a:t>
            </a:r>
            <a:r>
              <a:rPr lang="ko-KR" altLang="en-US" dirty="0"/>
              <a:t>만약 허브로 연결되어 있는 네트워크상에서 한 </a:t>
            </a:r>
            <a:r>
              <a:rPr lang="en-US" altLang="ko-KR" dirty="0"/>
              <a:t>PC</a:t>
            </a:r>
            <a:r>
              <a:rPr lang="ko-KR" altLang="en-US" dirty="0"/>
              <a:t>가 오류로 인해 이상한 데이터를 끊임없이 보낸다고 가정했을 때</a:t>
            </a:r>
            <a:r>
              <a:rPr lang="en-US" altLang="ko-KR" dirty="0"/>
              <a:t>, CSMA/CD</a:t>
            </a:r>
            <a:r>
              <a:rPr lang="ko-KR" altLang="en-US" dirty="0"/>
              <a:t>방식때문에 다른 </a:t>
            </a:r>
            <a:r>
              <a:rPr lang="en-US" altLang="ko-KR" dirty="0"/>
              <a:t>PC</a:t>
            </a:r>
            <a:r>
              <a:rPr lang="ko-KR" altLang="en-US" dirty="0"/>
              <a:t>들이 정상적인 통신을 못하게 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Auto Partition</a:t>
            </a:r>
            <a:r>
              <a:rPr lang="ko-KR" altLang="en-US" dirty="0"/>
              <a:t>기능으로 문제가 있는 </a:t>
            </a:r>
            <a:r>
              <a:rPr lang="en-US" altLang="ko-KR" dirty="0"/>
              <a:t>PC</a:t>
            </a:r>
            <a:r>
              <a:rPr lang="ko-KR" altLang="en-US" dirty="0"/>
              <a:t>를 찾아내어 허브로부터 고립시킨다</a:t>
            </a:r>
            <a:r>
              <a:rPr lang="en-US" altLang="ko-KR" dirty="0"/>
              <a:t>. </a:t>
            </a:r>
            <a:r>
              <a:rPr lang="ko-KR" altLang="en-US" dirty="0"/>
              <a:t>즉 문제가 되는 포트는 방출시켜버린다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원래는 </a:t>
            </a:r>
            <a:r>
              <a:rPr lang="en-US" altLang="ko-KR" dirty="0"/>
              <a:t>Intelligent</a:t>
            </a:r>
            <a:r>
              <a:rPr lang="ko-KR" altLang="en-US" dirty="0"/>
              <a:t>허브에만 이 기능이 있었지만 요즘은 </a:t>
            </a:r>
            <a:r>
              <a:rPr lang="en-US" altLang="ko-KR" dirty="0"/>
              <a:t>Dummy</a:t>
            </a:r>
            <a:r>
              <a:rPr lang="ko-KR" altLang="en-US" dirty="0"/>
              <a:t>허브에도 </a:t>
            </a:r>
            <a:r>
              <a:rPr lang="en-US" altLang="ko-KR" dirty="0"/>
              <a:t>Auto Partition</a:t>
            </a:r>
            <a:r>
              <a:rPr lang="ko-KR" altLang="en-US" dirty="0"/>
              <a:t>기능이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42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50C7-3FB6-465D-870C-09F2E9D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F0E56-B72F-4585-B303-1FF2269C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 말한 허브는 같은 </a:t>
            </a:r>
            <a:r>
              <a:rPr lang="en-US" altLang="ko-KR" dirty="0"/>
              <a:t>Collision Domain </a:t>
            </a:r>
            <a:r>
              <a:rPr lang="ko-KR" altLang="en-US" dirty="0"/>
              <a:t>안에서 연결된 어떤 </a:t>
            </a:r>
            <a:r>
              <a:rPr lang="en-US" altLang="ko-KR" dirty="0"/>
              <a:t>PC</a:t>
            </a:r>
            <a:r>
              <a:rPr lang="ko-KR" altLang="en-US" dirty="0"/>
              <a:t>에서 데이터를 전송 중이면 다른 </a:t>
            </a:r>
            <a:r>
              <a:rPr lang="en-US" altLang="ko-KR" dirty="0"/>
              <a:t>PC</a:t>
            </a:r>
            <a:r>
              <a:rPr lang="ko-KR" altLang="en-US" dirty="0"/>
              <a:t>는 일을 하지 못한다고 했다</a:t>
            </a:r>
            <a:r>
              <a:rPr lang="en-US" altLang="ko-KR" dirty="0"/>
              <a:t>. </a:t>
            </a:r>
            <a:r>
              <a:rPr lang="ko-KR" altLang="en-US" dirty="0"/>
              <a:t>때문에 속도도 느리다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스위치는 </a:t>
            </a:r>
            <a:r>
              <a:rPr lang="en-US" altLang="ko-KR" dirty="0"/>
              <a:t>Collision Domain</a:t>
            </a:r>
            <a:r>
              <a:rPr lang="ko-KR" altLang="en-US" dirty="0"/>
              <a:t>을 나누는 역할을 해준다</a:t>
            </a:r>
            <a:r>
              <a:rPr lang="en-US" altLang="ko-KR" dirty="0"/>
              <a:t>. </a:t>
            </a:r>
            <a:r>
              <a:rPr lang="ko-KR" altLang="en-US" dirty="0"/>
              <a:t>때문에 다른 </a:t>
            </a:r>
            <a:r>
              <a:rPr lang="en-US" altLang="ko-KR" dirty="0"/>
              <a:t>PC</a:t>
            </a:r>
            <a:r>
              <a:rPr lang="ko-KR" altLang="en-US" dirty="0"/>
              <a:t>가 데이터를 전송 중 이어도 나누어진 </a:t>
            </a:r>
            <a:r>
              <a:rPr lang="en-US" altLang="ko-KR" dirty="0"/>
              <a:t>Collision Domain</a:t>
            </a:r>
            <a:r>
              <a:rPr lang="ko-KR" altLang="en-US" dirty="0"/>
              <a:t>이 다르다면 데이터 전송이 가능하다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때문에 속도가 더 빠르다는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4869-99E7-4A94-BE52-B516F82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브리지란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A52DE-827D-40BC-AEE8-C98892EE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스위치의 조상격이다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Collision Domain</a:t>
            </a:r>
            <a:r>
              <a:rPr lang="ko-KR" altLang="en-US" dirty="0"/>
              <a:t>을 두개의 </a:t>
            </a:r>
            <a:r>
              <a:rPr lang="en-US" altLang="ko-KR" dirty="0"/>
              <a:t>Domain</a:t>
            </a:r>
            <a:r>
              <a:rPr lang="ko-KR" altLang="en-US" dirty="0"/>
              <a:t>으로 분할 후 나누어진 두개의 </a:t>
            </a:r>
            <a:r>
              <a:rPr lang="en-US" altLang="ko-KR" dirty="0"/>
              <a:t>Domain</a:t>
            </a:r>
            <a:r>
              <a:rPr lang="ko-KR" altLang="en-US" dirty="0"/>
              <a:t>을 다리처럼 이어주는 것이다</a:t>
            </a:r>
            <a:r>
              <a:rPr lang="en-US" altLang="ko-KR" dirty="0"/>
              <a:t>. </a:t>
            </a:r>
            <a:r>
              <a:rPr lang="ko-KR" altLang="en-US" dirty="0"/>
              <a:t>이러면 한쪽의 </a:t>
            </a:r>
            <a:r>
              <a:rPr lang="en-US" altLang="ko-KR" dirty="0"/>
              <a:t>Domain</a:t>
            </a:r>
            <a:r>
              <a:rPr lang="ko-KR" altLang="en-US" dirty="0"/>
              <a:t>에서 데이터 전송이 이루어져도 다른 한쪽 </a:t>
            </a:r>
            <a:r>
              <a:rPr lang="en-US" altLang="ko-KR" dirty="0"/>
              <a:t>Domain</a:t>
            </a:r>
            <a:r>
              <a:rPr lang="ko-KR" altLang="en-US" dirty="0"/>
              <a:t>에서도 데이터의 전송이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65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5080-4839-4AE8-B428-1ED17076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</a:t>
            </a:r>
            <a:r>
              <a:rPr lang="en-US" altLang="ko-KR" dirty="0"/>
              <a:t>/</a:t>
            </a:r>
            <a:r>
              <a:rPr lang="ko-KR" altLang="en-US" dirty="0"/>
              <a:t>브리지의 기능구현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834A8-8F5D-414D-9F37-3ED36507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 말했듯이 스위치와 브리지의 기능은 거의 같다고 볼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스위치</a:t>
            </a:r>
            <a:r>
              <a:rPr lang="en-US" altLang="ko-KR" dirty="0"/>
              <a:t>/</a:t>
            </a:r>
            <a:r>
              <a:rPr lang="ko-KR" altLang="en-US" dirty="0"/>
              <a:t>브리지는 아래 다섯가지의 과정을 통해 기능을 수행한다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Learning</a:t>
            </a:r>
            <a:br>
              <a:rPr lang="en-US" altLang="ko-KR" dirty="0"/>
            </a:br>
            <a:r>
              <a:rPr lang="en-US" altLang="ko-KR" dirty="0"/>
              <a:t>2. Flooding</a:t>
            </a:r>
            <a:br>
              <a:rPr lang="en-US" altLang="ko-KR" dirty="0"/>
            </a:br>
            <a:r>
              <a:rPr lang="en-US" altLang="ko-KR" dirty="0"/>
              <a:t>3. Forwarding</a:t>
            </a:r>
            <a:br>
              <a:rPr lang="en-US" altLang="ko-KR" dirty="0"/>
            </a:br>
            <a:r>
              <a:rPr lang="en-US" altLang="ko-KR" dirty="0"/>
              <a:t>4. Filtering</a:t>
            </a:r>
            <a:br>
              <a:rPr lang="en-US" altLang="ko-KR" dirty="0"/>
            </a:br>
            <a:r>
              <a:rPr lang="en-US" altLang="ko-KR" dirty="0"/>
              <a:t>5. Aging</a:t>
            </a:r>
          </a:p>
        </p:txBody>
      </p:sp>
    </p:spTree>
    <p:extLst>
      <p:ext uri="{BB962C8B-B14F-4D97-AF65-F5344CB8AC3E}">
        <p14:creationId xmlns:p14="http://schemas.microsoft.com/office/powerpoint/2010/main" val="304099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A8FD-FB73-4073-814A-33226262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66E6-A9E0-4396-B15A-E918C297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앞에서 말한 나뉘어진 두 세그먼트 사이의 다리에는 브리지 테이블이라는 맥 어드레스 테이블이 존재한다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라는 </a:t>
            </a:r>
            <a:r>
              <a:rPr lang="en-US" altLang="ko-KR" dirty="0"/>
              <a:t>PC</a:t>
            </a:r>
            <a:r>
              <a:rPr lang="ko-KR" altLang="en-US" dirty="0"/>
              <a:t>가 통신을 하기 위해 프레임을 보내면 이 </a:t>
            </a:r>
            <a:r>
              <a:rPr lang="en-US" altLang="ko-KR" dirty="0"/>
              <a:t>PC</a:t>
            </a:r>
            <a:r>
              <a:rPr lang="ko-KR" altLang="en-US" dirty="0"/>
              <a:t>의 맥 어드레스를 읽어서 테이블에 저장하고 나중에 다른 </a:t>
            </a:r>
            <a:r>
              <a:rPr lang="en-US" altLang="ko-KR" dirty="0"/>
              <a:t>PC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에게 전송을 할 때 이 테이블을 참고하여 다리를 건너게 할지 말지 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8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CB08B-0DAB-46B7-8B3B-6D13D84E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574F9-8934-4A98-BA72-775AC68C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그런데 만약 이 브리지 테이블에 프레임이 찾아가는 주소가 없다면 어떻게 할까</a:t>
            </a:r>
            <a:r>
              <a:rPr lang="en-US" altLang="ko-KR" dirty="0"/>
              <a:t>? </a:t>
            </a:r>
            <a:r>
              <a:rPr lang="ko-KR" altLang="en-US" dirty="0"/>
              <a:t>이때 사용하는 방법이 바로 </a:t>
            </a:r>
            <a:r>
              <a:rPr lang="en-US" altLang="ko-KR" dirty="0"/>
              <a:t>Flooding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연결 된 모든 포트로 뿌려주는 것이다</a:t>
            </a:r>
            <a:r>
              <a:rPr lang="en-US" altLang="ko-KR" dirty="0"/>
              <a:t>. Flooding</a:t>
            </a:r>
            <a:r>
              <a:rPr lang="ko-KR" altLang="en-US" dirty="0"/>
              <a:t>은 </a:t>
            </a:r>
            <a:r>
              <a:rPr lang="ko-KR" altLang="en-US" dirty="0" err="1"/>
              <a:t>브로드캐스트와</a:t>
            </a:r>
            <a:r>
              <a:rPr lang="ko-KR" altLang="en-US" dirty="0"/>
              <a:t> 멀티캐스트에서도 사용된다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8749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914</Words>
  <Application>Microsoft Office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2_Office Theme</vt:lpstr>
      <vt:lpstr>PART_04</vt:lpstr>
      <vt:lpstr>허브(Hub)란?</vt:lpstr>
      <vt:lpstr>허브(Hub)의 한계</vt:lpstr>
      <vt:lpstr>허브(Hub)의 추가적인 기능</vt:lpstr>
      <vt:lpstr>스위치란?</vt:lpstr>
      <vt:lpstr>브리지란?</vt:lpstr>
      <vt:lpstr>스위치/브리지의 기능구현</vt:lpstr>
      <vt:lpstr>Learning</vt:lpstr>
      <vt:lpstr>Flooding</vt:lpstr>
      <vt:lpstr>Forwarding</vt:lpstr>
      <vt:lpstr>Filtering</vt:lpstr>
      <vt:lpstr>Aging</vt:lpstr>
      <vt:lpstr>Looping현상이란?</vt:lpstr>
      <vt:lpstr>스패닝 트리 알고리즘의 적용</vt:lpstr>
      <vt:lpstr>라우터 vs 스위치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PART_03</dc:title>
  <dc:creator>정성목</dc:creator>
  <cp:lastModifiedBy>정성목</cp:lastModifiedBy>
  <cp:revision>9</cp:revision>
  <dcterms:created xsi:type="dcterms:W3CDTF">2021-01-18T12:56:25Z</dcterms:created>
  <dcterms:modified xsi:type="dcterms:W3CDTF">2021-01-18T15:10:31Z</dcterms:modified>
</cp:coreProperties>
</file>