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dirty="0"/>
              <a:t>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3585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6B16F0DC-11BD-4116-8C8E-B2CC3885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69991"/>
            <a:ext cx="2593696" cy="2593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D1525-AE35-4224-A134-E3CBD3FFA1BB}"/>
              </a:ext>
            </a:extLst>
          </p:cNvPr>
          <p:cNvSpPr/>
          <p:nvPr userDrawn="1"/>
        </p:nvSpPr>
        <p:spPr>
          <a:xfrm>
            <a:off x="7368466" y="5114047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FCF5B-D0EF-4D8B-8A5F-B20849969400}"/>
              </a:ext>
            </a:extLst>
          </p:cNvPr>
          <p:cNvSpPr/>
          <p:nvPr userDrawn="1"/>
        </p:nvSpPr>
        <p:spPr>
          <a:xfrm>
            <a:off x="5690586" y="4892605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E7A637-9C49-4A29-BCE8-42BE7B964D9D}"/>
              </a:ext>
            </a:extLst>
          </p:cNvPr>
          <p:cNvSpPr txBox="1">
            <a:spLocks/>
          </p:cNvSpPr>
          <p:nvPr userDrawn="1"/>
        </p:nvSpPr>
        <p:spPr>
          <a:xfrm>
            <a:off x="62884" y="3132496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B82AF-5AF3-41C7-8257-A162CAD0C769}"/>
              </a:ext>
            </a:extLst>
          </p:cNvPr>
          <p:cNvSpPr/>
          <p:nvPr userDrawn="1"/>
        </p:nvSpPr>
        <p:spPr>
          <a:xfrm>
            <a:off x="0" y="3877158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A61EB-DC0A-4483-8F8E-9538FB3D7771}"/>
              </a:ext>
            </a:extLst>
          </p:cNvPr>
          <p:cNvSpPr/>
          <p:nvPr userDrawn="1"/>
        </p:nvSpPr>
        <p:spPr>
          <a:xfrm>
            <a:off x="0" y="3655716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78B87F-0E1C-4633-B358-DA2961C56DE1}"/>
              </a:ext>
            </a:extLst>
          </p:cNvPr>
          <p:cNvSpPr txBox="1">
            <a:spLocks/>
          </p:cNvSpPr>
          <p:nvPr userDrawn="1"/>
        </p:nvSpPr>
        <p:spPr>
          <a:xfrm>
            <a:off x="10194525" y="5192669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정성목</a:t>
            </a:r>
            <a:endParaRPr lang="en-US"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239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12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9" y="243452"/>
            <a:ext cx="9926714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-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- </a:t>
            </a: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6BEA3F3-CA7B-435F-9F87-A8541F066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" y="76536"/>
            <a:ext cx="1492479" cy="1492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716204-3ED6-49EC-9B56-98F1117D0691}"/>
              </a:ext>
            </a:extLst>
          </p:cNvPr>
          <p:cNvSpPr/>
          <p:nvPr userDrawn="1"/>
        </p:nvSpPr>
        <p:spPr>
          <a:xfrm>
            <a:off x="7368466" y="6433573"/>
            <a:ext cx="482353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2E406D-DDAF-4759-A2E0-6B7C691A7575}"/>
              </a:ext>
            </a:extLst>
          </p:cNvPr>
          <p:cNvSpPr/>
          <p:nvPr userDrawn="1"/>
        </p:nvSpPr>
        <p:spPr>
          <a:xfrm>
            <a:off x="5690586" y="6293957"/>
            <a:ext cx="650141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2F3FA-3A94-424E-8AF1-E181A05702C3}"/>
              </a:ext>
            </a:extLst>
          </p:cNvPr>
          <p:cNvSpPr txBox="1">
            <a:spLocks/>
          </p:cNvSpPr>
          <p:nvPr userDrawn="1"/>
        </p:nvSpPr>
        <p:spPr>
          <a:xfrm>
            <a:off x="10111666" y="6468136"/>
            <a:ext cx="2743200" cy="81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</p:spTree>
    <p:extLst>
      <p:ext uri="{BB962C8B-B14F-4D97-AF65-F5344CB8AC3E}">
        <p14:creationId xmlns:p14="http://schemas.microsoft.com/office/powerpoint/2010/main" val="186281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09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92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427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353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0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620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551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46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3541C-F5AD-4D14-944C-F1B57F3DA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PART_06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55B292-4C30-4660-B42C-AE4BFF339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스위치를 켜라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2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42064-8DE2-4C34-A459-B1491E0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 어드레스의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BE868-1E33-440F-9471-6FE62EFD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3824" cy="49337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앞서서 스위치나 브리지에서 통과되는 맥 어드레스는 맥 어드레스 테이블</a:t>
            </a:r>
            <a:r>
              <a:rPr lang="en-US" altLang="ko-KR" dirty="0"/>
              <a:t>(</a:t>
            </a:r>
            <a:r>
              <a:rPr lang="ko-KR" altLang="en-US" dirty="0"/>
              <a:t>브리지 테이블</a:t>
            </a:r>
            <a:r>
              <a:rPr lang="en-US" altLang="ko-KR" dirty="0"/>
              <a:t>)</a:t>
            </a:r>
            <a:r>
              <a:rPr lang="ko-KR" altLang="en-US" dirty="0"/>
              <a:t>에 저장된다고 했다</a:t>
            </a:r>
            <a:r>
              <a:rPr lang="en-US" altLang="ko-KR" dirty="0"/>
              <a:t>. </a:t>
            </a:r>
            <a:r>
              <a:rPr lang="ko-KR" altLang="en-US" dirty="0"/>
              <a:t>또한 한번 저장하고 </a:t>
            </a:r>
            <a:r>
              <a:rPr lang="en-US" altLang="ko-KR" dirty="0"/>
              <a:t>300</a:t>
            </a:r>
            <a:r>
              <a:rPr lang="ko-KR" altLang="en-US" dirty="0"/>
              <a:t>초가 지나도 다시 정보가 오지 않으면 그 주소에 대한 정보는 지운다고 했다</a:t>
            </a:r>
            <a:r>
              <a:rPr lang="en-US" altLang="ko-KR" dirty="0"/>
              <a:t>. </a:t>
            </a:r>
            <a:r>
              <a:rPr lang="ko-KR" altLang="en-US" dirty="0"/>
              <a:t>이 방식을 </a:t>
            </a:r>
            <a:r>
              <a:rPr lang="en-US" altLang="ko-KR" dirty="0"/>
              <a:t>Dynamic</a:t>
            </a:r>
            <a:r>
              <a:rPr lang="ko-KR" altLang="en-US" dirty="0"/>
              <a:t>방식이라고 한다</a:t>
            </a:r>
            <a:r>
              <a:rPr lang="en-US" altLang="ko-KR" dirty="0"/>
              <a:t>. </a:t>
            </a:r>
            <a:r>
              <a:rPr lang="ko-KR" altLang="en-US" dirty="0"/>
              <a:t>기본값이다</a:t>
            </a:r>
            <a:r>
              <a:rPr lang="en-US" altLang="ko-KR" dirty="0"/>
              <a:t>. </a:t>
            </a:r>
            <a:r>
              <a:rPr lang="ko-KR" altLang="en-US" dirty="0"/>
              <a:t>하지만 영구적으로 지워지지 않게 저장하는 방법이 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Permanent</a:t>
            </a:r>
            <a:r>
              <a:rPr lang="ko-KR" altLang="en-US" dirty="0"/>
              <a:t>방식이라고 하는데 다음 명령어를 통해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600" dirty="0"/>
              <a:t>Switch(config)#mac-address-table static </a:t>
            </a:r>
            <a:r>
              <a:rPr lang="en-US" altLang="ko-KR" sz="1600" dirty="0">
                <a:solidFill>
                  <a:srgbClr val="0070C0"/>
                </a:solidFill>
              </a:rPr>
              <a:t>mac-</a:t>
            </a:r>
            <a:r>
              <a:rPr lang="en-US" altLang="ko-KR" sz="1600" dirty="0" err="1">
                <a:solidFill>
                  <a:srgbClr val="0070C0"/>
                </a:solidFill>
              </a:rPr>
              <a:t>addr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vlan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vlan</a:t>
            </a:r>
            <a:r>
              <a:rPr lang="en-US" altLang="ko-KR" sz="1600" dirty="0">
                <a:solidFill>
                  <a:srgbClr val="0070C0"/>
                </a:solidFill>
              </a:rPr>
              <a:t>-id</a:t>
            </a:r>
            <a:r>
              <a:rPr lang="ko-KR" altLang="en-US" sz="1600" dirty="0"/>
              <a:t> </a:t>
            </a:r>
            <a:r>
              <a:rPr lang="en-US" altLang="ko-KR" sz="1600" dirty="0"/>
              <a:t>interface </a:t>
            </a:r>
            <a:r>
              <a:rPr lang="en-US" altLang="ko-KR" sz="1600" dirty="0">
                <a:solidFill>
                  <a:srgbClr val="0070C0"/>
                </a:solidFill>
              </a:rPr>
              <a:t>interface-id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mac-</a:t>
            </a:r>
            <a:r>
              <a:rPr lang="en-US" altLang="ko-KR" dirty="0" err="1"/>
              <a:t>addr</a:t>
            </a:r>
            <a:r>
              <a:rPr lang="ko-KR" altLang="en-US" dirty="0"/>
              <a:t>가 </a:t>
            </a:r>
            <a:r>
              <a:rPr lang="en-US" altLang="ko-KR" dirty="0" err="1"/>
              <a:t>vlan</a:t>
            </a:r>
            <a:r>
              <a:rPr lang="en-US" altLang="ko-KR" dirty="0"/>
              <a:t>-id</a:t>
            </a:r>
            <a:r>
              <a:rPr lang="ko-KR" altLang="en-US" dirty="0"/>
              <a:t>를 통해 들어왔을 때</a:t>
            </a:r>
            <a:r>
              <a:rPr lang="en-US" altLang="ko-KR" dirty="0"/>
              <a:t>, </a:t>
            </a:r>
            <a:r>
              <a:rPr lang="ko-KR" altLang="en-US" dirty="0"/>
              <a:t>목적지 세그먼트가 </a:t>
            </a:r>
            <a:r>
              <a:rPr lang="en-US" altLang="ko-KR" dirty="0"/>
              <a:t>interface-id</a:t>
            </a:r>
            <a:r>
              <a:rPr lang="ko-KR" altLang="en-US" dirty="0"/>
              <a:t>라고 설정하는 것이다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또한 맥 어드레스 테이블은 </a:t>
            </a:r>
            <a:r>
              <a:rPr lang="en-US" altLang="ko-KR" dirty="0"/>
              <a:t>show mac-address-table </a:t>
            </a:r>
            <a:r>
              <a:rPr lang="ko-KR" altLang="en-US" dirty="0"/>
              <a:t>명령어를 통해 볼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43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64E68-4871-402A-914B-7091BB8C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가상의 랜</a:t>
            </a:r>
            <a:r>
              <a:rPr lang="en-US" altLang="ko-KR" dirty="0"/>
              <a:t>(VLAN)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D60A6-F5CA-4C69-8AD8-E0E018B8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VLAN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LAN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Collision</a:t>
            </a:r>
            <a:r>
              <a:rPr lang="ko-KR" altLang="en-US" dirty="0"/>
              <a:t>을 막기 위해 </a:t>
            </a:r>
            <a:r>
              <a:rPr lang="en-US" altLang="ko-KR" dirty="0"/>
              <a:t>Collision Domain</a:t>
            </a:r>
            <a:r>
              <a:rPr lang="ko-KR" altLang="en-US" dirty="0"/>
              <a:t>을 나누는 것은 거의 필수이다</a:t>
            </a:r>
            <a:r>
              <a:rPr lang="en-US" altLang="ko-KR" dirty="0"/>
              <a:t>. </a:t>
            </a:r>
            <a:r>
              <a:rPr lang="ko-KR" altLang="en-US" dirty="0"/>
              <a:t>네트워크 영역을 분리하기 위해서는 라우터가 필요하고 이는 스위치만으로는 구현할 수가 없다</a:t>
            </a:r>
            <a:r>
              <a:rPr lang="en-US" altLang="ko-KR" dirty="0"/>
              <a:t>. </a:t>
            </a:r>
            <a:r>
              <a:rPr lang="ko-KR" altLang="en-US" dirty="0"/>
              <a:t>그러나 가상 랜</a:t>
            </a:r>
            <a:r>
              <a:rPr lang="en-US" altLang="ko-KR" dirty="0"/>
              <a:t>(VLAN)</a:t>
            </a:r>
            <a:r>
              <a:rPr lang="ko-KR" altLang="en-US" dirty="0"/>
              <a:t>을 사용하면 하나의 스위치가 마치 여러 개의 스위치로 작동하는 것 처럼 사용하고 여러 개의 네트워크 정보를 하나의 포트를 통해 전송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E3F46F-C059-413D-8447-717EDB1FFDAC}"/>
              </a:ext>
            </a:extLst>
          </p:cNvPr>
          <p:cNvSpPr/>
          <p:nvPr/>
        </p:nvSpPr>
        <p:spPr>
          <a:xfrm>
            <a:off x="2017061" y="3661179"/>
            <a:ext cx="4066608" cy="1655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CD8F208-3750-42FB-87E1-F23C4E1A08C0}"/>
              </a:ext>
            </a:extLst>
          </p:cNvPr>
          <p:cNvSpPr/>
          <p:nvPr/>
        </p:nvSpPr>
        <p:spPr>
          <a:xfrm>
            <a:off x="2017061" y="1773562"/>
            <a:ext cx="4066611" cy="1655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AC1F66-F40D-4844-BF08-B7B80675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가상의 랜</a:t>
            </a:r>
            <a:r>
              <a:rPr lang="en-US" altLang="ko-KR" dirty="0"/>
              <a:t>(VLAN)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내용 개체 틀 7" descr="컴퓨터 단색으로 채워진">
            <a:extLst>
              <a:ext uri="{FF2B5EF4-FFF2-40B4-BE49-F238E27FC236}">
                <a16:creationId xmlns:a16="http://schemas.microsoft.com/office/drawing/2014/main" id="{D13EF46E-5019-441F-BAD3-10EDC2510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1859098"/>
            <a:ext cx="531064" cy="531064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DEA663-33BC-4448-A44E-D2126DC5CB83}"/>
              </a:ext>
            </a:extLst>
          </p:cNvPr>
          <p:cNvSpPr/>
          <p:nvPr/>
        </p:nvSpPr>
        <p:spPr>
          <a:xfrm>
            <a:off x="544184" y="3211697"/>
            <a:ext cx="986117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B805F2-90B2-4505-BD6A-90064284CC3D}"/>
              </a:ext>
            </a:extLst>
          </p:cNvPr>
          <p:cNvSpPr/>
          <p:nvPr/>
        </p:nvSpPr>
        <p:spPr>
          <a:xfrm>
            <a:off x="2196355" y="2390162"/>
            <a:ext cx="1147482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45F255-8BC0-444E-A483-D8B855055957}"/>
              </a:ext>
            </a:extLst>
          </p:cNvPr>
          <p:cNvSpPr/>
          <p:nvPr/>
        </p:nvSpPr>
        <p:spPr>
          <a:xfrm>
            <a:off x="2196355" y="4125632"/>
            <a:ext cx="1147482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9" name="내용 개체 틀 7" descr="컴퓨터 단색으로 채워진">
            <a:extLst>
              <a:ext uri="{FF2B5EF4-FFF2-40B4-BE49-F238E27FC236}">
                <a16:creationId xmlns:a16="http://schemas.microsoft.com/office/drawing/2014/main" id="{BC5A5AAD-8490-4D50-A191-FFA29A7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2268185"/>
            <a:ext cx="531064" cy="531064"/>
          </a:xfrm>
          <a:prstGeom prst="rect">
            <a:avLst/>
          </a:prstGeom>
        </p:spPr>
      </p:pic>
      <p:pic>
        <p:nvPicPr>
          <p:cNvPr id="10" name="내용 개체 틀 7" descr="컴퓨터 단색으로 채워진">
            <a:extLst>
              <a:ext uri="{FF2B5EF4-FFF2-40B4-BE49-F238E27FC236}">
                <a16:creationId xmlns:a16="http://schemas.microsoft.com/office/drawing/2014/main" id="{AE0D484C-CAB9-44C5-AFE3-1BC9BB0C5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2680633"/>
            <a:ext cx="531064" cy="531064"/>
          </a:xfrm>
          <a:prstGeom prst="rect">
            <a:avLst/>
          </a:prstGeom>
        </p:spPr>
      </p:pic>
      <p:pic>
        <p:nvPicPr>
          <p:cNvPr id="11" name="내용 개체 틀 7" descr="컴퓨터 단색으로 채워진">
            <a:extLst>
              <a:ext uri="{FF2B5EF4-FFF2-40B4-BE49-F238E27FC236}">
                <a16:creationId xmlns:a16="http://schemas.microsoft.com/office/drawing/2014/main" id="{783E76A8-02B3-4A65-A054-AFC1622E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3716473"/>
            <a:ext cx="531064" cy="531064"/>
          </a:xfrm>
          <a:prstGeom prst="rect">
            <a:avLst/>
          </a:prstGeom>
        </p:spPr>
      </p:pic>
      <p:pic>
        <p:nvPicPr>
          <p:cNvPr id="12" name="내용 개체 틀 7" descr="컴퓨터 단색으로 채워진">
            <a:extLst>
              <a:ext uri="{FF2B5EF4-FFF2-40B4-BE49-F238E27FC236}">
                <a16:creationId xmlns:a16="http://schemas.microsoft.com/office/drawing/2014/main" id="{EF73180B-E080-41F9-AED6-4803CDEC3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4125560"/>
            <a:ext cx="531064" cy="531064"/>
          </a:xfrm>
          <a:prstGeom prst="rect">
            <a:avLst/>
          </a:prstGeom>
        </p:spPr>
      </p:pic>
      <p:pic>
        <p:nvPicPr>
          <p:cNvPr id="13" name="내용 개체 틀 7" descr="컴퓨터 단색으로 채워진">
            <a:extLst>
              <a:ext uri="{FF2B5EF4-FFF2-40B4-BE49-F238E27FC236}">
                <a16:creationId xmlns:a16="http://schemas.microsoft.com/office/drawing/2014/main" id="{4407B134-2512-4989-B967-A62B90C29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4538008"/>
            <a:ext cx="531064" cy="53106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880C28-92CA-45C3-B5C6-27B1B84179C6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037242" y="2596350"/>
            <a:ext cx="1" cy="615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5F40A6-EC4C-457B-B408-B93F7D69AB24}"/>
              </a:ext>
            </a:extLst>
          </p:cNvPr>
          <p:cNvCxnSpPr>
            <a:endCxn id="5" idx="1"/>
          </p:cNvCxnSpPr>
          <p:nvPr/>
        </p:nvCxnSpPr>
        <p:spPr>
          <a:xfrm>
            <a:off x="1037242" y="2596350"/>
            <a:ext cx="115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36F323-0982-4869-99EF-C98B9E1C2EE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31430" y="4331820"/>
            <a:ext cx="1164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78F21F2-194E-4D07-9DAF-52F08DC2B09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37243" y="3633038"/>
            <a:ext cx="0" cy="69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E235F4-08E6-475E-A320-9309F3D75C16}"/>
              </a:ext>
            </a:extLst>
          </p:cNvPr>
          <p:cNvSpPr txBox="1"/>
          <p:nvPr/>
        </p:nvSpPr>
        <p:spPr>
          <a:xfrm>
            <a:off x="840024" y="2259850"/>
            <a:ext cx="12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네트워크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7B4BA-0D36-414C-A4D2-AABA3024C641}"/>
              </a:ext>
            </a:extLst>
          </p:cNvPr>
          <p:cNvSpPr txBox="1"/>
          <p:nvPr/>
        </p:nvSpPr>
        <p:spPr>
          <a:xfrm>
            <a:off x="840024" y="4314652"/>
            <a:ext cx="12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네트워크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EE755-1577-4818-A64C-A970059186D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343837" y="2124630"/>
            <a:ext cx="358589" cy="4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3216FF9-F944-4BC9-B271-57CC05EE216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343837" y="2533717"/>
            <a:ext cx="358589" cy="6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CFA0CB-5ECA-44B6-82C2-B97BF03E62A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343837" y="2596350"/>
            <a:ext cx="358589" cy="34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D285E9-4410-4C55-B721-DFB80D466C3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343837" y="3971098"/>
            <a:ext cx="358589" cy="36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2F04A23-7087-453B-A95A-4ECD1D6528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43837" y="4331820"/>
            <a:ext cx="358589" cy="4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AFB1AE6-1E27-4759-BBCD-CA4F486C8B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43837" y="4331820"/>
            <a:ext cx="358589" cy="46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CD4B8F80-8D4A-4681-A75C-E3B35C1DFCA0}"/>
              </a:ext>
            </a:extLst>
          </p:cNvPr>
          <p:cNvSpPr txBox="1">
            <a:spLocks/>
          </p:cNvSpPr>
          <p:nvPr/>
        </p:nvSpPr>
        <p:spPr>
          <a:xfrm>
            <a:off x="6651811" y="1514035"/>
            <a:ext cx="49960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다음과 같이 공간</a:t>
            </a:r>
            <a:r>
              <a:rPr lang="en-US" altLang="ko-KR" dirty="0"/>
              <a:t>2</a:t>
            </a:r>
            <a:r>
              <a:rPr lang="ko-KR" altLang="en-US" dirty="0"/>
              <a:t>에 </a:t>
            </a:r>
            <a:r>
              <a:rPr lang="en-US" altLang="ko-KR" dirty="0"/>
              <a:t>A</a:t>
            </a:r>
            <a:r>
              <a:rPr lang="ko-KR" altLang="en-US" dirty="0"/>
              <a:t>네트워크를 사용하는 </a:t>
            </a:r>
            <a:r>
              <a:rPr lang="en-US" altLang="ko-KR" dirty="0"/>
              <a:t>PC</a:t>
            </a:r>
            <a:r>
              <a:rPr lang="ko-KR" altLang="en-US" dirty="0"/>
              <a:t>를 설치하기 위해선 다음과 같이 공간</a:t>
            </a:r>
            <a:r>
              <a:rPr lang="en-US" altLang="ko-KR" dirty="0"/>
              <a:t>2</a:t>
            </a:r>
            <a:r>
              <a:rPr lang="ko-KR" altLang="en-US" dirty="0"/>
              <a:t>에 </a:t>
            </a:r>
            <a:r>
              <a:rPr lang="en-US" altLang="ko-KR" dirty="0"/>
              <a:t>A</a:t>
            </a:r>
            <a:r>
              <a:rPr lang="ko-KR" altLang="en-US" dirty="0"/>
              <a:t>의 스위치를 설치하고 그 스위치에 </a:t>
            </a:r>
            <a:r>
              <a:rPr lang="en-US" altLang="ko-KR" dirty="0"/>
              <a:t>PC</a:t>
            </a:r>
            <a:r>
              <a:rPr lang="ko-KR" altLang="en-US" dirty="0"/>
              <a:t>를 연결하는 방법으로 가능하다</a:t>
            </a:r>
            <a:r>
              <a:rPr lang="en-US" altLang="ko-KR" dirty="0"/>
              <a:t>. </a:t>
            </a:r>
            <a:r>
              <a:rPr lang="ko-KR" altLang="en-US" dirty="0"/>
              <a:t>그러나 이방법은 너무 비효율적 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이를 해결하기 위해 나온 방식이 </a:t>
            </a:r>
            <a:r>
              <a:rPr lang="en-US" altLang="ko-KR" dirty="0"/>
              <a:t>VLAN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BF399-83FE-49A6-857D-C0F9F900F20F}"/>
              </a:ext>
            </a:extLst>
          </p:cNvPr>
          <p:cNvSpPr txBox="1"/>
          <p:nvPr/>
        </p:nvSpPr>
        <p:spPr>
          <a:xfrm>
            <a:off x="3397627" y="2118475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E4393F-899D-410C-A358-5B1BE8DA4F87}"/>
              </a:ext>
            </a:extLst>
          </p:cNvPr>
          <p:cNvSpPr txBox="1"/>
          <p:nvPr/>
        </p:nvSpPr>
        <p:spPr>
          <a:xfrm>
            <a:off x="3451413" y="2376715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B10DB1-4D3A-4A2A-8972-154A87472E68}"/>
              </a:ext>
            </a:extLst>
          </p:cNvPr>
          <p:cNvSpPr txBox="1"/>
          <p:nvPr/>
        </p:nvSpPr>
        <p:spPr>
          <a:xfrm>
            <a:off x="3410741" y="2661281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203A8F-D325-4FCA-95A3-548F0FE29C13}"/>
              </a:ext>
            </a:extLst>
          </p:cNvPr>
          <p:cNvSpPr txBox="1"/>
          <p:nvPr/>
        </p:nvSpPr>
        <p:spPr>
          <a:xfrm>
            <a:off x="3428671" y="3897770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1C2D4F-EE49-4843-B388-8E939D441086}"/>
              </a:ext>
            </a:extLst>
          </p:cNvPr>
          <p:cNvSpPr txBox="1"/>
          <p:nvPr/>
        </p:nvSpPr>
        <p:spPr>
          <a:xfrm>
            <a:off x="3417962" y="4192894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794F9-0257-4D9D-9B93-07ED85C05CA8}"/>
              </a:ext>
            </a:extLst>
          </p:cNvPr>
          <p:cNvSpPr txBox="1"/>
          <p:nvPr/>
        </p:nvSpPr>
        <p:spPr>
          <a:xfrm>
            <a:off x="3381641" y="4488898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79609B-04F9-4ED9-A5E1-ECB541C12098}"/>
              </a:ext>
            </a:extLst>
          </p:cNvPr>
          <p:cNvSpPr txBox="1"/>
          <p:nvPr/>
        </p:nvSpPr>
        <p:spPr>
          <a:xfrm>
            <a:off x="4966937" y="3068650"/>
            <a:ext cx="9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78BED1-E637-4702-A59E-B1AB5B620EDB}"/>
              </a:ext>
            </a:extLst>
          </p:cNvPr>
          <p:cNvSpPr txBox="1"/>
          <p:nvPr/>
        </p:nvSpPr>
        <p:spPr>
          <a:xfrm>
            <a:off x="4966937" y="4947285"/>
            <a:ext cx="9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A2BBFB-C63E-4F6A-BAEA-4CA7BE571588}"/>
              </a:ext>
            </a:extLst>
          </p:cNvPr>
          <p:cNvSpPr/>
          <p:nvPr/>
        </p:nvSpPr>
        <p:spPr>
          <a:xfrm>
            <a:off x="4595250" y="3721683"/>
            <a:ext cx="1147482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B43470D-7036-4159-984B-DB2F22E2B9D8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2770096" y="2802538"/>
            <a:ext cx="2398895" cy="919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내용 개체 틀 7" descr="컴퓨터 단색으로 채워진">
            <a:extLst>
              <a:ext uri="{FF2B5EF4-FFF2-40B4-BE49-F238E27FC236}">
                <a16:creationId xmlns:a16="http://schemas.microsoft.com/office/drawing/2014/main" id="{0CF42DA7-8251-4BDF-8D40-9390283A9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3459" y="4366940"/>
            <a:ext cx="531064" cy="531064"/>
          </a:xfrm>
          <a:prstGeom prst="rect">
            <a:avLst/>
          </a:prstGeom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DA27C90-2DFA-483C-80E4-AA5EA9AEECD1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5168991" y="4134059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472ED7C-AA22-4E4E-B78D-F7C1C62D75CA}"/>
              </a:ext>
            </a:extLst>
          </p:cNvPr>
          <p:cNvSpPr txBox="1"/>
          <p:nvPr/>
        </p:nvSpPr>
        <p:spPr>
          <a:xfrm>
            <a:off x="4999670" y="4161129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1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C1ED4-7A82-48FE-BF2B-39E7AC1E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가상의 랜</a:t>
            </a:r>
            <a:r>
              <a:rPr lang="en-US" altLang="ko-KR" dirty="0"/>
              <a:t>(VLAN)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C9E051-3C68-4E21-A023-5B91307B68FC}"/>
              </a:ext>
            </a:extLst>
          </p:cNvPr>
          <p:cNvSpPr/>
          <p:nvPr/>
        </p:nvSpPr>
        <p:spPr>
          <a:xfrm>
            <a:off x="2017061" y="3661179"/>
            <a:ext cx="4066608" cy="1655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2F1B2A-AE6D-490F-900A-25B46FFB8C3C}"/>
              </a:ext>
            </a:extLst>
          </p:cNvPr>
          <p:cNvSpPr/>
          <p:nvPr/>
        </p:nvSpPr>
        <p:spPr>
          <a:xfrm>
            <a:off x="2017061" y="1773562"/>
            <a:ext cx="4066611" cy="1655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7" descr="컴퓨터 단색으로 채워진">
            <a:extLst>
              <a:ext uri="{FF2B5EF4-FFF2-40B4-BE49-F238E27FC236}">
                <a16:creationId xmlns:a16="http://schemas.microsoft.com/office/drawing/2014/main" id="{DD8ECD4C-2793-4BB9-BCD4-6E06AB99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1859098"/>
            <a:ext cx="531064" cy="531064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4BD65C-EF6A-46AB-9BE1-B50A3973A097}"/>
              </a:ext>
            </a:extLst>
          </p:cNvPr>
          <p:cNvSpPr/>
          <p:nvPr/>
        </p:nvSpPr>
        <p:spPr>
          <a:xfrm>
            <a:off x="544184" y="3211697"/>
            <a:ext cx="986117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18FF78-E379-4809-A626-F58BB0440D15}"/>
              </a:ext>
            </a:extLst>
          </p:cNvPr>
          <p:cNvSpPr/>
          <p:nvPr/>
        </p:nvSpPr>
        <p:spPr>
          <a:xfrm>
            <a:off x="2196355" y="2390162"/>
            <a:ext cx="1147482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ED7AA0-5E39-41DA-9F6B-B6FECBE0D4B2}"/>
              </a:ext>
            </a:extLst>
          </p:cNvPr>
          <p:cNvSpPr/>
          <p:nvPr/>
        </p:nvSpPr>
        <p:spPr>
          <a:xfrm>
            <a:off x="2196355" y="4125632"/>
            <a:ext cx="1147482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10" name="내용 개체 틀 7" descr="컴퓨터 단색으로 채워진">
            <a:extLst>
              <a:ext uri="{FF2B5EF4-FFF2-40B4-BE49-F238E27FC236}">
                <a16:creationId xmlns:a16="http://schemas.microsoft.com/office/drawing/2014/main" id="{477095EC-B652-43FE-ADD4-CE7E0FB3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2268185"/>
            <a:ext cx="531064" cy="531064"/>
          </a:xfrm>
          <a:prstGeom prst="rect">
            <a:avLst/>
          </a:prstGeom>
        </p:spPr>
      </p:pic>
      <p:pic>
        <p:nvPicPr>
          <p:cNvPr id="11" name="내용 개체 틀 7" descr="컴퓨터 단색으로 채워진">
            <a:extLst>
              <a:ext uri="{FF2B5EF4-FFF2-40B4-BE49-F238E27FC236}">
                <a16:creationId xmlns:a16="http://schemas.microsoft.com/office/drawing/2014/main" id="{31208C12-BEDE-4023-B464-1F7EBA7FF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2680633"/>
            <a:ext cx="531064" cy="531064"/>
          </a:xfrm>
          <a:prstGeom prst="rect">
            <a:avLst/>
          </a:prstGeom>
        </p:spPr>
      </p:pic>
      <p:pic>
        <p:nvPicPr>
          <p:cNvPr id="12" name="내용 개체 틀 7" descr="컴퓨터 단색으로 채워진">
            <a:extLst>
              <a:ext uri="{FF2B5EF4-FFF2-40B4-BE49-F238E27FC236}">
                <a16:creationId xmlns:a16="http://schemas.microsoft.com/office/drawing/2014/main" id="{C7FDEB55-829A-417A-A633-4B9BEC4B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3716473"/>
            <a:ext cx="531064" cy="531064"/>
          </a:xfrm>
          <a:prstGeom prst="rect">
            <a:avLst/>
          </a:prstGeom>
        </p:spPr>
      </p:pic>
      <p:pic>
        <p:nvPicPr>
          <p:cNvPr id="13" name="내용 개체 틀 7" descr="컴퓨터 단색으로 채워진">
            <a:extLst>
              <a:ext uri="{FF2B5EF4-FFF2-40B4-BE49-F238E27FC236}">
                <a16:creationId xmlns:a16="http://schemas.microsoft.com/office/drawing/2014/main" id="{37E6D17B-9375-407B-AC74-365DF01F1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4125560"/>
            <a:ext cx="531064" cy="531064"/>
          </a:xfrm>
          <a:prstGeom prst="rect">
            <a:avLst/>
          </a:prstGeom>
        </p:spPr>
      </p:pic>
      <p:pic>
        <p:nvPicPr>
          <p:cNvPr id="14" name="내용 개체 틀 7" descr="컴퓨터 단색으로 채워진">
            <a:extLst>
              <a:ext uri="{FF2B5EF4-FFF2-40B4-BE49-F238E27FC236}">
                <a16:creationId xmlns:a16="http://schemas.microsoft.com/office/drawing/2014/main" id="{C7A4F699-05E3-4630-9970-CA09851BE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426" y="4538008"/>
            <a:ext cx="531064" cy="53106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32DC60-0AFF-4F3A-9F93-E99DFB41619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037242" y="2596350"/>
            <a:ext cx="1" cy="615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4C99157-6EC5-422B-9206-0FE2FA715468}"/>
              </a:ext>
            </a:extLst>
          </p:cNvPr>
          <p:cNvCxnSpPr>
            <a:endCxn id="8" idx="1"/>
          </p:cNvCxnSpPr>
          <p:nvPr/>
        </p:nvCxnSpPr>
        <p:spPr>
          <a:xfrm>
            <a:off x="1037242" y="2596350"/>
            <a:ext cx="115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7E1BF7-31FF-49B7-91B4-AF3F61495F38}"/>
              </a:ext>
            </a:extLst>
          </p:cNvPr>
          <p:cNvSpPr txBox="1"/>
          <p:nvPr/>
        </p:nvSpPr>
        <p:spPr>
          <a:xfrm>
            <a:off x="646789" y="2402702"/>
            <a:ext cx="1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A,B</a:t>
            </a:r>
            <a:r>
              <a:rPr lang="ko-KR" altLang="en-US" dirty="0"/>
              <a:t>네트워크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DC8263-4CB9-4902-AC95-4FE33347839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343837" y="2124630"/>
            <a:ext cx="358589" cy="4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227502-BB83-4EA3-B136-880B1F33CDD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343837" y="2533717"/>
            <a:ext cx="358589" cy="6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F1B8C6-9791-47D0-A098-EBAF206D97F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43837" y="2596350"/>
            <a:ext cx="358589" cy="34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B4B86CD-1BC8-4408-9BAB-E7A8B8AC910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43837" y="3971098"/>
            <a:ext cx="358589" cy="36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E4662C-ECC8-42C2-80F2-A61917D3F51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43837" y="4331820"/>
            <a:ext cx="358589" cy="4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53A8288-4D2F-4817-816D-EAABA50D47D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43837" y="4331820"/>
            <a:ext cx="358589" cy="46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8D4F98-8642-4ABE-A07C-066342AFAF14}"/>
              </a:ext>
            </a:extLst>
          </p:cNvPr>
          <p:cNvSpPr txBox="1"/>
          <p:nvPr/>
        </p:nvSpPr>
        <p:spPr>
          <a:xfrm>
            <a:off x="3397627" y="2118475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E2A08-8A7A-4844-A0AF-49DEBECED34A}"/>
              </a:ext>
            </a:extLst>
          </p:cNvPr>
          <p:cNvSpPr txBox="1"/>
          <p:nvPr/>
        </p:nvSpPr>
        <p:spPr>
          <a:xfrm>
            <a:off x="3451413" y="2376715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0318-9541-4BE3-9A96-BDE2A9894DC0}"/>
              </a:ext>
            </a:extLst>
          </p:cNvPr>
          <p:cNvSpPr txBox="1"/>
          <p:nvPr/>
        </p:nvSpPr>
        <p:spPr>
          <a:xfrm>
            <a:off x="3410741" y="2661281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968FD6-2550-45B2-AFB3-E6E51B39A45F}"/>
              </a:ext>
            </a:extLst>
          </p:cNvPr>
          <p:cNvSpPr txBox="1"/>
          <p:nvPr/>
        </p:nvSpPr>
        <p:spPr>
          <a:xfrm>
            <a:off x="3428671" y="3897770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8E9BDF-4431-4544-ACF1-81DF6EC9F5CC}"/>
              </a:ext>
            </a:extLst>
          </p:cNvPr>
          <p:cNvSpPr txBox="1"/>
          <p:nvPr/>
        </p:nvSpPr>
        <p:spPr>
          <a:xfrm>
            <a:off x="3417962" y="4192894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F9428-876D-4D87-9583-815E2F382AC4}"/>
              </a:ext>
            </a:extLst>
          </p:cNvPr>
          <p:cNvSpPr txBox="1"/>
          <p:nvPr/>
        </p:nvSpPr>
        <p:spPr>
          <a:xfrm>
            <a:off x="3381641" y="4488898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2EE41-24E7-41B7-9852-7E9D2836A75F}"/>
              </a:ext>
            </a:extLst>
          </p:cNvPr>
          <p:cNvSpPr txBox="1"/>
          <p:nvPr/>
        </p:nvSpPr>
        <p:spPr>
          <a:xfrm>
            <a:off x="4966937" y="3068650"/>
            <a:ext cx="9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76E0F9-20A0-445F-9588-141052506C30}"/>
              </a:ext>
            </a:extLst>
          </p:cNvPr>
          <p:cNvSpPr txBox="1"/>
          <p:nvPr/>
        </p:nvSpPr>
        <p:spPr>
          <a:xfrm>
            <a:off x="4966937" y="4947285"/>
            <a:ext cx="9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7" name="내용 개체 틀 7" descr="컴퓨터 단색으로 채워진">
            <a:extLst>
              <a:ext uri="{FF2B5EF4-FFF2-40B4-BE49-F238E27FC236}">
                <a16:creationId xmlns:a16="http://schemas.microsoft.com/office/drawing/2014/main" id="{D3BDCDEB-9DF4-484B-9914-69FD655E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3459" y="4366940"/>
            <a:ext cx="531064" cy="531064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E0C546-7E85-466F-9601-60EE735A3457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766926" y="2791208"/>
            <a:ext cx="3170" cy="1334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3FF2130-CCB1-4399-BEFD-F84C4DC26A4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70096" y="4538008"/>
            <a:ext cx="0" cy="623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EBCB89-CFCF-46A8-AE92-A238C70B38F8}"/>
              </a:ext>
            </a:extLst>
          </p:cNvPr>
          <p:cNvCxnSpPr/>
          <p:nvPr/>
        </p:nvCxnSpPr>
        <p:spPr>
          <a:xfrm>
            <a:off x="2728279" y="5146958"/>
            <a:ext cx="18703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B471DD9-58B0-44F4-8608-8FA98D0E6D39}"/>
              </a:ext>
            </a:extLst>
          </p:cNvPr>
          <p:cNvCxnSpPr/>
          <p:nvPr/>
        </p:nvCxnSpPr>
        <p:spPr>
          <a:xfrm flipV="1">
            <a:off x="4598628" y="4632472"/>
            <a:ext cx="0" cy="514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1DC3274-F647-421A-8B23-8AF9D64DE91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598628" y="4632472"/>
            <a:ext cx="304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2D27C3-359E-4A3D-9127-5B3EC61B5D3B}"/>
              </a:ext>
            </a:extLst>
          </p:cNvPr>
          <p:cNvSpPr txBox="1"/>
          <p:nvPr/>
        </p:nvSpPr>
        <p:spPr>
          <a:xfrm>
            <a:off x="3361633" y="4968885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3DB3702-8E57-4D75-9466-97FECE1A3492}"/>
              </a:ext>
            </a:extLst>
          </p:cNvPr>
          <p:cNvSpPr txBox="1">
            <a:spLocks/>
          </p:cNvSpPr>
          <p:nvPr/>
        </p:nvSpPr>
        <p:spPr>
          <a:xfrm>
            <a:off x="6651811" y="1514035"/>
            <a:ext cx="4996005" cy="472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먼저 라우터와 인사팀 스위치 사이를 트렁크로 연결해서 하나의 포트로 여러 개의 네트워크 정보</a:t>
            </a:r>
            <a:r>
              <a:rPr lang="en-US" altLang="ko-KR" dirty="0"/>
              <a:t>(A</a:t>
            </a:r>
            <a:r>
              <a:rPr lang="ko-KR" altLang="en-US" dirty="0"/>
              <a:t>와 </a:t>
            </a:r>
            <a:r>
              <a:rPr lang="en-US" altLang="ko-KR" dirty="0"/>
              <a:t>B)</a:t>
            </a:r>
            <a:r>
              <a:rPr lang="ko-KR" altLang="en-US" dirty="0"/>
              <a:t>를 전달한다</a:t>
            </a:r>
            <a:r>
              <a:rPr lang="en-US" altLang="ko-KR" dirty="0"/>
              <a:t>. </a:t>
            </a:r>
            <a:r>
              <a:rPr lang="en-US" altLang="ko-KR" sz="2000" dirty="0"/>
              <a:t>(</a:t>
            </a:r>
            <a:r>
              <a:rPr lang="ko-KR" altLang="en-US" sz="2000" dirty="0"/>
              <a:t>일단 여기서 라우터의 인터페이스 수를 줄였다</a:t>
            </a:r>
            <a:r>
              <a:rPr lang="en-US" altLang="ko-KR" sz="2000" dirty="0"/>
              <a:t>.)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또 스위치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VLAN</a:t>
            </a:r>
            <a:r>
              <a:rPr lang="ko-KR" altLang="en-US" dirty="0"/>
              <a:t>으로 설정하여 한 포트는 </a:t>
            </a:r>
            <a:r>
              <a:rPr lang="en-US" altLang="ko-KR" dirty="0"/>
              <a:t>A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다른 한 포트는 </a:t>
            </a:r>
            <a:r>
              <a:rPr lang="en-US" altLang="ko-KR" dirty="0"/>
              <a:t>B</a:t>
            </a:r>
            <a:r>
              <a:rPr lang="ko-KR" altLang="en-US" dirty="0"/>
              <a:t>로 세팅한다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모든 세팅을 마치면 공간</a:t>
            </a:r>
            <a:r>
              <a:rPr lang="en-US" altLang="ko-KR" dirty="0"/>
              <a:t>2</a:t>
            </a:r>
            <a:r>
              <a:rPr lang="ko-KR" altLang="en-US" dirty="0"/>
              <a:t>에서 특별한 스위치 설치 없이 </a:t>
            </a:r>
            <a:r>
              <a:rPr lang="en-US" altLang="ko-KR" dirty="0"/>
              <a:t>A</a:t>
            </a:r>
            <a:r>
              <a:rPr lang="ko-KR" altLang="en-US" dirty="0"/>
              <a:t>네트워크를 사용할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이로써 라우터의 인터페이스와 스위치 개수에서 이득을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36A324-3800-4F0E-B869-0DD05FFED949}"/>
              </a:ext>
            </a:extLst>
          </p:cNvPr>
          <p:cNvSpPr txBox="1"/>
          <p:nvPr/>
        </p:nvSpPr>
        <p:spPr>
          <a:xfrm>
            <a:off x="2063298" y="3389348"/>
            <a:ext cx="1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A,B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212561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CC0D2-659E-4D7D-989A-607DF598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가상의 랜</a:t>
            </a:r>
            <a:r>
              <a:rPr lang="en-US" altLang="ko-KR" dirty="0"/>
              <a:t>(VLAN)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22913-F7CC-4F2F-A758-8BEFA6B3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VLAN</a:t>
            </a:r>
            <a:r>
              <a:rPr lang="ko-KR" altLang="en-US" dirty="0"/>
              <a:t>은 스위치에서만 지원하는 기능이다</a:t>
            </a:r>
            <a:r>
              <a:rPr lang="en-US" altLang="ko-KR" dirty="0"/>
              <a:t>.</a:t>
            </a:r>
          </a:p>
          <a:p>
            <a:pPr marL="0" indent="0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4CA327-0E02-4ED0-B9E1-2F8BDD6EBFC0}"/>
              </a:ext>
            </a:extLst>
          </p:cNvPr>
          <p:cNvSpPr/>
          <p:nvPr/>
        </p:nvSpPr>
        <p:spPr>
          <a:xfrm>
            <a:off x="950259" y="2492187"/>
            <a:ext cx="4912658" cy="109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8A6C2-E33F-4808-9212-4B0710E4F7B8}"/>
              </a:ext>
            </a:extLst>
          </p:cNvPr>
          <p:cNvSpPr/>
          <p:nvPr/>
        </p:nvSpPr>
        <p:spPr>
          <a:xfrm>
            <a:off x="1577788" y="2707340"/>
            <a:ext cx="1138518" cy="430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Vlan1</a:t>
            </a:r>
          </a:p>
          <a:p>
            <a:pPr algn="ctr"/>
            <a:r>
              <a:rPr lang="ko-KR" altLang="en-US" sz="1500" dirty="0"/>
              <a:t>스위치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AEC54-C4B7-47B3-BB23-932F8FAA29B1}"/>
              </a:ext>
            </a:extLst>
          </p:cNvPr>
          <p:cNvSpPr txBox="1"/>
          <p:nvPr/>
        </p:nvSpPr>
        <p:spPr>
          <a:xfrm>
            <a:off x="2814916" y="3241106"/>
            <a:ext cx="34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기능을 지원하는 스위치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358F3B-54A1-444C-B4CB-E18B1B08FF90}"/>
              </a:ext>
            </a:extLst>
          </p:cNvPr>
          <p:cNvSpPr/>
          <p:nvPr/>
        </p:nvSpPr>
        <p:spPr>
          <a:xfrm>
            <a:off x="2904564" y="2707340"/>
            <a:ext cx="1138518" cy="430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Vlan2</a:t>
            </a:r>
          </a:p>
          <a:p>
            <a:pPr algn="ctr"/>
            <a:r>
              <a:rPr lang="ko-KR" altLang="en-US" sz="1500" dirty="0"/>
              <a:t>스위치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12A07-D096-4ED5-B01C-6AE1BCEFD146}"/>
              </a:ext>
            </a:extLst>
          </p:cNvPr>
          <p:cNvSpPr/>
          <p:nvPr/>
        </p:nvSpPr>
        <p:spPr>
          <a:xfrm>
            <a:off x="4231340" y="2707340"/>
            <a:ext cx="1138518" cy="430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Vlan3</a:t>
            </a:r>
          </a:p>
          <a:p>
            <a:pPr algn="ctr"/>
            <a:r>
              <a:rPr lang="ko-KR" altLang="en-US" sz="1500" dirty="0"/>
              <a:t>스위치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9F1EB4F-E39D-43C3-A19A-1F37543BAAD3}"/>
              </a:ext>
            </a:extLst>
          </p:cNvPr>
          <p:cNvSpPr txBox="1">
            <a:spLocks/>
          </p:cNvSpPr>
          <p:nvPr/>
        </p:nvSpPr>
        <p:spPr>
          <a:xfrm>
            <a:off x="6169537" y="2492187"/>
            <a:ext cx="5296322" cy="392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오른쪽 그림은 한 대의 스위치 안에 세 대의 스위치가 있는 모습을 나타낸 것이다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한 스위치 안에 있다고 해도 </a:t>
            </a:r>
            <a:r>
              <a:rPr lang="en-US" altLang="ko-KR" dirty="0"/>
              <a:t>Vlan1, Vlan2, Vlan3</a:t>
            </a:r>
            <a:r>
              <a:rPr lang="ko-KR" altLang="en-US" dirty="0"/>
              <a:t>는 모두 독립된 </a:t>
            </a:r>
            <a:r>
              <a:rPr lang="ko-KR" altLang="en-US" dirty="0" err="1"/>
              <a:t>브로드캐스트</a:t>
            </a:r>
            <a:r>
              <a:rPr lang="ko-KR" altLang="en-US" dirty="0"/>
              <a:t> 도메인이므로 라우터를 통해서만 통신이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1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6005A-78F6-4E04-8668-73DAEB67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가상의 랜</a:t>
            </a:r>
            <a:r>
              <a:rPr lang="en-US" altLang="ko-KR" dirty="0"/>
              <a:t>(VLAN)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8704FD-91C1-4238-9CD6-3EA7811C5CEB}"/>
              </a:ext>
            </a:extLst>
          </p:cNvPr>
          <p:cNvGrpSpPr/>
          <p:nvPr/>
        </p:nvGrpSpPr>
        <p:grpSpPr>
          <a:xfrm>
            <a:off x="950259" y="2115668"/>
            <a:ext cx="5298140" cy="1118251"/>
            <a:chOff x="950259" y="2492187"/>
            <a:chExt cx="5298140" cy="111825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9E9C9F-320D-47EB-841C-DE8D11092FAC}"/>
                </a:ext>
              </a:extLst>
            </p:cNvPr>
            <p:cNvSpPr/>
            <p:nvPr/>
          </p:nvSpPr>
          <p:spPr>
            <a:xfrm>
              <a:off x="950259" y="2492187"/>
              <a:ext cx="4912658" cy="1093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0408D5-748D-480F-9D2B-3D9E560FBEE9}"/>
                </a:ext>
              </a:extLst>
            </p:cNvPr>
            <p:cNvSpPr/>
            <p:nvPr/>
          </p:nvSpPr>
          <p:spPr>
            <a:xfrm>
              <a:off x="1577788" y="2707340"/>
              <a:ext cx="1138518" cy="4303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Vlan1</a:t>
              </a:r>
            </a:p>
            <a:p>
              <a:pPr algn="ctr"/>
              <a:r>
                <a:rPr lang="ko-KR" altLang="en-US" sz="1500" dirty="0"/>
                <a:t>스위치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7FE9C7-D794-4864-BA38-B50E4587A1D7}"/>
                </a:ext>
              </a:extLst>
            </p:cNvPr>
            <p:cNvSpPr txBox="1"/>
            <p:nvPr/>
          </p:nvSpPr>
          <p:spPr>
            <a:xfrm>
              <a:off x="2814916" y="3241106"/>
              <a:ext cx="3433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VLAN</a:t>
              </a:r>
              <a:r>
                <a:rPr lang="ko-KR" altLang="en-US" dirty="0">
                  <a:solidFill>
                    <a:schemeClr val="bg1"/>
                  </a:solidFill>
                </a:rPr>
                <a:t>기능을 지원하는 스위치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372CAC-A622-496C-A422-D2A29362F8D2}"/>
                </a:ext>
              </a:extLst>
            </p:cNvPr>
            <p:cNvSpPr/>
            <p:nvPr/>
          </p:nvSpPr>
          <p:spPr>
            <a:xfrm>
              <a:off x="2904564" y="2707340"/>
              <a:ext cx="1138518" cy="4303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Vlan2</a:t>
              </a:r>
            </a:p>
            <a:p>
              <a:pPr algn="ctr"/>
              <a:r>
                <a:rPr lang="ko-KR" altLang="en-US" sz="1500" dirty="0"/>
                <a:t>스위치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47585A-820D-432F-97B3-CF60AADDE8A7}"/>
                </a:ext>
              </a:extLst>
            </p:cNvPr>
            <p:cNvSpPr/>
            <p:nvPr/>
          </p:nvSpPr>
          <p:spPr>
            <a:xfrm>
              <a:off x="4231340" y="2707340"/>
              <a:ext cx="1138518" cy="4303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Vlan3</a:t>
              </a:r>
            </a:p>
            <a:p>
              <a:pPr algn="ctr"/>
              <a:r>
                <a:rPr lang="ko-KR" altLang="en-US" sz="1500" dirty="0"/>
                <a:t>스위치</a:t>
              </a:r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6A82B0A-6A0C-4D51-91C0-0F623BD6AB4B}"/>
              </a:ext>
            </a:extLst>
          </p:cNvPr>
          <p:cNvSpPr txBox="1">
            <a:spLocks/>
          </p:cNvSpPr>
          <p:nvPr/>
        </p:nvSpPr>
        <p:spPr>
          <a:xfrm>
            <a:off x="6169537" y="2115668"/>
            <a:ext cx="5296322" cy="392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오른쪽 그림을 보면 </a:t>
            </a:r>
            <a:r>
              <a:rPr lang="en-US" altLang="ko-KR" dirty="0"/>
              <a:t>VLAN</a:t>
            </a:r>
            <a:r>
              <a:rPr lang="ko-KR" altLang="en-US" dirty="0"/>
              <a:t>이 구성된 스위치 두개가 연결 되어있음을 볼 수 있다</a:t>
            </a:r>
            <a:r>
              <a:rPr lang="en-US" altLang="ko-KR" dirty="0"/>
              <a:t>. </a:t>
            </a:r>
            <a:r>
              <a:rPr lang="ko-KR" altLang="en-US" dirty="0"/>
              <a:t>이 스위치는 </a:t>
            </a:r>
            <a:r>
              <a:rPr lang="ko-KR" altLang="en-US" dirty="0" err="1"/>
              <a:t>패스트</a:t>
            </a:r>
            <a:r>
              <a:rPr lang="ko-KR" altLang="en-US" dirty="0"/>
              <a:t> 이더넷 포트를 통해 연결되고 하나의 트렁크 포트를 통해 여러 개의 </a:t>
            </a:r>
            <a:r>
              <a:rPr lang="en-US" altLang="ko-KR" dirty="0"/>
              <a:t>VLAN(1~3)</a:t>
            </a:r>
            <a:r>
              <a:rPr lang="ko-KR" altLang="en-US" dirty="0"/>
              <a:t>정보를 전송할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 구성에서도 다른 </a:t>
            </a:r>
            <a:r>
              <a:rPr lang="en-US" altLang="ko-KR" dirty="0"/>
              <a:t>VLAN</a:t>
            </a:r>
            <a:r>
              <a:rPr lang="ko-KR" altLang="en-US" dirty="0"/>
              <a:t>간에는 라우터를 통해서만 통신이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(Vlan1</a:t>
            </a:r>
            <a:r>
              <a:rPr lang="ko-KR" altLang="en-US" sz="2000" dirty="0"/>
              <a:t>은 </a:t>
            </a:r>
            <a:r>
              <a:rPr lang="en-US" altLang="ko-KR" sz="2000" dirty="0"/>
              <a:t>Vlan1 </a:t>
            </a:r>
            <a:r>
              <a:rPr lang="ko-KR" altLang="en-US" sz="2000" dirty="0"/>
              <a:t>끼리</a:t>
            </a:r>
            <a:r>
              <a:rPr lang="en-US" altLang="ko-KR" sz="2000" dirty="0"/>
              <a:t>, Vlan2</a:t>
            </a:r>
            <a:r>
              <a:rPr lang="ko-KR" altLang="en-US" sz="2000" dirty="0"/>
              <a:t>은 </a:t>
            </a:r>
            <a:r>
              <a:rPr lang="en-US" altLang="ko-KR" sz="2000" dirty="0"/>
              <a:t>Vlan2 </a:t>
            </a:r>
            <a:r>
              <a:rPr lang="ko-KR" altLang="en-US" sz="2000" dirty="0"/>
              <a:t>끼리</a:t>
            </a:r>
            <a:r>
              <a:rPr lang="en-US" altLang="ko-KR" sz="2000" dirty="0"/>
              <a:t>, Vlan3</a:t>
            </a:r>
            <a:r>
              <a:rPr lang="ko-KR" altLang="en-US" sz="2000" dirty="0"/>
              <a:t>은 </a:t>
            </a:r>
            <a:r>
              <a:rPr lang="en-US" altLang="ko-KR" sz="2000" dirty="0"/>
              <a:t>Vlan3 </a:t>
            </a:r>
            <a:r>
              <a:rPr lang="ko-KR" altLang="en-US" sz="2000" dirty="0"/>
              <a:t>끼리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410BC2-EF23-451C-8DC2-DC8346F8E59C}"/>
              </a:ext>
            </a:extLst>
          </p:cNvPr>
          <p:cNvGrpSpPr/>
          <p:nvPr/>
        </p:nvGrpSpPr>
        <p:grpSpPr>
          <a:xfrm>
            <a:off x="950259" y="3845857"/>
            <a:ext cx="5298140" cy="1118251"/>
            <a:chOff x="950259" y="2492187"/>
            <a:chExt cx="5298140" cy="111825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1815CF0-9289-411D-9242-F62298769CB9}"/>
                </a:ext>
              </a:extLst>
            </p:cNvPr>
            <p:cNvSpPr/>
            <p:nvPr/>
          </p:nvSpPr>
          <p:spPr>
            <a:xfrm>
              <a:off x="950259" y="2492187"/>
              <a:ext cx="4912658" cy="1093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F73D10-FAD0-4064-BB09-05D0E627ABAD}"/>
                </a:ext>
              </a:extLst>
            </p:cNvPr>
            <p:cNvSpPr/>
            <p:nvPr/>
          </p:nvSpPr>
          <p:spPr>
            <a:xfrm>
              <a:off x="1577788" y="2707340"/>
              <a:ext cx="1138518" cy="4303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Vlan1</a:t>
              </a:r>
            </a:p>
            <a:p>
              <a:pPr algn="ctr"/>
              <a:r>
                <a:rPr lang="ko-KR" altLang="en-US" sz="1500" dirty="0"/>
                <a:t>스위치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D777AA-0097-4D78-A871-F4E005F0DF42}"/>
                </a:ext>
              </a:extLst>
            </p:cNvPr>
            <p:cNvSpPr txBox="1"/>
            <p:nvPr/>
          </p:nvSpPr>
          <p:spPr>
            <a:xfrm>
              <a:off x="2814916" y="3241106"/>
              <a:ext cx="3433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VLAN</a:t>
              </a:r>
              <a:r>
                <a:rPr lang="ko-KR" altLang="en-US" dirty="0">
                  <a:solidFill>
                    <a:schemeClr val="bg1"/>
                  </a:solidFill>
                </a:rPr>
                <a:t>기능을 지원하는 스위치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59A27F-6BB4-4F7E-98C5-7432EB805ECC}"/>
                </a:ext>
              </a:extLst>
            </p:cNvPr>
            <p:cNvSpPr/>
            <p:nvPr/>
          </p:nvSpPr>
          <p:spPr>
            <a:xfrm>
              <a:off x="2904564" y="2707340"/>
              <a:ext cx="1138518" cy="4303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Vlan2</a:t>
              </a:r>
            </a:p>
            <a:p>
              <a:pPr algn="ctr"/>
              <a:r>
                <a:rPr lang="ko-KR" altLang="en-US" sz="1500" dirty="0"/>
                <a:t>스위치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F7B68F2-D12C-4F04-B9F1-16847159E08E}"/>
                </a:ext>
              </a:extLst>
            </p:cNvPr>
            <p:cNvSpPr/>
            <p:nvPr/>
          </p:nvSpPr>
          <p:spPr>
            <a:xfrm>
              <a:off x="4231340" y="2707340"/>
              <a:ext cx="1138518" cy="4303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Vlan3</a:t>
              </a:r>
            </a:p>
            <a:p>
              <a:pPr algn="ctr"/>
              <a:r>
                <a:rPr lang="ko-KR" altLang="en-US" sz="1500" dirty="0"/>
                <a:t>스위치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D6539D-6FB6-4B5A-8B3B-2BD7199772F6}"/>
              </a:ext>
            </a:extLst>
          </p:cNvPr>
          <p:cNvSpPr/>
          <p:nvPr/>
        </p:nvSpPr>
        <p:spPr>
          <a:xfrm>
            <a:off x="1228165" y="3209362"/>
            <a:ext cx="188259" cy="63649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F436A-3F08-4E4F-A46E-880DACC7C94D}"/>
              </a:ext>
            </a:extLst>
          </p:cNvPr>
          <p:cNvSpPr txBox="1"/>
          <p:nvPr/>
        </p:nvSpPr>
        <p:spPr>
          <a:xfrm>
            <a:off x="578224" y="338687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트렁크 포트</a:t>
            </a:r>
          </a:p>
        </p:txBody>
      </p:sp>
    </p:spTree>
    <p:extLst>
      <p:ext uri="{BB962C8B-B14F-4D97-AF65-F5344CB8AC3E}">
        <p14:creationId xmlns:p14="http://schemas.microsoft.com/office/powerpoint/2010/main" val="8584639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499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HY견고딕</vt:lpstr>
      <vt:lpstr>한컴 솔잎 M</vt:lpstr>
      <vt:lpstr>한컴 윤고딕 250</vt:lpstr>
      <vt:lpstr>한컴 윤체 L</vt:lpstr>
      <vt:lpstr>Arial</vt:lpstr>
      <vt:lpstr>Calibri</vt:lpstr>
      <vt:lpstr>Calibri Light</vt:lpstr>
      <vt:lpstr>1_Office Theme</vt:lpstr>
      <vt:lpstr>PART_06</vt:lpstr>
      <vt:lpstr>맥 어드레스의 저장</vt:lpstr>
      <vt:lpstr>가상의 랜(VLAN)이란?</vt:lpstr>
      <vt:lpstr>가상의 랜(VLAN)이란?</vt:lpstr>
      <vt:lpstr>가상의 랜(VLAN)이란?</vt:lpstr>
      <vt:lpstr>가상의 랜(VLAN)이란?</vt:lpstr>
      <vt:lpstr>가상의 랜(VLAN)이란?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PART_06</dc:title>
  <dc:creator>정성목</dc:creator>
  <cp:lastModifiedBy>정성목</cp:lastModifiedBy>
  <cp:revision>6</cp:revision>
  <dcterms:created xsi:type="dcterms:W3CDTF">2021-01-19T04:34:32Z</dcterms:created>
  <dcterms:modified xsi:type="dcterms:W3CDTF">2021-01-19T05:19:52Z</dcterms:modified>
</cp:coreProperties>
</file>