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dirty="0"/>
              <a:t>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3585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6B16F0DC-11BD-4116-8C8E-B2CC3885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69991"/>
            <a:ext cx="2593696" cy="2593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D1525-AE35-4224-A134-E3CBD3FFA1BB}"/>
              </a:ext>
            </a:extLst>
          </p:cNvPr>
          <p:cNvSpPr/>
          <p:nvPr userDrawn="1"/>
        </p:nvSpPr>
        <p:spPr>
          <a:xfrm>
            <a:off x="7368466" y="5114047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FCF5B-D0EF-4D8B-8A5F-B20849969400}"/>
              </a:ext>
            </a:extLst>
          </p:cNvPr>
          <p:cNvSpPr/>
          <p:nvPr userDrawn="1"/>
        </p:nvSpPr>
        <p:spPr>
          <a:xfrm>
            <a:off x="5690586" y="4892605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E7A637-9C49-4A29-BCE8-42BE7B964D9D}"/>
              </a:ext>
            </a:extLst>
          </p:cNvPr>
          <p:cNvSpPr txBox="1">
            <a:spLocks/>
          </p:cNvSpPr>
          <p:nvPr userDrawn="1"/>
        </p:nvSpPr>
        <p:spPr>
          <a:xfrm>
            <a:off x="62884" y="3132496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B82AF-5AF3-41C7-8257-A162CAD0C769}"/>
              </a:ext>
            </a:extLst>
          </p:cNvPr>
          <p:cNvSpPr/>
          <p:nvPr userDrawn="1"/>
        </p:nvSpPr>
        <p:spPr>
          <a:xfrm>
            <a:off x="0" y="3877158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A61EB-DC0A-4483-8F8E-9538FB3D7771}"/>
              </a:ext>
            </a:extLst>
          </p:cNvPr>
          <p:cNvSpPr/>
          <p:nvPr userDrawn="1"/>
        </p:nvSpPr>
        <p:spPr>
          <a:xfrm>
            <a:off x="0" y="3655716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78B87F-0E1C-4633-B358-DA2961C56DE1}"/>
              </a:ext>
            </a:extLst>
          </p:cNvPr>
          <p:cNvSpPr txBox="1">
            <a:spLocks/>
          </p:cNvSpPr>
          <p:nvPr userDrawn="1"/>
        </p:nvSpPr>
        <p:spPr>
          <a:xfrm>
            <a:off x="10194525" y="5192669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정성목</a:t>
            </a:r>
            <a:endParaRPr lang="en-US"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74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925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440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9" y="243452"/>
            <a:ext cx="9926714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-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- </a:t>
            </a: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6BEA3F3-CA7B-435F-9F87-A8541F066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" y="76536"/>
            <a:ext cx="1492479" cy="1492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716204-3ED6-49EC-9B56-98F1117D0691}"/>
              </a:ext>
            </a:extLst>
          </p:cNvPr>
          <p:cNvSpPr/>
          <p:nvPr userDrawn="1"/>
        </p:nvSpPr>
        <p:spPr>
          <a:xfrm>
            <a:off x="7368466" y="6433573"/>
            <a:ext cx="482353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2E406D-DDAF-4759-A2E0-6B7C691A7575}"/>
              </a:ext>
            </a:extLst>
          </p:cNvPr>
          <p:cNvSpPr/>
          <p:nvPr userDrawn="1"/>
        </p:nvSpPr>
        <p:spPr>
          <a:xfrm>
            <a:off x="5690586" y="6293957"/>
            <a:ext cx="650141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2F3FA-3A94-424E-8AF1-E181A05702C3}"/>
              </a:ext>
            </a:extLst>
          </p:cNvPr>
          <p:cNvSpPr txBox="1">
            <a:spLocks/>
          </p:cNvSpPr>
          <p:nvPr userDrawn="1"/>
        </p:nvSpPr>
        <p:spPr>
          <a:xfrm>
            <a:off x="10111666" y="6468136"/>
            <a:ext cx="2743200" cy="81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</p:spTree>
    <p:extLst>
      <p:ext uri="{BB962C8B-B14F-4D97-AF65-F5344CB8AC3E}">
        <p14:creationId xmlns:p14="http://schemas.microsoft.com/office/powerpoint/2010/main" val="29013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7065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578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06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09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462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12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99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62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DE81B-DF17-4166-8F41-8EFB17F1B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PART_07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C7A1D-DB68-4173-B9FF-E82067B7C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라우터만 알면 네트워크 도사</a:t>
            </a:r>
            <a:r>
              <a:rPr lang="en-US" altLang="ko-KR" dirty="0"/>
              <a:t>?!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06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E328A-CF37-49FB-909E-56F754A6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핑</a:t>
            </a:r>
            <a:r>
              <a:rPr lang="en-US" altLang="ko-KR" dirty="0"/>
              <a:t>(Ping)</a:t>
            </a:r>
            <a:r>
              <a:rPr lang="ko-KR" altLang="en-US" dirty="0"/>
              <a:t>과 </a:t>
            </a:r>
            <a:r>
              <a:rPr lang="ko-KR" altLang="en-US" dirty="0" err="1"/>
              <a:t>트레이스</a:t>
            </a:r>
            <a:r>
              <a:rPr lang="en-US" altLang="ko-KR" dirty="0"/>
              <a:t>(Trace)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08E73-E71B-477D-B184-B9E34FD3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라우터를 구성한 후 네트워크의 연결에 이상이 없는지를 테스트하기 위해 만든 프로그램이다</a:t>
            </a:r>
            <a:r>
              <a:rPr lang="en-US" altLang="ko-KR" dirty="0"/>
              <a:t>. </a:t>
            </a:r>
            <a:r>
              <a:rPr lang="ko-KR" altLang="en-US" dirty="0"/>
              <a:t>출발지부터 목적지 까지에 이상이 있다면 어디에서 이상이 있는지 찾아낼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ping</a:t>
            </a:r>
            <a:r>
              <a:rPr lang="ko-KR" altLang="en-US" dirty="0"/>
              <a:t>명령어를 통해 해당 목적지까지 연결이 잘 되었는지를 확인할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trace</a:t>
            </a:r>
            <a:r>
              <a:rPr lang="ko-KR" altLang="en-US" dirty="0"/>
              <a:t>명령어를 통해 해당 목적지까지의 경로를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24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FE12A-0AB6-418D-A2CD-C2288C0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라우터란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AC57-EAA3-473B-B6C9-504275B9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라우터 </a:t>
            </a:r>
            <a:r>
              <a:rPr lang="en-US" altLang="ko-KR" dirty="0"/>
              <a:t>: </a:t>
            </a:r>
            <a:r>
              <a:rPr lang="ko-KR" altLang="en-US" dirty="0"/>
              <a:t>지능을 가진 경로 </a:t>
            </a:r>
            <a:r>
              <a:rPr lang="ko-KR" altLang="en-US" dirty="0" err="1"/>
              <a:t>배정기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Path Determination(</a:t>
            </a:r>
            <a:r>
              <a:rPr lang="ko-KR" altLang="en-US" dirty="0"/>
              <a:t>경로 설정</a:t>
            </a:r>
            <a:r>
              <a:rPr lang="en-US" altLang="ko-KR" dirty="0"/>
              <a:t>), Switching(</a:t>
            </a:r>
            <a:r>
              <a:rPr lang="ko-KR" altLang="en-US" dirty="0"/>
              <a:t>스위칭</a:t>
            </a:r>
            <a:r>
              <a:rPr lang="en-US" altLang="ko-KR" dirty="0"/>
              <a:t>)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여기서 말하는 </a:t>
            </a:r>
            <a:r>
              <a:rPr lang="ko-KR" altLang="en-US" dirty="0" err="1"/>
              <a:t>스위칭은</a:t>
            </a:r>
            <a:r>
              <a:rPr lang="ko-KR" altLang="en-US" dirty="0"/>
              <a:t> 스위치의 기능과 다르다</a:t>
            </a:r>
            <a:r>
              <a:rPr lang="en-US" altLang="ko-KR" dirty="0"/>
              <a:t>.)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가장 좋고 빠른 길로 데이터를 전송하기 위해 라우터는 라우팅 알고리즘을 사용하는데</a:t>
            </a:r>
            <a:r>
              <a:rPr lang="en-US" altLang="ko-KR" dirty="0"/>
              <a:t>, </a:t>
            </a:r>
            <a:r>
              <a:rPr lang="ko-KR" altLang="en-US" dirty="0"/>
              <a:t>라우팅 알고리즘은 라우팅 테이블이라는 것을 만들어서 관리한다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라우터도 </a:t>
            </a:r>
            <a:r>
              <a:rPr lang="en-US" altLang="ko-KR" dirty="0"/>
              <a:t>PC</a:t>
            </a:r>
            <a:r>
              <a:rPr lang="ko-KR" altLang="en-US" dirty="0"/>
              <a:t>처럼 </a:t>
            </a:r>
            <a:r>
              <a:rPr lang="en-US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인터페이스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35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336B5-F71F-408B-8FC1-CA9974ED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프로토콜</a:t>
            </a:r>
            <a:r>
              <a:rPr lang="en-US" altLang="ko-KR" dirty="0"/>
              <a:t>, </a:t>
            </a:r>
            <a:r>
              <a:rPr lang="ko-KR" altLang="en-US" dirty="0" err="1"/>
              <a:t>라우티드</a:t>
            </a:r>
            <a:r>
              <a:rPr lang="ko-KR" altLang="en-US" dirty="0"/>
              <a:t>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366D4-7A57-4CD6-B750-3A93E6C8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라우티드</a:t>
            </a:r>
            <a:r>
              <a:rPr lang="ko-KR" altLang="en-US" dirty="0"/>
              <a:t> 프로토콜 </a:t>
            </a:r>
            <a:r>
              <a:rPr lang="en-US" altLang="ko-KR" dirty="0"/>
              <a:t>: </a:t>
            </a:r>
            <a:r>
              <a:rPr lang="ko-KR" altLang="en-US" dirty="0"/>
              <a:t>라우팅을 당하는 입장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/>
              <a:t>TCP/IP, IPX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라우팅 프로토콜 </a:t>
            </a:r>
            <a:r>
              <a:rPr lang="en-US" altLang="ko-KR" dirty="0"/>
              <a:t>: </a:t>
            </a:r>
            <a:r>
              <a:rPr lang="ko-KR" altLang="en-US" dirty="0"/>
              <a:t>라우팅 알고리즘과 같은 말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/>
              <a:t>RIP, IGRP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라우팅 알고리즘 </a:t>
            </a:r>
            <a:r>
              <a:rPr lang="en-US" altLang="ko-KR" dirty="0"/>
              <a:t>: </a:t>
            </a:r>
            <a:r>
              <a:rPr lang="ko-KR" altLang="en-US" dirty="0"/>
              <a:t>라우팅 테이블을 가지고 있으면서 자기가 찾아갈 경로에 대한 정보를 이곳에 기억해 둔다</a:t>
            </a:r>
            <a:r>
              <a:rPr lang="en-US" altLang="ko-KR" dirty="0"/>
              <a:t>.(</a:t>
            </a:r>
            <a:r>
              <a:rPr lang="ko-KR" altLang="en-US" dirty="0"/>
              <a:t>목적지</a:t>
            </a:r>
            <a:r>
              <a:rPr lang="en-US" altLang="ko-KR" dirty="0"/>
              <a:t>, </a:t>
            </a:r>
            <a:r>
              <a:rPr lang="ko-KR" altLang="en-US" dirty="0"/>
              <a:t>목적지까지 거리</a:t>
            </a:r>
            <a:r>
              <a:rPr lang="en-US" altLang="ko-KR" dirty="0"/>
              <a:t>, </a:t>
            </a:r>
            <a:r>
              <a:rPr lang="ko-KR" altLang="en-US" dirty="0"/>
              <a:t>어떻게 가는지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86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C2084-CCCA-436E-94B2-DB19266C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29A06-2803-46E4-8315-7268FEA3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스태틱</a:t>
            </a:r>
            <a:r>
              <a:rPr lang="ko-KR" altLang="en-US" dirty="0"/>
              <a:t> 라우팅 프로토콜 </a:t>
            </a:r>
            <a:r>
              <a:rPr lang="en-US" altLang="ko-KR" dirty="0"/>
              <a:t>: </a:t>
            </a:r>
            <a:r>
              <a:rPr lang="ko-KR" altLang="en-US" dirty="0"/>
              <a:t>사람이 일일이 경로를 지정하고 입력해주는 것</a:t>
            </a:r>
            <a:r>
              <a:rPr lang="en-US" altLang="ko-KR" dirty="0"/>
              <a:t>. </a:t>
            </a:r>
            <a:r>
              <a:rPr lang="ko-KR" altLang="en-US" dirty="0"/>
              <a:t>사람이 모든 것을 생각하고 넣어주므로 라우터가 할 일이 없어서 속도도 빠르고</a:t>
            </a:r>
            <a:r>
              <a:rPr lang="en-US" altLang="ko-KR" dirty="0"/>
              <a:t>, </a:t>
            </a:r>
            <a:r>
              <a:rPr lang="ko-KR" altLang="en-US" dirty="0"/>
              <a:t>메모리도 적게 든다</a:t>
            </a:r>
            <a:r>
              <a:rPr lang="en-US" altLang="ko-KR" dirty="0"/>
              <a:t>. </a:t>
            </a:r>
            <a:r>
              <a:rPr lang="ko-KR" altLang="en-US" dirty="0"/>
              <a:t>또한 라우터들끼리 라우팅 테이블을 교환할 필요가 없다</a:t>
            </a:r>
            <a:r>
              <a:rPr lang="en-US" altLang="ko-KR" dirty="0"/>
              <a:t>. </a:t>
            </a:r>
            <a:r>
              <a:rPr lang="ko-KR" altLang="en-US" dirty="0"/>
              <a:t>따라서 보안에도 강하다</a:t>
            </a:r>
            <a:r>
              <a:rPr lang="en-US" altLang="ko-KR" dirty="0"/>
              <a:t>. </a:t>
            </a:r>
            <a:r>
              <a:rPr lang="ko-KR" altLang="en-US" dirty="0"/>
              <a:t>하지만 해당 경로에 문제가 생기면 그 경로를 고칠 때 까지 문제가 발생한다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다이내믹 라우팅 프로토콜 </a:t>
            </a:r>
            <a:r>
              <a:rPr lang="en-US" altLang="ko-KR" dirty="0"/>
              <a:t>: </a:t>
            </a:r>
            <a:r>
              <a:rPr lang="ko-KR" altLang="en-US" dirty="0"/>
              <a:t>그때그때 마다 최적의 방법을 찾아 전송한다</a:t>
            </a:r>
            <a:r>
              <a:rPr lang="en-US" altLang="ko-KR" dirty="0"/>
              <a:t>. </a:t>
            </a:r>
            <a:r>
              <a:rPr lang="ko-KR" altLang="en-US" dirty="0"/>
              <a:t>하지만 라우터에게 부담을 준다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RIP, IGRP, OSPF, EIGRP </a:t>
            </a:r>
            <a:r>
              <a:rPr lang="ko-KR" altLang="en-US" dirty="0"/>
              <a:t>등이 이런 다이내믹 라우팅 프로토콜에 속한다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41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23895-D565-4216-ACC9-DA0021E3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31C0C-8BD0-41AA-9D96-93EEDA8E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2069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라우팅 테이블에는 목적지와 목적지를 가려면 어느 인터페이스로 가야 하는지를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C325ADB1-342C-4015-907E-5E797A6EA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60" y="4518832"/>
            <a:ext cx="663387" cy="663387"/>
          </a:xfrm>
          <a:prstGeom prst="rect">
            <a:avLst/>
          </a:prstGeom>
        </p:spPr>
      </p:pic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2AA7E8BD-3CC3-4471-AA9B-5B2B8FAC6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59" y="5289797"/>
            <a:ext cx="663387" cy="663387"/>
          </a:xfrm>
          <a:prstGeom prst="rect">
            <a:avLst/>
          </a:prstGeo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6DE8D3EC-1043-470F-8019-D984B6844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625" y="2864225"/>
            <a:ext cx="663387" cy="663387"/>
          </a:xfrm>
          <a:prstGeom prst="rect">
            <a:avLst/>
          </a:prstGeom>
        </p:spPr>
      </p:pic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34640451-88FE-414F-83CD-8E15F49D8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624" y="3635190"/>
            <a:ext cx="663387" cy="663387"/>
          </a:xfrm>
          <a:prstGeom prst="rect">
            <a:avLst/>
          </a:prstGeom>
        </p:spPr>
      </p:pic>
      <p:pic>
        <p:nvPicPr>
          <p:cNvPr id="9" name="그래픽 8" descr="컴퓨터 단색으로 채워진">
            <a:extLst>
              <a:ext uri="{FF2B5EF4-FFF2-40B4-BE49-F238E27FC236}">
                <a16:creationId xmlns:a16="http://schemas.microsoft.com/office/drawing/2014/main" id="{7B9D8AFA-566D-42FA-88E4-B8F2792D2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0664" y="3527612"/>
            <a:ext cx="663387" cy="663387"/>
          </a:xfrm>
          <a:prstGeom prst="rect">
            <a:avLst/>
          </a:prstGeom>
        </p:spPr>
      </p:pic>
      <p:pic>
        <p:nvPicPr>
          <p:cNvPr id="10" name="그래픽 9" descr="컴퓨터 단색으로 채워진">
            <a:extLst>
              <a:ext uri="{FF2B5EF4-FFF2-40B4-BE49-F238E27FC236}">
                <a16:creationId xmlns:a16="http://schemas.microsoft.com/office/drawing/2014/main" id="{C456CEB3-F402-49D3-9573-0EEF7639F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0664" y="4105837"/>
            <a:ext cx="663387" cy="6633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B6848B-001E-4B27-8882-84B6CBDEA6DE}"/>
              </a:ext>
            </a:extLst>
          </p:cNvPr>
          <p:cNvSpPr/>
          <p:nvPr/>
        </p:nvSpPr>
        <p:spPr>
          <a:xfrm>
            <a:off x="3493402" y="3635190"/>
            <a:ext cx="1048870" cy="66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094465-5781-4033-ACF1-ADE673500FD4}"/>
              </a:ext>
            </a:extLst>
          </p:cNvPr>
          <p:cNvSpPr/>
          <p:nvPr/>
        </p:nvSpPr>
        <p:spPr>
          <a:xfrm>
            <a:off x="2823882" y="2874304"/>
            <a:ext cx="45719" cy="3302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3435CC-953E-4CC4-9D88-5B8B938BA8C9}"/>
              </a:ext>
            </a:extLst>
          </p:cNvPr>
          <p:cNvSpPr/>
          <p:nvPr/>
        </p:nvSpPr>
        <p:spPr>
          <a:xfrm>
            <a:off x="1392599" y="4606795"/>
            <a:ext cx="45719" cy="1366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43ACE9-BE46-4969-99B7-2209A1C1CD62}"/>
              </a:ext>
            </a:extLst>
          </p:cNvPr>
          <p:cNvSpPr/>
          <p:nvPr/>
        </p:nvSpPr>
        <p:spPr>
          <a:xfrm rot="5400000">
            <a:off x="3129298" y="3478923"/>
            <a:ext cx="52554" cy="6633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FCBCE1-E455-49AB-AF3F-DD36FCC147C6}"/>
              </a:ext>
            </a:extLst>
          </p:cNvPr>
          <p:cNvSpPr/>
          <p:nvPr/>
        </p:nvSpPr>
        <p:spPr>
          <a:xfrm rot="5400000">
            <a:off x="4847688" y="3747864"/>
            <a:ext cx="52554" cy="6633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A5E018-1059-4522-B6B7-0E168913D669}"/>
              </a:ext>
            </a:extLst>
          </p:cNvPr>
          <p:cNvSpPr/>
          <p:nvPr/>
        </p:nvSpPr>
        <p:spPr>
          <a:xfrm>
            <a:off x="5189582" y="3403221"/>
            <a:ext cx="45719" cy="1366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061DC1-DF99-426B-9133-A8C0EE03D4D5}"/>
              </a:ext>
            </a:extLst>
          </p:cNvPr>
          <p:cNvSpPr/>
          <p:nvPr/>
        </p:nvSpPr>
        <p:spPr>
          <a:xfrm rot="5400000">
            <a:off x="2122751" y="4595501"/>
            <a:ext cx="52555" cy="1441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37CE02-9EC5-407D-BE50-5C20CFB39C2A}"/>
              </a:ext>
            </a:extLst>
          </p:cNvPr>
          <p:cNvSpPr/>
          <p:nvPr/>
        </p:nvSpPr>
        <p:spPr>
          <a:xfrm>
            <a:off x="1676141" y="4984379"/>
            <a:ext cx="1048870" cy="66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A7991-32CC-417E-9DAC-EB5345ADC8F9}"/>
              </a:ext>
            </a:extLst>
          </p:cNvPr>
          <p:cNvSpPr txBox="1"/>
          <p:nvPr/>
        </p:nvSpPr>
        <p:spPr>
          <a:xfrm>
            <a:off x="889486" y="4252864"/>
            <a:ext cx="12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150.1.3.0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D40FF-9BCB-48CF-A539-78440F2AF4F6}"/>
              </a:ext>
            </a:extLst>
          </p:cNvPr>
          <p:cNvSpPr txBox="1"/>
          <p:nvPr/>
        </p:nvSpPr>
        <p:spPr>
          <a:xfrm>
            <a:off x="2366899" y="2558727"/>
            <a:ext cx="12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150.1.2.0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40F9-E819-4E33-89CD-B198D2063251}"/>
              </a:ext>
            </a:extLst>
          </p:cNvPr>
          <p:cNvSpPr txBox="1"/>
          <p:nvPr/>
        </p:nvSpPr>
        <p:spPr>
          <a:xfrm>
            <a:off x="4966663" y="3016721"/>
            <a:ext cx="12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150.2.0.0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10D6C1-E347-45E2-A9EB-32A5FF8FA07A}"/>
              </a:ext>
            </a:extLst>
          </p:cNvPr>
          <p:cNvSpPr txBox="1"/>
          <p:nvPr/>
        </p:nvSpPr>
        <p:spPr>
          <a:xfrm>
            <a:off x="3030791" y="3476495"/>
            <a:ext cx="12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44E9C-3F76-4E1E-8DDC-3E7821A8DCDA}"/>
              </a:ext>
            </a:extLst>
          </p:cNvPr>
          <p:cNvSpPr txBox="1"/>
          <p:nvPr/>
        </p:nvSpPr>
        <p:spPr>
          <a:xfrm>
            <a:off x="4577870" y="3742266"/>
            <a:ext cx="122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ToO</a:t>
            </a:r>
            <a:endParaRPr lang="ko-KR" altLang="en-US" dirty="0"/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82E1FCCB-5B68-4E8B-8B96-EFA7E5010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5402"/>
              </p:ext>
            </p:extLst>
          </p:nvPr>
        </p:nvGraphicFramePr>
        <p:xfrm>
          <a:off x="3195372" y="4353316"/>
          <a:ext cx="1688354" cy="102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77">
                  <a:extLst>
                    <a:ext uri="{9D8B030D-6E8A-4147-A177-3AD203B41FA5}">
                      <a16:colId xmlns:a16="http://schemas.microsoft.com/office/drawing/2014/main" val="3100555426"/>
                    </a:ext>
                  </a:extLst>
                </a:gridCol>
                <a:gridCol w="844177">
                  <a:extLst>
                    <a:ext uri="{9D8B030D-6E8A-4147-A177-3AD203B41FA5}">
                      <a16:colId xmlns:a16="http://schemas.microsoft.com/office/drawing/2014/main" val="1280075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Network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Interface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185533"/>
                  </a:ext>
                </a:extLst>
              </a:tr>
              <a:tr h="365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150.1.0.0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E0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123337"/>
                  </a:ext>
                </a:extLst>
              </a:tr>
              <a:tr h="365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150.2.0.0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ToO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449213"/>
                  </a:ext>
                </a:extLst>
              </a:tr>
            </a:tbl>
          </a:graphicData>
        </a:graphic>
      </p:graphicFrame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6F0A2361-50A4-4EB5-A017-B9CBE715E5B6}"/>
              </a:ext>
            </a:extLst>
          </p:cNvPr>
          <p:cNvSpPr txBox="1">
            <a:spLocks/>
          </p:cNvSpPr>
          <p:nvPr/>
        </p:nvSpPr>
        <p:spPr>
          <a:xfrm>
            <a:off x="6190087" y="2558727"/>
            <a:ext cx="5163713" cy="349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라우터는 항상 최적의 경로를 찾아 라우팅 테이블에 유지하고 있다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그러나 전원이 꺼지면 라우팅 테이블에 있는 내용은 모두 삭제된다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전원을 키면 다시 라우팅 테이블이 채워진다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01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FB3CA-CC9D-42C8-B1AE-0E57EF46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D1C8E-C9B7-40C2-9939-5188C101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AS : Autonomous System, </a:t>
            </a:r>
            <a:r>
              <a:rPr lang="ko-KR" altLang="en-US" dirty="0"/>
              <a:t>쉽게 말해서 라우터의 집단이다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하나의 네트워크 관리자에 의해 관리된다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AS</a:t>
            </a:r>
            <a:r>
              <a:rPr lang="ko-KR" altLang="en-US" dirty="0"/>
              <a:t>를 묶어주는 이유는 라우터가 가지는 정보를 보다 효율적으로 관리하기 위함이다</a:t>
            </a:r>
            <a:r>
              <a:rPr lang="en-US" altLang="ko-KR" dirty="0"/>
              <a:t>. AS</a:t>
            </a:r>
            <a:r>
              <a:rPr lang="ko-KR" altLang="en-US" dirty="0"/>
              <a:t>안에 있는 라우터들은 그 </a:t>
            </a:r>
            <a:r>
              <a:rPr lang="en-US" altLang="ko-KR" dirty="0"/>
              <a:t>AS</a:t>
            </a:r>
            <a:r>
              <a:rPr lang="ko-KR" altLang="en-US" dirty="0"/>
              <a:t>에 대한 정보만 알고 있으면 되고</a:t>
            </a:r>
            <a:r>
              <a:rPr lang="en-US" altLang="ko-KR" dirty="0"/>
              <a:t>, AS</a:t>
            </a:r>
            <a:r>
              <a:rPr lang="ko-KR" altLang="en-US" dirty="0"/>
              <a:t>외부로 나갈 때는 문지기 라우터에게 정보를 물어본 후 나간다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문지기 라우터</a:t>
            </a:r>
            <a:r>
              <a:rPr lang="en-US" altLang="ko-KR" dirty="0"/>
              <a:t>(AS Boundary Router)</a:t>
            </a:r>
            <a:r>
              <a:rPr lang="ko-KR" altLang="en-US" dirty="0"/>
              <a:t>는 자신의 </a:t>
            </a:r>
            <a:r>
              <a:rPr lang="en-US" altLang="ko-KR" dirty="0"/>
              <a:t>AS</a:t>
            </a:r>
            <a:r>
              <a:rPr lang="ko-KR" altLang="en-US" dirty="0"/>
              <a:t>와 인접해 있는 다른 </a:t>
            </a:r>
            <a:r>
              <a:rPr lang="en-US" altLang="ko-KR" dirty="0"/>
              <a:t>AS</a:t>
            </a:r>
            <a:r>
              <a:rPr lang="ko-KR" altLang="en-US" dirty="0"/>
              <a:t>에 대한 정보를 가지고 있다</a:t>
            </a:r>
            <a:r>
              <a:rPr lang="en-US" altLang="ko-KR" dirty="0"/>
              <a:t>. </a:t>
            </a:r>
            <a:r>
              <a:rPr lang="ko-KR" altLang="en-US" dirty="0"/>
              <a:t>외부 </a:t>
            </a:r>
            <a:r>
              <a:rPr lang="en-US" altLang="ko-KR" dirty="0"/>
              <a:t>AS</a:t>
            </a:r>
            <a:r>
              <a:rPr lang="ko-KR" altLang="en-US" dirty="0"/>
              <a:t>에서 들어오는 라우터나 외부 </a:t>
            </a:r>
            <a:r>
              <a:rPr lang="en-US" altLang="ko-KR" dirty="0"/>
              <a:t>AS</a:t>
            </a:r>
            <a:r>
              <a:rPr lang="ko-KR" altLang="en-US" dirty="0"/>
              <a:t>로 나가는 라우터들에게 정보를 제공한다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때문에 라우터들은 인터넷에 접속하더라도 자신이 속한 </a:t>
            </a:r>
            <a:r>
              <a:rPr lang="en-US" altLang="ko-KR" dirty="0"/>
              <a:t>AS</a:t>
            </a:r>
            <a:r>
              <a:rPr lang="ko-KR" altLang="en-US" dirty="0"/>
              <a:t>의 정보만 알고 있으면 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34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9157D-A5A1-4FB7-9352-0E8D2B92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8404D-83E7-411D-858F-E0F86689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AS</a:t>
            </a:r>
            <a:r>
              <a:rPr lang="ko-KR" altLang="en-US" dirty="0"/>
              <a:t>내부용 프로토콜</a:t>
            </a:r>
            <a:br>
              <a:rPr lang="en-US" altLang="ko-KR" dirty="0"/>
            </a:br>
            <a:r>
              <a:rPr lang="en-US" altLang="ko-KR" dirty="0"/>
              <a:t>Interior Routing Protocol </a:t>
            </a:r>
            <a:r>
              <a:rPr lang="ko-KR" altLang="en-US" dirty="0"/>
              <a:t>또는 </a:t>
            </a:r>
            <a:r>
              <a:rPr lang="en-US" altLang="ko-KR" dirty="0"/>
              <a:t>Interior Gateway Protocol(IGP)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RIP, IGRP, EIGRP, OSPF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AS</a:t>
            </a:r>
            <a:r>
              <a:rPr lang="ko-KR" altLang="en-US" dirty="0"/>
              <a:t>외부용 프로토콜</a:t>
            </a:r>
            <a:br>
              <a:rPr lang="en-US" altLang="ko-KR" dirty="0"/>
            </a:br>
            <a:r>
              <a:rPr lang="en-US" altLang="ko-KR" dirty="0"/>
              <a:t>Exterior Routing Protocol </a:t>
            </a:r>
            <a:r>
              <a:rPr lang="ko-KR" altLang="en-US" dirty="0"/>
              <a:t>또는 </a:t>
            </a:r>
            <a:r>
              <a:rPr lang="en-US" altLang="ko-KR" dirty="0"/>
              <a:t>Exterior Gateway Protocol(EGP)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EGP, BGP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59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D1804-D07A-4269-9EC8-ACCD2CA9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테이블을 관리하는 법</a:t>
            </a:r>
            <a:br>
              <a:rPr lang="en-US" altLang="ko-KR" dirty="0"/>
            </a:br>
            <a:r>
              <a:rPr lang="en-US" altLang="ko-KR" dirty="0"/>
              <a:t>1. Distance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D9883-8681-4692-B3A6-26A41634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목적지까지의 모든 경로를 저장하는 것이 아니라 목적지까지의 거리</a:t>
            </a:r>
            <a:r>
              <a:rPr lang="en-US" altLang="ko-KR" dirty="0"/>
              <a:t>(</a:t>
            </a:r>
            <a:r>
              <a:rPr lang="ko-KR" altLang="en-US" dirty="0"/>
              <a:t>홉카운트</a:t>
            </a:r>
            <a:r>
              <a:rPr lang="en-US" altLang="ko-KR" dirty="0"/>
              <a:t>D)</a:t>
            </a:r>
            <a:r>
              <a:rPr lang="ko-KR" altLang="en-US" dirty="0"/>
              <a:t>와 어떤 </a:t>
            </a:r>
            <a:r>
              <a:rPr lang="ko-KR" altLang="en-US" dirty="0" err="1"/>
              <a:t>인접라우터를</a:t>
            </a:r>
            <a:r>
              <a:rPr lang="ko-KR" altLang="en-US" dirty="0"/>
              <a:t> 거쳐야 하는지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V)</a:t>
            </a:r>
            <a:r>
              <a:rPr lang="ko-KR" altLang="en-US" dirty="0"/>
              <a:t>만을 저장한다</a:t>
            </a:r>
            <a:r>
              <a:rPr lang="en-US" altLang="ko-KR" dirty="0"/>
              <a:t>. </a:t>
            </a:r>
            <a:r>
              <a:rPr lang="ko-KR" altLang="en-US" dirty="0"/>
              <a:t>때문에 메모리절약이 가능하다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하지만 라우팅 테이블에 변화가 없더라도 시간마다 한 번씩 라우팅을 해줘야 해서 트래픽의 낭비가 발생하고</a:t>
            </a:r>
            <a:r>
              <a:rPr lang="en-US" altLang="ko-KR" dirty="0"/>
              <a:t>, </a:t>
            </a:r>
            <a:r>
              <a:rPr lang="ko-KR" altLang="en-US" dirty="0"/>
              <a:t>라우팅 테이블에 변화가 생길 경우 모든 라우터가 이 변화를 알 때까지의 시간이 너무 오래 걸린다</a:t>
            </a:r>
            <a:r>
              <a:rPr lang="en-US" altLang="ko-KR" dirty="0"/>
              <a:t>. </a:t>
            </a:r>
            <a:r>
              <a:rPr lang="ko-KR" altLang="en-US" dirty="0"/>
              <a:t>이 시간낭비를 막기위해 홉카운트를 </a:t>
            </a:r>
            <a:r>
              <a:rPr lang="en-US" altLang="ko-KR" dirty="0"/>
              <a:t>15</a:t>
            </a:r>
            <a:r>
              <a:rPr lang="ko-KR" altLang="en-US" dirty="0"/>
              <a:t>로 제한했는데 이 말은 라우터 </a:t>
            </a:r>
            <a:r>
              <a:rPr lang="en-US" altLang="ko-KR" dirty="0"/>
              <a:t>15</a:t>
            </a:r>
            <a:r>
              <a:rPr lang="ko-KR" altLang="en-US" dirty="0"/>
              <a:t>개를 넘어서 있는 네트워크는 인식하지 못한다는 것이다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이러한 문제 때문에 소규모 네트워크에서 사용하고 대표적인 벡터 알고리즘에는 </a:t>
            </a:r>
            <a:r>
              <a:rPr lang="en-US" altLang="ko-KR" dirty="0"/>
              <a:t>RIP</a:t>
            </a:r>
            <a:r>
              <a:rPr lang="ko-KR" altLang="en-US" dirty="0"/>
              <a:t>와 </a:t>
            </a:r>
            <a:r>
              <a:rPr lang="en-US" altLang="ko-KR" dirty="0"/>
              <a:t>IRGP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94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38E31-8F4B-436A-906A-7100CE44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테이블을 관리하는 법</a:t>
            </a:r>
            <a:br>
              <a:rPr lang="en-US" altLang="ko-KR" dirty="0"/>
            </a:br>
            <a:r>
              <a:rPr lang="en-US" altLang="ko-KR" dirty="0"/>
              <a:t>2. Link 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FF51-2505-44DA-B586-0448E12F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디스턴스</a:t>
            </a:r>
            <a:r>
              <a:rPr lang="ko-KR" altLang="en-US" dirty="0"/>
              <a:t> 벡터방식과는 다르게 목적지까지의 모든 경로를 저장하고 있다</a:t>
            </a:r>
            <a:r>
              <a:rPr lang="en-US" altLang="ko-KR" dirty="0"/>
              <a:t>. </a:t>
            </a:r>
            <a:r>
              <a:rPr lang="ko-KR" altLang="en-US" dirty="0"/>
              <a:t>이 알고리즘은 먼저 링크에 대한 정보들을 </a:t>
            </a:r>
            <a:r>
              <a:rPr lang="ko-KR" altLang="en-US" dirty="0" err="1"/>
              <a:t>토폴러지</a:t>
            </a:r>
            <a:r>
              <a:rPr lang="ko-KR" altLang="en-US" dirty="0"/>
              <a:t> 데이터베이스에 모두 저장한다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이렇게 만든 데이터베이스를 가지고 </a:t>
            </a:r>
            <a:r>
              <a:rPr lang="en-US" altLang="ko-KR" dirty="0"/>
              <a:t>SPF</a:t>
            </a:r>
            <a:r>
              <a:rPr lang="ko-KR" altLang="en-US" dirty="0"/>
              <a:t>라는 알고리즘을 계산하는데</a:t>
            </a:r>
            <a:r>
              <a:rPr lang="en-US" altLang="ko-KR" dirty="0"/>
              <a:t>, SPF</a:t>
            </a:r>
            <a:r>
              <a:rPr lang="ko-KR" altLang="en-US" dirty="0"/>
              <a:t>알고리즘이란 해당 목적지를 어디로 가야 가장 </a:t>
            </a:r>
            <a:r>
              <a:rPr lang="ko-KR" altLang="en-US" dirty="0" err="1"/>
              <a:t>빠른지를</a:t>
            </a:r>
            <a:r>
              <a:rPr lang="ko-KR" altLang="en-US" dirty="0"/>
              <a:t> 계산하는 것이다</a:t>
            </a:r>
            <a:r>
              <a:rPr lang="en-US" altLang="ko-KR" dirty="0"/>
              <a:t>. </a:t>
            </a:r>
            <a:r>
              <a:rPr lang="ko-KR" altLang="en-US" dirty="0"/>
              <a:t>이 계산결과를 토대로 </a:t>
            </a:r>
            <a:r>
              <a:rPr lang="en-US" altLang="ko-KR" dirty="0"/>
              <a:t>SPF</a:t>
            </a:r>
            <a:r>
              <a:rPr lang="ko-KR" altLang="en-US" dirty="0"/>
              <a:t>트리를 만든다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SPF</a:t>
            </a: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출발지부터 </a:t>
            </a:r>
            <a:r>
              <a:rPr lang="ko-KR" altLang="en-US" dirty="0" err="1"/>
              <a:t>목적지까지를</a:t>
            </a:r>
            <a:r>
              <a:rPr lang="ko-KR" altLang="en-US" dirty="0"/>
              <a:t> 트리로 펼쳐서 가장 빠른 경로를 찾는다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이렇게 만들어진 트리 정보로 라우팅 테이블을 만든다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중간에 링크의 변화가 생겨도 알아내는데 걸리는 시간이 짧다</a:t>
            </a:r>
            <a:r>
              <a:rPr lang="en-US" altLang="ko-KR" dirty="0"/>
              <a:t>. </a:t>
            </a:r>
            <a:r>
              <a:rPr lang="ko-KR" altLang="en-US" dirty="0"/>
              <a:t>하지만 모든 계산을 </a:t>
            </a:r>
            <a:r>
              <a:rPr lang="ko-KR" altLang="en-US" dirty="0" err="1"/>
              <a:t>해야하기</a:t>
            </a:r>
            <a:r>
              <a:rPr lang="ko-KR" altLang="en-US" dirty="0"/>
              <a:t> 때문에 메모리가 많이 소모되고</a:t>
            </a:r>
            <a:r>
              <a:rPr lang="en-US" altLang="ko-KR" dirty="0"/>
              <a:t>, CPU</a:t>
            </a:r>
            <a:r>
              <a:rPr lang="ko-KR" altLang="en-US" dirty="0"/>
              <a:t>의 일이 많아진다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대표적인 </a:t>
            </a:r>
            <a:r>
              <a:rPr lang="ko-KR" altLang="en-US" dirty="0" err="1"/>
              <a:t>링크스테이트</a:t>
            </a:r>
            <a:r>
              <a:rPr lang="ko-KR" altLang="en-US" dirty="0"/>
              <a:t> 알고리즘으로는 </a:t>
            </a:r>
            <a:r>
              <a:rPr lang="en-US" altLang="ko-KR" dirty="0"/>
              <a:t>OSPF</a:t>
            </a:r>
            <a:r>
              <a:rPr lang="ko-KR" altLang="en-US" dirty="0"/>
              <a:t>라우팅 프로토콜이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6420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690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한컴 솔잎 M</vt:lpstr>
      <vt:lpstr>한컴 윤고딕 250</vt:lpstr>
      <vt:lpstr>한컴 윤체 L</vt:lpstr>
      <vt:lpstr>Arial</vt:lpstr>
      <vt:lpstr>Calibri</vt:lpstr>
      <vt:lpstr>Calibri Light</vt:lpstr>
      <vt:lpstr>1_Office Theme</vt:lpstr>
      <vt:lpstr>PART_07</vt:lpstr>
      <vt:lpstr>라우터란?</vt:lpstr>
      <vt:lpstr>라우팅 프로토콜, 라우티드 프로토콜</vt:lpstr>
      <vt:lpstr>라우팅 프로토콜</vt:lpstr>
      <vt:lpstr>라우팅 테이블</vt:lpstr>
      <vt:lpstr>AS란?</vt:lpstr>
      <vt:lpstr>AS란?</vt:lpstr>
      <vt:lpstr>라우팅 테이블을 관리하는 법 1. Distance Vector</vt:lpstr>
      <vt:lpstr>라우팅 테이블을 관리하는 법 2. Link State</vt:lpstr>
      <vt:lpstr>핑(Ping)과 트레이스(Trace)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PART_07</dc:title>
  <dc:creator>정성목</dc:creator>
  <cp:lastModifiedBy>정성목</cp:lastModifiedBy>
  <cp:revision>9</cp:revision>
  <dcterms:created xsi:type="dcterms:W3CDTF">2021-01-19T11:46:41Z</dcterms:created>
  <dcterms:modified xsi:type="dcterms:W3CDTF">2021-01-20T01:15:52Z</dcterms:modified>
</cp:coreProperties>
</file>