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dirty="0"/>
              <a:t>PART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43585"/>
            <a:ext cx="9144000" cy="1655762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pic>
        <p:nvPicPr>
          <p:cNvPr id="10" name="그림 9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6B16F0DC-11BD-4116-8C8E-B2CC38859A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75" y="69991"/>
            <a:ext cx="2593696" cy="259369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CD1525-AE35-4224-A134-E3CBD3FFA1BB}"/>
              </a:ext>
            </a:extLst>
          </p:cNvPr>
          <p:cNvSpPr/>
          <p:nvPr userDrawn="1"/>
        </p:nvSpPr>
        <p:spPr>
          <a:xfrm>
            <a:off x="7368466" y="5114047"/>
            <a:ext cx="482353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7FCF5B-D0EF-4D8B-8A5F-B20849969400}"/>
              </a:ext>
            </a:extLst>
          </p:cNvPr>
          <p:cNvSpPr/>
          <p:nvPr userDrawn="1"/>
        </p:nvSpPr>
        <p:spPr>
          <a:xfrm>
            <a:off x="5690586" y="4892605"/>
            <a:ext cx="650141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E7A637-9C49-4A29-BCE8-42BE7B964D9D}"/>
              </a:ext>
            </a:extLst>
          </p:cNvPr>
          <p:cNvSpPr txBox="1">
            <a:spLocks/>
          </p:cNvSpPr>
          <p:nvPr userDrawn="1"/>
        </p:nvSpPr>
        <p:spPr>
          <a:xfrm>
            <a:off x="62884" y="3132496"/>
            <a:ext cx="2743200" cy="69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GBC-Network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7B82AF-5AF3-41C7-8257-A162CAD0C769}"/>
              </a:ext>
            </a:extLst>
          </p:cNvPr>
          <p:cNvSpPr/>
          <p:nvPr userDrawn="1"/>
        </p:nvSpPr>
        <p:spPr>
          <a:xfrm>
            <a:off x="0" y="3877158"/>
            <a:ext cx="482353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FA61EB-DC0A-4483-8F8E-9538FB3D7771}"/>
              </a:ext>
            </a:extLst>
          </p:cNvPr>
          <p:cNvSpPr/>
          <p:nvPr userDrawn="1"/>
        </p:nvSpPr>
        <p:spPr>
          <a:xfrm>
            <a:off x="0" y="3655716"/>
            <a:ext cx="650141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178B87F-0E1C-4633-B358-DA2961C56DE1}"/>
              </a:ext>
            </a:extLst>
          </p:cNvPr>
          <p:cNvSpPr txBox="1">
            <a:spLocks/>
          </p:cNvSpPr>
          <p:nvPr userDrawn="1"/>
        </p:nvSpPr>
        <p:spPr>
          <a:xfrm>
            <a:off x="10194525" y="5192669"/>
            <a:ext cx="2743200" cy="69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정성목</a:t>
            </a:r>
            <a:endParaRPr lang="en-US" sz="280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62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1438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379" y="243452"/>
            <a:ext cx="9926714" cy="132556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1pPr>
            <a:lvl2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2pPr>
            <a:lvl3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3pPr>
            <a:lvl4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4pPr>
            <a:lvl5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0"/>
            <a:r>
              <a:rPr lang="en-US" altLang="ko-KR" dirty="0"/>
              <a:t>- </a:t>
            </a:r>
            <a:r>
              <a:rPr lang="ko-KR" altLang="en-US" dirty="0"/>
              <a:t>두 번째 수준</a:t>
            </a:r>
          </a:p>
          <a:p>
            <a:pPr lvl="2"/>
            <a:r>
              <a:rPr lang="en-US" altLang="ko-KR" dirty="0"/>
              <a:t>- </a:t>
            </a:r>
            <a:r>
              <a:rPr lang="ko-KR" altLang="en-US" dirty="0"/>
              <a:t>세 번째 수준</a:t>
            </a:r>
          </a:p>
          <a:p>
            <a:pPr lvl="3"/>
            <a:r>
              <a:rPr lang="en-US" altLang="ko-KR" dirty="0"/>
              <a:t>- </a:t>
            </a:r>
            <a:r>
              <a:rPr lang="ko-KR" altLang="en-US" dirty="0"/>
              <a:t>네 번째 수준</a:t>
            </a:r>
          </a:p>
          <a:p>
            <a:pPr lvl="4"/>
            <a:r>
              <a:rPr lang="en-US" altLang="ko-KR" dirty="0"/>
              <a:t>- </a:t>
            </a:r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pic>
        <p:nvPicPr>
          <p:cNvPr id="7" name="그림 6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A6BEA3F3-CA7B-435F-9F87-A8541F0668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" y="76536"/>
            <a:ext cx="1492479" cy="14924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C716204-3ED6-49EC-9B56-98F1117D0691}"/>
              </a:ext>
            </a:extLst>
          </p:cNvPr>
          <p:cNvSpPr/>
          <p:nvPr userDrawn="1"/>
        </p:nvSpPr>
        <p:spPr>
          <a:xfrm>
            <a:off x="7368466" y="6433573"/>
            <a:ext cx="4823534" cy="691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2E406D-DDAF-4759-A2E0-6B7C691A7575}"/>
              </a:ext>
            </a:extLst>
          </p:cNvPr>
          <p:cNvSpPr/>
          <p:nvPr userDrawn="1"/>
        </p:nvSpPr>
        <p:spPr>
          <a:xfrm>
            <a:off x="5690586" y="6293957"/>
            <a:ext cx="6501414" cy="691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7F2F3FA-3A94-424E-8AF1-E181A05702C3}"/>
              </a:ext>
            </a:extLst>
          </p:cNvPr>
          <p:cNvSpPr txBox="1">
            <a:spLocks/>
          </p:cNvSpPr>
          <p:nvPr userDrawn="1"/>
        </p:nvSpPr>
        <p:spPr>
          <a:xfrm>
            <a:off x="10111666" y="6468136"/>
            <a:ext cx="2743200" cy="814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GBC-Network</a:t>
            </a:r>
          </a:p>
        </p:txBody>
      </p:sp>
    </p:spTree>
    <p:extLst>
      <p:ext uri="{BB962C8B-B14F-4D97-AF65-F5344CB8AC3E}">
        <p14:creationId xmlns:p14="http://schemas.microsoft.com/office/powerpoint/2010/main" val="24395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912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8525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3903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9444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3011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283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3351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2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7041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6B7F7-6764-438B-93E5-C9BED8FAA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PART_12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A99198-781A-4FFD-9FE7-BA383149B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IPv6</a:t>
            </a:r>
            <a:r>
              <a:rPr lang="ko-KR" altLang="en-US" dirty="0"/>
              <a:t>로의 여행</a:t>
            </a:r>
          </a:p>
        </p:txBody>
      </p:sp>
    </p:spTree>
    <p:extLst>
      <p:ext uri="{BB962C8B-B14F-4D97-AF65-F5344CB8AC3E}">
        <p14:creationId xmlns:p14="http://schemas.microsoft.com/office/powerpoint/2010/main" val="132643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8930D-B9B6-409E-831C-E3D3BC81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IPv6</a:t>
            </a:r>
            <a:r>
              <a:rPr lang="ko-KR" altLang="en-US" dirty="0"/>
              <a:t>의 주요특징</a:t>
            </a:r>
            <a:br>
              <a:rPr lang="en-US" altLang="ko-KR" dirty="0"/>
            </a:br>
            <a:r>
              <a:rPr lang="en-US" altLang="ko-KR" dirty="0"/>
              <a:t>5. </a:t>
            </a:r>
            <a:r>
              <a:rPr lang="ko-KR" altLang="en-US" dirty="0"/>
              <a:t>멀티캐스트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7B1CC-656F-4398-BB05-42ADDAABC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 err="1"/>
              <a:t>유니캐스트와</a:t>
            </a:r>
            <a:r>
              <a:rPr lang="ko-KR" altLang="en-US" dirty="0"/>
              <a:t> </a:t>
            </a:r>
            <a:r>
              <a:rPr lang="ko-KR" altLang="en-US" dirty="0" err="1"/>
              <a:t>브로드캐스트의</a:t>
            </a:r>
            <a:r>
              <a:rPr lang="ko-KR" altLang="en-US" dirty="0"/>
              <a:t> 단점을 보완한 멀티캐스트를 앞에서 설명했었다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IPv6</a:t>
            </a:r>
            <a:r>
              <a:rPr lang="ko-KR" altLang="en-US" dirty="0"/>
              <a:t>에서는 </a:t>
            </a:r>
            <a:r>
              <a:rPr lang="ko-KR" altLang="en-US" dirty="0" err="1"/>
              <a:t>브로드캐스트가</a:t>
            </a:r>
            <a:r>
              <a:rPr lang="ko-KR" altLang="en-US" dirty="0"/>
              <a:t> 쓰이지 않고 향상된 멀티캐스트를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4bit</a:t>
            </a:r>
            <a:r>
              <a:rPr lang="ko-KR" altLang="en-US" dirty="0"/>
              <a:t>의 </a:t>
            </a:r>
            <a:r>
              <a:rPr lang="en-US" altLang="ko-KR" dirty="0"/>
              <a:t>Scope ID </a:t>
            </a:r>
            <a:r>
              <a:rPr lang="ko-KR" altLang="en-US" dirty="0"/>
              <a:t>영역을 사용해 멀티캐스트의 전송영역을 지정해준다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IPv6</a:t>
            </a:r>
            <a:r>
              <a:rPr lang="ko-KR" altLang="en-US" dirty="0"/>
              <a:t>에서는 멀티캐스트가 필수이다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738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A07C7-57A6-4573-BD16-BC073956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IPv6</a:t>
            </a:r>
            <a:r>
              <a:rPr lang="ko-KR" altLang="en-US" dirty="0"/>
              <a:t>의 주요특징</a:t>
            </a:r>
            <a:br>
              <a:rPr lang="en-US" altLang="ko-KR" dirty="0"/>
            </a:br>
            <a:r>
              <a:rPr lang="en-US" altLang="ko-KR" dirty="0"/>
              <a:t>6. </a:t>
            </a:r>
            <a:r>
              <a:rPr lang="ko-KR" altLang="en-US" dirty="0"/>
              <a:t>간단해진 헤더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C2403-ED22-4CB0-B717-22F271574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헤더</a:t>
            </a:r>
            <a:r>
              <a:rPr lang="en-US" altLang="ko-KR" dirty="0"/>
              <a:t>(Header)</a:t>
            </a:r>
            <a:r>
              <a:rPr lang="ko-KR" altLang="en-US" dirty="0"/>
              <a:t>란 </a:t>
            </a:r>
            <a:r>
              <a:rPr lang="en-US" altLang="ko-KR" dirty="0"/>
              <a:t>IP</a:t>
            </a:r>
            <a:r>
              <a:rPr lang="ko-KR" altLang="en-US" dirty="0"/>
              <a:t> 패킷에서 데이터를 포장한 포장지 위에 써넣는 주소이다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IPv4</a:t>
            </a:r>
            <a:r>
              <a:rPr lang="ko-KR" altLang="en-US" dirty="0"/>
              <a:t>에서 사용하던 헤더에서 </a:t>
            </a:r>
            <a:r>
              <a:rPr lang="ko-KR" altLang="en-US" dirty="0" err="1"/>
              <a:t>필요없는</a:t>
            </a:r>
            <a:r>
              <a:rPr lang="ko-KR" altLang="en-US" dirty="0"/>
              <a:t> 부분을 헤더부분을 많이 삭제하여 보다 더 간단한 헤더를 만들었다</a:t>
            </a:r>
            <a:r>
              <a:rPr lang="en-US" altLang="ko-KR" dirty="0"/>
              <a:t>. </a:t>
            </a:r>
            <a:r>
              <a:rPr lang="ko-KR" altLang="en-US" dirty="0"/>
              <a:t>물론 주소 길이가 기존 </a:t>
            </a:r>
            <a:r>
              <a:rPr lang="en-US" altLang="ko-KR" dirty="0"/>
              <a:t>32bit</a:t>
            </a:r>
            <a:r>
              <a:rPr lang="ko-KR" altLang="en-US" dirty="0"/>
              <a:t>에서 </a:t>
            </a:r>
            <a:r>
              <a:rPr lang="en-US" altLang="ko-KR" dirty="0"/>
              <a:t>128bit</a:t>
            </a:r>
            <a:r>
              <a:rPr lang="ko-KR" altLang="en-US" dirty="0"/>
              <a:t>로 늘어나 처리속도는 </a:t>
            </a:r>
            <a:r>
              <a:rPr lang="ko-KR" altLang="en-US" dirty="0" err="1"/>
              <a:t>느려졌지만</a:t>
            </a:r>
            <a:r>
              <a:rPr lang="ko-KR" altLang="en-US" dirty="0"/>
              <a:t> 간단해진 헤더로 인해 라우팅에서의 성능향상을 기대할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975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8A1AB-30D7-4492-B416-AE3668AA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IPv6</a:t>
            </a:r>
            <a:r>
              <a:rPr lang="ko-KR" altLang="en-US" dirty="0"/>
              <a:t>의 주요특징</a:t>
            </a:r>
            <a:br>
              <a:rPr lang="en-US" altLang="ko-KR" dirty="0"/>
            </a:br>
            <a:r>
              <a:rPr lang="en-US" altLang="ko-KR" dirty="0"/>
              <a:t>7. Mobility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1EA99-24F1-4CCC-BDA7-FF695CFD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움직이는 네트워크라는 뜻이다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이동하면서 네트워크를 사용하는 기능이 더 편리해지고 효과적으로 바뀌었다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71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5C07C-1DD0-415C-AE0A-2F6392D1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IPv6</a:t>
            </a:r>
            <a:r>
              <a:rPr lang="ko-KR" altLang="en-US" dirty="0"/>
              <a:t>에서의 주소체계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04DEA-434D-46E2-9168-2183530A0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기존 </a:t>
            </a:r>
            <a:r>
              <a:rPr lang="en-US" altLang="ko-KR" dirty="0"/>
              <a:t>IPv4</a:t>
            </a:r>
            <a:r>
              <a:rPr lang="ko-KR" altLang="en-US" dirty="0"/>
              <a:t>에서는 </a:t>
            </a:r>
            <a:r>
              <a:rPr lang="en-US" altLang="ko-KR" dirty="0"/>
              <a:t>32bit</a:t>
            </a:r>
            <a:r>
              <a:rPr lang="ko-KR" altLang="en-US" dirty="0"/>
              <a:t>를 </a:t>
            </a:r>
            <a:r>
              <a:rPr lang="en-US" altLang="ko-KR" dirty="0"/>
              <a:t>8bit</a:t>
            </a:r>
            <a:r>
              <a:rPr lang="ko-KR" altLang="en-US" dirty="0"/>
              <a:t>씩 끊어서 </a:t>
            </a:r>
            <a:r>
              <a:rPr lang="en-US" altLang="ko-KR" dirty="0"/>
              <a:t>10</a:t>
            </a:r>
            <a:r>
              <a:rPr lang="ko-KR" altLang="en-US" dirty="0"/>
              <a:t>진수로 표현했다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그러나 </a:t>
            </a:r>
            <a:r>
              <a:rPr lang="en-US" altLang="ko-KR" dirty="0"/>
              <a:t>IPv4</a:t>
            </a:r>
            <a:r>
              <a:rPr lang="ko-KR" altLang="en-US" dirty="0"/>
              <a:t>에서는 </a:t>
            </a:r>
            <a:r>
              <a:rPr lang="en-US" altLang="ko-KR" dirty="0"/>
              <a:t>128bit</a:t>
            </a:r>
            <a:r>
              <a:rPr lang="ko-KR" altLang="en-US" dirty="0"/>
              <a:t>를 사용하기 때문에 효과적인 표현 방법을 위해 </a:t>
            </a:r>
            <a:r>
              <a:rPr lang="en-US" altLang="ko-KR" dirty="0"/>
              <a:t>16</a:t>
            </a:r>
            <a:r>
              <a:rPr lang="ko-KR" altLang="en-US" dirty="0"/>
              <a:t>진수를 사용한다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Ex)2001:0db8:010f:001f:0000:0000:0000:0doc</a:t>
            </a:r>
            <a:br>
              <a:rPr lang="en-US" altLang="ko-KR" dirty="0"/>
            </a:br>
            <a:r>
              <a:rPr lang="en-US" altLang="ko-KR" dirty="0"/>
              <a:t>16</a:t>
            </a:r>
            <a:r>
              <a:rPr lang="ko-KR" altLang="en-US" dirty="0"/>
              <a:t>진수 한자리에 </a:t>
            </a:r>
            <a:r>
              <a:rPr lang="en-US" altLang="ko-KR" dirty="0"/>
              <a:t>4bit</a:t>
            </a:r>
            <a:r>
              <a:rPr lang="ko-KR" altLang="en-US" dirty="0"/>
              <a:t>니까 총 </a:t>
            </a:r>
            <a:r>
              <a:rPr lang="en-US" altLang="ko-KR" dirty="0"/>
              <a:t>128bit</a:t>
            </a:r>
            <a:r>
              <a:rPr lang="ko-KR" altLang="en-US" dirty="0"/>
              <a:t>임을 알 수 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또한 앞 또는 뒤에 나오는 </a:t>
            </a:r>
            <a:r>
              <a:rPr lang="en-US" altLang="ko-KR" dirty="0"/>
              <a:t>0</a:t>
            </a:r>
            <a:r>
              <a:rPr lang="ko-KR" altLang="en-US" dirty="0"/>
              <a:t>은 생략이 가능하다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위의 주소로 예시를 들면</a:t>
            </a:r>
            <a:br>
              <a:rPr lang="en-US" altLang="ko-KR" dirty="0"/>
            </a:br>
            <a:r>
              <a:rPr lang="en-US" altLang="ko-KR" dirty="0"/>
              <a:t>2001:db8:10f:1f:0:0:0:doc </a:t>
            </a:r>
            <a:r>
              <a:rPr lang="ko-KR" altLang="en-US" dirty="0"/>
              <a:t>로 표현이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784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C89D4-C893-4715-A5D9-6CB8F4DA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IPv6</a:t>
            </a:r>
            <a:r>
              <a:rPr lang="ko-KR" altLang="en-US" dirty="0"/>
              <a:t>에서의 주소체계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80389-518A-4A99-891A-E20B4654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또한 </a:t>
            </a:r>
            <a:r>
              <a:rPr lang="en-US" altLang="ko-KR" dirty="0"/>
              <a:t>0</a:t>
            </a:r>
            <a:r>
              <a:rPr lang="ko-KR" altLang="en-US" dirty="0"/>
              <a:t>이 연속으로 나올 때는 </a:t>
            </a:r>
            <a:r>
              <a:rPr lang="en-US" altLang="ko-KR" dirty="0"/>
              <a:t>::</a:t>
            </a:r>
            <a:r>
              <a:rPr lang="ko-KR" altLang="en-US" dirty="0"/>
              <a:t>로 표현이 가능하다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Ex) 2001:0db8:010f:001f:0000:0000:0000:0d0c</a:t>
            </a:r>
            <a:br>
              <a:rPr lang="en-US" altLang="ko-KR" dirty="0"/>
            </a:br>
            <a:r>
              <a:rPr lang="ko-KR" altLang="en-US" dirty="0"/>
              <a:t>은 </a:t>
            </a:r>
            <a:r>
              <a:rPr lang="en-US" altLang="ko-KR" dirty="0"/>
              <a:t>2001:db8:10f:1f::d0c </a:t>
            </a:r>
            <a:r>
              <a:rPr lang="ko-KR" altLang="en-US" dirty="0"/>
              <a:t>로 표현이 가능하다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그러나 </a:t>
            </a:r>
            <a:r>
              <a:rPr lang="en-US" altLang="ko-KR" dirty="0"/>
              <a:t>:: </a:t>
            </a:r>
            <a:r>
              <a:rPr lang="ko-KR" altLang="en-US" dirty="0"/>
              <a:t>를 두 번 사용하면 안된다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어느 쪽이 </a:t>
            </a:r>
            <a:r>
              <a:rPr lang="en-US" altLang="ko-KR" dirty="0"/>
              <a:t>0</a:t>
            </a:r>
            <a:r>
              <a:rPr lang="ko-KR" altLang="en-US" dirty="0"/>
              <a:t>이 몇 번인지 알 수 없기 때문이다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9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4DA3F-4610-45BA-AFA8-4BA6DE8C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IPv6 </a:t>
            </a:r>
            <a:r>
              <a:rPr lang="ko-KR" altLang="en-US" dirty="0"/>
              <a:t>주소의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74E21D-91BB-4591-B2EE-FA7DF3EE3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기존 </a:t>
            </a:r>
            <a:r>
              <a:rPr lang="en-US" altLang="ko-KR" dirty="0"/>
              <a:t>IPv4</a:t>
            </a:r>
            <a:r>
              <a:rPr lang="ko-KR" altLang="en-US" dirty="0"/>
              <a:t>에서는 </a:t>
            </a:r>
            <a:r>
              <a:rPr lang="ko-KR" altLang="en-US" dirty="0" err="1"/>
              <a:t>유니캐스트</a:t>
            </a:r>
            <a:r>
              <a:rPr lang="en-US" altLang="ko-KR" dirty="0"/>
              <a:t>, </a:t>
            </a:r>
            <a:r>
              <a:rPr lang="ko-KR" altLang="en-US" dirty="0" err="1"/>
              <a:t>브로드캐스트</a:t>
            </a:r>
            <a:r>
              <a:rPr lang="en-US" altLang="ko-KR" dirty="0"/>
              <a:t>, </a:t>
            </a:r>
            <a:r>
              <a:rPr lang="ko-KR" altLang="en-US" dirty="0"/>
              <a:t>멀티캐스트를 지원했다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그러나 </a:t>
            </a:r>
            <a:r>
              <a:rPr lang="en-US" altLang="ko-KR" dirty="0"/>
              <a:t>IPv6</a:t>
            </a:r>
            <a:r>
              <a:rPr lang="ko-KR" altLang="en-US" dirty="0"/>
              <a:t>에서는 앞에서 말했듯이 향상된 멀티캐스트로 인해 </a:t>
            </a:r>
            <a:r>
              <a:rPr lang="ko-KR" altLang="en-US" dirty="0" err="1"/>
              <a:t>브로드캐스트가</a:t>
            </a:r>
            <a:r>
              <a:rPr lang="ko-KR" altLang="en-US" dirty="0"/>
              <a:t> 더 이상 필요하지 않게 됐다</a:t>
            </a:r>
            <a:r>
              <a:rPr lang="en-US" altLang="ko-KR" dirty="0"/>
              <a:t>. </a:t>
            </a:r>
            <a:r>
              <a:rPr lang="ko-KR" altLang="en-US" dirty="0"/>
              <a:t>때문에 </a:t>
            </a:r>
            <a:r>
              <a:rPr lang="en-US" altLang="ko-KR" dirty="0"/>
              <a:t>IPv6</a:t>
            </a:r>
            <a:r>
              <a:rPr lang="ko-KR" altLang="en-US" dirty="0"/>
              <a:t>에서는 </a:t>
            </a:r>
            <a:r>
              <a:rPr lang="ko-KR" altLang="en-US" dirty="0" err="1"/>
              <a:t>브로드캐스트가</a:t>
            </a:r>
            <a:r>
              <a:rPr lang="ko-KR" altLang="en-US" dirty="0"/>
              <a:t> 없다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또한 </a:t>
            </a:r>
            <a:r>
              <a:rPr lang="ko-KR" altLang="en-US" dirty="0" err="1"/>
              <a:t>애니캐스트라는</a:t>
            </a:r>
            <a:r>
              <a:rPr lang="ko-KR" altLang="en-US" dirty="0"/>
              <a:t> 개념이 등장했다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 err="1"/>
              <a:t>애니캐스트</a:t>
            </a:r>
            <a:r>
              <a:rPr lang="ko-KR" altLang="en-US" dirty="0"/>
              <a:t> 그룹 중에서 가장 가까운 </a:t>
            </a:r>
            <a:r>
              <a:rPr lang="en-US" altLang="ko-KR" dirty="0"/>
              <a:t>PC</a:t>
            </a:r>
            <a:r>
              <a:rPr lang="ko-KR" altLang="en-US" dirty="0"/>
              <a:t>에게 패킷을 보내는 방식이다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가장 가까운 포인트를 찾는 데에 사용된다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7423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9AFD6-CE3B-4604-92B1-03B91519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IPv6</a:t>
            </a:r>
            <a:r>
              <a:rPr lang="ko-KR" altLang="en-US" dirty="0"/>
              <a:t>의 적용방식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00BAD8-E8FC-4FFA-A48D-53E8D6ACF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기존 </a:t>
            </a:r>
            <a:r>
              <a:rPr lang="en-US" altLang="ko-KR" dirty="0"/>
              <a:t>IPv4</a:t>
            </a:r>
            <a:r>
              <a:rPr lang="ko-KR" altLang="en-US" dirty="0"/>
              <a:t>를 사용하던 환경에서 </a:t>
            </a:r>
            <a:r>
              <a:rPr lang="en-US" altLang="ko-KR" dirty="0"/>
              <a:t>IPv6</a:t>
            </a:r>
            <a:r>
              <a:rPr lang="ko-KR" altLang="en-US" dirty="0"/>
              <a:t>를 바로 도입할 수는 없다</a:t>
            </a:r>
            <a:r>
              <a:rPr lang="en-US" altLang="ko-KR" dirty="0"/>
              <a:t>. </a:t>
            </a:r>
            <a:r>
              <a:rPr lang="ko-KR" altLang="en-US" dirty="0"/>
              <a:t>호환되지 않기 때문이다</a:t>
            </a:r>
            <a:r>
              <a:rPr lang="en-US" altLang="ko-KR" dirty="0"/>
              <a:t>. </a:t>
            </a:r>
            <a:r>
              <a:rPr lang="ko-KR" altLang="en-US" dirty="0"/>
              <a:t>몇 가지 방식을 통해 해결 가능하다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 err="1"/>
              <a:t>듀얼스택</a:t>
            </a:r>
            <a:r>
              <a:rPr lang="en-US" altLang="ko-KR" dirty="0"/>
              <a:t>(Dual-Stack)</a:t>
            </a:r>
            <a:br>
              <a:rPr lang="en-US" altLang="ko-KR" dirty="0"/>
            </a:br>
            <a:r>
              <a:rPr lang="en-US" altLang="ko-KR" dirty="0"/>
              <a:t> - IPv4</a:t>
            </a:r>
            <a:r>
              <a:rPr lang="ko-KR" altLang="en-US" dirty="0"/>
              <a:t>와 </a:t>
            </a:r>
            <a:r>
              <a:rPr lang="en-US" altLang="ko-KR" dirty="0"/>
              <a:t>IPv6</a:t>
            </a:r>
            <a:r>
              <a:rPr lang="ko-KR" altLang="en-US" dirty="0"/>
              <a:t>를 동시에 지원하는 방식이다</a:t>
            </a:r>
            <a:r>
              <a:rPr lang="en-US" altLang="ko-KR" dirty="0"/>
              <a:t>. IPv6</a:t>
            </a:r>
            <a:r>
              <a:rPr lang="ko-KR" altLang="en-US" dirty="0"/>
              <a:t>가 불가능한 장치에는 </a:t>
            </a:r>
            <a:r>
              <a:rPr lang="en-US" altLang="ko-KR" dirty="0"/>
              <a:t>IPv4</a:t>
            </a:r>
            <a:r>
              <a:rPr lang="ko-KR" altLang="en-US" dirty="0"/>
              <a:t>를 사용하고 </a:t>
            </a:r>
            <a:r>
              <a:rPr lang="en-US" altLang="ko-KR" dirty="0"/>
              <a:t>IPv6</a:t>
            </a:r>
            <a:r>
              <a:rPr lang="ko-KR" altLang="en-US" dirty="0"/>
              <a:t>가 가능하다면 </a:t>
            </a:r>
            <a:r>
              <a:rPr lang="en-US" altLang="ko-KR" dirty="0"/>
              <a:t>IPv6</a:t>
            </a:r>
            <a:r>
              <a:rPr lang="ko-KR" altLang="en-US" dirty="0"/>
              <a:t>를 사용하는 방식을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이와 같은 </a:t>
            </a:r>
            <a:r>
              <a:rPr lang="ko-KR" altLang="en-US" dirty="0" err="1"/>
              <a:t>듀얼스텍</a:t>
            </a:r>
            <a:r>
              <a:rPr lang="ko-KR" altLang="en-US" dirty="0"/>
              <a:t> 라우터를 통해 두 가지 트래픽을 동시에 </a:t>
            </a:r>
            <a:r>
              <a:rPr lang="en-US" altLang="ko-KR" dirty="0"/>
              <a:t>forward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터널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처음과 끝이 </a:t>
            </a:r>
            <a:r>
              <a:rPr lang="en-US" altLang="ko-KR" dirty="0"/>
              <a:t>IPv6</a:t>
            </a:r>
            <a:r>
              <a:rPr lang="ko-KR" altLang="en-US" dirty="0"/>
              <a:t>를 지원한다면 중간에 존재하는 네트워크가 </a:t>
            </a:r>
            <a:r>
              <a:rPr lang="en-US" altLang="ko-KR" dirty="0"/>
              <a:t>IPv4</a:t>
            </a:r>
            <a:r>
              <a:rPr lang="ko-KR" altLang="en-US" dirty="0"/>
              <a:t>라도 통신이 가능하다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터널은 만드는 방식에 따라 매뉴얼</a:t>
            </a:r>
            <a:r>
              <a:rPr lang="en-US" altLang="ko-KR" dirty="0"/>
              <a:t>, </a:t>
            </a:r>
            <a:r>
              <a:rPr lang="ko-KR" altLang="en-US" dirty="0"/>
              <a:t>반자동</a:t>
            </a:r>
            <a:r>
              <a:rPr lang="en-US" altLang="ko-KR" dirty="0"/>
              <a:t>, </a:t>
            </a:r>
            <a:r>
              <a:rPr lang="ko-KR" altLang="en-US" dirty="0"/>
              <a:t>자동 방식 등으로 구분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635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ACC81-D8D6-444B-A2D6-3A511143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IPv4</a:t>
            </a:r>
            <a:r>
              <a:rPr lang="ko-KR" altLang="en-US" dirty="0"/>
              <a:t>의 문제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1C6FFFA-F51E-45CC-BB66-D9909C0A8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Tx/>
                  <a:buChar char="-"/>
                </a:pPr>
                <a:r>
                  <a:rPr lang="en-US" altLang="ko-KR" dirty="0"/>
                  <a:t>IPv4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32bit</a:t>
                </a:r>
                <a:r>
                  <a:rPr lang="ko-KR" altLang="en-US" dirty="0"/>
                  <a:t> 주소체계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 이고 쓸 수 없는 </a:t>
                </a:r>
                <a:r>
                  <a:rPr lang="en-US" altLang="ko-KR" dirty="0"/>
                  <a:t>IP</a:t>
                </a:r>
                <a:r>
                  <a:rPr lang="ko-KR" altLang="en-US" dirty="0"/>
                  <a:t>주소를 제외하면 사용가능한 </a:t>
                </a:r>
                <a:r>
                  <a:rPr lang="en-US" altLang="ko-KR" dirty="0"/>
                  <a:t>IP</a:t>
                </a:r>
                <a:r>
                  <a:rPr lang="ko-KR" altLang="en-US" dirty="0"/>
                  <a:t>주소는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억 </a:t>
                </a:r>
                <a:r>
                  <a:rPr lang="en-US" altLang="ko-KR" dirty="0"/>
                  <a:t>5</a:t>
                </a:r>
                <a:r>
                  <a:rPr lang="ko-KR" altLang="en-US" dirty="0" err="1"/>
                  <a:t>천만개</a:t>
                </a:r>
                <a:r>
                  <a:rPr lang="ko-KR" altLang="en-US" dirty="0"/>
                  <a:t> 정도 밖에 되지 않는다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Tx/>
                  <a:buChar char="-"/>
                </a:pPr>
                <a:r>
                  <a:rPr lang="ko-KR" altLang="en-US" dirty="0"/>
                  <a:t>그러나 </a:t>
                </a:r>
                <a:r>
                  <a:rPr lang="en-US" altLang="ko-KR" dirty="0"/>
                  <a:t>IP</a:t>
                </a:r>
                <a:r>
                  <a:rPr lang="ko-KR" altLang="en-US" dirty="0"/>
                  <a:t>기기의 증가로 </a:t>
                </a:r>
                <a:r>
                  <a:rPr lang="en-US" altLang="ko-KR" dirty="0"/>
                  <a:t>IP</a:t>
                </a:r>
                <a:r>
                  <a:rPr lang="ko-KR" altLang="en-US" dirty="0"/>
                  <a:t>주소의 개수가 부족해져서 다음과 같은 방법들을 사용한다고 앞서 설명했었다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en-US" altLang="ko-KR" dirty="0"/>
                  <a:t>1. NAT : </a:t>
                </a:r>
                <a:r>
                  <a:rPr lang="ko-KR" altLang="en-US" dirty="0"/>
                  <a:t>내부에서는 </a:t>
                </a:r>
                <a:r>
                  <a:rPr lang="en-US" altLang="ko-KR" dirty="0"/>
                  <a:t>Private IP</a:t>
                </a:r>
                <a:r>
                  <a:rPr lang="ko-KR" altLang="en-US" dirty="0"/>
                  <a:t>주소를 사용하고 인터넷으로 나갈 때만 공인 </a:t>
                </a:r>
                <a:r>
                  <a:rPr lang="en-US" altLang="ko-KR" dirty="0"/>
                  <a:t>IP</a:t>
                </a:r>
                <a:r>
                  <a:rPr lang="ko-KR" altLang="en-US" dirty="0"/>
                  <a:t>주소를 사용한다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그러나 </a:t>
                </a:r>
                <a:r>
                  <a:rPr lang="en-US" altLang="ko-KR" dirty="0"/>
                  <a:t>Private IP-&gt;</a:t>
                </a:r>
                <a:r>
                  <a:rPr lang="ko-KR" altLang="en-US" dirty="0"/>
                  <a:t>공인</a:t>
                </a:r>
                <a:r>
                  <a:rPr lang="en-US" altLang="ko-KR" dirty="0"/>
                  <a:t>IP</a:t>
                </a:r>
                <a:r>
                  <a:rPr lang="ko-KR" altLang="en-US" dirty="0"/>
                  <a:t>로 바꾸는 과정에서 시간이 걸리고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호환성 문제가 있다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en-US" altLang="ko-KR" dirty="0"/>
                  <a:t>2. </a:t>
                </a:r>
                <a:r>
                  <a:rPr lang="ko-KR" altLang="en-US" dirty="0" err="1"/>
                  <a:t>서브넷팅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서브넷</a:t>
                </a:r>
                <a:r>
                  <a:rPr lang="ko-KR" altLang="en-US" dirty="0"/>
                  <a:t> 마스크를 활용하여 </a:t>
                </a:r>
                <a:r>
                  <a:rPr lang="en-US" altLang="ko-KR" dirty="0"/>
                  <a:t>IP</a:t>
                </a:r>
                <a:r>
                  <a:rPr lang="ko-KR" altLang="en-US" dirty="0"/>
                  <a:t>주소를 쪼개는 방식</a:t>
                </a:r>
                <a:r>
                  <a:rPr lang="en-US" altLang="ko-KR" dirty="0"/>
                  <a:t>. </a:t>
                </a:r>
                <a:br>
                  <a:rPr lang="en-US" altLang="ko-KR" dirty="0"/>
                </a:br>
                <a:r>
                  <a:rPr lang="en-US" altLang="ko-KR" dirty="0"/>
                  <a:t>3. DHCP : </a:t>
                </a:r>
                <a:r>
                  <a:rPr lang="ko-KR" altLang="en-US" dirty="0"/>
                  <a:t>필요한 </a:t>
                </a:r>
                <a:r>
                  <a:rPr lang="en-US" altLang="ko-KR" dirty="0"/>
                  <a:t>PC</a:t>
                </a:r>
                <a:r>
                  <a:rPr lang="ko-KR" altLang="en-US" dirty="0"/>
                  <a:t>에 그때그때 주소를 배분해주는 방식</a:t>
                </a:r>
                <a:br>
                  <a:rPr lang="en-US" altLang="ko-KR" dirty="0"/>
                </a:br>
                <a:r>
                  <a:rPr lang="ko-KR" altLang="en-US" dirty="0"/>
                  <a:t>그 외에도 </a:t>
                </a:r>
                <a:r>
                  <a:rPr lang="en-US" altLang="ko-KR" dirty="0"/>
                  <a:t>CIDR </a:t>
                </a:r>
                <a:r>
                  <a:rPr lang="ko-KR" altLang="en-US" dirty="0"/>
                  <a:t>등 여러 방법 등이 있다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Tx/>
                  <a:buChar char="-"/>
                </a:pPr>
                <a:r>
                  <a:rPr lang="ko-KR" altLang="en-US" dirty="0"/>
                  <a:t>점점 복잡한 방법을 통해 </a:t>
                </a:r>
                <a:r>
                  <a:rPr lang="en-US" altLang="ko-KR" dirty="0"/>
                  <a:t>IPv4</a:t>
                </a:r>
                <a:r>
                  <a:rPr lang="ko-KR" altLang="en-US" dirty="0"/>
                  <a:t>의 문제를 해결하려고 하는 것이다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1C6FFFA-F51E-45CC-BB66-D9909C0A8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3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78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8BFAD-241C-4E7C-AD02-2593678F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IPv6</a:t>
            </a:r>
            <a:r>
              <a:rPr lang="ko-KR" altLang="en-US" dirty="0"/>
              <a:t>의 탄생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6A9E9-1E57-42B5-A9AE-AE31AD147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앞서 말한 </a:t>
            </a:r>
            <a:r>
              <a:rPr lang="en-US" altLang="ko-KR" dirty="0"/>
              <a:t>IPv4</a:t>
            </a:r>
            <a:r>
              <a:rPr lang="ko-KR" altLang="en-US" dirty="0"/>
              <a:t>의 문제 때문에 </a:t>
            </a:r>
            <a:r>
              <a:rPr lang="en-US" altLang="ko-KR" dirty="0"/>
              <a:t>IPv6</a:t>
            </a:r>
            <a:r>
              <a:rPr lang="ko-KR" altLang="en-US" dirty="0"/>
              <a:t>가 등장했다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현재 거의 모든 네트워크 제품 벤더들은 </a:t>
            </a:r>
            <a:r>
              <a:rPr lang="en-US" altLang="ko-KR" dirty="0"/>
              <a:t>IPv6</a:t>
            </a:r>
            <a:r>
              <a:rPr lang="ko-KR" altLang="en-US" dirty="0"/>
              <a:t>의 기능을 가지고 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IPv5</a:t>
            </a:r>
            <a:r>
              <a:rPr lang="ko-KR" altLang="en-US" dirty="0"/>
              <a:t>가 아니고 왜 </a:t>
            </a:r>
            <a:r>
              <a:rPr lang="en-US" altLang="ko-KR" dirty="0"/>
              <a:t>IPv6</a:t>
            </a:r>
            <a:r>
              <a:rPr lang="ko-KR" altLang="en-US" dirty="0"/>
              <a:t>인가</a:t>
            </a:r>
            <a:r>
              <a:rPr lang="en-US" altLang="ko-KR" dirty="0"/>
              <a:t>?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&gt;&gt; IPv5</a:t>
            </a:r>
            <a:r>
              <a:rPr lang="ko-KR" altLang="en-US" dirty="0"/>
              <a:t>도 있다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IPv5</a:t>
            </a:r>
            <a:r>
              <a:rPr lang="ko-KR" altLang="en-US" dirty="0"/>
              <a:t>는 </a:t>
            </a:r>
            <a:r>
              <a:rPr lang="en-US" altLang="ko-KR" dirty="0"/>
              <a:t>IPv4</a:t>
            </a:r>
            <a:r>
              <a:rPr lang="ko-KR" altLang="en-US" dirty="0"/>
              <a:t>를 대체하기 위한 용이 아니라</a:t>
            </a:r>
            <a:r>
              <a:rPr lang="en-US" altLang="ko-KR" dirty="0"/>
              <a:t>, IPv4</a:t>
            </a:r>
            <a:r>
              <a:rPr lang="ko-KR" altLang="en-US" dirty="0"/>
              <a:t>와 공존하며 디지털 사운드나 멀티미디어 데이터와 같은 </a:t>
            </a:r>
            <a:r>
              <a:rPr lang="en-US" altLang="ko-KR" dirty="0" err="1"/>
              <a:t>RealTime</a:t>
            </a:r>
            <a:r>
              <a:rPr lang="en-US" altLang="ko-KR" dirty="0"/>
              <a:t> </a:t>
            </a:r>
            <a:r>
              <a:rPr lang="ko-KR" altLang="en-US" dirty="0"/>
              <a:t>데이터를 효과적으로 전송하기 위해 만들어진 것이다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IPv4</a:t>
            </a:r>
            <a:r>
              <a:rPr lang="ko-KR" altLang="en-US" dirty="0"/>
              <a:t>와 </a:t>
            </a:r>
            <a:r>
              <a:rPr lang="en-US" altLang="ko-KR" dirty="0"/>
              <a:t>IPv5</a:t>
            </a:r>
            <a:r>
              <a:rPr lang="ko-KR" altLang="en-US" dirty="0"/>
              <a:t>의 차이점은 </a:t>
            </a:r>
            <a:r>
              <a:rPr lang="en-US" altLang="ko-KR" dirty="0"/>
              <a:t>IP version number (</a:t>
            </a:r>
            <a:r>
              <a:rPr lang="ko-KR" altLang="en-US" dirty="0"/>
              <a:t>패킷의 첫번째 </a:t>
            </a:r>
            <a:r>
              <a:rPr lang="en-US" altLang="ko-KR" dirty="0"/>
              <a:t>4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  <a:r>
              <a:rPr lang="ko-KR" altLang="en-US" dirty="0"/>
              <a:t>만 다르다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67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E7614-F855-4A9A-B2EB-E64A5E4F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IPv6</a:t>
            </a:r>
            <a:r>
              <a:rPr lang="ko-KR" altLang="en-US" dirty="0"/>
              <a:t>의 장점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88E201F-679B-479B-9680-1DB9BCE854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Tx/>
                  <a:buChar char="-"/>
                </a:pPr>
                <a:r>
                  <a:rPr lang="ko-KR" altLang="en-US" dirty="0"/>
                  <a:t>일단 </a:t>
                </a:r>
                <a:r>
                  <a:rPr lang="en-US" altLang="ko-KR" dirty="0"/>
                  <a:t>bit</a:t>
                </a:r>
                <a:r>
                  <a:rPr lang="ko-KR" altLang="en-US" dirty="0"/>
                  <a:t>수의 체계가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altLang="ko-KR" dirty="0"/>
                  <a:t>(IPv4)</a:t>
                </a:r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ko-KR" altLang="en-US" dirty="0"/>
                  <a:t> 로 늘어버린다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 가능한 </a:t>
                </a:r>
                <a:r>
                  <a:rPr lang="en-US" altLang="ko-KR" dirty="0"/>
                  <a:t>IP</a:t>
                </a:r>
                <a:r>
                  <a:rPr lang="ko-KR" altLang="en-US" dirty="0"/>
                  <a:t>개수가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ko-KR" altLang="en-US" dirty="0"/>
                  <a:t> 개이므로 매우 많은 수의 </a:t>
                </a:r>
                <a:r>
                  <a:rPr lang="en-US" altLang="ko-KR" dirty="0"/>
                  <a:t>IP</a:t>
                </a:r>
                <a:r>
                  <a:rPr lang="ko-KR" altLang="en-US" dirty="0"/>
                  <a:t>주소 사용이 가능하다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Tx/>
                  <a:buChar char="-"/>
                </a:pPr>
                <a:endParaRPr lang="en-US" altLang="ko-KR" dirty="0"/>
              </a:p>
              <a:p>
                <a:pPr marL="342900" indent="-342900">
                  <a:buFontTx/>
                  <a:buChar char="-"/>
                </a:pPr>
                <a:r>
                  <a:rPr lang="ko-KR" altLang="en-US" dirty="0"/>
                  <a:t>또한 </a:t>
                </a:r>
                <a:r>
                  <a:rPr lang="en-US" altLang="ko-KR" dirty="0"/>
                  <a:t>IP</a:t>
                </a:r>
                <a:r>
                  <a:rPr lang="ko-KR" altLang="en-US" dirty="0"/>
                  <a:t>헤더</a:t>
                </a:r>
                <a:r>
                  <a:rPr lang="en-US" altLang="ko-KR" dirty="0"/>
                  <a:t>(IP</a:t>
                </a:r>
                <a:r>
                  <a:rPr lang="ko-KR" altLang="en-US" dirty="0"/>
                  <a:t>패킷의 머리 부분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이 매우 단순 해져서 라우팅의 성능을 획기적으로 올릴 수 있다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Tx/>
                  <a:buChar char="-"/>
                </a:pPr>
                <a:endParaRPr lang="en-US" altLang="ko-KR" dirty="0"/>
              </a:p>
              <a:p>
                <a:pPr marL="342900" indent="-342900">
                  <a:buFontTx/>
                  <a:buChar char="-"/>
                </a:pPr>
                <a:r>
                  <a:rPr lang="en-US" altLang="ko-KR" dirty="0"/>
                  <a:t>IPv4 -&gt; IPv6</a:t>
                </a:r>
                <a:r>
                  <a:rPr lang="ko-KR" altLang="en-US" dirty="0"/>
                  <a:t>로의 전환기법도 제공한다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Tx/>
                  <a:buChar char="-"/>
                </a:pPr>
                <a:endParaRPr lang="en-US" altLang="ko-KR" dirty="0"/>
              </a:p>
              <a:p>
                <a:pPr marL="342900" indent="-342900">
                  <a:buFontTx/>
                  <a:buChar char="-"/>
                </a:pPr>
                <a:r>
                  <a:rPr lang="ko-KR" altLang="en-US" dirty="0"/>
                  <a:t>글로벌 </a:t>
                </a:r>
                <a:r>
                  <a:rPr lang="ko-KR" altLang="en-US" dirty="0" err="1"/>
                  <a:t>어드레싱이</a:t>
                </a:r>
                <a:r>
                  <a:rPr lang="ko-KR" altLang="en-US" dirty="0"/>
                  <a:t> 가능하다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88E201F-679B-479B-9680-1DB9BCE854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3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49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1C351-549B-45BF-898C-79A1ECC4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IPv6</a:t>
            </a:r>
            <a:r>
              <a:rPr lang="ko-KR" altLang="en-US" dirty="0"/>
              <a:t>의 주요특징</a:t>
            </a:r>
            <a:br>
              <a:rPr lang="en-US" altLang="ko-KR" dirty="0"/>
            </a:br>
            <a:r>
              <a:rPr lang="en-US" altLang="ko-KR" dirty="0"/>
              <a:t>1. Global Addressing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45891-BF13-4DB5-BCEF-137EFE1C6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IPv4</a:t>
            </a:r>
            <a:r>
              <a:rPr lang="ko-KR" altLang="en-US" dirty="0"/>
              <a:t>처럼 부족한 </a:t>
            </a:r>
            <a:r>
              <a:rPr lang="en-US" altLang="ko-KR" dirty="0"/>
              <a:t>IP</a:t>
            </a:r>
            <a:r>
              <a:rPr lang="ko-KR" altLang="en-US" dirty="0"/>
              <a:t>개수를 해결하기 위한 다양한 주소변환 방법이 필요가 없기 때문에 전 세계 네트워크 어디에서도 주소를 변경하지 않고</a:t>
            </a:r>
            <a:r>
              <a:rPr lang="en-US" altLang="ko-KR" dirty="0"/>
              <a:t>(</a:t>
            </a:r>
            <a:r>
              <a:rPr lang="ko-KR" altLang="en-US" dirty="0"/>
              <a:t>고유의 주소를 가진다</a:t>
            </a:r>
            <a:r>
              <a:rPr lang="en-US" altLang="ko-KR" dirty="0"/>
              <a:t>.) </a:t>
            </a:r>
            <a:r>
              <a:rPr lang="ko-KR" altLang="en-US" dirty="0"/>
              <a:t>접속이 가능하다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때문에 </a:t>
            </a:r>
            <a:r>
              <a:rPr lang="en-US" altLang="ko-KR" dirty="0"/>
              <a:t>End-to-End Reachability(</a:t>
            </a:r>
            <a:r>
              <a:rPr lang="ko-KR" altLang="en-US" dirty="0"/>
              <a:t>끝과 끝에서 주소변경</a:t>
            </a:r>
            <a:r>
              <a:rPr lang="en-US" altLang="ko-KR" dirty="0"/>
              <a:t>x)</a:t>
            </a:r>
            <a:r>
              <a:rPr lang="ko-KR" altLang="en-US" dirty="0"/>
              <a:t>의 실현이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24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52994-D1C5-4509-B86E-C77753BC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IPv6</a:t>
            </a:r>
            <a:r>
              <a:rPr lang="ko-KR" altLang="en-US" dirty="0"/>
              <a:t>의 주요특징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주소의 계층화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80210-43D3-484C-83C2-8BAE9E9E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/>
              <a:t>IP</a:t>
            </a:r>
            <a:r>
              <a:rPr lang="ko-KR" altLang="en-US" dirty="0"/>
              <a:t>주소의 </a:t>
            </a:r>
            <a:r>
              <a:rPr lang="en-US" altLang="ko-KR" dirty="0"/>
              <a:t>bit</a:t>
            </a:r>
            <a:r>
              <a:rPr lang="ko-KR" altLang="en-US" dirty="0"/>
              <a:t>수가 많아졌기 때문에 예를 들어 앞 </a:t>
            </a:r>
            <a:r>
              <a:rPr lang="en-US" altLang="ko-KR" dirty="0"/>
              <a:t>16bit</a:t>
            </a:r>
            <a:r>
              <a:rPr lang="ko-KR" altLang="en-US" dirty="0"/>
              <a:t>는 상용주소 구분</a:t>
            </a:r>
            <a:r>
              <a:rPr lang="en-US" altLang="ko-KR" dirty="0"/>
              <a:t>, 23~32bit</a:t>
            </a:r>
            <a:r>
              <a:rPr lang="ko-KR" altLang="en-US" dirty="0"/>
              <a:t>는 나라구분 등등 </a:t>
            </a:r>
            <a:r>
              <a:rPr lang="en-US" altLang="ko-KR" dirty="0"/>
              <a:t>IP</a:t>
            </a:r>
            <a:r>
              <a:rPr lang="ko-KR" altLang="en-US" dirty="0"/>
              <a:t>주소를 </a:t>
            </a:r>
            <a:r>
              <a:rPr lang="en-US" altLang="ko-KR" dirty="0"/>
              <a:t>bit</a:t>
            </a:r>
            <a:r>
              <a:rPr lang="ko-KR" altLang="en-US" dirty="0"/>
              <a:t>수로 나누어서 계층화가 가능하다</a:t>
            </a:r>
            <a:r>
              <a:rPr lang="en-US" altLang="ko-KR" dirty="0"/>
              <a:t>.</a:t>
            </a:r>
          </a:p>
          <a:p>
            <a:pPr marL="0" indent="0"/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이러한 체계적인 주소 구분은 주소를 알아보기 쉽게 하고 여러 개의 트래픽을 하나로 묶어줄 수 도 있다</a:t>
            </a:r>
            <a:r>
              <a:rPr lang="en-US" altLang="ko-KR" dirty="0"/>
              <a:t>. </a:t>
            </a:r>
            <a:r>
              <a:rPr lang="ko-KR" altLang="en-US" dirty="0"/>
              <a:t>이로써 트래픽을 줄일 수 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또한 </a:t>
            </a:r>
            <a:r>
              <a:rPr lang="en-US" altLang="ko-KR" dirty="0"/>
              <a:t>IPv4</a:t>
            </a:r>
            <a:r>
              <a:rPr lang="ko-KR" altLang="en-US" dirty="0"/>
              <a:t>의 </a:t>
            </a:r>
            <a:r>
              <a:rPr lang="ko-KR" altLang="en-US" dirty="0" err="1"/>
              <a:t>수퍼넷팅</a:t>
            </a:r>
            <a:r>
              <a:rPr lang="en-US" altLang="ko-KR" dirty="0"/>
              <a:t>(</a:t>
            </a:r>
            <a:r>
              <a:rPr lang="en-US" altLang="ko-KR" dirty="0" err="1"/>
              <a:t>Supernetting</a:t>
            </a:r>
            <a:r>
              <a:rPr lang="en-US" altLang="ko-KR" dirty="0"/>
              <a:t>)</a:t>
            </a:r>
            <a:r>
              <a:rPr lang="ko-KR" altLang="en-US" dirty="0"/>
              <a:t>과 같이 라우팅 경로를 하나로 묶어줄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91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CBA88-D7F5-46D9-99BA-6992782A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IPv6</a:t>
            </a:r>
            <a:r>
              <a:rPr lang="ko-KR" altLang="en-US" dirty="0"/>
              <a:t>의 주요특징</a:t>
            </a:r>
            <a:br>
              <a:rPr lang="en-US" altLang="ko-KR" dirty="0"/>
            </a:br>
            <a:r>
              <a:rPr lang="en-US" altLang="ko-KR" dirty="0"/>
              <a:t>3. Aggregation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B3791-08ED-4CB8-AA50-1B1D64145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/>
              <a:t>IP</a:t>
            </a:r>
            <a:r>
              <a:rPr lang="ko-KR" altLang="en-US" dirty="0"/>
              <a:t>주소를 하나로 묶는다는 뜻이다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먼저 </a:t>
            </a:r>
            <a:r>
              <a:rPr lang="en-US" altLang="ko-KR" dirty="0"/>
              <a:t>IPv6</a:t>
            </a:r>
            <a:r>
              <a:rPr lang="ko-KR" altLang="en-US" dirty="0"/>
              <a:t>의 주소체계를 이해해야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2001:0200:0001:0001::/64  (16</a:t>
            </a:r>
            <a:r>
              <a:rPr lang="ko-KR" altLang="en-US" dirty="0"/>
              <a:t>진수로 표기하고 </a:t>
            </a:r>
            <a:r>
              <a:rPr lang="en-US" altLang="ko-KR" dirty="0"/>
              <a:t>4</a:t>
            </a:r>
            <a:r>
              <a:rPr lang="ko-KR" altLang="en-US" dirty="0"/>
              <a:t>자리마다 </a:t>
            </a:r>
            <a:r>
              <a:rPr lang="en-US" altLang="ko-KR" dirty="0"/>
              <a:t>:</a:t>
            </a:r>
            <a:r>
              <a:rPr lang="ko-KR" altLang="en-US" dirty="0"/>
              <a:t>로 구분함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2001:0200:0001:0002::/64</a:t>
            </a:r>
            <a:br>
              <a:rPr lang="en-US" altLang="ko-KR" dirty="0"/>
            </a:br>
            <a:r>
              <a:rPr lang="ko-KR" altLang="en-US" dirty="0"/>
              <a:t>다음과 같이 두 </a:t>
            </a:r>
            <a:r>
              <a:rPr lang="en-US" altLang="ko-KR" dirty="0"/>
              <a:t>IP</a:t>
            </a:r>
            <a:r>
              <a:rPr lang="ko-KR" altLang="en-US" dirty="0"/>
              <a:t>주소가 있다고 생각하면 뒤에 나오는 </a:t>
            </a:r>
            <a:r>
              <a:rPr lang="en-US" altLang="ko-KR" dirty="0"/>
              <a:t>/64</a:t>
            </a:r>
            <a:r>
              <a:rPr lang="ko-KR" altLang="en-US" dirty="0"/>
              <a:t>는 </a:t>
            </a:r>
            <a:r>
              <a:rPr lang="ko-KR" altLang="en-US" dirty="0" err="1"/>
              <a:t>서브넷</a:t>
            </a:r>
            <a:r>
              <a:rPr lang="ko-KR" altLang="en-US" dirty="0"/>
              <a:t> 마스크와 같은 원리이다</a:t>
            </a:r>
            <a:r>
              <a:rPr lang="en-US" altLang="ko-KR" dirty="0"/>
              <a:t>. </a:t>
            </a:r>
            <a:r>
              <a:rPr lang="ko-KR" altLang="en-US" dirty="0"/>
              <a:t>앞 </a:t>
            </a:r>
            <a:r>
              <a:rPr lang="en-US" altLang="ko-KR" dirty="0"/>
              <a:t>64bit</a:t>
            </a:r>
            <a:r>
              <a:rPr lang="ko-KR" altLang="en-US" dirty="0"/>
              <a:t>까지가 서로 같다는 것이다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때문에 </a:t>
            </a:r>
            <a:r>
              <a:rPr lang="en-US" altLang="ko-KR" dirty="0"/>
              <a:t>/64</a:t>
            </a:r>
            <a:r>
              <a:rPr lang="ko-KR" altLang="en-US" dirty="0"/>
              <a:t>와 </a:t>
            </a:r>
            <a:r>
              <a:rPr lang="en-US" altLang="ko-KR" dirty="0"/>
              <a:t>/48</a:t>
            </a:r>
            <a:r>
              <a:rPr lang="ko-KR" altLang="en-US" dirty="0"/>
              <a:t>이 있다면 </a:t>
            </a:r>
            <a:r>
              <a:rPr lang="en-US" altLang="ko-KR" dirty="0"/>
              <a:t>/48</a:t>
            </a:r>
            <a:r>
              <a:rPr lang="ko-KR" altLang="en-US" dirty="0"/>
              <a:t>이 더 큰 네트워크이다</a:t>
            </a:r>
            <a:r>
              <a:rPr lang="en-US" altLang="ko-KR" dirty="0"/>
              <a:t>. </a:t>
            </a:r>
            <a:r>
              <a:rPr lang="en-US" altLang="ko-KR" dirty="0" err="1"/>
              <a:t>Hostbit</a:t>
            </a:r>
            <a:r>
              <a:rPr lang="ko-KR" altLang="en-US" dirty="0"/>
              <a:t>가 더 많기 때문이다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956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79FA3-7058-4521-B977-F9D4BDDD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IPv6</a:t>
            </a:r>
            <a:r>
              <a:rPr lang="ko-KR" altLang="en-US" dirty="0"/>
              <a:t>의 주요특징</a:t>
            </a:r>
            <a:br>
              <a:rPr lang="en-US" altLang="ko-KR" dirty="0"/>
            </a:br>
            <a:r>
              <a:rPr lang="en-US" altLang="ko-KR" dirty="0"/>
              <a:t>3. Aggregation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159D6-A6B8-456B-B96E-D17CA0FFD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만약 그룹 </a:t>
            </a:r>
            <a:r>
              <a:rPr lang="en-US" altLang="ko-KR" dirty="0"/>
              <a:t>A</a:t>
            </a:r>
            <a:r>
              <a:rPr lang="ko-KR" altLang="en-US" dirty="0"/>
              <a:t>에</a:t>
            </a:r>
            <a:br>
              <a:rPr lang="en-US" altLang="ko-KR" dirty="0"/>
            </a:br>
            <a:r>
              <a:rPr lang="en-US" altLang="ko-KR" dirty="0"/>
              <a:t>2001:0200:0001:0001::/64</a:t>
            </a:r>
            <a:r>
              <a:rPr lang="ko-KR" altLang="en-US" dirty="0"/>
              <a:t>와 </a:t>
            </a:r>
            <a:r>
              <a:rPr lang="en-US" altLang="ko-KR" dirty="0"/>
              <a:t>2001:0200:0001:0002::/64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두 </a:t>
            </a:r>
            <a:r>
              <a:rPr lang="en-US" altLang="ko-KR" dirty="0"/>
              <a:t>IP</a:t>
            </a:r>
            <a:r>
              <a:rPr lang="ko-KR" altLang="en-US" dirty="0"/>
              <a:t>가 존재한다고 가정하면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2001:0200:0001::/48 </a:t>
            </a:r>
            <a:r>
              <a:rPr lang="ko-KR" altLang="en-US" dirty="0"/>
              <a:t>이라는 </a:t>
            </a:r>
            <a:r>
              <a:rPr lang="en-US" altLang="ko-KR" dirty="0"/>
              <a:t>IP</a:t>
            </a:r>
            <a:r>
              <a:rPr lang="ko-KR" altLang="en-US" dirty="0"/>
              <a:t>로      묶을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그룹이 </a:t>
            </a:r>
            <a:r>
              <a:rPr lang="en-US" altLang="ko-KR" dirty="0"/>
              <a:t>A</a:t>
            </a:r>
            <a:r>
              <a:rPr lang="ko-KR" altLang="en-US" dirty="0"/>
              <a:t>뿐만 아니라 </a:t>
            </a:r>
            <a:r>
              <a:rPr lang="en-US" altLang="ko-KR" dirty="0"/>
              <a:t>B,C,D..</a:t>
            </a:r>
            <a:r>
              <a:rPr lang="ko-KR" altLang="en-US" dirty="0"/>
              <a:t>등 여러 개가 있다고 가정하면 또 그들의 그룹을  </a:t>
            </a:r>
            <a:br>
              <a:rPr lang="en-US" altLang="ko-KR" dirty="0"/>
            </a:br>
            <a:r>
              <a:rPr lang="en-US" altLang="ko-KR" dirty="0"/>
              <a:t>2001:0200::/32</a:t>
            </a:r>
            <a:r>
              <a:rPr lang="ko-KR" altLang="en-US" dirty="0"/>
              <a:t>로 묶을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결국 </a:t>
            </a:r>
            <a:r>
              <a:rPr lang="en-US" altLang="ko-KR" dirty="0"/>
              <a:t>IPv6 Internet</a:t>
            </a:r>
            <a:r>
              <a:rPr lang="ko-KR" altLang="en-US" dirty="0"/>
              <a:t>에 </a:t>
            </a:r>
            <a:r>
              <a:rPr lang="en-US" altLang="ko-KR" dirty="0"/>
              <a:t>2001::/16</a:t>
            </a:r>
            <a:r>
              <a:rPr lang="ko-KR" altLang="en-US" dirty="0"/>
              <a:t>이라는 간단한 주소만 전달하면 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이처럼 </a:t>
            </a:r>
            <a:r>
              <a:rPr lang="en-US" altLang="ko-KR" dirty="0"/>
              <a:t>IPv6</a:t>
            </a:r>
            <a:r>
              <a:rPr lang="ko-KR" altLang="en-US" dirty="0"/>
              <a:t>에서는 효과적인 </a:t>
            </a:r>
            <a:r>
              <a:rPr lang="en-US" altLang="ko-KR" dirty="0"/>
              <a:t>aggregation</a:t>
            </a:r>
            <a:r>
              <a:rPr lang="ko-KR" altLang="en-US" dirty="0"/>
              <a:t>이 가능하다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269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FC9B1-F8F0-4333-B257-E2C5E814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IPv6</a:t>
            </a:r>
            <a:r>
              <a:rPr lang="ko-KR" altLang="en-US" dirty="0"/>
              <a:t>의 주요특징</a:t>
            </a:r>
            <a:br>
              <a:rPr lang="en-US" altLang="ko-KR" dirty="0"/>
            </a:br>
            <a:r>
              <a:rPr lang="en-US" altLang="ko-KR" dirty="0"/>
              <a:t>4. Auto Configuration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00917-C8B2-4123-A7A9-9490731A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/>
              <a:t>Auto Configuration</a:t>
            </a:r>
            <a:r>
              <a:rPr lang="ko-KR" altLang="en-US" dirty="0"/>
              <a:t>은 </a:t>
            </a:r>
            <a:r>
              <a:rPr lang="en-US" altLang="ko-KR" dirty="0"/>
              <a:t>Stateless</a:t>
            </a:r>
            <a:r>
              <a:rPr lang="ko-KR" altLang="en-US" dirty="0"/>
              <a:t>와 </a:t>
            </a:r>
            <a:r>
              <a:rPr lang="en-US" altLang="ko-KR" dirty="0"/>
              <a:t>Stateful</a:t>
            </a:r>
            <a:r>
              <a:rPr lang="ko-KR" altLang="en-US" dirty="0"/>
              <a:t>로 나뉜다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앞서 설명했던 </a:t>
            </a:r>
            <a:r>
              <a:rPr lang="en-US" altLang="ko-KR" dirty="0"/>
              <a:t>IPv4</a:t>
            </a:r>
            <a:r>
              <a:rPr lang="ko-KR" altLang="en-US" dirty="0"/>
              <a:t>의 </a:t>
            </a:r>
            <a:r>
              <a:rPr lang="en-US" altLang="ko-KR" dirty="0"/>
              <a:t>DHCP</a:t>
            </a:r>
            <a:r>
              <a:rPr lang="ko-KR" altLang="en-US" dirty="0"/>
              <a:t>는 </a:t>
            </a:r>
            <a:r>
              <a:rPr lang="en-US" altLang="ko-KR" dirty="0"/>
              <a:t>Stateful Auto Configuration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특정 서버에서 </a:t>
            </a:r>
            <a:r>
              <a:rPr lang="en-US" altLang="ko-KR" dirty="0"/>
              <a:t>IP</a:t>
            </a:r>
            <a:r>
              <a:rPr lang="ko-KR" altLang="en-US" dirty="0"/>
              <a:t>구성을 뿌려준다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그러나 </a:t>
            </a:r>
            <a:r>
              <a:rPr lang="en-US" altLang="ko-KR" dirty="0"/>
              <a:t>IPv6</a:t>
            </a:r>
            <a:r>
              <a:rPr lang="ko-KR" altLang="en-US" dirty="0"/>
              <a:t>에서는 </a:t>
            </a:r>
            <a:r>
              <a:rPr lang="en-US" altLang="ko-KR" dirty="0"/>
              <a:t>Stateless Auto Configuration</a:t>
            </a:r>
            <a:r>
              <a:rPr lang="ko-KR" altLang="en-US" dirty="0"/>
              <a:t>을 지원한다</a:t>
            </a:r>
            <a:r>
              <a:rPr lang="en-US" altLang="ko-KR" dirty="0"/>
              <a:t>. </a:t>
            </a:r>
            <a:r>
              <a:rPr lang="ko-KR" altLang="en-US" dirty="0"/>
              <a:t>특정 서버가 없어도 라우터 등에서 자동으로 호스트의 </a:t>
            </a:r>
            <a:r>
              <a:rPr lang="en-US" altLang="ko-KR" dirty="0"/>
              <a:t>IP</a:t>
            </a:r>
            <a:r>
              <a:rPr lang="ko-KR" altLang="en-US" dirty="0"/>
              <a:t>구성이 가능하도록 지원한다</a:t>
            </a:r>
            <a:r>
              <a:rPr lang="en-US" altLang="ko-KR" dirty="0"/>
              <a:t>. </a:t>
            </a:r>
            <a:r>
              <a:rPr lang="ko-KR" altLang="en-US" dirty="0"/>
              <a:t>라우터에서 </a:t>
            </a:r>
            <a:r>
              <a:rPr lang="en-US" altLang="ko-KR" dirty="0"/>
              <a:t>Prefix</a:t>
            </a:r>
            <a:r>
              <a:rPr lang="ko-KR" altLang="en-US" dirty="0"/>
              <a:t>된 </a:t>
            </a:r>
            <a:r>
              <a:rPr lang="en-US" altLang="ko-KR" dirty="0"/>
              <a:t>64bit</a:t>
            </a:r>
            <a:r>
              <a:rPr lang="ko-KR" altLang="en-US" dirty="0"/>
              <a:t>를 주고 나머지 </a:t>
            </a:r>
            <a:r>
              <a:rPr lang="en-US" altLang="ko-KR" dirty="0"/>
              <a:t>64bit</a:t>
            </a:r>
            <a:r>
              <a:rPr lang="ko-KR" altLang="en-US" dirty="0"/>
              <a:t>는 자신의 맥 어드레스를 사용한다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Plug and Play </a:t>
            </a:r>
            <a:r>
              <a:rPr lang="ko-KR" altLang="en-US" dirty="0"/>
              <a:t>방식이다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dirty="0"/>
              <a:t>IPv6</a:t>
            </a:r>
            <a:r>
              <a:rPr lang="ko-KR" altLang="en-US" dirty="0"/>
              <a:t>에서는 </a:t>
            </a:r>
            <a:r>
              <a:rPr lang="en-US" altLang="ko-KR" dirty="0"/>
              <a:t>IPv4</a:t>
            </a:r>
            <a:r>
              <a:rPr lang="ko-KR" altLang="en-US" dirty="0"/>
              <a:t>의 </a:t>
            </a:r>
            <a:r>
              <a:rPr lang="en-US" altLang="ko-KR" dirty="0"/>
              <a:t>DHCP</a:t>
            </a:r>
            <a:r>
              <a:rPr lang="ko-KR" altLang="en-US" dirty="0"/>
              <a:t>와 같은 </a:t>
            </a:r>
            <a:r>
              <a:rPr lang="en-US" altLang="ko-KR" dirty="0"/>
              <a:t>Stateful Auto Configuration</a:t>
            </a:r>
            <a:r>
              <a:rPr lang="ko-KR" altLang="en-US" dirty="0"/>
              <a:t>도 지원하는데 이를 </a:t>
            </a:r>
            <a:r>
              <a:rPr lang="en-US" altLang="ko-KR" dirty="0"/>
              <a:t>DHCPv6</a:t>
            </a:r>
            <a:r>
              <a:rPr lang="ko-KR" altLang="en-US" dirty="0"/>
              <a:t>라고 한다</a:t>
            </a:r>
            <a:r>
              <a:rPr lang="en-US" altLang="ko-KR" dirty="0"/>
              <a:t>. Stateless Auto Configuration</a:t>
            </a:r>
            <a:r>
              <a:rPr lang="ko-KR" altLang="en-US" dirty="0"/>
              <a:t>으로도 채울 수 없는 부분을 이 방식을 통해 보충한다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1320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1103</Words>
  <Application>Microsoft Office PowerPoint</Application>
  <PresentationFormat>와이드스크린</PresentationFormat>
  <Paragraphs>66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HY견고딕</vt:lpstr>
      <vt:lpstr>한컴 솔잎 M</vt:lpstr>
      <vt:lpstr>한컴 윤고딕 250</vt:lpstr>
      <vt:lpstr>한컴 윤체 L</vt:lpstr>
      <vt:lpstr>Arial</vt:lpstr>
      <vt:lpstr>Calibri</vt:lpstr>
      <vt:lpstr>Calibri Light</vt:lpstr>
      <vt:lpstr>Cambria Math</vt:lpstr>
      <vt:lpstr>1_Office Theme</vt:lpstr>
      <vt:lpstr>PART_12</vt:lpstr>
      <vt:lpstr>IPv4의 문제</vt:lpstr>
      <vt:lpstr>IPv6의 탄생</vt:lpstr>
      <vt:lpstr>IPv6의 장점</vt:lpstr>
      <vt:lpstr>IPv6의 주요특징 1. Global Addressing</vt:lpstr>
      <vt:lpstr>IPv6의 주요특징 2. 주소의 계층화</vt:lpstr>
      <vt:lpstr>IPv6의 주요특징 3. Aggregation</vt:lpstr>
      <vt:lpstr>IPv6의 주요특징 3. Aggregation</vt:lpstr>
      <vt:lpstr>IPv6의 주요특징 4. Auto Configuration</vt:lpstr>
      <vt:lpstr>IPv6의 주요특징 5. 멀티캐스트</vt:lpstr>
      <vt:lpstr>IPv6의 주요특징 6. 간단해진 헤더</vt:lpstr>
      <vt:lpstr>IPv6의 주요특징 7. Mobility</vt:lpstr>
      <vt:lpstr>IPv6에서의 주소체계</vt:lpstr>
      <vt:lpstr>IPv6에서의 주소체계</vt:lpstr>
      <vt:lpstr>IPv6 주소의 종류</vt:lpstr>
      <vt:lpstr>IPv6의 적용방식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PART_12</dc:title>
  <dc:creator>정성목</dc:creator>
  <cp:lastModifiedBy>정성목</cp:lastModifiedBy>
  <cp:revision>11</cp:revision>
  <dcterms:created xsi:type="dcterms:W3CDTF">2021-01-20T02:07:46Z</dcterms:created>
  <dcterms:modified xsi:type="dcterms:W3CDTF">2021-01-20T08:16:20Z</dcterms:modified>
</cp:coreProperties>
</file>