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07D20-1787-44B2-8412-B432D55C3BE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5B9EE-C64B-46AD-A519-0100C27C9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9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dirty="0"/>
              <a:t>PART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3585"/>
            <a:ext cx="9144000" cy="1655762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6B16F0DC-11BD-4116-8C8E-B2CC38859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75" y="69991"/>
            <a:ext cx="2593696" cy="25936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D1525-AE35-4224-A134-E3CBD3FFA1BB}"/>
              </a:ext>
            </a:extLst>
          </p:cNvPr>
          <p:cNvSpPr/>
          <p:nvPr userDrawn="1"/>
        </p:nvSpPr>
        <p:spPr>
          <a:xfrm>
            <a:off x="7368466" y="5114047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FCF5B-D0EF-4D8B-8A5F-B20849969400}"/>
              </a:ext>
            </a:extLst>
          </p:cNvPr>
          <p:cNvSpPr/>
          <p:nvPr userDrawn="1"/>
        </p:nvSpPr>
        <p:spPr>
          <a:xfrm>
            <a:off x="5690586" y="4892605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E7A637-9C49-4A29-BCE8-42BE7B964D9D}"/>
              </a:ext>
            </a:extLst>
          </p:cNvPr>
          <p:cNvSpPr txBox="1">
            <a:spLocks/>
          </p:cNvSpPr>
          <p:nvPr userDrawn="1"/>
        </p:nvSpPr>
        <p:spPr>
          <a:xfrm>
            <a:off x="62884" y="3132496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7B82AF-5AF3-41C7-8257-A162CAD0C769}"/>
              </a:ext>
            </a:extLst>
          </p:cNvPr>
          <p:cNvSpPr/>
          <p:nvPr userDrawn="1"/>
        </p:nvSpPr>
        <p:spPr>
          <a:xfrm>
            <a:off x="0" y="3877158"/>
            <a:ext cx="482353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A61EB-DC0A-4483-8F8E-9538FB3D7771}"/>
              </a:ext>
            </a:extLst>
          </p:cNvPr>
          <p:cNvSpPr/>
          <p:nvPr userDrawn="1"/>
        </p:nvSpPr>
        <p:spPr>
          <a:xfrm>
            <a:off x="0" y="3655716"/>
            <a:ext cx="6501414" cy="115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178B87F-0E1C-4633-B358-DA2961C56DE1}"/>
              </a:ext>
            </a:extLst>
          </p:cNvPr>
          <p:cNvSpPr txBox="1">
            <a:spLocks/>
          </p:cNvSpPr>
          <p:nvPr userDrawn="1"/>
        </p:nvSpPr>
        <p:spPr>
          <a:xfrm>
            <a:off x="10194525" y="5192669"/>
            <a:ext cx="2743200" cy="6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정성목</a:t>
            </a:r>
            <a:endParaRPr lang="en-US" sz="28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77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479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907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79" y="243452"/>
            <a:ext cx="9926714" cy="13255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>
              <a:buNone/>
              <a:defRPr sz="24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세 번째 수준</a:t>
            </a:r>
          </a:p>
          <a:p>
            <a:pPr lvl="3"/>
            <a:r>
              <a:rPr lang="en-US" altLang="ko-KR" dirty="0"/>
              <a:t>- </a:t>
            </a:r>
            <a:r>
              <a:rPr lang="ko-KR" altLang="en-US" dirty="0"/>
              <a:t>네 번째 수준</a:t>
            </a:r>
          </a:p>
          <a:p>
            <a:pPr lvl="4"/>
            <a:r>
              <a:rPr lang="en-US" altLang="ko-KR" dirty="0"/>
              <a:t>- </a:t>
            </a:r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pic>
        <p:nvPicPr>
          <p:cNvPr id="7" name="그림 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6BEA3F3-CA7B-435F-9F87-A8541F0668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" y="76536"/>
            <a:ext cx="1492479" cy="1492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716204-3ED6-49EC-9B56-98F1117D0691}"/>
              </a:ext>
            </a:extLst>
          </p:cNvPr>
          <p:cNvSpPr/>
          <p:nvPr userDrawn="1"/>
        </p:nvSpPr>
        <p:spPr>
          <a:xfrm>
            <a:off x="7368466" y="6433573"/>
            <a:ext cx="482353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2E406D-DDAF-4759-A2E0-6B7C691A7575}"/>
              </a:ext>
            </a:extLst>
          </p:cNvPr>
          <p:cNvSpPr/>
          <p:nvPr userDrawn="1"/>
        </p:nvSpPr>
        <p:spPr>
          <a:xfrm>
            <a:off x="5690586" y="6293957"/>
            <a:ext cx="6501414" cy="691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F2F3FA-3A94-424E-8AF1-E181A05702C3}"/>
              </a:ext>
            </a:extLst>
          </p:cNvPr>
          <p:cNvSpPr txBox="1">
            <a:spLocks/>
          </p:cNvSpPr>
          <p:nvPr userDrawn="1"/>
        </p:nvSpPr>
        <p:spPr>
          <a:xfrm>
            <a:off x="10111666" y="6468136"/>
            <a:ext cx="2743200" cy="81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accent1">
                    <a:lumMod val="50000"/>
                  </a:schemeClr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GBC-Network</a:t>
            </a:r>
          </a:p>
        </p:txBody>
      </p:sp>
    </p:spTree>
    <p:extLst>
      <p:ext uri="{BB962C8B-B14F-4D97-AF65-F5344CB8AC3E}">
        <p14:creationId xmlns:p14="http://schemas.microsoft.com/office/powerpoint/2010/main" val="400580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8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484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922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27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910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8308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51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931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D61E9-3455-4AEB-9967-9BB568771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PART_02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D515A6-F4E6-4CA6-BAA6-E29C45C5F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네트워크와 케이블</a:t>
            </a:r>
          </a:p>
        </p:txBody>
      </p:sp>
    </p:spTree>
    <p:extLst>
      <p:ext uri="{BB962C8B-B14F-4D97-AF65-F5344CB8AC3E}">
        <p14:creationId xmlns:p14="http://schemas.microsoft.com/office/powerpoint/2010/main" val="6685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FC74-5190-4715-8E4B-397C7468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맥 어드레스</a:t>
            </a:r>
            <a:r>
              <a:rPr lang="en-US" altLang="ko-KR" dirty="0"/>
              <a:t>(MAC Address)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AF606-00A7-44D4-A15F-256B2CFB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쉽게 말하자면 컴퓨터의 주소이다</a:t>
            </a:r>
            <a:r>
              <a:rPr lang="en-US" altLang="ko-KR" dirty="0"/>
              <a:t>. IP</a:t>
            </a:r>
            <a:r>
              <a:rPr lang="ko-KR" altLang="en-US" dirty="0"/>
              <a:t>주소가 쉽게 떠오르지만 실제 컴퓨터의   주소는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바꾸는 절차</a:t>
            </a:r>
            <a:r>
              <a:rPr lang="en-US" altLang="ko-KR" dirty="0"/>
              <a:t>(ARP – Address Resolution Protocol)</a:t>
            </a:r>
            <a:r>
              <a:rPr lang="ko-KR" altLang="en-US" dirty="0"/>
              <a:t>을 걸쳐 사용한다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모든 </a:t>
            </a:r>
            <a:r>
              <a:rPr lang="en-US" altLang="ko-KR" dirty="0"/>
              <a:t>LAN-Card </a:t>
            </a:r>
            <a:r>
              <a:rPr lang="ko-KR" altLang="en-US" dirty="0"/>
              <a:t>마다 고유의 </a:t>
            </a:r>
            <a:r>
              <a:rPr lang="en-US" altLang="ko-KR" dirty="0"/>
              <a:t>MAC-Address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7DE2AE8-98DF-40B1-9D4E-2C1A1786B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2" t="-7524" r="1759" b="43491"/>
          <a:stretch/>
        </p:blipFill>
        <p:spPr>
          <a:xfrm>
            <a:off x="1125071" y="3109349"/>
            <a:ext cx="4442013" cy="294634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818EAE7-CCE4-47F0-A0AC-945A3898BDA8}"/>
              </a:ext>
            </a:extLst>
          </p:cNvPr>
          <p:cNvSpPr txBox="1">
            <a:spLocks/>
          </p:cNvSpPr>
          <p:nvPr/>
        </p:nvSpPr>
        <p:spPr>
          <a:xfrm>
            <a:off x="5567084" y="5334279"/>
            <a:ext cx="5656728" cy="84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0" indent="0"/>
            <a:r>
              <a:rPr lang="ko-KR" altLang="en-US" sz="2000" dirty="0"/>
              <a:t>터미널에서 </a:t>
            </a:r>
            <a:r>
              <a:rPr lang="en-US" altLang="ko-KR" sz="2000" dirty="0"/>
              <a:t>ipconfig /all </a:t>
            </a:r>
            <a:r>
              <a:rPr lang="ko-KR" altLang="en-US" sz="2000" dirty="0"/>
              <a:t>명령어를 통해 본 모습</a:t>
            </a:r>
          </a:p>
        </p:txBody>
      </p:sp>
    </p:spTree>
    <p:extLst>
      <p:ext uri="{BB962C8B-B14F-4D97-AF65-F5344CB8AC3E}">
        <p14:creationId xmlns:p14="http://schemas.microsoft.com/office/powerpoint/2010/main" val="251038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5680-69FE-46DC-BC87-11D075D7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맥 어드레스</a:t>
            </a:r>
            <a:r>
              <a:rPr lang="en-US" altLang="ko-KR" dirty="0"/>
              <a:t>(MAC Address)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D828D7-971E-4626-86BC-76CAC1CF5A53}"/>
              </a:ext>
            </a:extLst>
          </p:cNvPr>
          <p:cNvSpPr/>
          <p:nvPr/>
        </p:nvSpPr>
        <p:spPr>
          <a:xfrm flipV="1">
            <a:off x="2923097" y="5807579"/>
            <a:ext cx="5995764" cy="61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5D4FED-FBE0-4F52-B202-386E44026887}"/>
              </a:ext>
            </a:extLst>
          </p:cNvPr>
          <p:cNvGrpSpPr/>
          <p:nvPr/>
        </p:nvGrpSpPr>
        <p:grpSpPr>
          <a:xfrm>
            <a:off x="2923096" y="4430766"/>
            <a:ext cx="1094199" cy="1376814"/>
            <a:chOff x="818206" y="2549795"/>
            <a:chExt cx="926672" cy="1166017"/>
          </a:xfrm>
        </p:grpSpPr>
        <p:pic>
          <p:nvPicPr>
            <p:cNvPr id="5" name="그래픽 4" descr="컴퓨터 단색으로 채워진">
              <a:extLst>
                <a:ext uri="{FF2B5EF4-FFF2-40B4-BE49-F238E27FC236}">
                  <a16:creationId xmlns:a16="http://schemas.microsoft.com/office/drawing/2014/main" id="{F2A80822-1625-486F-B6D4-3FC115F8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206" y="2549795"/>
              <a:ext cx="926672" cy="92667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FAD60-449D-4710-A9A4-111C32299E4D}"/>
                </a:ext>
              </a:extLst>
            </p:cNvPr>
            <p:cNvSpPr/>
            <p:nvPr/>
          </p:nvSpPr>
          <p:spPr>
            <a:xfrm>
              <a:off x="1093558" y="3264657"/>
              <a:ext cx="54011" cy="4511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CEE756-7D44-44D4-8FEF-E005C2FA00C8}"/>
                </a:ext>
              </a:extLst>
            </p:cNvPr>
            <p:cNvSpPr txBox="1"/>
            <p:nvPr/>
          </p:nvSpPr>
          <p:spPr>
            <a:xfrm>
              <a:off x="996677" y="2776324"/>
              <a:ext cx="497755" cy="43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B1F84E9F-374B-49DA-93DD-C44822B9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82029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다음과 같이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통신을 하려고 하는 모습에서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주소를 알고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는 자기가 속한 네트워크 상에 있는 모든 </a:t>
            </a:r>
            <a:r>
              <a:rPr lang="en-US" altLang="ko-KR" dirty="0"/>
              <a:t>PC</a:t>
            </a:r>
            <a:r>
              <a:rPr lang="ko-KR" altLang="en-US" dirty="0"/>
              <a:t>에게 </a:t>
            </a:r>
            <a:r>
              <a:rPr lang="ko-KR" altLang="en-US" dirty="0" err="1"/>
              <a:t>브로드캐스트</a:t>
            </a:r>
            <a:r>
              <a:rPr lang="en-US" altLang="ko-KR" dirty="0"/>
              <a:t>(</a:t>
            </a:r>
            <a:r>
              <a:rPr lang="ko-KR" altLang="en-US" dirty="0"/>
              <a:t>추후에 설명</a:t>
            </a:r>
            <a:r>
              <a:rPr lang="en-US" altLang="ko-KR" dirty="0"/>
              <a:t>)</a:t>
            </a:r>
            <a:r>
              <a:rPr lang="ko-KR" altLang="en-US" dirty="0"/>
              <a:t>방식을 통해 </a:t>
            </a:r>
            <a:r>
              <a:rPr lang="en-US" altLang="ko-KR" dirty="0"/>
              <a:t>“</a:t>
            </a:r>
            <a:r>
              <a:rPr lang="ko-KR" altLang="en-US" dirty="0"/>
              <a:t>이 네트워크에 </a:t>
            </a:r>
            <a:r>
              <a:rPr lang="en-US" altLang="ko-KR" dirty="0"/>
              <a:t>B</a:t>
            </a:r>
            <a:r>
              <a:rPr lang="ko-KR" altLang="en-US" dirty="0"/>
              <a:t>가 있다면 나에게 맥 어드레스를 보내</a:t>
            </a:r>
            <a:r>
              <a:rPr lang="en-US" altLang="ko-KR" dirty="0"/>
              <a:t>” </a:t>
            </a:r>
            <a:r>
              <a:rPr lang="ko-KR" altLang="en-US" dirty="0"/>
              <a:t>라는 메시지를 보낸다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메시지를 받은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가 보낸 </a:t>
            </a:r>
            <a:r>
              <a:rPr lang="ko-KR" altLang="en-US" dirty="0" err="1"/>
              <a:t>브로드캐스트를</a:t>
            </a:r>
            <a:r>
              <a:rPr lang="ko-KR" altLang="en-US" dirty="0"/>
              <a:t> 받은 뒤 자신의 맥 어드레스를 </a:t>
            </a:r>
            <a:r>
              <a:rPr lang="en-US" altLang="ko-KR" dirty="0"/>
              <a:t>A</a:t>
            </a:r>
            <a:r>
              <a:rPr lang="ko-KR" altLang="en-US" dirty="0"/>
              <a:t>에게 다시 전송하고 두 </a:t>
            </a:r>
            <a:r>
              <a:rPr lang="en-US" altLang="ko-KR" dirty="0"/>
              <a:t>PC</a:t>
            </a:r>
            <a:r>
              <a:rPr lang="ko-KR" altLang="en-US" dirty="0"/>
              <a:t>가 통신을 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C38568-22F2-47B9-9EDB-3ADB81878DD8}"/>
              </a:ext>
            </a:extLst>
          </p:cNvPr>
          <p:cNvGrpSpPr/>
          <p:nvPr/>
        </p:nvGrpSpPr>
        <p:grpSpPr>
          <a:xfrm>
            <a:off x="7837695" y="4480902"/>
            <a:ext cx="1094199" cy="1376814"/>
            <a:chOff x="818206" y="2549795"/>
            <a:chExt cx="926672" cy="1166017"/>
          </a:xfrm>
        </p:grpSpPr>
        <p:pic>
          <p:nvPicPr>
            <p:cNvPr id="24" name="그래픽 23" descr="컴퓨터 단색으로 채워진">
              <a:extLst>
                <a:ext uri="{FF2B5EF4-FFF2-40B4-BE49-F238E27FC236}">
                  <a16:creationId xmlns:a16="http://schemas.microsoft.com/office/drawing/2014/main" id="{523A5E61-EA09-4355-96FA-5852CCC3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206" y="2549795"/>
              <a:ext cx="926672" cy="926672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8E4786-987E-4C36-9562-D3B0EBA84912}"/>
                </a:ext>
              </a:extLst>
            </p:cNvPr>
            <p:cNvSpPr/>
            <p:nvPr/>
          </p:nvSpPr>
          <p:spPr>
            <a:xfrm>
              <a:off x="1093558" y="3264657"/>
              <a:ext cx="54011" cy="4511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0B8F51-A6CE-4ACF-8AFC-E3DC54CC4DFE}"/>
                </a:ext>
              </a:extLst>
            </p:cNvPr>
            <p:cNvSpPr txBox="1"/>
            <p:nvPr/>
          </p:nvSpPr>
          <p:spPr>
            <a:xfrm>
              <a:off x="990572" y="2768951"/>
              <a:ext cx="497755" cy="31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06877E9-7D15-44DA-8B3F-196E74444568}"/>
              </a:ext>
            </a:extLst>
          </p:cNvPr>
          <p:cNvSpPr/>
          <p:nvPr/>
        </p:nvSpPr>
        <p:spPr>
          <a:xfrm>
            <a:off x="4267199" y="4817256"/>
            <a:ext cx="3416123" cy="18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23501A-BE28-4CA4-881C-FB8D76BCB038}"/>
              </a:ext>
            </a:extLst>
          </p:cNvPr>
          <p:cNvSpPr txBox="1"/>
          <p:nvPr/>
        </p:nvSpPr>
        <p:spPr>
          <a:xfrm>
            <a:off x="4794839" y="4511266"/>
            <a:ext cx="30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Broadcast (ARP Request)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9850BCB-AF16-4274-A7CC-B443ED1984FD}"/>
              </a:ext>
            </a:extLst>
          </p:cNvPr>
          <p:cNvSpPr/>
          <p:nvPr/>
        </p:nvSpPr>
        <p:spPr>
          <a:xfrm rot="10800000">
            <a:off x="4267199" y="5099870"/>
            <a:ext cx="3416123" cy="18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4938C-EC53-4A05-AC9D-7824290DAC89}"/>
              </a:ext>
            </a:extLst>
          </p:cNvPr>
          <p:cNvSpPr txBox="1"/>
          <p:nvPr/>
        </p:nvSpPr>
        <p:spPr>
          <a:xfrm>
            <a:off x="4660368" y="5196128"/>
            <a:ext cx="30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 Address</a:t>
            </a:r>
            <a:r>
              <a:rPr lang="ko-KR" altLang="en-US" dirty="0"/>
              <a:t> 전달</a:t>
            </a:r>
            <a:r>
              <a:rPr lang="en-US" altLang="ko-KR" dirty="0"/>
              <a:t>(ARP Reply)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2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8BA05-991F-431B-890B-495D01E0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맥 어드레스</a:t>
            </a:r>
            <a:r>
              <a:rPr lang="en-US" altLang="ko-KR" dirty="0"/>
              <a:t>(MAC Address)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D4C1A-F8D1-43BE-AE95-B753C61E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그렇다면 같은 네트워크가 아닌 다른 네트워크에 존재하는 </a:t>
            </a:r>
            <a:r>
              <a:rPr lang="en-US" altLang="ko-KR" dirty="0"/>
              <a:t>PC</a:t>
            </a:r>
            <a:r>
              <a:rPr lang="ko-KR" altLang="en-US" dirty="0"/>
              <a:t>에게는 어떻게 메시지를 보낼까</a:t>
            </a:r>
            <a:r>
              <a:rPr lang="en-US" altLang="ko-KR" dirty="0"/>
              <a:t>?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중간에 존재하는 라우터는 </a:t>
            </a:r>
            <a:r>
              <a:rPr lang="en-US" altLang="ko-KR" dirty="0"/>
              <a:t>Broadcast</a:t>
            </a:r>
            <a:r>
              <a:rPr lang="ko-KR" altLang="en-US" dirty="0"/>
              <a:t>를 통과시키지 않기 때문에 라우터가 요청을 받고 라우터 자신의 맥 어드레스를 전달 해준다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A</a:t>
            </a:r>
            <a:r>
              <a:rPr lang="ko-KR" altLang="en-US" dirty="0"/>
              <a:t>가 라우터의 맥 어드레스로 보낸 데이터를 라우터는 다시 네트워크망을 통해 </a:t>
            </a:r>
            <a:r>
              <a:rPr lang="en-US" altLang="ko-KR" dirty="0"/>
              <a:t>B</a:t>
            </a:r>
            <a:r>
              <a:rPr lang="ko-KR" altLang="en-US" dirty="0"/>
              <a:t>를 찾은 후 같은 방식으로 전달해준다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36A575-59BA-4CA3-8A47-38C6C761472C}"/>
              </a:ext>
            </a:extLst>
          </p:cNvPr>
          <p:cNvSpPr/>
          <p:nvPr/>
        </p:nvSpPr>
        <p:spPr>
          <a:xfrm flipV="1">
            <a:off x="986720" y="5807579"/>
            <a:ext cx="5995764" cy="61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ECF33F-9D67-423A-ABE0-991F9FF8A244}"/>
              </a:ext>
            </a:extLst>
          </p:cNvPr>
          <p:cNvGrpSpPr/>
          <p:nvPr/>
        </p:nvGrpSpPr>
        <p:grpSpPr>
          <a:xfrm>
            <a:off x="986719" y="4430766"/>
            <a:ext cx="6215163" cy="1431332"/>
            <a:chOff x="818206" y="2549795"/>
            <a:chExt cx="5263592" cy="1212188"/>
          </a:xfrm>
        </p:grpSpPr>
        <p:pic>
          <p:nvPicPr>
            <p:cNvPr id="6" name="그래픽 5" descr="컴퓨터 단색으로 채워진">
              <a:extLst>
                <a:ext uri="{FF2B5EF4-FFF2-40B4-BE49-F238E27FC236}">
                  <a16:creationId xmlns:a16="http://schemas.microsoft.com/office/drawing/2014/main" id="{E2FA134D-D3F6-4071-932C-B85D6514E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206" y="2549795"/>
              <a:ext cx="926672" cy="92667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741582-971C-4259-B763-358B89407EE3}"/>
                </a:ext>
              </a:extLst>
            </p:cNvPr>
            <p:cNvSpPr/>
            <p:nvPr/>
          </p:nvSpPr>
          <p:spPr>
            <a:xfrm>
              <a:off x="1093558" y="3264657"/>
              <a:ext cx="54011" cy="4511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4F6FF6-7E5F-4091-A3CB-E1984470CCF8}"/>
                </a:ext>
              </a:extLst>
            </p:cNvPr>
            <p:cNvSpPr txBox="1"/>
            <p:nvPr/>
          </p:nvSpPr>
          <p:spPr>
            <a:xfrm>
              <a:off x="986460" y="2785688"/>
              <a:ext cx="497755" cy="436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70AE74-BD33-4238-B464-D86006ABF502}"/>
                </a:ext>
              </a:extLst>
            </p:cNvPr>
            <p:cNvSpPr txBox="1"/>
            <p:nvPr/>
          </p:nvSpPr>
          <p:spPr>
            <a:xfrm>
              <a:off x="5047835" y="3449198"/>
              <a:ext cx="1033963" cy="31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라우터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515C3D-0D80-48F5-A202-0243876AE18F}"/>
              </a:ext>
            </a:extLst>
          </p:cNvPr>
          <p:cNvGrpSpPr/>
          <p:nvPr/>
        </p:nvGrpSpPr>
        <p:grpSpPr>
          <a:xfrm>
            <a:off x="9584411" y="4689057"/>
            <a:ext cx="1094199" cy="1094199"/>
            <a:chOff x="818206" y="2549795"/>
            <a:chExt cx="926672" cy="926672"/>
          </a:xfrm>
        </p:grpSpPr>
        <p:pic>
          <p:nvPicPr>
            <p:cNvPr id="10" name="그래픽 9" descr="컴퓨터 단색으로 채워진">
              <a:extLst>
                <a:ext uri="{FF2B5EF4-FFF2-40B4-BE49-F238E27FC236}">
                  <a16:creationId xmlns:a16="http://schemas.microsoft.com/office/drawing/2014/main" id="{E4FB4FC2-8597-4BED-A27E-812126BA5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206" y="2549795"/>
              <a:ext cx="926672" cy="92667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409F4F-440B-4A18-B83E-E86B47C92FC9}"/>
                </a:ext>
              </a:extLst>
            </p:cNvPr>
            <p:cNvSpPr txBox="1"/>
            <p:nvPr/>
          </p:nvSpPr>
          <p:spPr>
            <a:xfrm>
              <a:off x="1002294" y="2781568"/>
              <a:ext cx="497755" cy="31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768D699-7C14-443D-B301-992EE9A91274}"/>
              </a:ext>
            </a:extLst>
          </p:cNvPr>
          <p:cNvSpPr/>
          <p:nvPr/>
        </p:nvSpPr>
        <p:spPr>
          <a:xfrm>
            <a:off x="2330822" y="4817256"/>
            <a:ext cx="3416123" cy="18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C52A7-F9CE-454A-9424-5EC585914864}"/>
              </a:ext>
            </a:extLst>
          </p:cNvPr>
          <p:cNvSpPr txBox="1"/>
          <p:nvPr/>
        </p:nvSpPr>
        <p:spPr>
          <a:xfrm>
            <a:off x="2858462" y="4511266"/>
            <a:ext cx="30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Broadcast (ARP Request)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D49C2C4-3671-44C2-A789-2DA0408F062D}"/>
              </a:ext>
            </a:extLst>
          </p:cNvPr>
          <p:cNvSpPr/>
          <p:nvPr/>
        </p:nvSpPr>
        <p:spPr>
          <a:xfrm rot="10800000">
            <a:off x="2330822" y="5099870"/>
            <a:ext cx="3416123" cy="18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04910-A2BA-464D-8227-68434EBB2ACE}"/>
              </a:ext>
            </a:extLst>
          </p:cNvPr>
          <p:cNvSpPr txBox="1"/>
          <p:nvPr/>
        </p:nvSpPr>
        <p:spPr>
          <a:xfrm>
            <a:off x="2723991" y="5196128"/>
            <a:ext cx="30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 Address</a:t>
            </a:r>
            <a:r>
              <a:rPr lang="ko-KR" altLang="en-US" dirty="0"/>
              <a:t> 전달</a:t>
            </a:r>
            <a:r>
              <a:rPr lang="en-US" altLang="ko-KR" dirty="0"/>
              <a:t>(ARP Reply)</a:t>
            </a:r>
            <a:endParaRPr lang="ko-KR" altLang="en-US" dirty="0"/>
          </a:p>
        </p:txBody>
      </p:sp>
      <p:pic>
        <p:nvPicPr>
          <p:cNvPr id="18" name="그래픽 17" descr="무선 라우터 단색으로 채워진">
            <a:extLst>
              <a:ext uri="{FF2B5EF4-FFF2-40B4-BE49-F238E27FC236}">
                <a16:creationId xmlns:a16="http://schemas.microsoft.com/office/drawing/2014/main" id="{EBCC805F-5057-4B13-8315-AB1081BFF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9060" y="4489426"/>
            <a:ext cx="1220887" cy="122088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EDE2B0-73DA-4909-AF0A-356F4F08259C}"/>
              </a:ext>
            </a:extLst>
          </p:cNvPr>
          <p:cNvSpPr/>
          <p:nvPr/>
        </p:nvSpPr>
        <p:spPr>
          <a:xfrm flipV="1">
            <a:off x="6982485" y="5182678"/>
            <a:ext cx="2601926" cy="53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161F9-036A-4580-B6DC-D1AEF63A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맥 어드레스</a:t>
            </a:r>
            <a:r>
              <a:rPr lang="en-US" altLang="ko-KR" dirty="0"/>
              <a:t>(MAC Address)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FEA09-FF51-4EC6-90B1-F02B6F81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맥 어드레스는 </a:t>
            </a:r>
            <a:r>
              <a:rPr lang="en-US" altLang="ko-KR" dirty="0"/>
              <a:t>8</a:t>
            </a:r>
            <a:r>
              <a:rPr lang="ko-KR" altLang="en-US" dirty="0"/>
              <a:t>자리마다 </a:t>
            </a:r>
            <a:r>
              <a:rPr lang="en-US" altLang="ko-KR" dirty="0"/>
              <a:t>‘-’ / ‘:’ / ‘,’ </a:t>
            </a:r>
            <a:r>
              <a:rPr lang="ko-KR" altLang="en-US" dirty="0"/>
              <a:t>로 구분된다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en-US" altLang="ko-KR" dirty="0"/>
              <a:t>00-60-97-8F-4F-86</a:t>
            </a:r>
            <a:br>
              <a:rPr lang="en-US" altLang="ko-KR" dirty="0"/>
            </a:br>
            <a:r>
              <a:rPr lang="en-US" altLang="ko-KR" dirty="0"/>
              <a:t>00:60:97:8F:4F:86</a:t>
            </a:r>
            <a:br>
              <a:rPr lang="en-US" altLang="ko-KR" dirty="0"/>
            </a:br>
            <a:r>
              <a:rPr lang="en-US" altLang="ko-KR" dirty="0"/>
              <a:t>0060.978F.4F86</a:t>
            </a:r>
          </a:p>
          <a:p>
            <a:r>
              <a:rPr lang="en-US" altLang="ko-KR" dirty="0"/>
              <a:t>	48bit</a:t>
            </a:r>
            <a:r>
              <a:rPr lang="ko-KR" altLang="en-US" dirty="0"/>
              <a:t>를 </a:t>
            </a:r>
            <a:r>
              <a:rPr lang="en-US" altLang="ko-KR" dirty="0"/>
              <a:t>16</a:t>
            </a:r>
            <a:r>
              <a:rPr lang="ko-KR" altLang="en-US" dirty="0"/>
              <a:t>진수로 나타낸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앞쪽 주소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(00-60-97)</a:t>
            </a:r>
            <a:r>
              <a:rPr lang="ko-KR" altLang="en-US" dirty="0"/>
              <a:t>은 제조사를 의미하고</a:t>
            </a:r>
            <a:r>
              <a:rPr lang="en-US" altLang="ko-KR" dirty="0"/>
              <a:t>(OUI</a:t>
            </a:r>
            <a:r>
              <a:rPr lang="ko-KR" altLang="en-US" dirty="0"/>
              <a:t>코드</a:t>
            </a:r>
            <a:r>
              <a:rPr lang="en-US" altLang="ko-KR" dirty="0"/>
              <a:t>), </a:t>
            </a:r>
            <a:r>
              <a:rPr lang="ko-KR" altLang="en-US" dirty="0"/>
              <a:t>뒤쪽 주소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(8F-4F-86)</a:t>
            </a:r>
            <a:r>
              <a:rPr lang="ko-KR" altLang="en-US" dirty="0"/>
              <a:t>은 제품의 시리얼 번호를 의미한다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25FBC4C-1D28-4181-9D10-CFABE851EFDF}"/>
              </a:ext>
            </a:extLst>
          </p:cNvPr>
          <p:cNvSpPr txBox="1">
            <a:spLocks/>
          </p:cNvSpPr>
          <p:nvPr/>
        </p:nvSpPr>
        <p:spPr>
          <a:xfrm>
            <a:off x="6172201" y="2996266"/>
            <a:ext cx="2412456" cy="59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모두 같은 말이다</a:t>
            </a:r>
            <a:r>
              <a:rPr lang="en-US" altLang="ko-KR" dirty="0"/>
              <a:t>.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3BB2C97-99F2-466D-8B8A-4397B38557A9}"/>
              </a:ext>
            </a:extLst>
          </p:cNvPr>
          <p:cNvSpPr/>
          <p:nvPr/>
        </p:nvSpPr>
        <p:spPr>
          <a:xfrm>
            <a:off x="4876800" y="2981792"/>
            <a:ext cx="1143000" cy="447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8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29B37-C6E4-4116-8F3A-B735DBD3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캐스트란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F333C-4ECD-4B20-BFBD-F75B5C46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캐스트</a:t>
            </a:r>
            <a:r>
              <a:rPr lang="en-US" altLang="ko-KR" dirty="0"/>
              <a:t>(Cast)</a:t>
            </a:r>
            <a:r>
              <a:rPr lang="ko-KR" altLang="en-US" dirty="0"/>
              <a:t>는 네트워크에서 통신을 하는 방식을 의미한다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캐스트의 종류로는 </a:t>
            </a:r>
            <a:r>
              <a:rPr lang="ko-KR" altLang="en-US" dirty="0" err="1"/>
              <a:t>유니캐스트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브로드캐스트</a:t>
            </a:r>
            <a:r>
              <a:rPr lang="en-US" altLang="ko-KR" dirty="0"/>
              <a:t>, </a:t>
            </a:r>
            <a:r>
              <a:rPr lang="ko-KR" altLang="en-US" dirty="0"/>
              <a:t>멀티캐스트가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38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2E211-84A0-4134-85E0-D7EEEA2D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유니캐스트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CE03D-8020-4FC4-876B-5E9A0C1D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1 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  <a:r>
              <a:rPr lang="ko-KR" altLang="en-US" dirty="0"/>
              <a:t>로 하는 방식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현재 가장 많이 사용되어지는 방식이다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전송되는 프레임 안에서 출발지와 목적지에 한 </a:t>
            </a:r>
            <a:r>
              <a:rPr lang="en-US" altLang="ko-KR" dirty="0"/>
              <a:t>PC</a:t>
            </a:r>
            <a:r>
              <a:rPr lang="ko-KR" altLang="en-US" dirty="0"/>
              <a:t>의 맥 어드레스가 들어간다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메시지를 받은 </a:t>
            </a:r>
            <a:r>
              <a:rPr lang="en-US" altLang="ko-KR" dirty="0"/>
              <a:t>PC</a:t>
            </a:r>
            <a:r>
              <a:rPr lang="ko-KR" altLang="en-US" dirty="0"/>
              <a:t>는 프레임의 목적지 주소가 자신의 맥 어드레스와 같으면 </a:t>
            </a:r>
            <a:r>
              <a:rPr lang="en-US" altLang="ko-KR" dirty="0"/>
              <a:t>CPU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올려 보내서 처리하고</a:t>
            </a:r>
            <a:r>
              <a:rPr lang="en-US" altLang="ko-KR" dirty="0"/>
              <a:t>, </a:t>
            </a:r>
            <a:r>
              <a:rPr lang="ko-KR" altLang="en-US" dirty="0"/>
              <a:t>그렇지 않으면 프레임을 버린다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이렇게 되면 프레임을 버린 </a:t>
            </a:r>
            <a:r>
              <a:rPr lang="en-US" altLang="ko-KR" dirty="0"/>
              <a:t>PC</a:t>
            </a:r>
            <a:r>
              <a:rPr lang="ko-KR" altLang="en-US" dirty="0"/>
              <a:t>는 </a:t>
            </a:r>
            <a:r>
              <a:rPr lang="en-US" altLang="ko-KR" dirty="0"/>
              <a:t>CPU</a:t>
            </a:r>
            <a:r>
              <a:rPr lang="ko-KR" altLang="en-US" dirty="0"/>
              <a:t>까지 올라가서 처리를 하지 않기 때문에 </a:t>
            </a:r>
            <a:r>
              <a:rPr lang="en-US" altLang="ko-KR" dirty="0"/>
              <a:t>CPU</a:t>
            </a:r>
            <a:r>
              <a:rPr lang="ko-KR" altLang="en-US" dirty="0"/>
              <a:t>의 성능저하를 방지할 수 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5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9F17E-C34D-4226-A7BA-45ED46FD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8CF9E-C09A-4C9F-911C-1D24D227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로컬 </a:t>
            </a:r>
            <a:r>
              <a:rPr lang="en-US" altLang="ko-KR" dirty="0"/>
              <a:t>LAN</a:t>
            </a:r>
            <a:r>
              <a:rPr lang="ko-KR" altLang="en-US" dirty="0"/>
              <a:t> 상의 모든 네트워크 장비들에게 보내는 통신이다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로컬 </a:t>
            </a:r>
            <a:r>
              <a:rPr lang="en-US" altLang="ko-KR" sz="2000" dirty="0"/>
              <a:t>LAN : </a:t>
            </a:r>
            <a:r>
              <a:rPr lang="ko-KR" altLang="en-US" sz="2000" dirty="0" err="1"/>
              <a:t>브로드캐스트</a:t>
            </a:r>
            <a:r>
              <a:rPr lang="ko-KR" altLang="en-US" sz="2000" dirty="0"/>
              <a:t> 도메인 </a:t>
            </a:r>
            <a:r>
              <a:rPr lang="en-US" altLang="ko-KR" sz="2000" dirty="0"/>
              <a:t>(</a:t>
            </a:r>
            <a:r>
              <a:rPr lang="ko-KR" altLang="en-US" sz="2000" dirty="0"/>
              <a:t>라우터에 의해 구분 지어진 공간</a:t>
            </a:r>
            <a:r>
              <a:rPr lang="en-US" altLang="ko-KR" sz="2000" dirty="0"/>
              <a:t>))</a:t>
            </a:r>
          </a:p>
          <a:p>
            <a:pPr marL="342900" indent="-342900">
              <a:buFontTx/>
              <a:buChar char="-"/>
            </a:pPr>
            <a:r>
              <a:rPr lang="ko-KR" altLang="en-US" dirty="0" err="1"/>
              <a:t>브로드캐스트의</a:t>
            </a:r>
            <a:r>
              <a:rPr lang="ko-KR" altLang="en-US" dirty="0"/>
              <a:t> 주소는 </a:t>
            </a:r>
            <a:r>
              <a:rPr lang="en-US" altLang="ko-KR" dirty="0"/>
              <a:t>FFFF.FFFF.FFFF</a:t>
            </a:r>
            <a:r>
              <a:rPr lang="ko-KR" altLang="en-US" dirty="0"/>
              <a:t>로 정해져 있기 때문에 이 주소가 오면 </a:t>
            </a:r>
            <a:r>
              <a:rPr lang="ko-KR" altLang="en-US" dirty="0" err="1"/>
              <a:t>랜카드는</a:t>
            </a:r>
            <a:r>
              <a:rPr lang="ko-KR" altLang="en-US" dirty="0"/>
              <a:t> 자신의 맥 어드레스와 달라도 일단 이 패킷을 </a:t>
            </a:r>
            <a:r>
              <a:rPr lang="en-US" altLang="ko-KR" dirty="0"/>
              <a:t>CPU</a:t>
            </a:r>
            <a:r>
              <a:rPr lang="ko-KR" altLang="en-US" dirty="0"/>
              <a:t>로 전송한다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 err="1"/>
              <a:t>유니캐스트에서는</a:t>
            </a:r>
            <a:r>
              <a:rPr lang="ko-KR" altLang="en-US" sz="2000" dirty="0"/>
              <a:t> 목적지주소와 자신의 맥 주소가 다르면 </a:t>
            </a:r>
            <a:r>
              <a:rPr lang="en-US" altLang="ko-KR" sz="2000" dirty="0"/>
              <a:t>CPU</a:t>
            </a:r>
            <a:r>
              <a:rPr lang="ko-KR" altLang="en-US" sz="2000" dirty="0"/>
              <a:t>로 올려 보내기 전에 버리지만 </a:t>
            </a:r>
            <a:r>
              <a:rPr lang="ko-KR" altLang="en-US" sz="2000" dirty="0" err="1"/>
              <a:t>브로드캐스트는</a:t>
            </a:r>
            <a:r>
              <a:rPr lang="ko-KR" altLang="en-US" sz="2000" dirty="0"/>
              <a:t> 일단 </a:t>
            </a:r>
            <a:r>
              <a:rPr lang="ko-KR" altLang="en-US" sz="2000" dirty="0" err="1"/>
              <a:t>올려보낸다</a:t>
            </a:r>
            <a:r>
              <a:rPr lang="en-US" altLang="ko-KR" sz="2000" dirty="0"/>
              <a:t>.)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그 후</a:t>
            </a:r>
            <a:r>
              <a:rPr lang="en-US" altLang="ko-KR" dirty="0"/>
              <a:t>, CPU</a:t>
            </a:r>
            <a:r>
              <a:rPr lang="ko-KR" altLang="en-US" dirty="0"/>
              <a:t>가 알아서 이 패킷을 처리한다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따라서 전체 </a:t>
            </a:r>
            <a:r>
              <a:rPr lang="en-US" altLang="ko-KR" dirty="0"/>
              <a:t>PC</a:t>
            </a:r>
            <a:r>
              <a:rPr lang="ko-KR" altLang="en-US" dirty="0"/>
              <a:t>가 </a:t>
            </a:r>
            <a:r>
              <a:rPr lang="en-US" altLang="ko-KR" dirty="0"/>
              <a:t>CPU</a:t>
            </a:r>
            <a:r>
              <a:rPr lang="ko-KR" altLang="en-US" dirty="0"/>
              <a:t>처리를 해야 하므로 성능저하가 발생한다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8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433EE-0ACE-4966-991E-80106E1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5C440-4CC9-4F14-93FF-1C90E7EDE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이러한 단점이 있는 </a:t>
            </a:r>
            <a:r>
              <a:rPr lang="ko-KR" altLang="en-US" dirty="0" err="1"/>
              <a:t>브로드캐스트를</a:t>
            </a:r>
            <a:r>
              <a:rPr lang="ko-KR" altLang="en-US" dirty="0"/>
              <a:t> 어떤 상황에서 사용할까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예를 들어 처음 두 </a:t>
            </a:r>
            <a:r>
              <a:rPr lang="en-US" altLang="ko-KR" dirty="0"/>
              <a:t>PC</a:t>
            </a:r>
            <a:r>
              <a:rPr lang="ko-KR" altLang="en-US" dirty="0"/>
              <a:t>간의 통신에 사용된다</a:t>
            </a:r>
            <a:r>
              <a:rPr lang="en-US" altLang="ko-KR" dirty="0"/>
              <a:t>. </a:t>
            </a:r>
            <a:r>
              <a:rPr lang="ko-KR" altLang="en-US" dirty="0"/>
              <a:t>처음 통신을 하는 경우에는 상대방의 맥 어드레스를 모르기 때문에 알아내기 위해 </a:t>
            </a:r>
            <a:r>
              <a:rPr lang="en-US" altLang="ko-KR" dirty="0"/>
              <a:t>ARP</a:t>
            </a:r>
            <a:r>
              <a:rPr lang="ko-KR" altLang="en-US" dirty="0"/>
              <a:t>를 통해 네트워크상의 모든 </a:t>
            </a:r>
            <a:r>
              <a:rPr lang="en-US" altLang="ko-KR" dirty="0"/>
              <a:t>PC</a:t>
            </a:r>
            <a:r>
              <a:rPr lang="ko-KR" altLang="en-US" dirty="0"/>
              <a:t>에게 메시지를 전송하여 맥 어드레스를 알아낸다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000" dirty="0"/>
              <a:t>(ARP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브로드캐스트와</a:t>
            </a:r>
            <a:r>
              <a:rPr lang="ko-KR" altLang="en-US" sz="2000" dirty="0"/>
              <a:t> 같은 말이다</a:t>
            </a:r>
            <a:r>
              <a:rPr lang="en-US" altLang="ko-KR" sz="2000" dirty="0"/>
              <a:t>.)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그 외에도 라우터 간의 정보 교환 등에 사용된다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패킷의 수가 많을 수록 </a:t>
            </a:r>
            <a:r>
              <a:rPr lang="en-US" altLang="ko-KR" dirty="0"/>
              <a:t>CPU</a:t>
            </a:r>
            <a:r>
              <a:rPr lang="ko-KR" altLang="en-US" dirty="0"/>
              <a:t>의 성능 저하는 더욱 더 심화된다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03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ECD0F-D067-45CA-9FF9-E7941775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멀티캐스트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EB2BC72-7925-4A28-A479-DA7FB7FA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멀티캐스트는 보내고자 하는 </a:t>
            </a:r>
            <a:r>
              <a:rPr lang="en-US" altLang="ko-KR" dirty="0"/>
              <a:t>PC</a:t>
            </a:r>
            <a:r>
              <a:rPr lang="ko-KR" altLang="en-US" dirty="0"/>
              <a:t>들에게만 한 번에 보낼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유니캐스트처럼</a:t>
            </a:r>
            <a:r>
              <a:rPr lang="ko-KR" altLang="en-US" dirty="0"/>
              <a:t> 여러 번 보낼 필요도 없고 </a:t>
            </a:r>
            <a:r>
              <a:rPr lang="ko-KR" altLang="en-US" dirty="0" err="1"/>
              <a:t>브로드캐스트처럼</a:t>
            </a:r>
            <a:r>
              <a:rPr lang="ko-KR" altLang="en-US" dirty="0"/>
              <a:t> 불필요한 전송을 할 필요도 없다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이 기능은 라우터나 스위치에서 이 기능을 지원해주어야 쓸 수 있다</a:t>
            </a:r>
            <a:r>
              <a:rPr lang="en-US" altLang="ko-KR" dirty="0"/>
              <a:t>.</a:t>
            </a:r>
            <a:r>
              <a:rPr lang="ko-KR" altLang="en-US" dirty="0"/>
              <a:t> 만약 지원하지 않는다면 라우터에서 </a:t>
            </a:r>
            <a:r>
              <a:rPr lang="ko-KR" altLang="en-US" dirty="0" err="1"/>
              <a:t>브로드캐스트로</a:t>
            </a:r>
            <a:r>
              <a:rPr lang="ko-KR" altLang="en-US" dirty="0"/>
              <a:t> 취급하여 막아버리고 스위치에서는 모든 포트로 뿌려버린다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06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6CFB9-B0AF-4CE8-8E9F-977A0B3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FB011-B709-4709-B975-79ECF6252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125"/>
            <a:ext cx="10515600" cy="422115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네트워크 과정을 </a:t>
            </a:r>
            <a:r>
              <a:rPr lang="en-US" altLang="ko-KR" dirty="0"/>
              <a:t>IOS</a:t>
            </a:r>
            <a:r>
              <a:rPr lang="ko-KR" altLang="en-US" dirty="0"/>
              <a:t>에서 만든 것이다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아래에서 위로 갈수록 좁아지는 의미이다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데이터의 흐름을 한눈에 볼 수 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문제 해결이 편리하다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만약 네트워크 계층까지 이상이 없음을 확인했다면</a:t>
            </a:r>
            <a:br>
              <a:rPr lang="en-US" altLang="ko-KR" dirty="0"/>
            </a:br>
            <a:r>
              <a:rPr lang="ko-KR" altLang="en-US" dirty="0"/>
              <a:t>상위 단계에서만 체크하면 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단계별로 구분 했기에</a:t>
            </a:r>
            <a:br>
              <a:rPr lang="en-US" altLang="ko-KR" dirty="0"/>
            </a:br>
            <a:r>
              <a:rPr lang="ko-KR" altLang="en-US" dirty="0"/>
              <a:t>여러 회사 장비를 써도 이상이 없다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56E368-C73B-4137-AF51-694857106B83}"/>
              </a:ext>
            </a:extLst>
          </p:cNvPr>
          <p:cNvSpPr/>
          <p:nvPr/>
        </p:nvSpPr>
        <p:spPr>
          <a:xfrm>
            <a:off x="7978588" y="1825625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어플리케이션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3488B7-775A-43C7-A0ED-19111971F508}"/>
              </a:ext>
            </a:extLst>
          </p:cNvPr>
          <p:cNvSpPr/>
          <p:nvPr/>
        </p:nvSpPr>
        <p:spPr>
          <a:xfrm>
            <a:off x="7978588" y="2316904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프레젠테이션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B2A0A7-7DFB-4C1D-982D-7BF0FA03B0BE}"/>
              </a:ext>
            </a:extLst>
          </p:cNvPr>
          <p:cNvSpPr/>
          <p:nvPr/>
        </p:nvSpPr>
        <p:spPr>
          <a:xfrm>
            <a:off x="7978588" y="2804173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세션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66E8E-285D-42E2-B63D-884F9AC8B67A}"/>
              </a:ext>
            </a:extLst>
          </p:cNvPr>
          <p:cNvSpPr/>
          <p:nvPr/>
        </p:nvSpPr>
        <p:spPr>
          <a:xfrm>
            <a:off x="7978588" y="3291442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트랜스포트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A8BFA-1763-4B84-ADB0-A50017B60E7A}"/>
              </a:ext>
            </a:extLst>
          </p:cNvPr>
          <p:cNvSpPr/>
          <p:nvPr/>
        </p:nvSpPr>
        <p:spPr>
          <a:xfrm>
            <a:off x="7978588" y="3773949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네트워크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844E40-1F04-4E66-A3E1-62B1F861CBAD}"/>
              </a:ext>
            </a:extLst>
          </p:cNvPr>
          <p:cNvSpPr/>
          <p:nvPr/>
        </p:nvSpPr>
        <p:spPr>
          <a:xfrm>
            <a:off x="7978588" y="4256456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데이터 링크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A9AFE8-C3C5-4D8E-9731-A48B7BB0AFD9}"/>
              </a:ext>
            </a:extLst>
          </p:cNvPr>
          <p:cNvSpPr/>
          <p:nvPr/>
        </p:nvSpPr>
        <p:spPr>
          <a:xfrm>
            <a:off x="7978588" y="4738963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피지컬</a:t>
            </a:r>
          </a:p>
        </p:txBody>
      </p:sp>
    </p:spTree>
    <p:extLst>
      <p:ext uri="{BB962C8B-B14F-4D97-AF65-F5344CB8AC3E}">
        <p14:creationId xmlns:p14="http://schemas.microsoft.com/office/powerpoint/2010/main" val="235215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75300-73C4-41B1-A5FD-77657B04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25D2D-583A-4C75-8DA3-0230DAD4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altLang="ko-KR" dirty="0"/>
              <a:t>LAN : Local Area Network</a:t>
            </a:r>
          </a:p>
          <a:p>
            <a:pPr marL="457200" indent="-457200">
              <a:buFontTx/>
              <a:buChar char="-"/>
            </a:pPr>
            <a:r>
              <a:rPr lang="ko-KR" altLang="en-US" dirty="0"/>
              <a:t>어느 한정된 공간에서 네트워크를 구성하는 것</a:t>
            </a:r>
            <a:r>
              <a:rPr lang="en-US" altLang="ko-KR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en-US" altLang="ko-KR" dirty="0"/>
              <a:t>WAN : Wide Area Network</a:t>
            </a:r>
          </a:p>
          <a:p>
            <a:pPr marL="457200" indent="-457200">
              <a:buFontTx/>
              <a:buChar char="-"/>
            </a:pPr>
            <a:r>
              <a:rPr lang="en-US" altLang="ko-KR" dirty="0"/>
              <a:t>LAN</a:t>
            </a:r>
            <a:r>
              <a:rPr lang="ko-KR" altLang="en-US" dirty="0"/>
              <a:t>과 달리 멀리 떨어진 지역을 서로 연결하는 경우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030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6C21C-945C-4B7E-80D8-1797333F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67D75-DA11-4B86-AE8E-EBAA8EE1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8" y="2344270"/>
            <a:ext cx="7113494" cy="372483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전기적</a:t>
            </a:r>
            <a:r>
              <a:rPr lang="en-US" altLang="ko-KR" dirty="0"/>
              <a:t>/</a:t>
            </a:r>
            <a:r>
              <a:rPr lang="ko-KR" altLang="en-US" dirty="0"/>
              <a:t>기계적</a:t>
            </a:r>
            <a:r>
              <a:rPr lang="en-US" altLang="ko-KR" dirty="0"/>
              <a:t>/</a:t>
            </a:r>
            <a:r>
              <a:rPr lang="ko-KR" altLang="en-US" dirty="0"/>
              <a:t>기능적인 특성을 이용하여 통신 케이블로 데이터를 전송한다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데이터를 전달하는 용도</a:t>
            </a:r>
            <a:r>
              <a:rPr lang="en-US" altLang="ko-KR" dirty="0"/>
              <a:t>(0</a:t>
            </a:r>
            <a:r>
              <a:rPr lang="ko-KR" altLang="en-US" dirty="0"/>
              <a:t>과 </a:t>
            </a:r>
            <a:r>
              <a:rPr lang="en-US" altLang="ko-KR" dirty="0"/>
              <a:t>1)</a:t>
            </a:r>
            <a:r>
              <a:rPr lang="ko-KR" altLang="en-US" dirty="0"/>
              <a:t>로만 사용되고 어떤 데이터인지</a:t>
            </a:r>
            <a:r>
              <a:rPr lang="en-US" altLang="ko-KR" dirty="0"/>
              <a:t>, </a:t>
            </a:r>
            <a:r>
              <a:rPr lang="ko-KR" altLang="en-US" dirty="0"/>
              <a:t>어떤 에러인지</a:t>
            </a:r>
            <a:r>
              <a:rPr lang="en-US" altLang="ko-KR" dirty="0"/>
              <a:t>, </a:t>
            </a:r>
            <a:r>
              <a:rPr lang="ko-KR" altLang="en-US" dirty="0"/>
              <a:t>어떤 방법이 더 효과적인지는 관여하지 않는다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케이블</a:t>
            </a:r>
            <a:r>
              <a:rPr lang="en-US" altLang="ko-KR" dirty="0"/>
              <a:t>, </a:t>
            </a:r>
            <a:r>
              <a:rPr lang="ko-KR" altLang="en-US" dirty="0" err="1"/>
              <a:t>리피터</a:t>
            </a:r>
            <a:r>
              <a:rPr lang="en-US" altLang="ko-KR" dirty="0"/>
              <a:t>, </a:t>
            </a:r>
            <a:r>
              <a:rPr lang="ko-KR" altLang="en-US" dirty="0"/>
              <a:t>허브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235C89-3A78-4731-9BB2-F595C6E56F8F}"/>
              </a:ext>
            </a:extLst>
          </p:cNvPr>
          <p:cNvSpPr/>
          <p:nvPr/>
        </p:nvSpPr>
        <p:spPr>
          <a:xfrm>
            <a:off x="7978588" y="1825625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어플리케이션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4A0754-AFD7-4888-8AA5-F1F1D5F70870}"/>
              </a:ext>
            </a:extLst>
          </p:cNvPr>
          <p:cNvSpPr/>
          <p:nvPr/>
        </p:nvSpPr>
        <p:spPr>
          <a:xfrm>
            <a:off x="7978588" y="2316904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프레젠테이션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E1C2F-D6EC-4DC3-9AEC-44FC05F4BF73}"/>
              </a:ext>
            </a:extLst>
          </p:cNvPr>
          <p:cNvSpPr/>
          <p:nvPr/>
        </p:nvSpPr>
        <p:spPr>
          <a:xfrm>
            <a:off x="7978588" y="2804173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세션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C1500F-569E-4D36-899A-ED743BC57FB9}"/>
              </a:ext>
            </a:extLst>
          </p:cNvPr>
          <p:cNvSpPr/>
          <p:nvPr/>
        </p:nvSpPr>
        <p:spPr>
          <a:xfrm>
            <a:off x="7978588" y="3291442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트랜스포트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AA6B7C-B2D6-42F4-8EB8-DE91242FE964}"/>
              </a:ext>
            </a:extLst>
          </p:cNvPr>
          <p:cNvSpPr/>
          <p:nvPr/>
        </p:nvSpPr>
        <p:spPr>
          <a:xfrm>
            <a:off x="7978588" y="3773949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네트워크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574F96-72EF-4E55-ADA1-5970AD9D9F10}"/>
              </a:ext>
            </a:extLst>
          </p:cNvPr>
          <p:cNvSpPr/>
          <p:nvPr/>
        </p:nvSpPr>
        <p:spPr>
          <a:xfrm>
            <a:off x="7978588" y="4256456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데이터 링크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74468D-A4D9-400F-8BA3-4AF52C1416C4}"/>
              </a:ext>
            </a:extLst>
          </p:cNvPr>
          <p:cNvSpPr/>
          <p:nvPr/>
        </p:nvSpPr>
        <p:spPr>
          <a:xfrm>
            <a:off x="7978588" y="4738963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피지컬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5A4A2D-D760-40D5-9DFF-AE3C4AF1EBCF}"/>
              </a:ext>
            </a:extLst>
          </p:cNvPr>
          <p:cNvSpPr/>
          <p:nvPr/>
        </p:nvSpPr>
        <p:spPr>
          <a:xfrm>
            <a:off x="865094" y="1699324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피지컬</a:t>
            </a:r>
          </a:p>
        </p:txBody>
      </p:sp>
    </p:spTree>
    <p:extLst>
      <p:ext uri="{BB962C8B-B14F-4D97-AF65-F5344CB8AC3E}">
        <p14:creationId xmlns:p14="http://schemas.microsoft.com/office/powerpoint/2010/main" val="154346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4E5DE-E1D2-45B9-9546-8BFA8604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 </a:t>
            </a:r>
            <a:r>
              <a:rPr lang="ko-KR" altLang="en-US" dirty="0"/>
              <a:t>계층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692987D-E6D0-47F1-89CA-9270629B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8" y="2344269"/>
            <a:ext cx="7113494" cy="341107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피지컬 계층을 통해 송수신되는 정보의 오류와 흐름을 관리한다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통신에서의 오류를 찾고</a:t>
            </a:r>
            <a:r>
              <a:rPr lang="en-US" altLang="ko-KR" dirty="0"/>
              <a:t>, </a:t>
            </a:r>
            <a:r>
              <a:rPr lang="ko-KR" altLang="en-US" dirty="0"/>
              <a:t>재전송도 해준다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맥 어드레스를 통해 통신을 할 수 있게 해준다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브리지</a:t>
            </a:r>
            <a:r>
              <a:rPr lang="en-US" altLang="ko-KR" dirty="0"/>
              <a:t>, </a:t>
            </a:r>
            <a:r>
              <a:rPr lang="ko-KR" altLang="en-US" dirty="0"/>
              <a:t>스위치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E4111-9010-45BF-9B6E-F1D9261662E9}"/>
              </a:ext>
            </a:extLst>
          </p:cNvPr>
          <p:cNvSpPr/>
          <p:nvPr/>
        </p:nvSpPr>
        <p:spPr>
          <a:xfrm>
            <a:off x="7978588" y="1825625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어플리케이션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B44FFB-F136-435E-A345-A805C58AA848}"/>
              </a:ext>
            </a:extLst>
          </p:cNvPr>
          <p:cNvSpPr/>
          <p:nvPr/>
        </p:nvSpPr>
        <p:spPr>
          <a:xfrm>
            <a:off x="7978588" y="2316904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프레젠테이션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4A57F5-2B9A-4542-9C89-12DA0CEB9DBD}"/>
              </a:ext>
            </a:extLst>
          </p:cNvPr>
          <p:cNvSpPr/>
          <p:nvPr/>
        </p:nvSpPr>
        <p:spPr>
          <a:xfrm>
            <a:off x="7978588" y="2804173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세션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B8ABE4-6A45-4B7A-B489-23594A1248B5}"/>
              </a:ext>
            </a:extLst>
          </p:cNvPr>
          <p:cNvSpPr/>
          <p:nvPr/>
        </p:nvSpPr>
        <p:spPr>
          <a:xfrm>
            <a:off x="7978588" y="3291442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트랜스포트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D8A9C9-E535-44DE-A052-CF6E1ADD0CC6}"/>
              </a:ext>
            </a:extLst>
          </p:cNvPr>
          <p:cNvSpPr/>
          <p:nvPr/>
        </p:nvSpPr>
        <p:spPr>
          <a:xfrm>
            <a:off x="7978588" y="3773949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네트워크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D8781-04C2-4BB6-BC6E-DFDF4D5166A7}"/>
              </a:ext>
            </a:extLst>
          </p:cNvPr>
          <p:cNvSpPr/>
          <p:nvPr/>
        </p:nvSpPr>
        <p:spPr>
          <a:xfrm>
            <a:off x="7978588" y="4256456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데이터 링크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9849F5-D3F9-4C16-B3A2-42748662016F}"/>
              </a:ext>
            </a:extLst>
          </p:cNvPr>
          <p:cNvSpPr/>
          <p:nvPr/>
        </p:nvSpPr>
        <p:spPr>
          <a:xfrm>
            <a:off x="7978588" y="4738963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피지컬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A99DFF-4E09-497F-8EE9-D975EA0C3FC5}"/>
              </a:ext>
            </a:extLst>
          </p:cNvPr>
          <p:cNvSpPr/>
          <p:nvPr/>
        </p:nvSpPr>
        <p:spPr>
          <a:xfrm>
            <a:off x="865094" y="1699324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데이터 링크</a:t>
            </a:r>
          </a:p>
        </p:txBody>
      </p:sp>
    </p:spTree>
    <p:extLst>
      <p:ext uri="{BB962C8B-B14F-4D97-AF65-F5344CB8AC3E}">
        <p14:creationId xmlns:p14="http://schemas.microsoft.com/office/powerpoint/2010/main" val="120702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0E1B-1505-4F3B-BE13-F8B2D224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 </a:t>
            </a:r>
            <a:r>
              <a:rPr lang="ko-KR" altLang="en-US" dirty="0"/>
              <a:t>계층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196759-9935-47DD-B844-465C1D34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8" y="2344269"/>
            <a:ext cx="7113494" cy="341107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데이터를 목적지까지 빠르고 안전하게 전달하는 과정</a:t>
            </a:r>
            <a:r>
              <a:rPr lang="en-US" altLang="ko-KR" dirty="0"/>
              <a:t>(</a:t>
            </a:r>
            <a:r>
              <a:rPr lang="ko-KR" altLang="en-US" dirty="0"/>
              <a:t>라우팅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경로를 선택하고 주소를 정하고 경로에 따라 패킷을 전송해주는 역할을 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스위치 중에서 라우터 기능을 수행하는 </a:t>
            </a:r>
            <a:r>
              <a:rPr lang="en-US" altLang="ko-KR" dirty="0"/>
              <a:t>Layer3 </a:t>
            </a:r>
            <a:r>
              <a:rPr lang="ko-KR" altLang="en-US" dirty="0"/>
              <a:t>스위치라는 것이 나왔다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라우터 등이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7C259B-8FA0-43F1-8F2C-AC9BCC1FA0D4}"/>
              </a:ext>
            </a:extLst>
          </p:cNvPr>
          <p:cNvSpPr/>
          <p:nvPr/>
        </p:nvSpPr>
        <p:spPr>
          <a:xfrm>
            <a:off x="7978588" y="1825625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어플리케이션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8009ED-12B4-45BC-A213-30B0856B36FB}"/>
              </a:ext>
            </a:extLst>
          </p:cNvPr>
          <p:cNvSpPr/>
          <p:nvPr/>
        </p:nvSpPr>
        <p:spPr>
          <a:xfrm>
            <a:off x="7978588" y="2316904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프레젠테이션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79115F-9021-4733-8272-4D759B0F356D}"/>
              </a:ext>
            </a:extLst>
          </p:cNvPr>
          <p:cNvSpPr/>
          <p:nvPr/>
        </p:nvSpPr>
        <p:spPr>
          <a:xfrm>
            <a:off x="7978588" y="2804173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세션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BE1D07-3968-417D-8D01-8CD4D8A31D74}"/>
              </a:ext>
            </a:extLst>
          </p:cNvPr>
          <p:cNvSpPr/>
          <p:nvPr/>
        </p:nvSpPr>
        <p:spPr>
          <a:xfrm>
            <a:off x="7978588" y="3291442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트랜스포트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40A20F-9216-47E0-B5BA-9B0EA8336123}"/>
              </a:ext>
            </a:extLst>
          </p:cNvPr>
          <p:cNvSpPr/>
          <p:nvPr/>
        </p:nvSpPr>
        <p:spPr>
          <a:xfrm>
            <a:off x="7978588" y="3773949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네트워크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501A8-8C6B-4BAF-AC03-C6ECA5AD7AAB}"/>
              </a:ext>
            </a:extLst>
          </p:cNvPr>
          <p:cNvSpPr/>
          <p:nvPr/>
        </p:nvSpPr>
        <p:spPr>
          <a:xfrm>
            <a:off x="7978588" y="4256456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데이터 링크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D0ED5-92E7-4BD5-982D-E5D78905E8F4}"/>
              </a:ext>
            </a:extLst>
          </p:cNvPr>
          <p:cNvSpPr/>
          <p:nvPr/>
        </p:nvSpPr>
        <p:spPr>
          <a:xfrm>
            <a:off x="7978588" y="4738963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피지컬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515925-3D28-4FAF-B1E2-AA39A5FFC859}"/>
              </a:ext>
            </a:extLst>
          </p:cNvPr>
          <p:cNvSpPr/>
          <p:nvPr/>
        </p:nvSpPr>
        <p:spPr>
          <a:xfrm>
            <a:off x="865094" y="1699324"/>
            <a:ext cx="3553505" cy="487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3919028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750A-B57B-477A-BE2B-E85A6586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9B6D3-74EA-4D8F-8E17-86E6EF18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2917733"/>
            <a:ext cx="3710516" cy="243083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밑으로 갈수록 헤더가 추가되며 포장되어 보내질 준비를 마친다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7C4B63-ADBB-4177-96AB-9A4E38D1A328}"/>
              </a:ext>
            </a:extLst>
          </p:cNvPr>
          <p:cNvGrpSpPr/>
          <p:nvPr/>
        </p:nvGrpSpPr>
        <p:grpSpPr>
          <a:xfrm>
            <a:off x="4166845" y="1995955"/>
            <a:ext cx="3553505" cy="3400607"/>
            <a:chOff x="7978588" y="1825625"/>
            <a:chExt cx="3553505" cy="34006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2D9FBFF-494B-441A-A23F-8E511C14A5AB}"/>
                </a:ext>
              </a:extLst>
            </p:cNvPr>
            <p:cNvSpPr/>
            <p:nvPr/>
          </p:nvSpPr>
          <p:spPr>
            <a:xfrm>
              <a:off x="7978588" y="1825625"/>
              <a:ext cx="3553505" cy="4872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어플리케이션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8D4DCC-5D6C-4A2C-AF67-BDDA1D948D1F}"/>
                </a:ext>
              </a:extLst>
            </p:cNvPr>
            <p:cNvSpPr/>
            <p:nvPr/>
          </p:nvSpPr>
          <p:spPr>
            <a:xfrm>
              <a:off x="7978588" y="2316904"/>
              <a:ext cx="3553505" cy="4872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프레젠테이션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8C40F0-B5B4-4CB1-AE57-0F0F988CE5CD}"/>
                </a:ext>
              </a:extLst>
            </p:cNvPr>
            <p:cNvSpPr/>
            <p:nvPr/>
          </p:nvSpPr>
          <p:spPr>
            <a:xfrm>
              <a:off x="7978588" y="2804173"/>
              <a:ext cx="3553505" cy="4872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세션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C453B9-9FE0-4791-89CD-16032B178AC5}"/>
                </a:ext>
              </a:extLst>
            </p:cNvPr>
            <p:cNvSpPr/>
            <p:nvPr/>
          </p:nvSpPr>
          <p:spPr>
            <a:xfrm>
              <a:off x="7978588" y="3291442"/>
              <a:ext cx="3553505" cy="4872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트랜스포트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0B2C5F-60E9-4628-9B4E-060D2EBB4550}"/>
                </a:ext>
              </a:extLst>
            </p:cNvPr>
            <p:cNvSpPr/>
            <p:nvPr/>
          </p:nvSpPr>
          <p:spPr>
            <a:xfrm>
              <a:off x="7978588" y="3773949"/>
              <a:ext cx="3553505" cy="4872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네트워크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882BC3-D2AE-47B0-BD96-5D867D505479}"/>
                </a:ext>
              </a:extLst>
            </p:cNvPr>
            <p:cNvSpPr/>
            <p:nvPr/>
          </p:nvSpPr>
          <p:spPr>
            <a:xfrm>
              <a:off x="7978588" y="4256456"/>
              <a:ext cx="3553505" cy="4872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데이터 링크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D31863-DEE4-40B5-8895-1DC0F43729DC}"/>
                </a:ext>
              </a:extLst>
            </p:cNvPr>
            <p:cNvSpPr/>
            <p:nvPr/>
          </p:nvSpPr>
          <p:spPr>
            <a:xfrm>
              <a:off x="7978588" y="4738963"/>
              <a:ext cx="3553505" cy="4872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한컴 윤체 L" panose="02020603020101020101" pitchFamily="18" charset="-127"/>
                  <a:ea typeface="한컴 윤체 L" panose="02020603020101020101" pitchFamily="18" charset="-127"/>
                </a:rPr>
                <a:t>피지컬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265AE1F-1F28-45F9-9A34-029D85A457BE}"/>
              </a:ext>
            </a:extLst>
          </p:cNvPr>
          <p:cNvSpPr/>
          <p:nvPr/>
        </p:nvSpPr>
        <p:spPr>
          <a:xfrm>
            <a:off x="3792072" y="1995955"/>
            <a:ext cx="286870" cy="3400607"/>
          </a:xfrm>
          <a:prstGeom prst="downArrow">
            <a:avLst>
              <a:gd name="adj1" fmla="val 50000"/>
              <a:gd name="adj2" fmla="val 1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F9DB9AD-38AD-460A-8C3E-C67CC7DBDD37}"/>
              </a:ext>
            </a:extLst>
          </p:cNvPr>
          <p:cNvSpPr/>
          <p:nvPr/>
        </p:nvSpPr>
        <p:spPr>
          <a:xfrm rot="10800000">
            <a:off x="7897907" y="1995955"/>
            <a:ext cx="286870" cy="3400607"/>
          </a:xfrm>
          <a:prstGeom prst="downArrow">
            <a:avLst>
              <a:gd name="adj1" fmla="val 50000"/>
              <a:gd name="adj2" fmla="val 15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29E764C-DB61-477D-98F4-9C7433FBF653}"/>
              </a:ext>
            </a:extLst>
          </p:cNvPr>
          <p:cNvSpPr txBox="1">
            <a:spLocks/>
          </p:cNvSpPr>
          <p:nvPr/>
        </p:nvSpPr>
        <p:spPr>
          <a:xfrm>
            <a:off x="8338745" y="2917733"/>
            <a:ext cx="3710516" cy="2430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위로 갈수록 헤더가 벗겨지며 읽을 준비를 마친다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7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1F8D-F147-481B-8F90-D8CCBB69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E5B3-03F9-4292-BDA8-66EDB5F5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네트워크상의 규약</a:t>
            </a:r>
            <a:r>
              <a:rPr lang="en-US" altLang="ko-KR" dirty="0"/>
              <a:t>, </a:t>
            </a:r>
            <a:r>
              <a:rPr lang="ko-KR" altLang="en-US" dirty="0"/>
              <a:t>규범을 뜻한다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TCP/IP : Transmission Control Protocol/Internet Protocol</a:t>
            </a:r>
            <a:r>
              <a:rPr lang="ko-KR" altLang="en-US" dirty="0"/>
              <a:t>의 약자로 가장 대표적인 통신 규약이다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en-US" altLang="ko-KR" dirty="0"/>
              <a:t>IPX : </a:t>
            </a:r>
            <a:r>
              <a:rPr lang="ko-KR" altLang="en-US" dirty="0"/>
              <a:t>같은 내부망에 연결 되어있는 </a:t>
            </a:r>
            <a:r>
              <a:rPr lang="en-US" altLang="ko-KR" dirty="0"/>
              <a:t>PC</a:t>
            </a:r>
            <a:r>
              <a:rPr lang="ko-KR" altLang="en-US" dirty="0"/>
              <a:t>간의 연결을 위한 프로토콜이다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매킨토시가 사용하는 프로토콜인 </a:t>
            </a:r>
            <a:r>
              <a:rPr lang="en-US" altLang="ko-KR" dirty="0"/>
              <a:t>AppleTalk</a:t>
            </a:r>
            <a:r>
              <a:rPr lang="ko-KR" altLang="en-US" dirty="0"/>
              <a:t>도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93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3814-2149-445D-97D8-36CB494B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이더넷</a:t>
            </a:r>
            <a:r>
              <a:rPr lang="en-US" altLang="ko-KR" dirty="0"/>
              <a:t>(Ethernet)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D13C1-2827-4547-82E2-F8A7E712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네트워킹의 한 방식이다</a:t>
            </a:r>
            <a:r>
              <a:rPr lang="en-US" altLang="ko-KR" dirty="0"/>
              <a:t>. (CSMA/CD </a:t>
            </a:r>
            <a:r>
              <a:rPr lang="ko-KR" altLang="en-US" dirty="0"/>
              <a:t>프로토콜 사용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CSMA: Carrier Sense Multiple Access</a:t>
            </a:r>
          </a:p>
          <a:p>
            <a:pPr marL="0" indent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5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F81BB-EE5B-4C85-8639-A130B33C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CSMA/CD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0700C-9F59-44DC-9FA8-E3084673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560"/>
          </a:xfrm>
        </p:spPr>
        <p:txBody>
          <a:bodyPr/>
          <a:lstStyle/>
          <a:p>
            <a:r>
              <a:rPr lang="ko-KR" altLang="en-US" dirty="0"/>
              <a:t>그림과 같이 </a:t>
            </a:r>
            <a:r>
              <a:rPr lang="en-US" altLang="ko-KR" dirty="0"/>
              <a:t>4</a:t>
            </a:r>
            <a:r>
              <a:rPr lang="ko-KR" altLang="en-US" dirty="0"/>
              <a:t>대의 컴퓨터가 한 네트워크에 연결 되어있다고 가정해보자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3CE4CB-DC50-4AA2-9730-AD5733AFBA2F}"/>
              </a:ext>
            </a:extLst>
          </p:cNvPr>
          <p:cNvGrpSpPr/>
          <p:nvPr/>
        </p:nvGrpSpPr>
        <p:grpSpPr>
          <a:xfrm>
            <a:off x="744071" y="2549795"/>
            <a:ext cx="3717278" cy="2317376"/>
            <a:chOff x="995082" y="2487706"/>
            <a:chExt cx="3146612" cy="1961619"/>
          </a:xfrm>
        </p:grpSpPr>
        <p:pic>
          <p:nvPicPr>
            <p:cNvPr id="8" name="그래픽 7" descr="컴퓨터 단색으로 채워진">
              <a:extLst>
                <a:ext uri="{FF2B5EF4-FFF2-40B4-BE49-F238E27FC236}">
                  <a16:creationId xmlns:a16="http://schemas.microsoft.com/office/drawing/2014/main" id="{C771F3F4-3821-4732-A236-788039756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836" y="2487706"/>
              <a:ext cx="784412" cy="78441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533416-D610-4402-9D9D-8CD1EDB67F97}"/>
                </a:ext>
              </a:extLst>
            </p:cNvPr>
            <p:cNvSpPr/>
            <p:nvPr/>
          </p:nvSpPr>
          <p:spPr>
            <a:xfrm>
              <a:off x="995082" y="3429000"/>
              <a:ext cx="3146612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644343-057D-409C-B93E-FDEBB12F2C1C}"/>
                </a:ext>
              </a:extLst>
            </p:cNvPr>
            <p:cNvSpPr/>
            <p:nvPr/>
          </p:nvSpPr>
          <p:spPr>
            <a:xfrm>
              <a:off x="1290917" y="3092824"/>
              <a:ext cx="45719" cy="3818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래픽 10" descr="컴퓨터 단색으로 채워진">
              <a:extLst>
                <a:ext uri="{FF2B5EF4-FFF2-40B4-BE49-F238E27FC236}">
                  <a16:creationId xmlns:a16="http://schemas.microsoft.com/office/drawing/2014/main" id="{3373C827-13DB-4E46-885B-08F27312E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4107" y="2487706"/>
              <a:ext cx="784412" cy="78441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EC36ABB-CEF6-47E8-B183-7D24057C31E4}"/>
                </a:ext>
              </a:extLst>
            </p:cNvPr>
            <p:cNvSpPr/>
            <p:nvPr/>
          </p:nvSpPr>
          <p:spPr>
            <a:xfrm>
              <a:off x="2847188" y="3092824"/>
              <a:ext cx="45719" cy="3818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 descr="컴퓨터 단색으로 채워진">
              <a:extLst>
                <a:ext uri="{FF2B5EF4-FFF2-40B4-BE49-F238E27FC236}">
                  <a16:creationId xmlns:a16="http://schemas.microsoft.com/office/drawing/2014/main" id="{9B29255A-431F-48A3-8934-987368A0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9169" y="3664913"/>
              <a:ext cx="784412" cy="784412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146DF-C6B2-414C-9691-DA353BE923AD}"/>
                </a:ext>
              </a:extLst>
            </p:cNvPr>
            <p:cNvSpPr/>
            <p:nvPr/>
          </p:nvSpPr>
          <p:spPr>
            <a:xfrm>
              <a:off x="1896038" y="3440653"/>
              <a:ext cx="45719" cy="3818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컴퓨터 단색으로 채워진">
              <a:extLst>
                <a:ext uri="{FF2B5EF4-FFF2-40B4-BE49-F238E27FC236}">
                  <a16:creationId xmlns:a16="http://schemas.microsoft.com/office/drawing/2014/main" id="{A3428DF8-1C4D-46E9-906E-9F873797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7510" y="3664913"/>
              <a:ext cx="784412" cy="78441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E70515E-6207-4379-A352-0303B13D8485}"/>
                </a:ext>
              </a:extLst>
            </p:cNvPr>
            <p:cNvSpPr/>
            <p:nvPr/>
          </p:nvSpPr>
          <p:spPr>
            <a:xfrm>
              <a:off x="3448855" y="3474719"/>
              <a:ext cx="45719" cy="3818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EAA8BB-99ED-4F99-8375-76774C5847E1}"/>
                </a:ext>
              </a:extLst>
            </p:cNvPr>
            <p:cNvSpPr txBox="1"/>
            <p:nvPr/>
          </p:nvSpPr>
          <p:spPr>
            <a:xfrm>
              <a:off x="2742239" y="2661605"/>
              <a:ext cx="42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F11121-56A6-448D-B53D-4255DA97028A}"/>
                </a:ext>
              </a:extLst>
            </p:cNvPr>
            <p:cNvSpPr txBox="1"/>
            <p:nvPr/>
          </p:nvSpPr>
          <p:spPr>
            <a:xfrm>
              <a:off x="1184038" y="2654016"/>
              <a:ext cx="42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42A3E4-A159-4107-89DB-ED18F18B1DF4}"/>
                </a:ext>
              </a:extLst>
            </p:cNvPr>
            <p:cNvSpPr txBox="1"/>
            <p:nvPr/>
          </p:nvSpPr>
          <p:spPr>
            <a:xfrm>
              <a:off x="1781634" y="3834200"/>
              <a:ext cx="42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6A7355-27E3-4D2A-8C19-18A3AE05ADBD}"/>
                </a:ext>
              </a:extLst>
            </p:cNvPr>
            <p:cNvSpPr txBox="1"/>
            <p:nvPr/>
          </p:nvSpPr>
          <p:spPr>
            <a:xfrm>
              <a:off x="3331430" y="3843942"/>
              <a:ext cx="42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C73018-C7E7-408A-AD08-3F46651C611B}"/>
              </a:ext>
            </a:extLst>
          </p:cNvPr>
          <p:cNvSpPr txBox="1"/>
          <p:nvPr/>
        </p:nvSpPr>
        <p:spPr>
          <a:xfrm>
            <a:off x="4688541" y="2487706"/>
            <a:ext cx="73510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이더넷 환경에서는 다른 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PC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가 현재 네트워크 망으로 데이터를 전송 중인지 아닌지를 판단하고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네트워크상에 데이터 전송이 감지되지 않을 때 자기 데이터를 실어서 보낸다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.</a:t>
            </a:r>
            <a:endParaRPr lang="en-US" altLang="ko-KR" sz="1800" dirty="0">
              <a:solidFill>
                <a:srgbClr val="213B31"/>
              </a:solidFill>
              <a:latin typeface="한컴 솔잎 M" panose="02020603020101020101" pitchFamily="18" charset="-127"/>
              <a:ea typeface="한컴 솔잎 M" panose="02020603020101020101" pitchFamily="18" charset="-127"/>
            </a:endParaRPr>
          </a:p>
          <a:p>
            <a:endParaRPr lang="en-US" altLang="ko-KR" dirty="0">
              <a:solidFill>
                <a:srgbClr val="213B31"/>
              </a:solidFill>
              <a:latin typeface="한컴 솔잎 M" panose="02020603020101020101" pitchFamily="18" charset="-127"/>
              <a:ea typeface="한컴 솔잎 M" panose="02020603020101020101" pitchFamily="18" charset="-127"/>
            </a:endParaRPr>
          </a:p>
          <a:p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A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와 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B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가 각각 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C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와 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D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에 데이터를 보낼 때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각각의 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Carrier Sense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를 통해 현재 네트워크에서 데이터 전송이 없음을 감지하고 동시에 데이터를 보내면 데이터충돌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(Collision)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이 발생한다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.</a:t>
            </a:r>
          </a:p>
          <a:p>
            <a:endParaRPr lang="en-US" altLang="ko-KR" sz="1800" dirty="0">
              <a:solidFill>
                <a:srgbClr val="213B31"/>
              </a:solidFill>
              <a:latin typeface="한컴 솔잎 M" panose="02020603020101020101" pitchFamily="18" charset="-127"/>
              <a:ea typeface="한컴 솔잎 M" panose="02020603020101020101" pitchFamily="18" charset="-127"/>
            </a:endParaRPr>
          </a:p>
          <a:p>
            <a:r>
              <a:rPr lang="ko-KR" altLang="en-US" sz="1800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이를 해결하기 위해 동시에 다중접근이 발생하여 </a:t>
            </a:r>
            <a:r>
              <a:rPr lang="en-US" altLang="ko-KR" sz="1800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Collision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현상이 나타날 때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데이터를 전송했던 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PC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들은 랜덤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(Random)</a:t>
            </a:r>
            <a:r>
              <a:rPr lang="ko-KR" altLang="en-US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한 시간을 기다렸다가 다시 데이터를 전송한다</a:t>
            </a:r>
            <a:r>
              <a:rPr lang="en-US" altLang="ko-KR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.</a:t>
            </a:r>
          </a:p>
          <a:p>
            <a:endParaRPr lang="en-US" altLang="ko-KR" sz="1800" dirty="0">
              <a:solidFill>
                <a:srgbClr val="213B31"/>
              </a:solidFill>
              <a:latin typeface="한컴 솔잎 M" panose="02020603020101020101" pitchFamily="18" charset="-127"/>
              <a:ea typeface="한컴 솔잎 M" panose="02020603020101020101" pitchFamily="18" charset="-127"/>
            </a:endParaRPr>
          </a:p>
          <a:p>
            <a:r>
              <a:rPr lang="en-US" altLang="ko-KR" sz="1800" dirty="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</a:rPr>
              <a:t> </a:t>
            </a:r>
            <a:endParaRPr lang="ko-KR" altLang="en-US" sz="1800" dirty="0">
              <a:solidFill>
                <a:srgbClr val="213B31"/>
              </a:solidFill>
              <a:latin typeface="한컴 솔잎 M" panose="02020603020101020101" pitchFamily="18" charset="-127"/>
              <a:ea typeface="한컴 솔잎 M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9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5DD6-247E-4750-8D40-5F5DE6D1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토큰링</a:t>
            </a:r>
            <a:r>
              <a:rPr lang="en-US" altLang="ko-KR" dirty="0"/>
              <a:t>(</a:t>
            </a:r>
            <a:r>
              <a:rPr lang="en-US" altLang="ko-KR" dirty="0" err="1"/>
              <a:t>TokenRing</a:t>
            </a:r>
            <a:r>
              <a:rPr lang="en-US" altLang="ko-KR" dirty="0"/>
              <a:t>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D12E5-36E9-4A59-9BF2-0EB1863F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이더넷과 같이 네트워킹의 한 방식이다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이더넷처럼 데이터를 보내고 싶을 때 같은 네트워크 상에서 데이터전달이 이루어 지지 않고 있으면 데이터를 전송하는 방식이 아니다</a:t>
            </a:r>
            <a:r>
              <a:rPr lang="en-US" altLang="ko-KR" dirty="0"/>
              <a:t>. </a:t>
            </a:r>
            <a:r>
              <a:rPr lang="ko-KR" altLang="en-US" dirty="0"/>
              <a:t>그 네트워크에서 주어진 토큰을 가지고 있는 </a:t>
            </a:r>
            <a:r>
              <a:rPr lang="en-US" altLang="ko-KR" dirty="0"/>
              <a:t>PC</a:t>
            </a:r>
            <a:r>
              <a:rPr lang="ko-KR" altLang="en-US" dirty="0"/>
              <a:t>만이 데이터를 전송할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토큰의 개수는 대부분 하나이다</a:t>
            </a:r>
            <a:r>
              <a:rPr lang="en-US" altLang="ko-KR" sz="2000" dirty="0"/>
              <a:t>.)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데이터 전송을 마치거나 전송할 데이터가 없으면 자신의 토큰을 옆 </a:t>
            </a:r>
            <a:r>
              <a:rPr lang="en-US" altLang="ko-KR" dirty="0"/>
              <a:t>PC</a:t>
            </a:r>
            <a:r>
              <a:rPr lang="ko-KR" altLang="en-US" dirty="0"/>
              <a:t>에게 주고 그 과정을 계속 반복하며 데이터 전송이 이루어진다</a:t>
            </a:r>
            <a:r>
              <a:rPr lang="en-US" altLang="ko-KR" dirty="0"/>
              <a:t>. </a:t>
            </a:r>
            <a:r>
              <a:rPr lang="ko-KR" altLang="en-US" dirty="0"/>
              <a:t>때문에 이더넷처럼 </a:t>
            </a:r>
            <a:r>
              <a:rPr lang="en-US" altLang="ko-KR" dirty="0"/>
              <a:t>Collision</a:t>
            </a:r>
            <a:r>
              <a:rPr lang="ko-KR" altLang="en-US" dirty="0"/>
              <a:t>이 발생할 일이 없다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하지만 보낼 데이터가 존재해도 자신에게 토큰이 온 차례에만 데이터 전송이 가능하므로 이더넷 방식보다 느려서 현재는 잘 쓰이지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44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0D8FD-D00A-445C-8E77-F218C658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케이블이란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90A3C-ADE7-45D3-B41E-6C9157F7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통신케이블은 장비와 장비 사이라면 어디든 들어간다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PC&lt;-&gt;</a:t>
            </a:r>
            <a:r>
              <a:rPr lang="ko-KR" altLang="en-US" dirty="0"/>
              <a:t>허브</a:t>
            </a:r>
            <a:r>
              <a:rPr lang="en-US" altLang="ko-KR" dirty="0"/>
              <a:t>, PC&lt;-&gt;</a:t>
            </a:r>
            <a:r>
              <a:rPr lang="ko-KR" altLang="en-US" dirty="0"/>
              <a:t>스위치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&lt;-&gt;</a:t>
            </a:r>
            <a:r>
              <a:rPr lang="ko-KR" altLang="en-US" dirty="0"/>
              <a:t>라우터 등등 네트워크를 연결하기 위해서는 필수적인 요소이다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케이블의 종류에는 광케이블</a:t>
            </a:r>
            <a:r>
              <a:rPr lang="en-US" altLang="ko-KR" dirty="0"/>
              <a:t>, UTP</a:t>
            </a:r>
            <a:r>
              <a:rPr lang="ko-KR" altLang="en-US" dirty="0"/>
              <a:t>케이블</a:t>
            </a:r>
            <a:r>
              <a:rPr lang="en-US" altLang="ko-KR" dirty="0"/>
              <a:t>, </a:t>
            </a:r>
            <a:r>
              <a:rPr lang="ko-KR" altLang="en-US" dirty="0"/>
              <a:t>동축케이블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76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0CBA-D0B0-4F84-941E-343720BC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UTP</a:t>
            </a:r>
            <a:r>
              <a:rPr lang="ko-KR" altLang="en-US" dirty="0"/>
              <a:t>케이블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FF011-9094-42E8-886B-024027DE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여러 케이블 중에 현재 우리가 가장 많이 사용하는 케이블이다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UTP  : Unshielded Twisted-Pair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Shield</a:t>
            </a:r>
            <a:r>
              <a:rPr lang="ko-KR" altLang="en-US" dirty="0"/>
              <a:t>되지 않은 꼬여 있는 쌍의 케이블이다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STP</a:t>
            </a:r>
            <a:r>
              <a:rPr lang="ko-KR" altLang="en-US" dirty="0"/>
              <a:t>케이블</a:t>
            </a:r>
            <a:br>
              <a:rPr lang="en-US" altLang="ko-KR" dirty="0"/>
            </a:br>
            <a:r>
              <a:rPr lang="en-US" altLang="ko-KR" dirty="0"/>
              <a:t>STP : Shielded Twisted-Pair : TP</a:t>
            </a:r>
            <a:r>
              <a:rPr lang="ko-KR" altLang="en-US" dirty="0"/>
              <a:t>케이블 주위를 절연체로 감싼 것이다</a:t>
            </a:r>
            <a:r>
              <a:rPr lang="en-US" altLang="ko-KR" dirty="0"/>
              <a:t>. UTP</a:t>
            </a:r>
            <a:r>
              <a:rPr lang="ko-KR" altLang="en-US" dirty="0"/>
              <a:t>보다 성능이 더 좋지만 비싸다</a:t>
            </a:r>
            <a:r>
              <a:rPr lang="en-US" altLang="ko-KR" dirty="0"/>
              <a:t>. </a:t>
            </a:r>
            <a:r>
              <a:rPr lang="ko-KR" altLang="en-US" dirty="0" err="1"/>
              <a:t>토큰링</a:t>
            </a:r>
            <a:r>
              <a:rPr lang="ko-KR" altLang="en-US" dirty="0"/>
              <a:t> 방식에 주로 쓰인다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11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6EC7D-B3AE-4848-8D87-25F16A5C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TP</a:t>
            </a:r>
            <a:r>
              <a:rPr lang="ko-KR" altLang="en-US" dirty="0"/>
              <a:t>케이블의 카테고리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EA0551-511D-4BFC-B58D-43DF9FF06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6315"/>
              </p:ext>
            </p:extLst>
          </p:nvPr>
        </p:nvGraphicFramePr>
        <p:xfrm>
          <a:off x="838200" y="1825624"/>
          <a:ext cx="10515600" cy="411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929">
                  <a:extLst>
                    <a:ext uri="{9D8B030D-6E8A-4147-A177-3AD203B41FA5}">
                      <a16:colId xmlns:a16="http://schemas.microsoft.com/office/drawing/2014/main" val="3734916076"/>
                    </a:ext>
                  </a:extLst>
                </a:gridCol>
                <a:gridCol w="8592671">
                  <a:extLst>
                    <a:ext uri="{9D8B030D-6E8A-4147-A177-3AD203B41FA5}">
                      <a16:colId xmlns:a16="http://schemas.microsoft.com/office/drawing/2014/main" val="3897745994"/>
                    </a:ext>
                  </a:extLst>
                </a:gridCol>
              </a:tblGrid>
              <a:tr h="68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225564"/>
                  </a:ext>
                </a:extLst>
              </a:tr>
              <a:tr h="68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카테고리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전화망에 사용되는 케이블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데이터 전송용으로 사용되지는 않는다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421207"/>
                  </a:ext>
                </a:extLst>
              </a:tr>
              <a:tr h="68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카테고리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데이터를 최대 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4Mbps</a:t>
                      </a:r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속도로 전송할 수 있는 케이블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588044"/>
                  </a:ext>
                </a:extLst>
              </a:tr>
              <a:tr h="68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카테고리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10 Base T</a:t>
                      </a:r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네트워크에 사용되는 케이블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/ </a:t>
                      </a:r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최대 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100Mbps</a:t>
                      </a:r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까지의 속도에 적용할 수 있다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143676"/>
                  </a:ext>
                </a:extLst>
              </a:tr>
              <a:tr h="68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카테고리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토큰링</a:t>
                      </a:r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네트워크에 사용되는 케이블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/ </a:t>
                      </a:r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최대 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16Mbps</a:t>
                      </a:r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의 전송능력을 가진다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048683"/>
                  </a:ext>
                </a:extLst>
              </a:tr>
              <a:tr h="68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카테고리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Fast Ethernet</a:t>
                      </a:r>
                      <a:r>
                        <a:rPr lang="ko-KR" altLang="en-US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용도로 사용 되었지만 기가비트 표준이 완성되면서 이 케이블로 기가비트 속도의 데이터 전송이 가능하다</a:t>
                      </a:r>
                      <a:r>
                        <a:rPr lang="en-US" altLang="ko-KR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3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2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A7D82-73FA-4AE6-B940-FD07790D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케이블에 대한 이해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C41844-57E9-4A41-8B31-84C8EF0B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519" y="3135941"/>
            <a:ext cx="4069280" cy="1168587"/>
          </a:xfrm>
        </p:spPr>
        <p:txBody>
          <a:bodyPr>
            <a:normAutofit fontScale="92500"/>
          </a:bodyPr>
          <a:lstStyle/>
          <a:p>
            <a:r>
              <a:rPr lang="en-US" altLang="ko-KR" sz="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 Base T</a:t>
            </a:r>
            <a:endParaRPr lang="ko-KR" altLang="en-US" sz="6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348B4B-88E8-46FF-BB71-9F2CAA4C1B9D}"/>
              </a:ext>
            </a:extLst>
          </p:cNvPr>
          <p:cNvSpPr txBox="1">
            <a:spLocks/>
          </p:cNvSpPr>
          <p:nvPr/>
        </p:nvSpPr>
        <p:spPr>
          <a:xfrm>
            <a:off x="292049" y="2154233"/>
            <a:ext cx="3509682" cy="10190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속도를 나타낸다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  <a:b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</a:b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10</a:t>
            </a: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은 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10Mbps</a:t>
            </a: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의 </a:t>
            </a:r>
            <a:b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</a:b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속도를 지원한다는 뜻이다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5B40D5F-47E7-41BF-B41E-03150942D2FF}"/>
              </a:ext>
            </a:extLst>
          </p:cNvPr>
          <p:cNvSpPr txBox="1">
            <a:spLocks/>
          </p:cNvSpPr>
          <p:nvPr/>
        </p:nvSpPr>
        <p:spPr>
          <a:xfrm>
            <a:off x="3471930" y="4469210"/>
            <a:ext cx="4926106" cy="11480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Baseband</a:t>
            </a: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용 케이블 이라는 것이다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  <a:b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</a:b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케이블 종류는 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Baseband</a:t>
            </a: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와 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Broadband</a:t>
            </a: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가 있다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EEA58DC-E7B3-4FBC-B6E0-97F7A01F3FD9}"/>
              </a:ext>
            </a:extLst>
          </p:cNvPr>
          <p:cNvSpPr txBox="1">
            <a:spLocks/>
          </p:cNvSpPr>
          <p:nvPr/>
        </p:nvSpPr>
        <p:spPr>
          <a:xfrm>
            <a:off x="7440705" y="1240719"/>
            <a:ext cx="4361329" cy="17005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213B31"/>
                </a:solidFill>
                <a:latin typeface="한컴 솔잎 M" panose="02020603020101020101" pitchFamily="18" charset="-127"/>
                <a:ea typeface="한컴 솔잎 M" panose="02020603020101020101" pitchFamily="18" charset="-127"/>
                <a:cs typeface="THE노말" panose="0202050302010102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TP</a:t>
            </a: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케이블을 의미한다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</a:p>
          <a:p>
            <a:pPr marL="0" indent="0" algn="ctr"/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만약 숫자가 나온다면 통신가능한 최대거리를 의미한다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예를 들어 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10 Base 5 </a:t>
            </a: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는 최대 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500M</a:t>
            </a:r>
            <a:r>
              <a:rPr lang="ko-KR" altLang="en-US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까지 전송가능한 것이다</a:t>
            </a:r>
            <a:r>
              <a:rPr lang="en-US" altLang="ko-KR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108A9D-D754-4743-B847-96DCD4087233}"/>
              </a:ext>
            </a:extLst>
          </p:cNvPr>
          <p:cNvCxnSpPr>
            <a:stCxn id="8" idx="2"/>
          </p:cNvCxnSpPr>
          <p:nvPr/>
        </p:nvCxnSpPr>
        <p:spPr>
          <a:xfrm flipH="1">
            <a:off x="7655859" y="2941310"/>
            <a:ext cx="1965511" cy="66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F61ADB-9AB2-43F0-A18D-42A5E2670678}"/>
              </a:ext>
            </a:extLst>
          </p:cNvPr>
          <p:cNvCxnSpPr>
            <a:stCxn id="6" idx="2"/>
          </p:cNvCxnSpPr>
          <p:nvPr/>
        </p:nvCxnSpPr>
        <p:spPr>
          <a:xfrm>
            <a:off x="2046890" y="3173314"/>
            <a:ext cx="2005157" cy="43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7D16308-EF25-4789-A78D-5B2FF68F3D1B}"/>
              </a:ext>
            </a:extLst>
          </p:cNvPr>
          <p:cNvCxnSpPr>
            <a:endCxn id="7" idx="0"/>
          </p:cNvCxnSpPr>
          <p:nvPr/>
        </p:nvCxnSpPr>
        <p:spPr>
          <a:xfrm>
            <a:off x="5890159" y="4034118"/>
            <a:ext cx="44824" cy="4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1362</Words>
  <Application>Microsoft Office PowerPoint</Application>
  <PresentationFormat>와이드스크린</PresentationFormat>
  <Paragraphs>177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HY견고딕</vt:lpstr>
      <vt:lpstr>HY헤드라인M</vt:lpstr>
      <vt:lpstr>맑은 고딕</vt:lpstr>
      <vt:lpstr>한컴 백제 B</vt:lpstr>
      <vt:lpstr>한컴 솔잎 M</vt:lpstr>
      <vt:lpstr>한컴 윤고딕 250</vt:lpstr>
      <vt:lpstr>한컴 윤체 L</vt:lpstr>
      <vt:lpstr>Arial</vt:lpstr>
      <vt:lpstr>Calibri</vt:lpstr>
      <vt:lpstr>Calibri Light</vt:lpstr>
      <vt:lpstr>Office Theme</vt:lpstr>
      <vt:lpstr>PART_02</vt:lpstr>
      <vt:lpstr>LAN이란?</vt:lpstr>
      <vt:lpstr>이더넷(Ethernet)이란?</vt:lpstr>
      <vt:lpstr>CSMA/CD란?</vt:lpstr>
      <vt:lpstr>토큰링(TokenRing)이란?</vt:lpstr>
      <vt:lpstr>케이블이란?</vt:lpstr>
      <vt:lpstr>UTP케이블</vt:lpstr>
      <vt:lpstr>TP케이블의 카테고리</vt:lpstr>
      <vt:lpstr>케이블에 대한 이해</vt:lpstr>
      <vt:lpstr>맥 어드레스(MAC Address)란?</vt:lpstr>
      <vt:lpstr>맥 어드레스(MAC Address)란?</vt:lpstr>
      <vt:lpstr>맥 어드레스(MAC Address)란?</vt:lpstr>
      <vt:lpstr>맥 어드레스(MAC Address)란?</vt:lpstr>
      <vt:lpstr>캐스트란?</vt:lpstr>
      <vt:lpstr>유니캐스트</vt:lpstr>
      <vt:lpstr>브로드캐스트</vt:lpstr>
      <vt:lpstr>브로드캐스트</vt:lpstr>
      <vt:lpstr>멀티캐스트</vt:lpstr>
      <vt:lpstr>OSI 7 계층</vt:lpstr>
      <vt:lpstr>OSI 7 계층</vt:lpstr>
      <vt:lpstr>OSI 7 계층</vt:lpstr>
      <vt:lpstr>OSI 7 계층</vt:lpstr>
      <vt:lpstr>OSI 7 계층</vt:lpstr>
      <vt:lpstr>프로토콜이란?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정성목</dc:creator>
  <cp:lastModifiedBy>정성목</cp:lastModifiedBy>
  <cp:revision>22</cp:revision>
  <dcterms:created xsi:type="dcterms:W3CDTF">2021-01-18T02:26:31Z</dcterms:created>
  <dcterms:modified xsi:type="dcterms:W3CDTF">2021-01-18T09:26:08Z</dcterms:modified>
</cp:coreProperties>
</file>