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838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451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35842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21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82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653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511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34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919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26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637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42D7-42B2-44E9-883F-1A72EFC7F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PART_05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193D-12BA-43D9-8B5A-6C0D3F405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주소로의 여행</a:t>
            </a:r>
          </a:p>
        </p:txBody>
      </p:sp>
    </p:spTree>
    <p:extLst>
      <p:ext uri="{BB962C8B-B14F-4D97-AF65-F5344CB8AC3E}">
        <p14:creationId xmlns:p14="http://schemas.microsoft.com/office/powerpoint/2010/main" val="9385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C6AB-7426-45EF-8762-E972EDAE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6B2C6-8E19-463C-84CA-1230430A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호스트의 개수를 보고 어떤 클래스를 활용하여 </a:t>
            </a:r>
            <a:r>
              <a:rPr lang="en-US" altLang="ko-KR" dirty="0"/>
              <a:t>IP</a:t>
            </a:r>
            <a:r>
              <a:rPr lang="ko-KR" altLang="en-US" dirty="0"/>
              <a:t>주소를 배정할 지 생각한다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300</a:t>
            </a:r>
            <a:r>
              <a:rPr lang="ko-KR" altLang="en-US" dirty="0"/>
              <a:t>대의 </a:t>
            </a:r>
            <a:r>
              <a:rPr lang="en-US" altLang="ko-KR" dirty="0"/>
              <a:t>PC</a:t>
            </a:r>
            <a:r>
              <a:rPr lang="ko-KR" altLang="en-US" dirty="0"/>
              <a:t>가 있는 네트워크에 클래스</a:t>
            </a:r>
            <a:r>
              <a:rPr lang="en-US" altLang="ko-KR" dirty="0"/>
              <a:t>C</a:t>
            </a:r>
            <a:r>
              <a:rPr lang="ko-KR" altLang="en-US" dirty="0"/>
              <a:t>를 배정하면 안된다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(C</a:t>
            </a:r>
            <a:r>
              <a:rPr lang="ko-KR" altLang="en-US" sz="2000" dirty="0"/>
              <a:t>의 호스트 가능 개수는 </a:t>
            </a:r>
            <a:r>
              <a:rPr lang="en-US" altLang="ko-KR" sz="2000" dirty="0"/>
              <a:t>254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라우터를 넘어서면 다른 네트워크이다</a:t>
            </a:r>
            <a:r>
              <a:rPr lang="en-US" altLang="ko-KR" dirty="0"/>
              <a:t>. </a:t>
            </a:r>
            <a:r>
              <a:rPr lang="ko-KR" altLang="en-US" dirty="0"/>
              <a:t>네트워크는 라우터를 기준으로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34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66E6-36FD-469F-B8B4-02882E31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4762A-EE04-4FF2-B55E-5E122338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90</a:t>
            </a:r>
            <a:r>
              <a:rPr lang="ko-KR" altLang="en-US" dirty="0"/>
              <a:t>대의 </a:t>
            </a:r>
            <a:r>
              <a:rPr lang="en-US" altLang="ko-KR" dirty="0"/>
              <a:t>PC, 2</a:t>
            </a:r>
            <a:r>
              <a:rPr lang="ko-KR" altLang="en-US" dirty="0"/>
              <a:t>개의 스위치</a:t>
            </a:r>
            <a:r>
              <a:rPr lang="en-US" altLang="ko-KR" dirty="0"/>
              <a:t>, </a:t>
            </a:r>
            <a:r>
              <a:rPr lang="ko-KR" altLang="en-US" dirty="0"/>
              <a:t>한대의 라우터가 있을 때 어떤 클래스의 </a:t>
            </a:r>
            <a:r>
              <a:rPr lang="en-US" altLang="ko-KR" dirty="0"/>
              <a:t>IP</a:t>
            </a:r>
            <a:r>
              <a:rPr lang="ko-KR" altLang="en-US" dirty="0"/>
              <a:t>를 배정하는 것이 좋은가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457200" indent="-457200">
              <a:buAutoNum type="alphaUcPeriod"/>
            </a:pPr>
            <a:r>
              <a:rPr lang="en-US" altLang="ko-KR" dirty="0"/>
              <a:t>C</a:t>
            </a:r>
            <a:r>
              <a:rPr lang="ko-KR" altLang="en-US" dirty="0"/>
              <a:t>클래스이다</a:t>
            </a:r>
            <a:r>
              <a:rPr lang="en-US" altLang="ko-KR" dirty="0"/>
              <a:t>. </a:t>
            </a:r>
            <a:r>
              <a:rPr lang="ko-KR" altLang="en-US" dirty="0"/>
              <a:t>나머지 클래스도 물론 가능하지만 가능한 호스트수의 낭비이다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8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873CD-47D1-463A-A301-36757898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0FD72-9E7D-4FB3-940A-20F42FCF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배정받은 주소가 </a:t>
            </a:r>
            <a:r>
              <a:rPr lang="en-US" altLang="ko-KR" dirty="0"/>
              <a:t>203.240.100.0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다음 그림에서 이 네트워크에 속하지 않는 부분은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A. 1</a:t>
            </a:r>
            <a:r>
              <a:rPr lang="ko-KR" altLang="en-US" dirty="0"/>
              <a:t>번이다</a:t>
            </a:r>
            <a:r>
              <a:rPr lang="en-US" altLang="ko-KR" dirty="0"/>
              <a:t>. </a:t>
            </a:r>
            <a:r>
              <a:rPr lang="ko-KR" altLang="en-US" dirty="0"/>
              <a:t>앞에서 말했 듯이</a:t>
            </a:r>
            <a:r>
              <a:rPr lang="en-US" altLang="ko-KR" dirty="0"/>
              <a:t>, </a:t>
            </a:r>
            <a:r>
              <a:rPr lang="ko-KR" altLang="en-US" dirty="0"/>
              <a:t>네트워크는 라우터를 기준으로 나누어진다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86A6ABF-1FF3-4DE4-9B99-1E48382B21E8}"/>
              </a:ext>
            </a:extLst>
          </p:cNvPr>
          <p:cNvGrpSpPr/>
          <p:nvPr/>
        </p:nvGrpSpPr>
        <p:grpSpPr>
          <a:xfrm>
            <a:off x="3554646" y="2559241"/>
            <a:ext cx="6441000" cy="2712613"/>
            <a:chOff x="3554646" y="2559241"/>
            <a:chExt cx="6441000" cy="27126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A06938-985F-43A9-83A0-283F195EA4AE}"/>
                </a:ext>
              </a:extLst>
            </p:cNvPr>
            <p:cNvSpPr/>
            <p:nvPr/>
          </p:nvSpPr>
          <p:spPr>
            <a:xfrm>
              <a:off x="7227793" y="3260912"/>
              <a:ext cx="1317811" cy="336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라우터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556133-FD8C-4883-BA5E-7F40EC36452C}"/>
                </a:ext>
              </a:extLst>
            </p:cNvPr>
            <p:cNvSpPr/>
            <p:nvPr/>
          </p:nvSpPr>
          <p:spPr>
            <a:xfrm>
              <a:off x="4222376" y="3974721"/>
              <a:ext cx="1317811" cy="336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스위치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2950AE-9D3C-4DBA-ACF4-489EA9F50E41}"/>
                </a:ext>
              </a:extLst>
            </p:cNvPr>
            <p:cNvSpPr/>
            <p:nvPr/>
          </p:nvSpPr>
          <p:spPr>
            <a:xfrm>
              <a:off x="6326688" y="3974721"/>
              <a:ext cx="1317811" cy="336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스위치</a:t>
              </a:r>
            </a:p>
          </p:txBody>
        </p:sp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00A388F4-EF34-4DA6-9503-03915FAB3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4646" y="4494815"/>
              <a:ext cx="497402" cy="497402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07B6F2E1-6DBA-4B53-8751-7DEE0A42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2376" y="4494815"/>
              <a:ext cx="497402" cy="497402"/>
            </a:xfrm>
            <a:prstGeom prst="rect">
              <a:avLst/>
            </a:prstGeom>
          </p:spPr>
        </p:pic>
        <p:pic>
          <p:nvPicPr>
            <p:cNvPr id="10" name="그래픽 9" descr="컴퓨터 단색으로 채워진">
              <a:extLst>
                <a:ext uri="{FF2B5EF4-FFF2-40B4-BE49-F238E27FC236}">
                  <a16:creationId xmlns:a16="http://schemas.microsoft.com/office/drawing/2014/main" id="{4E95ADC7-963A-458B-962D-F4F2AB577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1281" y="4494815"/>
              <a:ext cx="497402" cy="497402"/>
            </a:xfrm>
            <a:prstGeom prst="rect">
              <a:avLst/>
            </a:prstGeom>
          </p:spPr>
        </p:pic>
        <p:pic>
          <p:nvPicPr>
            <p:cNvPr id="11" name="그래픽 10" descr="컴퓨터 단색으로 채워진">
              <a:extLst>
                <a:ext uri="{FF2B5EF4-FFF2-40B4-BE49-F238E27FC236}">
                  <a16:creationId xmlns:a16="http://schemas.microsoft.com/office/drawing/2014/main" id="{2AC4FE27-7084-4349-AE6C-8E8B1502B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0186" y="4494815"/>
              <a:ext cx="497402" cy="497402"/>
            </a:xfrm>
            <a:prstGeom prst="rect">
              <a:avLst/>
            </a:prstGeom>
          </p:spPr>
        </p:pic>
        <p:pic>
          <p:nvPicPr>
            <p:cNvPr id="12" name="그래픽 11" descr="컴퓨터 단색으로 채워진">
              <a:extLst>
                <a:ext uri="{FF2B5EF4-FFF2-40B4-BE49-F238E27FC236}">
                  <a16:creationId xmlns:a16="http://schemas.microsoft.com/office/drawing/2014/main" id="{7A172103-53BB-418B-A6D4-14E0B648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87128" y="4494815"/>
              <a:ext cx="497402" cy="497402"/>
            </a:xfrm>
            <a:prstGeom prst="rect">
              <a:avLst/>
            </a:prstGeom>
          </p:spPr>
        </p:pic>
        <p:pic>
          <p:nvPicPr>
            <p:cNvPr id="13" name="그래픽 12" descr="컴퓨터 단색으로 채워진">
              <a:extLst>
                <a:ext uri="{FF2B5EF4-FFF2-40B4-BE49-F238E27FC236}">
                  <a16:creationId xmlns:a16="http://schemas.microsoft.com/office/drawing/2014/main" id="{635278EB-B38A-42BC-99A8-CB3736F0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5593" y="4494815"/>
              <a:ext cx="497402" cy="497402"/>
            </a:xfrm>
            <a:prstGeom prst="rect">
              <a:avLst/>
            </a:prstGeom>
          </p:spPr>
        </p:pic>
        <p:pic>
          <p:nvPicPr>
            <p:cNvPr id="14" name="그래픽 13" descr="컴퓨터 단색으로 채워진">
              <a:extLst>
                <a:ext uri="{FF2B5EF4-FFF2-40B4-BE49-F238E27FC236}">
                  <a16:creationId xmlns:a16="http://schemas.microsoft.com/office/drawing/2014/main" id="{A0E29CBA-40B4-42BC-8609-9D4FC0D31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5704" y="4494815"/>
              <a:ext cx="497402" cy="497402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87C146-3CE3-4D98-83EA-08AEF0A9AF63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3803347" y="4310897"/>
              <a:ext cx="107793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9B82041-3020-412B-8116-4DE42FC087AD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flipH="1">
              <a:off x="4471077" y="4310897"/>
              <a:ext cx="41020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C5D23F-6685-481E-90CD-C450435E4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346" y="4310897"/>
              <a:ext cx="107793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C63C3FD-1997-46E8-BCF8-276635E27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1076" y="4310897"/>
              <a:ext cx="41020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B7258FF-ADBF-441E-80B1-A5AF8D901768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4881282" y="4310897"/>
              <a:ext cx="90760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9ABE1BF-871B-43AA-9BA4-D57F1CD7512A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4881282" y="4310897"/>
              <a:ext cx="248700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E624F4D-E01D-4A6D-B069-836D03138E63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909603" y="4310897"/>
              <a:ext cx="994802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682756-3BA2-4E71-A73E-4EF25949F246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6985594" y="4310897"/>
              <a:ext cx="248700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44C524B-0B0E-44E9-A1A3-F20C3AADBEC8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6635829" y="4310897"/>
              <a:ext cx="34976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3FDBACF-0D3F-4511-8CF7-6B516EF90A1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540187" y="4142809"/>
              <a:ext cx="7865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D22A72C-CD5C-46FB-A05D-235A12667204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6985594" y="3597088"/>
              <a:ext cx="901105" cy="377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470974D-3ADB-413E-A603-2526E5155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4405" y="2872212"/>
              <a:ext cx="901105" cy="377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E185AB-B2C9-4880-ABA3-C3AA89F19FDB}"/>
                </a:ext>
              </a:extLst>
            </p:cNvPr>
            <p:cNvSpPr txBox="1"/>
            <p:nvPr/>
          </p:nvSpPr>
          <p:spPr>
            <a:xfrm>
              <a:off x="8545603" y="2559241"/>
              <a:ext cx="145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인터넷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B09A27-18A7-4E1D-B504-6EC00AE6E4D2}"/>
                </a:ext>
              </a:extLst>
            </p:cNvPr>
            <p:cNvSpPr txBox="1"/>
            <p:nvPr/>
          </p:nvSpPr>
          <p:spPr>
            <a:xfrm>
              <a:off x="8153106" y="2819636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A733C2-405B-469A-8A18-50A2AC01EBDD}"/>
                </a:ext>
              </a:extLst>
            </p:cNvPr>
            <p:cNvSpPr txBox="1"/>
            <p:nvPr/>
          </p:nvSpPr>
          <p:spPr>
            <a:xfrm>
              <a:off x="7279264" y="3568650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26328C-20F6-491C-9BD8-5A986F3E5B88}"/>
                </a:ext>
              </a:extLst>
            </p:cNvPr>
            <p:cNvSpPr txBox="1"/>
            <p:nvPr/>
          </p:nvSpPr>
          <p:spPr>
            <a:xfrm>
              <a:off x="5459296" y="4042885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93F3BE-509D-4A27-ADF1-F0AB5955FD19}"/>
                </a:ext>
              </a:extLst>
            </p:cNvPr>
            <p:cNvSpPr txBox="1"/>
            <p:nvPr/>
          </p:nvSpPr>
          <p:spPr>
            <a:xfrm>
              <a:off x="7617570" y="4068830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3811EC-2979-42A3-A795-517EB401FE2E}"/>
                </a:ext>
              </a:extLst>
            </p:cNvPr>
            <p:cNvSpPr txBox="1"/>
            <p:nvPr/>
          </p:nvSpPr>
          <p:spPr>
            <a:xfrm>
              <a:off x="4673868" y="4902522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0EAC98-9911-4415-9AEA-E44D1CF3D706}"/>
                </a:ext>
              </a:extLst>
            </p:cNvPr>
            <p:cNvSpPr txBox="1"/>
            <p:nvPr/>
          </p:nvSpPr>
          <p:spPr>
            <a:xfrm>
              <a:off x="7122382" y="4902522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99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EDA9-AF41-4A6C-ACCE-CA99DEF3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882A2-75FD-4400-82B0-67F4DBF1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r>
              <a:rPr lang="ko-KR" altLang="en-US" dirty="0"/>
              <a:t>의 그림에서 인터넷 쪽에서 이 라우터와 연결된 상대편 라우터의 </a:t>
            </a:r>
            <a:r>
              <a:rPr lang="en-US" altLang="ko-KR" dirty="0"/>
              <a:t>IP</a:t>
            </a:r>
            <a:r>
              <a:rPr lang="ko-KR" altLang="en-US" dirty="0"/>
              <a:t>주소가 </a:t>
            </a:r>
            <a:r>
              <a:rPr lang="en-US" altLang="ko-KR" dirty="0"/>
              <a:t>210.11.2.1</a:t>
            </a:r>
            <a:r>
              <a:rPr lang="ko-KR" altLang="en-US" dirty="0"/>
              <a:t>일 때</a:t>
            </a:r>
            <a:r>
              <a:rPr lang="en-US" altLang="ko-KR" dirty="0"/>
              <a:t>, 1</a:t>
            </a:r>
            <a:r>
              <a:rPr lang="ko-KR" altLang="en-US" dirty="0"/>
              <a:t>번의 </a:t>
            </a:r>
            <a:r>
              <a:rPr lang="en-US" altLang="ko-KR" dirty="0"/>
              <a:t>IP</a:t>
            </a:r>
            <a:r>
              <a:rPr lang="ko-KR" altLang="en-US" dirty="0"/>
              <a:t>주소로 적당한 것은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a. 210.11.2.1 </a:t>
            </a:r>
            <a:r>
              <a:rPr lang="ko-KR" altLang="en-US" dirty="0"/>
              <a:t>   </a:t>
            </a:r>
            <a:r>
              <a:rPr lang="en-US" altLang="ko-KR" dirty="0"/>
              <a:t>b. 210.11.2.2    c.</a:t>
            </a:r>
            <a:r>
              <a:rPr lang="ko-KR" altLang="en-US" dirty="0"/>
              <a:t> </a:t>
            </a:r>
            <a:r>
              <a:rPr lang="en-US" altLang="ko-KR" dirty="0"/>
              <a:t>210.100.1.1   d. 210.11.2.0</a:t>
            </a:r>
          </a:p>
          <a:p>
            <a:endParaRPr lang="en-US" altLang="ko-KR" dirty="0"/>
          </a:p>
          <a:p>
            <a:r>
              <a:rPr lang="en-US" altLang="ko-KR" dirty="0"/>
              <a:t>A. b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일단 네트워크는 </a:t>
            </a:r>
            <a:r>
              <a:rPr lang="en-US" altLang="ko-KR" dirty="0"/>
              <a:t>C</a:t>
            </a:r>
            <a:r>
              <a:rPr lang="ko-KR" altLang="en-US" dirty="0"/>
              <a:t>클래스를 사용하므로 </a:t>
            </a:r>
            <a:r>
              <a:rPr lang="en-US" altLang="ko-KR" dirty="0"/>
              <a:t>210.11.2 </a:t>
            </a:r>
            <a:r>
              <a:rPr lang="ko-KR" altLang="en-US" dirty="0"/>
              <a:t>라는 것을 알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는 네트워크는 같지만 호스트까지 같아서 </a:t>
            </a:r>
            <a:r>
              <a:rPr lang="en-US" altLang="ko-KR" dirty="0"/>
              <a:t>IP</a:t>
            </a:r>
            <a:r>
              <a:rPr lang="ko-KR" altLang="en-US" dirty="0"/>
              <a:t>충돌이 일어난다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c</a:t>
            </a:r>
            <a:r>
              <a:rPr lang="ko-KR" altLang="en-US" dirty="0"/>
              <a:t>는 네트워크 주소가 다르기 때문에 적절하지 않다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</a:t>
            </a:r>
            <a:r>
              <a:rPr lang="ko-KR" altLang="en-US" dirty="0"/>
              <a:t>는 네트워크 주소는 같지만 호스트 부분이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IP</a:t>
            </a:r>
            <a:r>
              <a:rPr lang="ko-KR" altLang="en-US" dirty="0"/>
              <a:t>주소로 사용하기 적합하지 않다</a:t>
            </a:r>
            <a:r>
              <a:rPr lang="en-US" altLang="ko-KR" dirty="0"/>
              <a:t>.</a:t>
            </a:r>
            <a:r>
              <a:rPr lang="en-US" altLang="ko-KR" sz="2000" dirty="0"/>
              <a:t>(</a:t>
            </a:r>
            <a:r>
              <a:rPr lang="ko-KR" altLang="en-US" sz="2000" dirty="0"/>
              <a:t>호스트부분이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채워지는 것은 네트워크 전체를 나타낸다</a:t>
            </a:r>
            <a:r>
              <a:rPr lang="en-US" altLang="ko-KR" sz="2000" dirty="0"/>
              <a:t>.)</a:t>
            </a:r>
            <a:r>
              <a:rPr lang="ko-KR" alt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445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8159-5AAE-4E3E-A1ED-C28DD7BF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BF59-1B1B-4F18-A290-7F80CA4F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다음과 같이 </a:t>
            </a:r>
            <a:r>
              <a:rPr lang="en-US" altLang="ko-KR" dirty="0"/>
              <a:t>IP</a:t>
            </a:r>
            <a:r>
              <a:rPr lang="ko-KR" altLang="en-US" dirty="0"/>
              <a:t>주소가 배정되었을 때</a:t>
            </a:r>
            <a:r>
              <a:rPr lang="en-US" altLang="ko-KR" dirty="0"/>
              <a:t>, 5</a:t>
            </a:r>
            <a:r>
              <a:rPr lang="ko-KR" altLang="en-US" dirty="0"/>
              <a:t>번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주소와 기본 게이트웨이를 설명하면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A. </a:t>
            </a:r>
            <a:r>
              <a:rPr lang="ko-KR" altLang="en-US" dirty="0"/>
              <a:t>게이트웨이란 라우터의 이더넷 인터페이스이다</a:t>
            </a:r>
            <a:r>
              <a:rPr lang="en-US" altLang="ko-KR" dirty="0"/>
              <a:t>. </a:t>
            </a:r>
            <a:r>
              <a:rPr lang="ko-KR" altLang="en-US" dirty="0"/>
              <a:t>라우터를 문이라고 생각하면 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203.240.100.0 </a:t>
            </a:r>
            <a:r>
              <a:rPr lang="ko-KR" altLang="en-US" dirty="0"/>
              <a:t>네트워크를 사용하며 아직 사용되지 않은 호스트를 쓰면 된다</a:t>
            </a:r>
            <a:r>
              <a:rPr lang="en-US" altLang="ko-KR" dirty="0"/>
              <a:t>.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08A66C9-899A-4F0B-A579-C71B41894B2E}"/>
              </a:ext>
            </a:extLst>
          </p:cNvPr>
          <p:cNvGrpSpPr/>
          <p:nvPr/>
        </p:nvGrpSpPr>
        <p:grpSpPr>
          <a:xfrm>
            <a:off x="3554646" y="2559241"/>
            <a:ext cx="7234169" cy="2712613"/>
            <a:chOff x="3554646" y="2559241"/>
            <a:chExt cx="7234169" cy="27126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B63548-3D31-4AA2-966C-DF7483E009F7}"/>
                </a:ext>
              </a:extLst>
            </p:cNvPr>
            <p:cNvSpPr/>
            <p:nvPr/>
          </p:nvSpPr>
          <p:spPr>
            <a:xfrm>
              <a:off x="7109944" y="3224258"/>
              <a:ext cx="1317811" cy="336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라우터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911E0C-553F-48D1-B571-0D0DCB372A50}"/>
                </a:ext>
              </a:extLst>
            </p:cNvPr>
            <p:cNvSpPr/>
            <p:nvPr/>
          </p:nvSpPr>
          <p:spPr>
            <a:xfrm>
              <a:off x="4222376" y="3974721"/>
              <a:ext cx="1317811" cy="336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스위치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B897D2A-88A2-4C34-98B6-E8B996ECE457}"/>
                </a:ext>
              </a:extLst>
            </p:cNvPr>
            <p:cNvSpPr/>
            <p:nvPr/>
          </p:nvSpPr>
          <p:spPr>
            <a:xfrm>
              <a:off x="6326688" y="3974721"/>
              <a:ext cx="1317811" cy="336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스위치</a:t>
              </a:r>
            </a:p>
          </p:txBody>
        </p:sp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46248BBC-C991-4AF8-B32B-11475D7F2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4646" y="4494815"/>
              <a:ext cx="497402" cy="497402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065CD1A5-B91A-4546-B6ED-9B8DDB6B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2376" y="4494815"/>
              <a:ext cx="497402" cy="497402"/>
            </a:xfrm>
            <a:prstGeom prst="rect">
              <a:avLst/>
            </a:prstGeom>
          </p:spPr>
        </p:pic>
        <p:pic>
          <p:nvPicPr>
            <p:cNvPr id="10" name="그래픽 9" descr="컴퓨터 단색으로 채워진">
              <a:extLst>
                <a:ext uri="{FF2B5EF4-FFF2-40B4-BE49-F238E27FC236}">
                  <a16:creationId xmlns:a16="http://schemas.microsoft.com/office/drawing/2014/main" id="{46434942-2622-4191-BEC6-0EDA7B340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1281" y="4494815"/>
              <a:ext cx="497402" cy="497402"/>
            </a:xfrm>
            <a:prstGeom prst="rect">
              <a:avLst/>
            </a:prstGeom>
          </p:spPr>
        </p:pic>
        <p:pic>
          <p:nvPicPr>
            <p:cNvPr id="11" name="그래픽 10" descr="컴퓨터 단색으로 채워진">
              <a:extLst>
                <a:ext uri="{FF2B5EF4-FFF2-40B4-BE49-F238E27FC236}">
                  <a16:creationId xmlns:a16="http://schemas.microsoft.com/office/drawing/2014/main" id="{38453D02-065E-42B6-91A6-30C18366A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0186" y="4494815"/>
              <a:ext cx="497402" cy="497402"/>
            </a:xfrm>
            <a:prstGeom prst="rect">
              <a:avLst/>
            </a:prstGeom>
          </p:spPr>
        </p:pic>
        <p:pic>
          <p:nvPicPr>
            <p:cNvPr id="12" name="그래픽 11" descr="컴퓨터 단색으로 채워진">
              <a:extLst>
                <a:ext uri="{FF2B5EF4-FFF2-40B4-BE49-F238E27FC236}">
                  <a16:creationId xmlns:a16="http://schemas.microsoft.com/office/drawing/2014/main" id="{4BEC30CE-EA7B-4C82-9E98-833D8A86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87128" y="4494815"/>
              <a:ext cx="497402" cy="497402"/>
            </a:xfrm>
            <a:prstGeom prst="rect">
              <a:avLst/>
            </a:prstGeom>
          </p:spPr>
        </p:pic>
        <p:pic>
          <p:nvPicPr>
            <p:cNvPr id="13" name="그래픽 12" descr="컴퓨터 단색으로 채워진">
              <a:extLst>
                <a:ext uri="{FF2B5EF4-FFF2-40B4-BE49-F238E27FC236}">
                  <a16:creationId xmlns:a16="http://schemas.microsoft.com/office/drawing/2014/main" id="{8A3E37F9-0F51-47D1-8CF4-14FF8C275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5593" y="4494815"/>
              <a:ext cx="497402" cy="497402"/>
            </a:xfrm>
            <a:prstGeom prst="rect">
              <a:avLst/>
            </a:prstGeom>
          </p:spPr>
        </p:pic>
        <p:pic>
          <p:nvPicPr>
            <p:cNvPr id="14" name="그래픽 13" descr="컴퓨터 단색으로 채워진">
              <a:extLst>
                <a:ext uri="{FF2B5EF4-FFF2-40B4-BE49-F238E27FC236}">
                  <a16:creationId xmlns:a16="http://schemas.microsoft.com/office/drawing/2014/main" id="{C6CF3D5D-0F04-45E4-AF72-931E49D0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5704" y="4494815"/>
              <a:ext cx="497402" cy="497402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EF25A04-9DAF-4650-BB28-9869BFF6E4E6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3803347" y="4310897"/>
              <a:ext cx="107793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ACE3BC6-8EBB-42F1-9C06-4A43A4E3886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4471077" y="4310897"/>
              <a:ext cx="41020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71B40D-5FBD-4ED5-882A-8A6AFE81A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346" y="4310897"/>
              <a:ext cx="107793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608574-54C5-46DB-9B00-967E6FD7A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1076" y="4310897"/>
              <a:ext cx="41020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6B5E68F-C4E4-495D-80B7-B28543A6BAF6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4881282" y="4310897"/>
              <a:ext cx="90760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BB56D9-F87D-45CA-AA74-CBBC263D589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881282" y="4310897"/>
              <a:ext cx="248700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8732E95-D885-4777-B9ED-C27EE98CBA7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909603" y="4310897"/>
              <a:ext cx="994802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7DEBA3B-DCF3-4BB7-99DA-D785EA7F080F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6985594" y="4310897"/>
              <a:ext cx="248700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2141116-EFBD-49CF-B9E2-5DA59AB2390D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6635829" y="4310897"/>
              <a:ext cx="349765" cy="18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E78CF1D-5F45-4463-9DB8-4C96BAE7A49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540187" y="4142809"/>
              <a:ext cx="7865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E4F65D2-8592-43A7-A4A0-83F1623A22E9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985594" y="3560434"/>
              <a:ext cx="783256" cy="4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10D5E-AE45-434D-B9F4-2101726A7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4405" y="2872212"/>
              <a:ext cx="901105" cy="377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F82191-2B7E-424A-913C-1388BB4D1220}"/>
                </a:ext>
              </a:extLst>
            </p:cNvPr>
            <p:cNvSpPr txBox="1"/>
            <p:nvPr/>
          </p:nvSpPr>
          <p:spPr>
            <a:xfrm>
              <a:off x="8545603" y="2559241"/>
              <a:ext cx="145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인터넷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C1942-5484-4DB6-A900-ACFF064DE6D2}"/>
                </a:ext>
              </a:extLst>
            </p:cNvPr>
            <p:cNvSpPr txBox="1"/>
            <p:nvPr/>
          </p:nvSpPr>
          <p:spPr>
            <a:xfrm>
              <a:off x="8153106" y="2819636"/>
              <a:ext cx="2111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  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465D35-AB8E-42CF-9976-C914EE88418C}"/>
                </a:ext>
              </a:extLst>
            </p:cNvPr>
            <p:cNvSpPr txBox="1"/>
            <p:nvPr/>
          </p:nvSpPr>
          <p:spPr>
            <a:xfrm>
              <a:off x="8072433" y="3515558"/>
              <a:ext cx="271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 / 203.240.100.1 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이더넷 인터페이스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7C5B91-E3EA-45FF-92D8-EA17AB074DAF}"/>
                </a:ext>
              </a:extLst>
            </p:cNvPr>
            <p:cNvSpPr txBox="1"/>
            <p:nvPr/>
          </p:nvSpPr>
          <p:spPr>
            <a:xfrm>
              <a:off x="4336745" y="3701990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479E70-ABAE-4930-96F9-3E11CF737DD4}"/>
                </a:ext>
              </a:extLst>
            </p:cNvPr>
            <p:cNvSpPr txBox="1"/>
            <p:nvPr/>
          </p:nvSpPr>
          <p:spPr>
            <a:xfrm>
              <a:off x="6118188" y="4136671"/>
              <a:ext cx="214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 / 203.240.100.10 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8909F0-8C5A-4A62-AF69-28AF7F81BE89}"/>
                </a:ext>
              </a:extLst>
            </p:cNvPr>
            <p:cNvSpPr txBox="1"/>
            <p:nvPr/>
          </p:nvSpPr>
          <p:spPr>
            <a:xfrm>
              <a:off x="4673868" y="4902522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18E186-3651-4127-ACB9-B7DEAAE7AAC1}"/>
                </a:ext>
              </a:extLst>
            </p:cNvPr>
            <p:cNvSpPr txBox="1"/>
            <p:nvPr/>
          </p:nvSpPr>
          <p:spPr>
            <a:xfrm>
              <a:off x="7122382" y="4902522"/>
              <a:ext cx="313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20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71A6-BCC4-4277-B5E7-C613A05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(Subnet Mask)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A6FE7-1D17-42A3-8702-5E7FC263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주어진 </a:t>
            </a:r>
            <a:r>
              <a:rPr lang="en-US" altLang="ko-KR" dirty="0"/>
              <a:t>IP</a:t>
            </a:r>
            <a:r>
              <a:rPr lang="ko-KR" altLang="en-US" dirty="0"/>
              <a:t>주소를 네트워크 환경에 맞게 나누어 씌어 주는 이진수의 조합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예를 들어 </a:t>
            </a:r>
            <a:r>
              <a:rPr lang="en-US" altLang="ko-KR" dirty="0"/>
              <a:t>B</a:t>
            </a:r>
            <a:r>
              <a:rPr lang="ko-KR" altLang="en-US" dirty="0"/>
              <a:t>클래스 주소를 배정받았다고 가정하면 네트워크에 약 </a:t>
            </a:r>
            <a:r>
              <a:rPr lang="en-US" altLang="ko-KR" dirty="0"/>
              <a:t>65,000</a:t>
            </a:r>
            <a:r>
              <a:rPr lang="ko-KR" altLang="en-US" dirty="0"/>
              <a:t>개의 호스트를 가지는 </a:t>
            </a:r>
            <a:r>
              <a:rPr lang="en-US" altLang="ko-KR" dirty="0"/>
              <a:t>B</a:t>
            </a:r>
            <a:r>
              <a:rPr lang="ko-KR" altLang="en-US" dirty="0"/>
              <a:t>클래스의 </a:t>
            </a:r>
            <a:r>
              <a:rPr lang="ko-KR" altLang="en-US" dirty="0" err="1"/>
              <a:t>브로드캐스트</a:t>
            </a:r>
            <a:r>
              <a:rPr lang="ko-KR" altLang="en-US" dirty="0"/>
              <a:t> 영향을 감당할 수 없다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서브넷</a:t>
            </a:r>
            <a:r>
              <a:rPr lang="ko-KR" altLang="en-US" dirty="0"/>
              <a:t> 마스크로 나뉘어진 </a:t>
            </a:r>
            <a:r>
              <a:rPr lang="ko-KR" altLang="en-US" dirty="0" err="1"/>
              <a:t>서브넷</a:t>
            </a:r>
            <a:r>
              <a:rPr lang="ko-KR" altLang="en-US" dirty="0"/>
              <a:t> 간의 통신은 라우터를 통해야 통신이 가능하다</a:t>
            </a:r>
            <a:r>
              <a:rPr lang="en-US" altLang="ko-KR" dirty="0"/>
              <a:t>.</a:t>
            </a:r>
          </a:p>
        </p:txBody>
      </p:sp>
      <p:pic>
        <p:nvPicPr>
          <p:cNvPr id="4" name="그래픽 3" descr="컴퓨터 단색으로 채워진">
            <a:extLst>
              <a:ext uri="{FF2B5EF4-FFF2-40B4-BE49-F238E27FC236}">
                <a16:creationId xmlns:a16="http://schemas.microsoft.com/office/drawing/2014/main" id="{448C76FB-23A0-41FF-8DC4-1AFFBD7D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927" y="4999885"/>
            <a:ext cx="497402" cy="497402"/>
          </a:xfrm>
          <a:prstGeom prst="rect">
            <a:avLst/>
          </a:prstGeom>
        </p:spPr>
      </p:pic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F4F7C43D-250D-4143-A677-59E049EC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0657" y="4999885"/>
            <a:ext cx="497402" cy="497402"/>
          </a:xfrm>
          <a:prstGeom prst="rect">
            <a:avLst/>
          </a:prstGeom>
        </p:spPr>
      </p:pic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E2333BD3-28C9-464C-AE12-860399CD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562" y="4999885"/>
            <a:ext cx="497402" cy="497402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B2D77034-0DB3-4AE7-8D7F-A241CDB3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7292" y="4999885"/>
            <a:ext cx="497402" cy="497402"/>
          </a:xfrm>
          <a:prstGeom prst="rect">
            <a:avLst/>
          </a:prstGeom>
        </p:spPr>
      </p:pic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9F98B13E-0D90-49D1-8991-7797A0EB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234" y="4900304"/>
            <a:ext cx="497402" cy="497402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85AF76D2-74D4-41C3-A519-BB0E8E54D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964" y="4900304"/>
            <a:ext cx="497402" cy="497402"/>
          </a:xfrm>
          <a:prstGeom prst="rect">
            <a:avLst/>
          </a:prstGeom>
        </p:spPr>
      </p:pic>
      <p:pic>
        <p:nvPicPr>
          <p:cNvPr id="10" name="그래픽 9" descr="컴퓨터 단색으로 채워진">
            <a:extLst>
              <a:ext uri="{FF2B5EF4-FFF2-40B4-BE49-F238E27FC236}">
                <a16:creationId xmlns:a16="http://schemas.microsoft.com/office/drawing/2014/main" id="{C8A72451-0F98-4166-A3F5-374E36E5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869" y="4900304"/>
            <a:ext cx="497402" cy="497402"/>
          </a:xfrm>
          <a:prstGeom prst="rect">
            <a:avLst/>
          </a:prstGeo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1BCF4369-5676-4F92-889F-95B9770D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774" y="4900304"/>
            <a:ext cx="497402" cy="497402"/>
          </a:xfrm>
          <a:prstGeom prst="rect">
            <a:avLst/>
          </a:prstGeom>
        </p:spPr>
      </p:pic>
      <p:pic>
        <p:nvPicPr>
          <p:cNvPr id="12" name="그래픽 11" descr="컴퓨터 단색으로 채워진">
            <a:extLst>
              <a:ext uri="{FF2B5EF4-FFF2-40B4-BE49-F238E27FC236}">
                <a16:creationId xmlns:a16="http://schemas.microsoft.com/office/drawing/2014/main" id="{2BAD92A5-D86C-47F1-9DB5-6DA307C08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730" y="3759710"/>
            <a:ext cx="497402" cy="497402"/>
          </a:xfrm>
          <a:prstGeom prst="rect">
            <a:avLst/>
          </a:prstGeom>
        </p:spPr>
      </p:pic>
      <p:pic>
        <p:nvPicPr>
          <p:cNvPr id="13" name="그래픽 12" descr="컴퓨터 단색으로 채워진">
            <a:extLst>
              <a:ext uri="{FF2B5EF4-FFF2-40B4-BE49-F238E27FC236}">
                <a16:creationId xmlns:a16="http://schemas.microsoft.com/office/drawing/2014/main" id="{2EBC8A1E-DBB2-46D6-8097-1EE9A89B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5460" y="3759710"/>
            <a:ext cx="497402" cy="497402"/>
          </a:xfrm>
          <a:prstGeom prst="rect">
            <a:avLst/>
          </a:prstGeom>
        </p:spPr>
      </p:pic>
      <p:pic>
        <p:nvPicPr>
          <p:cNvPr id="14" name="그래픽 13" descr="컴퓨터 단색으로 채워진">
            <a:extLst>
              <a:ext uri="{FF2B5EF4-FFF2-40B4-BE49-F238E27FC236}">
                <a16:creationId xmlns:a16="http://schemas.microsoft.com/office/drawing/2014/main" id="{39D1A98E-E532-43FF-A428-53497B06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4365" y="3759710"/>
            <a:ext cx="497402" cy="497402"/>
          </a:xfrm>
          <a:prstGeom prst="rect">
            <a:avLst/>
          </a:prstGeom>
        </p:spPr>
      </p:pic>
      <p:pic>
        <p:nvPicPr>
          <p:cNvPr id="15" name="그래픽 14" descr="컴퓨터 단색으로 채워진">
            <a:extLst>
              <a:ext uri="{FF2B5EF4-FFF2-40B4-BE49-F238E27FC236}">
                <a16:creationId xmlns:a16="http://schemas.microsoft.com/office/drawing/2014/main" id="{06E47BAC-DD7B-444E-8A15-3F62B10C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3270" y="3759710"/>
            <a:ext cx="497402" cy="4974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709CA-E201-4374-9DFC-93B5B6195361}"/>
              </a:ext>
            </a:extLst>
          </p:cNvPr>
          <p:cNvSpPr/>
          <p:nvPr/>
        </p:nvSpPr>
        <p:spPr>
          <a:xfrm>
            <a:off x="4469900" y="5319148"/>
            <a:ext cx="1165128" cy="35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159FC9-B25F-4891-AC19-B1F2637B00A7}"/>
              </a:ext>
            </a:extLst>
          </p:cNvPr>
          <p:cNvSpPr/>
          <p:nvPr/>
        </p:nvSpPr>
        <p:spPr>
          <a:xfrm>
            <a:off x="5067938" y="4387239"/>
            <a:ext cx="1165128" cy="35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87C198-2013-471B-8C5E-96DF6487C52D}"/>
              </a:ext>
            </a:extLst>
          </p:cNvPr>
          <p:cNvSpPr/>
          <p:nvPr/>
        </p:nvSpPr>
        <p:spPr>
          <a:xfrm>
            <a:off x="986118" y="5465910"/>
            <a:ext cx="34837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01DA0F-ABA8-4D9A-B0F1-344BEB2E70AF}"/>
              </a:ext>
            </a:extLst>
          </p:cNvPr>
          <p:cNvSpPr/>
          <p:nvPr/>
        </p:nvSpPr>
        <p:spPr>
          <a:xfrm>
            <a:off x="4250693" y="4229846"/>
            <a:ext cx="34837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99AB2-5CDD-45C3-96FA-996694730458}"/>
              </a:ext>
            </a:extLst>
          </p:cNvPr>
          <p:cNvSpPr/>
          <p:nvPr/>
        </p:nvSpPr>
        <p:spPr>
          <a:xfrm>
            <a:off x="5650502" y="5417630"/>
            <a:ext cx="34837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D974C3-4A26-48F7-9A64-4A56CA52E4D0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5052464" y="4743517"/>
            <a:ext cx="598038" cy="57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42C269-D2F3-4459-9605-88280517DD23}"/>
              </a:ext>
            </a:extLst>
          </p:cNvPr>
          <p:cNvSpPr txBox="1"/>
          <p:nvPr/>
        </p:nvSpPr>
        <p:spPr>
          <a:xfrm>
            <a:off x="1809823" y="5583573"/>
            <a:ext cx="195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150.150.1.0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E090-0B95-44D7-82C9-23FBDF77C973}"/>
              </a:ext>
            </a:extLst>
          </p:cNvPr>
          <p:cNvSpPr txBox="1"/>
          <p:nvPr/>
        </p:nvSpPr>
        <p:spPr>
          <a:xfrm>
            <a:off x="6877636" y="5504808"/>
            <a:ext cx="195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150.150.2.0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5FFA6-9F25-48C3-B67C-5D7B44E12AEB}"/>
              </a:ext>
            </a:extLst>
          </p:cNvPr>
          <p:cNvSpPr txBox="1"/>
          <p:nvPr/>
        </p:nvSpPr>
        <p:spPr>
          <a:xfrm>
            <a:off x="6949705" y="4252705"/>
            <a:ext cx="195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150.150.3.0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74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09AB5-6F82-47B2-9481-CBB90EF3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(Subnet Mask)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16EAA-47B6-4343-A196-7BD0A141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서브넷</a:t>
            </a:r>
            <a:r>
              <a:rPr lang="ko-KR" altLang="en-US" dirty="0"/>
              <a:t> 마스크는 </a:t>
            </a:r>
            <a:r>
              <a:rPr lang="en-US" altLang="ko-KR" dirty="0"/>
              <a:t>IP</a:t>
            </a:r>
            <a:r>
              <a:rPr lang="ko-KR" altLang="en-US" dirty="0"/>
              <a:t>주소를 나누지 않았더라도 항상 주소 옆에 붙어 다닌다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그 주소가 </a:t>
            </a:r>
            <a:r>
              <a:rPr lang="ko-KR" altLang="en-US" sz="2000" dirty="0" err="1"/>
              <a:t>서브넷마스크로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나눈건지</a:t>
            </a:r>
            <a:r>
              <a:rPr lang="ko-KR" altLang="en-US" sz="2000" dirty="0"/>
              <a:t> 아닌지 판별하기 위해</a:t>
            </a:r>
            <a:r>
              <a:rPr lang="en-US" altLang="ko-KR" sz="2000" dirty="0"/>
              <a:t>)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디폴트</a:t>
            </a:r>
            <a:r>
              <a:rPr lang="en-US" altLang="ko-KR" dirty="0"/>
              <a:t>(Default)</a:t>
            </a:r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클래스 </a:t>
            </a:r>
            <a:r>
              <a:rPr lang="en-US" altLang="ko-KR" dirty="0"/>
              <a:t>: 255.0.0.0</a:t>
            </a: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클래스 </a:t>
            </a:r>
            <a:r>
              <a:rPr lang="en-US" altLang="ko-KR" dirty="0"/>
              <a:t>: 255.255.0.0</a:t>
            </a:r>
            <a:br>
              <a:rPr lang="en-US" altLang="ko-KR" dirty="0"/>
            </a:br>
            <a:r>
              <a:rPr lang="en-US" altLang="ko-KR" dirty="0"/>
              <a:t>C</a:t>
            </a:r>
            <a:r>
              <a:rPr lang="ko-KR" altLang="en-US" dirty="0"/>
              <a:t>클래스 </a:t>
            </a:r>
            <a:r>
              <a:rPr lang="en-US" altLang="ko-KR" dirty="0"/>
              <a:t>: 255.255.255.0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/>
              <a:t>서브넷</a:t>
            </a:r>
            <a:r>
              <a:rPr lang="ko-KR" altLang="en-US" dirty="0"/>
              <a:t> 마스크는 </a:t>
            </a:r>
            <a:r>
              <a:rPr lang="en-US" altLang="ko-KR" dirty="0"/>
              <a:t>IP</a:t>
            </a:r>
            <a:r>
              <a:rPr lang="ko-KR" altLang="en-US" dirty="0"/>
              <a:t>주소의 어디 까지가 네트워크 부분이고 어디 부터가 호스트 부분인지 나타내는 역할을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네트워크 부분은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</a:t>
            </a:r>
            <a:r>
              <a:rPr lang="en-US" altLang="ko-KR" dirty="0"/>
              <a:t>1</a:t>
            </a:r>
            <a:r>
              <a:rPr lang="ko-KR" altLang="en-US" dirty="0"/>
              <a:t>로 채워진 부분이고</a:t>
            </a:r>
            <a:r>
              <a:rPr lang="en-US" altLang="ko-KR" dirty="0"/>
              <a:t>(255), </a:t>
            </a:r>
            <a:r>
              <a:rPr lang="ko-KR" altLang="en-US" dirty="0"/>
              <a:t>호스트 부분은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</a:t>
            </a:r>
            <a:r>
              <a:rPr lang="en-US" altLang="ko-KR" dirty="0"/>
              <a:t>0</a:t>
            </a:r>
            <a:r>
              <a:rPr lang="ko-KR" altLang="en-US" dirty="0"/>
              <a:t>으로 채워진 부분이다</a:t>
            </a:r>
            <a:r>
              <a:rPr lang="en-US" altLang="ko-KR" dirty="0"/>
              <a:t>.(0) </a:t>
            </a:r>
          </a:p>
        </p:txBody>
      </p:sp>
    </p:spTree>
    <p:extLst>
      <p:ext uri="{BB962C8B-B14F-4D97-AF65-F5344CB8AC3E}">
        <p14:creationId xmlns:p14="http://schemas.microsoft.com/office/powerpoint/2010/main" val="3689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7E537-180E-4E8E-A18F-F8FD8C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AA623-4D92-4D94-AE8D-6488944F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210.100.100.1 </a:t>
            </a:r>
            <a:r>
              <a:rPr lang="ko-KR" altLang="en-US" dirty="0"/>
              <a:t>이라는 </a:t>
            </a:r>
            <a:r>
              <a:rPr lang="en-US" altLang="ko-KR" dirty="0"/>
              <a:t>IP</a:t>
            </a:r>
            <a:r>
              <a:rPr lang="ko-KR" altLang="en-US" dirty="0"/>
              <a:t>주소가 있다고 가정해본다</a:t>
            </a:r>
            <a:r>
              <a:rPr lang="en-US" altLang="ko-KR" dirty="0"/>
              <a:t>. </a:t>
            </a:r>
            <a:r>
              <a:rPr lang="ko-KR" altLang="en-US" dirty="0"/>
              <a:t>이 주소는 </a:t>
            </a:r>
            <a:r>
              <a:rPr lang="en-US" altLang="ko-KR" dirty="0"/>
              <a:t>C</a:t>
            </a:r>
            <a:r>
              <a:rPr lang="ko-KR" altLang="en-US" dirty="0"/>
              <a:t>클래스 이므로 디폴트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</a:t>
            </a:r>
            <a:r>
              <a:rPr lang="en-US" altLang="ko-KR" dirty="0"/>
              <a:t>255.255.255.0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이를 이진수로 표현하면</a:t>
            </a:r>
            <a:br>
              <a:rPr lang="en-US" altLang="ko-KR" dirty="0"/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1101 0010.0110 0100.0110 0100.0000 0001 : IP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1111 1111.1111 1111.1111 1111.0000 0000 :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마스크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1101 0010.0110 0100.0110 0100.0000 0000 :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네트워크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ko-KR" altLang="en-US" dirty="0" err="1"/>
              <a:t>서브넷</a:t>
            </a:r>
            <a:r>
              <a:rPr lang="ko-KR" altLang="en-US" dirty="0"/>
              <a:t> 마스크를 </a:t>
            </a:r>
            <a:r>
              <a:rPr lang="en-US" altLang="ko-KR" dirty="0"/>
              <a:t>&amp;</a:t>
            </a:r>
            <a:r>
              <a:rPr lang="ko-KR" altLang="en-US" dirty="0"/>
              <a:t>연산을 통해 </a:t>
            </a:r>
            <a:r>
              <a:rPr lang="ko-KR" altLang="en-US" dirty="0" err="1"/>
              <a:t>서브넷</a:t>
            </a:r>
            <a:r>
              <a:rPr lang="ko-KR" altLang="en-US" dirty="0"/>
              <a:t> 네트워크 주소를 표현할 수 있다</a:t>
            </a:r>
            <a:r>
              <a:rPr lang="en-US" altLang="ko-KR" dirty="0"/>
              <a:t>. </a:t>
            </a:r>
            <a:r>
              <a:rPr lang="ko-KR" altLang="en-US" dirty="0"/>
              <a:t>감이 오는가</a:t>
            </a:r>
            <a:r>
              <a:rPr lang="en-US" altLang="ko-KR" dirty="0"/>
              <a:t>? &amp;</a:t>
            </a:r>
            <a:r>
              <a:rPr lang="ko-KR" altLang="en-US" dirty="0"/>
              <a:t>연산자를 취하면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</a:t>
            </a:r>
            <a:r>
              <a:rPr lang="en-US" altLang="ko-KR" dirty="0"/>
              <a:t>255</a:t>
            </a:r>
            <a:r>
              <a:rPr lang="ko-KR" altLang="en-US" dirty="0"/>
              <a:t>인 부분은 그대로 내려오고 </a:t>
            </a:r>
            <a:r>
              <a:rPr lang="en-US" altLang="ko-KR" dirty="0"/>
              <a:t>0</a:t>
            </a:r>
            <a:r>
              <a:rPr lang="ko-KR" altLang="en-US" dirty="0"/>
              <a:t>인 부분은 다 </a:t>
            </a:r>
            <a:r>
              <a:rPr lang="en-US" altLang="ko-KR" dirty="0"/>
              <a:t>0</a:t>
            </a:r>
            <a:r>
              <a:rPr lang="ko-KR" altLang="en-US" dirty="0"/>
              <a:t>이 되어버린다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서브넷</a:t>
            </a:r>
            <a:r>
              <a:rPr lang="ko-KR" altLang="en-US" dirty="0"/>
              <a:t> 네트워크의 주소는 </a:t>
            </a:r>
            <a:r>
              <a:rPr lang="en-US" altLang="ko-KR" dirty="0"/>
              <a:t>210.100.100.0 </a:t>
            </a:r>
            <a:r>
              <a:rPr lang="ko-KR" altLang="en-US" dirty="0"/>
              <a:t>이 되어버리는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</a:t>
            </a:r>
            <a:r>
              <a:rPr lang="en-US" altLang="ko-KR" dirty="0"/>
              <a:t>255</a:t>
            </a:r>
            <a:r>
              <a:rPr lang="ko-KR" altLang="en-US" dirty="0"/>
              <a:t>였던 부분</a:t>
            </a:r>
            <a:r>
              <a:rPr lang="en-US" altLang="ko-KR" dirty="0"/>
              <a:t>(</a:t>
            </a:r>
            <a:r>
              <a:rPr lang="ko-KR" altLang="en-US" dirty="0"/>
              <a:t>앞 </a:t>
            </a:r>
            <a:r>
              <a:rPr lang="en-US" altLang="ko-KR" dirty="0"/>
              <a:t>3</a:t>
            </a:r>
            <a:r>
              <a:rPr lang="ko-KR" altLang="en-US" dirty="0" err="1"/>
              <a:t>옥테트</a:t>
            </a:r>
            <a:r>
              <a:rPr lang="en-US" altLang="ko-KR" dirty="0"/>
              <a:t>)</a:t>
            </a:r>
            <a:r>
              <a:rPr lang="ko-KR" altLang="en-US" dirty="0"/>
              <a:t>가 네트워크부분이다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2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1A453-5065-43EA-B7CA-F1241252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47256-7C85-4EEB-80B2-9B1E32B1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1825624"/>
            <a:ext cx="11152095" cy="468275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그렇다면 디폴트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아닌 다른 </a:t>
            </a:r>
            <a:r>
              <a:rPr lang="ko-KR" altLang="en-US" dirty="0" err="1"/>
              <a:t>서브넷</a:t>
            </a:r>
            <a:r>
              <a:rPr lang="ko-KR" altLang="en-US" dirty="0"/>
              <a:t> 마스크를 씌우면 어떻게 될까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150.150.100.1 (B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에 새로운 </a:t>
            </a:r>
            <a:r>
              <a:rPr lang="ko-KR" altLang="en-US" dirty="0" err="1"/>
              <a:t>서브넷</a:t>
            </a:r>
            <a:r>
              <a:rPr lang="ko-KR" altLang="en-US" dirty="0"/>
              <a:t> 마스크 </a:t>
            </a:r>
            <a:r>
              <a:rPr lang="en-US" altLang="ko-KR" dirty="0"/>
              <a:t>255.255.255.0</a:t>
            </a:r>
            <a:r>
              <a:rPr lang="ko-KR" altLang="en-US" dirty="0"/>
              <a:t>을 씌운다고 가정해보자</a:t>
            </a:r>
            <a:r>
              <a:rPr lang="en-US" altLang="ko-KR" dirty="0"/>
              <a:t>. </a:t>
            </a:r>
            <a:r>
              <a:rPr lang="ko-KR" altLang="en-US" dirty="0"/>
              <a:t>앞 슬라이드에서 본 연산의 규칙대로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</a:t>
            </a:r>
            <a:r>
              <a:rPr lang="en-US" altLang="ko-KR" dirty="0"/>
              <a:t>255</a:t>
            </a:r>
            <a:r>
              <a:rPr lang="ko-KR" altLang="en-US" dirty="0"/>
              <a:t>인 부분은 그대로 내려오고 </a:t>
            </a:r>
            <a:r>
              <a:rPr lang="en-US" altLang="ko-KR" dirty="0"/>
              <a:t>0</a:t>
            </a:r>
            <a:r>
              <a:rPr lang="ko-KR" altLang="en-US" dirty="0"/>
              <a:t>인 부분은 </a:t>
            </a:r>
            <a:r>
              <a:rPr lang="en-US" altLang="ko-KR" dirty="0"/>
              <a:t>0</a:t>
            </a:r>
            <a:r>
              <a:rPr lang="ko-KR" altLang="en-US" dirty="0"/>
              <a:t>으로 바뀌기 때문에</a:t>
            </a:r>
            <a:br>
              <a:rPr lang="en-US" altLang="ko-KR" dirty="0"/>
            </a:br>
            <a:r>
              <a:rPr lang="ko-KR" altLang="en-US" dirty="0" err="1"/>
              <a:t>서브넷</a:t>
            </a:r>
            <a:r>
              <a:rPr lang="ko-KR" altLang="en-US" dirty="0"/>
              <a:t> 네트워크의 주소는 </a:t>
            </a:r>
            <a:r>
              <a:rPr lang="en-US" altLang="ko-KR" dirty="0"/>
              <a:t>150.150.100.1 </a:t>
            </a:r>
            <a:r>
              <a:rPr lang="ko-KR" altLang="en-US" dirty="0"/>
              <a:t>이 되어버린다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 </a:t>
            </a:r>
            <a:r>
              <a:rPr lang="ko-KR" altLang="en-US" dirty="0" err="1"/>
              <a:t>서브넷</a:t>
            </a:r>
            <a:r>
              <a:rPr lang="ko-KR" altLang="en-US" dirty="0"/>
              <a:t> 마스크가 </a:t>
            </a:r>
            <a:r>
              <a:rPr lang="en-US" altLang="ko-KR" dirty="0"/>
              <a:t>255</a:t>
            </a:r>
            <a:r>
              <a:rPr lang="ko-KR" altLang="en-US" dirty="0"/>
              <a:t>인 부분이 네트워크이기 때문에 </a:t>
            </a:r>
            <a:r>
              <a:rPr lang="en-US" altLang="ko-KR" dirty="0"/>
              <a:t>150.150.100</a:t>
            </a:r>
            <a:br>
              <a:rPr lang="en-US" altLang="ko-KR" dirty="0"/>
            </a:b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 err="1"/>
              <a:t>옥테트가</a:t>
            </a:r>
            <a:r>
              <a:rPr lang="ko-KR" altLang="en-US" dirty="0"/>
              <a:t> 네트워크부분 임을 알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서브넷</a:t>
            </a:r>
            <a:r>
              <a:rPr lang="ko-KR" altLang="en-US" dirty="0"/>
              <a:t> 마스크를 씌우기 전에는 앞 </a:t>
            </a:r>
            <a:r>
              <a:rPr lang="en-US" altLang="ko-KR" dirty="0"/>
              <a:t>2</a:t>
            </a:r>
            <a:r>
              <a:rPr lang="ko-KR" altLang="en-US" dirty="0" err="1"/>
              <a:t>옥테트</a:t>
            </a:r>
            <a:r>
              <a:rPr lang="en-US" altLang="ko-KR" sz="1500" dirty="0"/>
              <a:t>(B</a:t>
            </a:r>
            <a:r>
              <a:rPr lang="ko-KR" altLang="en-US" sz="1500" dirty="0" err="1"/>
              <a:t>클래스이기때문</a:t>
            </a:r>
            <a:r>
              <a:rPr lang="en-US" altLang="ko-KR" sz="1500" dirty="0"/>
              <a:t>)</a:t>
            </a:r>
            <a:r>
              <a:rPr lang="ko-KR" altLang="en-US" dirty="0"/>
              <a:t>만 네트워크 부분이었는데 </a:t>
            </a:r>
            <a:r>
              <a:rPr lang="ko-KR" altLang="en-US" dirty="0" err="1"/>
              <a:t>서브넷</a:t>
            </a:r>
            <a:r>
              <a:rPr lang="ko-KR" altLang="en-US" dirty="0"/>
              <a:t> 마스크를 씌운 후 네트워크 부분이 증가</a:t>
            </a:r>
            <a:r>
              <a:rPr lang="en-US" altLang="ko-KR" sz="1500" dirty="0"/>
              <a:t>(3</a:t>
            </a:r>
            <a:r>
              <a:rPr lang="ko-KR" altLang="en-US" sz="1500" dirty="0" err="1"/>
              <a:t>옥테트로</a:t>
            </a:r>
            <a:r>
              <a:rPr lang="en-US" altLang="ko-KR" sz="1500" dirty="0"/>
              <a:t>)</a:t>
            </a:r>
            <a:r>
              <a:rPr lang="ko-KR" altLang="en-US" dirty="0"/>
              <a:t>하고 호스트 부분이 감소한 것을 알 수 있다</a:t>
            </a:r>
            <a:r>
              <a:rPr lang="en-US" altLang="ko-KR" dirty="0"/>
              <a:t>. </a:t>
            </a:r>
            <a:r>
              <a:rPr lang="ko-KR" altLang="en-US" dirty="0"/>
              <a:t>이로써 네트워크를 나누는 </a:t>
            </a:r>
            <a:r>
              <a:rPr lang="ko-KR" altLang="en-US" dirty="0" err="1"/>
              <a:t>서브넷</a:t>
            </a:r>
            <a:r>
              <a:rPr lang="ko-KR" altLang="en-US" dirty="0"/>
              <a:t> 마스크 기능이 수행되었음을 알 수 있는 것이다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ko-KR" altLang="en-US" dirty="0" err="1"/>
              <a:t>마스킹은</a:t>
            </a:r>
            <a:r>
              <a:rPr lang="ko-KR" altLang="en-US" dirty="0"/>
              <a:t> 기존 호스트부분의 일부를 네트워크 부분으로 바꾸는 작업이다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27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E0E28-4FC7-427C-8B42-D4CC6B8E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마스크의 성질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F2F91-F993-4D19-ADB7-7FE7CC75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776" cy="43513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IP(a)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150.100.200.1 </a:t>
            </a:r>
            <a:br>
              <a:rPr lang="en-US" altLang="ko-KR" dirty="0"/>
            </a:br>
            <a:r>
              <a:rPr lang="en-US" altLang="ko-KR" dirty="0"/>
              <a:t>IP(b) : 150.100.300.1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위 두 </a:t>
            </a:r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클래스에 존재하고 네트워크 부분인 앞 </a:t>
            </a:r>
            <a:r>
              <a:rPr lang="en-US" altLang="ko-KR" dirty="0"/>
              <a:t>2</a:t>
            </a:r>
            <a:r>
              <a:rPr lang="ko-KR" altLang="en-US" dirty="0" err="1"/>
              <a:t>옥테트가</a:t>
            </a:r>
            <a:r>
              <a:rPr lang="ko-KR" altLang="en-US" dirty="0"/>
              <a:t> 서로 같으므로 같은 네트워크상에 존재한다고 볼 수 있다</a:t>
            </a:r>
            <a:r>
              <a:rPr lang="en-US" altLang="ko-KR" dirty="0"/>
              <a:t>. </a:t>
            </a:r>
            <a:r>
              <a:rPr lang="ko-KR" altLang="en-US" dirty="0"/>
              <a:t>때문에 라우터 없이도 서로 통신이 가능하다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255.255.255.0 </a:t>
            </a:r>
            <a:r>
              <a:rPr lang="ko-KR" altLang="en-US" dirty="0" err="1"/>
              <a:t>서브넷</a:t>
            </a:r>
            <a:r>
              <a:rPr lang="ko-KR" altLang="en-US" dirty="0"/>
              <a:t> 마스크를 씌운다면 얘기는 달라진다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서브넷네트워크</a:t>
            </a:r>
            <a:r>
              <a:rPr lang="en-US" altLang="ko-KR" dirty="0"/>
              <a:t>IP(a) : 150.100.200.0</a:t>
            </a:r>
            <a:br>
              <a:rPr lang="en-US" altLang="ko-KR" dirty="0"/>
            </a:br>
            <a:r>
              <a:rPr lang="ko-KR" altLang="en-US" dirty="0" err="1"/>
              <a:t>서브넷네트워크</a:t>
            </a:r>
            <a:r>
              <a:rPr lang="en-US" altLang="ko-KR" dirty="0"/>
              <a:t>IP(b) : 150.100.300.0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255.255.255.0</a:t>
            </a:r>
            <a:r>
              <a:rPr lang="ko-KR" altLang="en-US" dirty="0" err="1"/>
              <a:t>서브넷</a:t>
            </a:r>
            <a:r>
              <a:rPr lang="ko-KR" altLang="en-US" dirty="0"/>
              <a:t> 마스크를 씌운 후의 네트워크 부분은 앞 </a:t>
            </a:r>
            <a:r>
              <a:rPr lang="en-US" altLang="ko-KR" dirty="0"/>
              <a:t>3</a:t>
            </a:r>
            <a:r>
              <a:rPr lang="ko-KR" altLang="en-US" dirty="0" err="1"/>
              <a:t>옥테트이므로</a:t>
            </a:r>
            <a:r>
              <a:rPr lang="ko-KR" altLang="en-US" dirty="0"/>
              <a:t> 서로 네트워크가 달라졌다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ko-KR" altLang="en-US" dirty="0" err="1"/>
              <a:t>서브넷마스크를</a:t>
            </a:r>
            <a:r>
              <a:rPr lang="ko-KR" altLang="en-US" dirty="0"/>
              <a:t> 이용하여 네트워크를 서브넷으로 분리하면 하나의 서브넷은 독립된 네트워크가 된다</a:t>
            </a:r>
            <a:r>
              <a:rPr lang="en-US" altLang="ko-KR" dirty="0"/>
              <a:t>. </a:t>
            </a:r>
            <a:r>
              <a:rPr lang="ko-KR" altLang="en-US" dirty="0"/>
              <a:t>때문에 라우터를 통해서만 통신이 가능해진다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1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468BD-D039-4D4B-8222-CE6F5FFC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라우터에서의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5EEEB-72EA-4908-99BE-7B11C7AC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라우터에는 이더넷 인터페이스</a:t>
            </a:r>
            <a:r>
              <a:rPr lang="en-US" altLang="ko-KR" dirty="0"/>
              <a:t>(</a:t>
            </a:r>
            <a:r>
              <a:rPr lang="ko-KR" altLang="en-US" dirty="0"/>
              <a:t>내부</a:t>
            </a:r>
            <a:r>
              <a:rPr lang="en-US" altLang="ko-KR" dirty="0"/>
              <a:t>)</a:t>
            </a:r>
            <a:r>
              <a:rPr lang="ko-KR" altLang="en-US" dirty="0"/>
              <a:t>와 시리얼 인터페이스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) </a:t>
            </a:r>
            <a:r>
              <a:rPr lang="ko-KR" altLang="en-US" dirty="0"/>
              <a:t>두가지 인터페이스가 존재한다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이더넷 인터페이스 </a:t>
            </a:r>
            <a:r>
              <a:rPr lang="en-US" altLang="ko-KR" dirty="0"/>
              <a:t>: </a:t>
            </a:r>
            <a:r>
              <a:rPr lang="ko-KR" altLang="en-US" dirty="0"/>
              <a:t>내부에서 사용하기 위해 부여 받은 </a:t>
            </a:r>
            <a:r>
              <a:rPr lang="en-US" altLang="ko-KR" dirty="0"/>
              <a:t>IP</a:t>
            </a:r>
            <a:r>
              <a:rPr lang="ko-KR" altLang="en-US" dirty="0"/>
              <a:t>주소 중 하나를 배정한다</a:t>
            </a:r>
            <a:r>
              <a:rPr lang="en-US" altLang="ko-KR" dirty="0"/>
              <a:t>. </a:t>
            </a:r>
            <a:r>
              <a:rPr lang="ko-KR" altLang="en-US" dirty="0"/>
              <a:t>이렇게 라우터에 부여한 주소는 또 다시 </a:t>
            </a:r>
            <a:r>
              <a:rPr lang="en-US" altLang="ko-KR" dirty="0"/>
              <a:t>PC</a:t>
            </a:r>
            <a:r>
              <a:rPr lang="ko-KR" altLang="en-US" dirty="0"/>
              <a:t>에 부여해서는 안된다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</a:rPr>
              <a:t>주소 라우터의 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</a:rPr>
              <a:t>주소는 맨 첫번째 주소로 사용한다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</a:rPr>
              <a:t>예를 들어 내부 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PC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</a:rPr>
              <a:t>용으로 부여 받은 주소가 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203.120.150.1~203.120.150.255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</a:rPr>
              <a:t>라면 라우터의 이더넷 주소는 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203.120.150.1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</a:rPr>
              <a:t>이 된다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</a:rPr>
              <a:t>.)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시리얼 인터페이스 </a:t>
            </a:r>
            <a:r>
              <a:rPr lang="en-US" altLang="ko-KR" dirty="0"/>
              <a:t>: </a:t>
            </a:r>
            <a:r>
              <a:rPr lang="ko-KR" altLang="en-US" dirty="0"/>
              <a:t>라우터가 접속하는 상대편 라우터의 시리얼 인터페이스와 </a:t>
            </a:r>
            <a:r>
              <a:rPr lang="en-US" altLang="ko-KR" dirty="0"/>
              <a:t>IP</a:t>
            </a:r>
            <a:r>
              <a:rPr lang="ko-KR" altLang="en-US" dirty="0"/>
              <a:t>주소를 서로 맞추어야 한다</a:t>
            </a:r>
            <a:r>
              <a:rPr lang="en-US" altLang="ko-KR" dirty="0"/>
              <a:t>. </a:t>
            </a:r>
            <a:r>
              <a:rPr lang="ko-KR" altLang="en-US" dirty="0"/>
              <a:t>상대편 라우터의 시리얼과는 같은 네트워크가 되어야 하기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63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5A666-D2E7-42D0-81AE-82838F3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마스크의 성질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30342-BADF-4784-AF54-FA9EDC2E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또 하나의 성질은 </a:t>
            </a:r>
            <a:r>
              <a:rPr lang="ko-KR" altLang="en-US" dirty="0" err="1"/>
              <a:t>서브넷</a:t>
            </a:r>
            <a:r>
              <a:rPr lang="ko-KR" altLang="en-US" dirty="0"/>
              <a:t> 마스크는 항상 연속된 </a:t>
            </a:r>
            <a:r>
              <a:rPr lang="en-US" altLang="ko-KR" dirty="0"/>
              <a:t>1</a:t>
            </a:r>
            <a:r>
              <a:rPr lang="ko-KR" altLang="en-US" dirty="0"/>
              <a:t>이 나타나야 한다는 것이다</a:t>
            </a:r>
            <a:r>
              <a:rPr lang="en-US" altLang="ko-KR" dirty="0"/>
              <a:t>. </a:t>
            </a:r>
            <a:r>
              <a:rPr lang="ko-KR" altLang="en-US" dirty="0"/>
              <a:t>예를 들어서 알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EX)255.255.255.10 : 1111 1111.1111 1111.1111 1111.0000 1010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이 연속되어 나타나지 않으므로 </a:t>
            </a:r>
            <a:r>
              <a:rPr lang="ko-KR" altLang="en-US" dirty="0" err="1"/>
              <a:t>서브넷</a:t>
            </a:r>
            <a:r>
              <a:rPr lang="ko-KR" altLang="en-US" dirty="0"/>
              <a:t> 마스크로 사용할 수 없다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EX)255.255.255.15 : 1111 1111.1111 1111.1111 1111.0000 1111</a:t>
            </a:r>
            <a:br>
              <a:rPr lang="en-US" altLang="ko-KR" dirty="0"/>
            </a:br>
            <a:r>
              <a:rPr lang="ko-KR" altLang="en-US" dirty="0"/>
              <a:t>이 또한 </a:t>
            </a:r>
            <a:r>
              <a:rPr lang="en-US" altLang="ko-KR" dirty="0"/>
              <a:t>1</a:t>
            </a:r>
            <a:r>
              <a:rPr lang="ko-KR" altLang="en-US" dirty="0"/>
              <a:t>이 연속되지 않았으므로 </a:t>
            </a:r>
            <a:r>
              <a:rPr lang="ko-KR" altLang="en-US" dirty="0" err="1"/>
              <a:t>서브넷</a:t>
            </a:r>
            <a:r>
              <a:rPr lang="ko-KR" altLang="en-US" dirty="0"/>
              <a:t> 마스크로 사용할 수 없다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EX)255.255.255.252 : 1111 1111.1111 1111.1111 1111.1111 1100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이 연속되어 있으므로 </a:t>
            </a:r>
            <a:r>
              <a:rPr lang="ko-KR" altLang="en-US" dirty="0" err="1"/>
              <a:t>서브넷</a:t>
            </a:r>
            <a:r>
              <a:rPr lang="ko-KR" altLang="en-US" dirty="0"/>
              <a:t> 마스크로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97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4BC6-E50C-43DF-897F-7856BB49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1DB5C0-9932-45E3-BC99-E300AF5B3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Q. IP</a:t>
                </a:r>
                <a:r>
                  <a:rPr lang="ko-KR" altLang="en-US" dirty="0"/>
                  <a:t>주소로 </a:t>
                </a:r>
                <a:r>
                  <a:rPr lang="en-US" altLang="ko-KR" dirty="0"/>
                  <a:t>210.100.1.0</a:t>
                </a:r>
                <a:r>
                  <a:rPr lang="ko-KR" altLang="en-US" dirty="0"/>
                  <a:t>을 받았다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주소를 이용해 </a:t>
                </a:r>
                <a:r>
                  <a:rPr lang="en-US" altLang="ko-KR" dirty="0"/>
                  <a:t>PC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대인 네트워크를 최소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 이상 만든 다음 이들을 라우터를 통해 통신하려고 할 때 </a:t>
                </a:r>
                <a:r>
                  <a:rPr lang="ko-KR" altLang="en-US" dirty="0" err="1"/>
                  <a:t>서브넷</a:t>
                </a:r>
                <a:r>
                  <a:rPr lang="ko-KR" altLang="en-US" dirty="0"/>
                  <a:t> 마스크를 어떻게 만들어야 할까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pPr marL="457200" indent="-457200">
                  <a:buAutoNum type="alphaUcPeriod"/>
                </a:pPr>
                <a:r>
                  <a:rPr lang="ko-KR" altLang="en-US" dirty="0"/>
                  <a:t>앞에서 말했듯이 호스트 부분은 </a:t>
                </a:r>
                <a:r>
                  <a:rPr lang="ko-KR" altLang="en-US" dirty="0" err="1"/>
                  <a:t>서브넷</a:t>
                </a:r>
                <a:r>
                  <a:rPr lang="ko-KR" altLang="en-US" dirty="0"/>
                  <a:t> 마스크가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채워진 부분이다</a:t>
                </a:r>
                <a:r>
                  <a:rPr lang="en-US" altLang="ko-KR" dirty="0"/>
                  <a:t>. PC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대 이므로 이진수로 바꾸었을 때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개 이상의 경우의 수를 나타낼 수 있는 </a:t>
                </a:r>
                <a:r>
                  <a:rPr lang="en-US" altLang="ko-KR" dirty="0"/>
                  <a:t>host</a:t>
                </a:r>
                <a:r>
                  <a:rPr lang="ko-KR" altLang="en-US" dirty="0"/>
                  <a:t>부분이 필요하다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 err="1"/>
                  <a:t>예를들어서</a:t>
                </a:r>
                <a:r>
                  <a:rPr lang="ko-KR" altLang="en-US" dirty="0"/>
                  <a:t> 만약 </a:t>
                </a:r>
                <a:r>
                  <a:rPr lang="ko-KR" altLang="en-US" dirty="0" err="1"/>
                  <a:t>서브넷</a:t>
                </a:r>
                <a:r>
                  <a:rPr lang="ko-KR" altLang="en-US" dirty="0"/>
                  <a:t> 마스크가 </a:t>
                </a:r>
                <a:r>
                  <a:rPr lang="en-US" altLang="ko-KR" dirty="0"/>
                  <a:t>255.255.255.1111 1000 </a:t>
                </a:r>
                <a:r>
                  <a:rPr lang="ko-KR" altLang="en-US" dirty="0"/>
                  <a:t>이라면 호스트 부분은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나타난 </a:t>
                </a:r>
                <a:r>
                  <a:rPr lang="en-US" altLang="ko-KR" dirty="0"/>
                  <a:t>3bit</a:t>
                </a:r>
                <a:r>
                  <a:rPr lang="ko-KR" altLang="en-US" dirty="0"/>
                  <a:t>로만 표현해야 하기 때문에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-2</a:t>
                </a:r>
                <a:r>
                  <a:rPr lang="en-US" altLang="ko-KR" sz="1500" dirty="0"/>
                  <a:t>(</a:t>
                </a:r>
                <a:r>
                  <a:rPr lang="ko-KR" altLang="en-US" sz="1500" dirty="0"/>
                  <a:t>호스트를 모두 </a:t>
                </a:r>
                <a:r>
                  <a:rPr lang="en-US" altLang="ko-KR" sz="1500" dirty="0"/>
                  <a:t>0</a:t>
                </a:r>
                <a:r>
                  <a:rPr lang="ko-KR" altLang="en-US" sz="1500" dirty="0"/>
                  <a:t>으로 채우면 네트워크전체를 나타냄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호스트를 모두 </a:t>
                </a:r>
                <a:r>
                  <a:rPr lang="en-US" altLang="ko-KR" sz="1500" dirty="0"/>
                  <a:t>1</a:t>
                </a:r>
                <a:r>
                  <a:rPr lang="ko-KR" altLang="en-US" sz="1500" dirty="0"/>
                  <a:t>로 채우면 </a:t>
                </a:r>
                <a:r>
                  <a:rPr lang="ko-KR" altLang="en-US" sz="1500" dirty="0" err="1"/>
                  <a:t>브로드캐스트를</a:t>
                </a:r>
                <a:r>
                  <a:rPr lang="ko-KR" altLang="en-US" sz="1500" dirty="0"/>
                  <a:t> 나타냄</a:t>
                </a:r>
                <a:r>
                  <a:rPr lang="en-US" altLang="ko-KR" sz="1500" dirty="0"/>
                  <a:t>)</a:t>
                </a:r>
                <a:r>
                  <a:rPr lang="ko-KR" altLang="en-US" dirty="0"/>
                  <a:t>개 즉</a:t>
                </a:r>
                <a:r>
                  <a:rPr lang="en-US" altLang="ko-KR" dirty="0"/>
                  <a:t>, 6</a:t>
                </a:r>
                <a:r>
                  <a:rPr lang="ko-KR" altLang="en-US" dirty="0"/>
                  <a:t>개만 사용 가능하다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이와 같은 방법으로 하면 </a:t>
                </a:r>
                <a:r>
                  <a:rPr lang="ko-KR" altLang="en-US" dirty="0" err="1"/>
                  <a:t>서브넷</a:t>
                </a:r>
                <a:r>
                  <a:rPr lang="ko-KR" altLang="en-US" dirty="0"/>
                  <a:t> 마스크가 </a:t>
                </a:r>
                <a:r>
                  <a:rPr lang="en-US" altLang="ko-KR" dirty="0"/>
                  <a:t>255.255.255.1110 0000</a:t>
                </a:r>
                <a:r>
                  <a:rPr lang="ko-KR" altLang="en-US" dirty="0"/>
                  <a:t>이 되어야 한다</a:t>
                </a:r>
                <a:r>
                  <a:rPr lang="en-US" altLang="ko-KR" dirty="0"/>
                  <a:t>.</a:t>
                </a:r>
                <a:endParaRPr lang="ko-KR" altLang="en-US" sz="1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1DB5C0-9932-45E3-BC99-E300AF5B3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961" r="-580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10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ED2F-8DB9-4900-8659-849A8297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10166-F776-466C-AB54-7F112CA4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1424" cy="4351338"/>
          </a:xfrm>
        </p:spPr>
        <p:txBody>
          <a:bodyPr/>
          <a:lstStyle/>
          <a:p>
            <a:r>
              <a:rPr lang="en-US" altLang="ko-KR" dirty="0"/>
              <a:t>Q.</a:t>
            </a:r>
            <a:r>
              <a:rPr lang="ko-KR" altLang="en-US" dirty="0"/>
              <a:t> 앞 예제와 같은 방식으로 </a:t>
            </a:r>
            <a:r>
              <a:rPr lang="en-US" altLang="ko-KR" dirty="0"/>
              <a:t>201.222.5.0</a:t>
            </a:r>
            <a:r>
              <a:rPr lang="ko-KR" altLang="en-US" dirty="0"/>
              <a:t>이 주어졌을 때</a:t>
            </a:r>
            <a:r>
              <a:rPr lang="en-US" altLang="ko-KR" dirty="0"/>
              <a:t>, 5</a:t>
            </a:r>
            <a:r>
              <a:rPr lang="ko-KR" altLang="en-US" dirty="0"/>
              <a:t>개 이상의 호스트 수를 가진 서브넷을 </a:t>
            </a:r>
            <a:r>
              <a:rPr lang="en-US" altLang="ko-KR" dirty="0"/>
              <a:t>20</a:t>
            </a:r>
            <a:r>
              <a:rPr lang="ko-KR" altLang="en-US" dirty="0"/>
              <a:t>개 이상 만드는 방법은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457200" indent="-457200">
              <a:buAutoNum type="alphaUcPeriod"/>
            </a:pPr>
            <a:r>
              <a:rPr lang="ko-KR" altLang="en-US" dirty="0"/>
              <a:t>호스트가 </a:t>
            </a:r>
            <a:r>
              <a:rPr lang="en-US" altLang="ko-KR" dirty="0"/>
              <a:t>5</a:t>
            </a:r>
            <a:r>
              <a:rPr lang="ko-KR" altLang="en-US" dirty="0"/>
              <a:t>개이므로 호스트 비트는 </a:t>
            </a:r>
            <a:r>
              <a:rPr lang="en-US" altLang="ko-KR" dirty="0"/>
              <a:t>3</a:t>
            </a:r>
            <a:r>
              <a:rPr lang="ko-KR" altLang="en-US" dirty="0"/>
              <a:t>개면 충분하다</a:t>
            </a:r>
            <a:r>
              <a:rPr lang="en-US" altLang="ko-KR" dirty="0"/>
              <a:t>.</a:t>
            </a:r>
            <a:r>
              <a:rPr lang="en-US" altLang="ko-KR" sz="1800" dirty="0"/>
              <a:t>(3bit </a:t>
            </a:r>
            <a:r>
              <a:rPr lang="ko-KR" altLang="en-US" sz="1800" dirty="0"/>
              <a:t>면 </a:t>
            </a:r>
            <a:r>
              <a:rPr lang="en-US" altLang="ko-KR" sz="1800" dirty="0"/>
              <a:t>6</a:t>
            </a:r>
            <a:r>
              <a:rPr lang="ko-KR" altLang="en-US" sz="1800" dirty="0"/>
              <a:t>개의 호스트 만들 수 있음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dirty="0"/>
              <a:t>또한 서브넷이 </a:t>
            </a:r>
            <a:r>
              <a:rPr lang="en-US" altLang="ko-KR" dirty="0"/>
              <a:t>20</a:t>
            </a:r>
            <a:r>
              <a:rPr lang="ko-KR" altLang="en-US" dirty="0"/>
              <a:t>개 이상이어야 하므로 서브넷을 위한 비트는 </a:t>
            </a:r>
            <a:r>
              <a:rPr lang="en-US" altLang="ko-KR" dirty="0"/>
              <a:t>5bit</a:t>
            </a:r>
            <a:r>
              <a:rPr lang="ko-KR" altLang="en-US" dirty="0"/>
              <a:t>면 충분하다</a:t>
            </a:r>
            <a:r>
              <a:rPr lang="en-US" altLang="ko-KR" dirty="0"/>
              <a:t>.</a:t>
            </a:r>
            <a:br>
              <a:rPr lang="en-US" altLang="ko-KR" sz="1800" dirty="0"/>
            </a:br>
            <a:r>
              <a:rPr lang="ko-KR" altLang="en-US" dirty="0"/>
              <a:t>그래서 </a:t>
            </a:r>
            <a:r>
              <a:rPr lang="ko-KR" altLang="en-US" dirty="0" err="1"/>
              <a:t>서브넷</a:t>
            </a:r>
            <a:r>
              <a:rPr lang="ko-KR" altLang="en-US" dirty="0"/>
              <a:t> 마스크를 만들어보면 </a:t>
            </a:r>
            <a:r>
              <a:rPr lang="en-US" altLang="ko-KR" dirty="0"/>
              <a:t>255.255.5.</a:t>
            </a:r>
            <a:r>
              <a:rPr lang="en-US" altLang="ko-KR" dirty="0">
                <a:solidFill>
                  <a:srgbClr val="FF0000"/>
                </a:solidFill>
              </a:rPr>
              <a:t>1111 1</a:t>
            </a:r>
            <a:r>
              <a:rPr lang="en-US" altLang="ko-KR" dirty="0">
                <a:solidFill>
                  <a:schemeClr val="accent3"/>
                </a:solidFill>
              </a:rPr>
              <a:t>000</a:t>
            </a:r>
            <a:r>
              <a:rPr lang="en-US" altLang="ko-KR" dirty="0"/>
              <a:t> 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여기서 파란색은 호스트부분을 나타내고 빨간색은 서브넷을 구분할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예를 들어 </a:t>
            </a:r>
            <a:r>
              <a:rPr lang="ko-KR" altLang="en-US" dirty="0" err="1"/>
              <a:t>서브넷</a:t>
            </a:r>
            <a:r>
              <a:rPr lang="ko-KR" altLang="en-US" dirty="0"/>
              <a:t> 부분이 </a:t>
            </a:r>
            <a:r>
              <a:rPr lang="en-US" altLang="ko-KR" dirty="0"/>
              <a:t>00000</a:t>
            </a:r>
            <a:r>
              <a:rPr lang="ko-KR" altLang="en-US" dirty="0"/>
              <a:t>이고 호스트 부분이 </a:t>
            </a:r>
            <a:r>
              <a:rPr lang="en-US" altLang="ko-KR" dirty="0"/>
              <a:t>001</a:t>
            </a:r>
            <a:r>
              <a:rPr lang="ko-KR" altLang="en-US" dirty="0"/>
              <a:t>이면</a:t>
            </a:r>
            <a:br>
              <a:rPr lang="en-US" altLang="ko-KR" dirty="0"/>
            </a:br>
            <a:r>
              <a:rPr lang="en-US" altLang="ko-KR" dirty="0"/>
              <a:t>IP : 255.255.5.0000 0001 </a:t>
            </a:r>
            <a:r>
              <a:rPr lang="ko-KR" altLang="en-US" dirty="0"/>
              <a:t>로 나타낼 수 있고</a:t>
            </a:r>
            <a:br>
              <a:rPr lang="en-US" altLang="ko-KR" dirty="0"/>
            </a:br>
            <a:r>
              <a:rPr lang="ko-KR" altLang="en-US" dirty="0" err="1"/>
              <a:t>서브넷</a:t>
            </a:r>
            <a:r>
              <a:rPr lang="ko-KR" altLang="en-US" dirty="0"/>
              <a:t> 부분이 </a:t>
            </a:r>
            <a:r>
              <a:rPr lang="en-US" altLang="ko-KR" dirty="0"/>
              <a:t>00001</a:t>
            </a:r>
            <a:r>
              <a:rPr lang="ko-KR" altLang="en-US" dirty="0"/>
              <a:t>이고 호스트 부분이 </a:t>
            </a:r>
            <a:r>
              <a:rPr lang="en-US" altLang="ko-KR" dirty="0"/>
              <a:t>101</a:t>
            </a:r>
            <a:r>
              <a:rPr lang="ko-KR" altLang="en-US" dirty="0"/>
              <a:t>이면 </a:t>
            </a:r>
            <a:br>
              <a:rPr lang="en-US" altLang="ko-KR" dirty="0"/>
            </a:br>
            <a:r>
              <a:rPr lang="en-US" altLang="ko-KR" dirty="0"/>
              <a:t>IP : 255.255.5.0000 1101 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82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99152-3F78-4BBF-A632-4F018B82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주소에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11393-BAEB-430D-8DC9-1B751A95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앞선 챕터에서 살펴본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32bit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이루어져 있다</a:t>
            </a:r>
            <a:r>
              <a:rPr lang="en-US" altLang="ko-KR" dirty="0"/>
              <a:t>. </a:t>
            </a:r>
            <a:r>
              <a:rPr lang="ko-KR" altLang="en-US" dirty="0"/>
              <a:t>이 주소는 네트워크</a:t>
            </a:r>
            <a:r>
              <a:rPr lang="en-US" altLang="ko-KR" dirty="0"/>
              <a:t> </a:t>
            </a:r>
            <a:r>
              <a:rPr lang="ko-KR" altLang="en-US" dirty="0"/>
              <a:t>부분</a:t>
            </a:r>
            <a:r>
              <a:rPr lang="en-US" altLang="ko-KR" dirty="0"/>
              <a:t>(Network)</a:t>
            </a:r>
            <a:r>
              <a:rPr lang="ko-KR" altLang="en-US" dirty="0"/>
              <a:t>과 호스트 부분</a:t>
            </a:r>
            <a:r>
              <a:rPr lang="en-US" altLang="ko-KR" dirty="0"/>
              <a:t>(Host)</a:t>
            </a:r>
            <a:r>
              <a:rPr lang="ko-KR" altLang="en-US" dirty="0"/>
              <a:t>으로 나뉜다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한 네트워크라는 용어는 하나의 </a:t>
            </a:r>
            <a:r>
              <a:rPr lang="ko-KR" altLang="en-US" dirty="0" err="1"/>
              <a:t>브로드캐스트</a:t>
            </a:r>
            <a:r>
              <a:rPr lang="ko-KR" altLang="en-US" dirty="0"/>
              <a:t> 영역</a:t>
            </a:r>
            <a:r>
              <a:rPr lang="en-US" altLang="ko-KR" dirty="0"/>
              <a:t>, </a:t>
            </a:r>
            <a:r>
              <a:rPr lang="ko-KR" altLang="en-US" dirty="0"/>
              <a:t>즉 라우터를 거치지 않아도 통신이 가능한 영역이라는 뜻이다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호스트는 각자의 </a:t>
            </a:r>
            <a:r>
              <a:rPr lang="en-US" altLang="ko-KR" dirty="0"/>
              <a:t>PC</a:t>
            </a:r>
            <a:r>
              <a:rPr lang="ko-KR" altLang="en-US" dirty="0"/>
              <a:t>또는 장비에 부여된 고유 번호이다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때문에 하나의 네트워크 안에서 통신을 하기 위해서는 네트워크 부분은 모두 같아야 하고 호스트부분은 달라야 한다</a:t>
            </a:r>
            <a:r>
              <a:rPr lang="en-US" altLang="ko-KR" dirty="0"/>
              <a:t>. </a:t>
            </a:r>
            <a:r>
              <a:rPr lang="ko-KR" altLang="en-US" dirty="0"/>
              <a:t>만약 네트워크 부분이 다르다면 한 네트워크상에 존재하지 않는 것이고</a:t>
            </a:r>
            <a:r>
              <a:rPr lang="en-US" altLang="ko-KR" dirty="0"/>
              <a:t>, </a:t>
            </a:r>
            <a:r>
              <a:rPr lang="ko-KR" altLang="en-US" dirty="0"/>
              <a:t>네트워크 부분이 같은데 호스트 부분도 같다면 동일한 </a:t>
            </a:r>
            <a:r>
              <a:rPr lang="en-US" altLang="ko-KR" dirty="0"/>
              <a:t>IP</a:t>
            </a:r>
            <a:r>
              <a:rPr lang="ko-KR" altLang="en-US" dirty="0"/>
              <a:t>이므로 충돌이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52E02-EE1C-475C-95BC-F24129BFB7DD}"/>
              </a:ext>
            </a:extLst>
          </p:cNvPr>
          <p:cNvSpPr txBox="1"/>
          <p:nvPr/>
        </p:nvSpPr>
        <p:spPr>
          <a:xfrm>
            <a:off x="3550023" y="5208493"/>
            <a:ext cx="5504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Arial Black" panose="020B0A04020102020204" pitchFamily="34" charset="0"/>
              </a:rPr>
              <a:t>203.240.100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.234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47E25-56BB-49A6-ACB1-578EF7FB7EC9}"/>
              </a:ext>
            </a:extLst>
          </p:cNvPr>
          <p:cNvSpPr txBox="1"/>
          <p:nvPr/>
        </p:nvSpPr>
        <p:spPr>
          <a:xfrm>
            <a:off x="4836459" y="5793268"/>
            <a:ext cx="156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네트워크 부분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7C25C-3926-493E-9BB9-F4A64E268069}"/>
              </a:ext>
            </a:extLst>
          </p:cNvPr>
          <p:cNvSpPr txBox="1"/>
          <p:nvPr/>
        </p:nvSpPr>
        <p:spPr>
          <a:xfrm>
            <a:off x="7490012" y="5793268"/>
            <a:ext cx="156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호스트 부분</a:t>
            </a:r>
          </a:p>
        </p:txBody>
      </p:sp>
    </p:spTree>
    <p:extLst>
      <p:ext uri="{BB962C8B-B14F-4D97-AF65-F5344CB8AC3E}">
        <p14:creationId xmlns:p14="http://schemas.microsoft.com/office/powerpoint/2010/main" val="119108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C373E-8565-4F88-B19C-4FE432E4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주소에 대한 이해</a:t>
            </a:r>
          </a:p>
        </p:txBody>
      </p:sp>
      <p:pic>
        <p:nvPicPr>
          <p:cNvPr id="5" name="내용 개체 틀 4" descr="컴퓨터 단색으로 채워진">
            <a:extLst>
              <a:ext uri="{FF2B5EF4-FFF2-40B4-BE49-F238E27FC236}">
                <a16:creationId xmlns:a16="http://schemas.microsoft.com/office/drawing/2014/main" id="{767C9F51-C028-49EC-9B2F-3DCB7460F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03" y="2112494"/>
            <a:ext cx="1096870" cy="1096870"/>
          </a:xfrm>
        </p:spPr>
      </p:pic>
      <p:pic>
        <p:nvPicPr>
          <p:cNvPr id="6" name="내용 개체 틀 4" descr="컴퓨터 단색으로 채워진">
            <a:extLst>
              <a:ext uri="{FF2B5EF4-FFF2-40B4-BE49-F238E27FC236}">
                <a16:creationId xmlns:a16="http://schemas.microsoft.com/office/drawing/2014/main" id="{E5C39AC2-4608-42DF-918C-394FD256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3594" y="3896302"/>
            <a:ext cx="1096870" cy="1096870"/>
          </a:xfrm>
          <a:prstGeom prst="rect">
            <a:avLst/>
          </a:prstGeom>
        </p:spPr>
      </p:pic>
      <p:pic>
        <p:nvPicPr>
          <p:cNvPr id="8" name="내용 개체 틀 4" descr="컴퓨터 단색으로 채워진">
            <a:extLst>
              <a:ext uri="{FF2B5EF4-FFF2-40B4-BE49-F238E27FC236}">
                <a16:creationId xmlns:a16="http://schemas.microsoft.com/office/drawing/2014/main" id="{D142AE1B-7E84-4269-9350-90ABE0D1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695" y="4695927"/>
            <a:ext cx="1096870" cy="1096870"/>
          </a:xfrm>
          <a:prstGeom prst="rect">
            <a:avLst/>
          </a:prstGeom>
        </p:spPr>
      </p:pic>
      <p:pic>
        <p:nvPicPr>
          <p:cNvPr id="9" name="내용 개체 틀 4" descr="컴퓨터 단색으로 채워진">
            <a:extLst>
              <a:ext uri="{FF2B5EF4-FFF2-40B4-BE49-F238E27FC236}">
                <a16:creationId xmlns:a16="http://schemas.microsoft.com/office/drawing/2014/main" id="{5CB24823-A183-4E29-A4CB-E515A496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7565" y="2074074"/>
            <a:ext cx="1096870" cy="10968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B81ADBE-FBA4-4E67-BB4A-7CC4DAC7A340}"/>
              </a:ext>
            </a:extLst>
          </p:cNvPr>
          <p:cNvSpPr/>
          <p:nvPr/>
        </p:nvSpPr>
        <p:spPr>
          <a:xfrm>
            <a:off x="3591913" y="2863530"/>
            <a:ext cx="1326777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C46AE-E7EB-4369-96B7-B6916313E27E}"/>
              </a:ext>
            </a:extLst>
          </p:cNvPr>
          <p:cNvSpPr/>
          <p:nvPr/>
        </p:nvSpPr>
        <p:spPr>
          <a:xfrm>
            <a:off x="1021976" y="3198811"/>
            <a:ext cx="27252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7074CA-807B-4C26-8FE0-4C284D98A325}"/>
              </a:ext>
            </a:extLst>
          </p:cNvPr>
          <p:cNvSpPr/>
          <p:nvPr/>
        </p:nvSpPr>
        <p:spPr>
          <a:xfrm rot="5400000">
            <a:off x="2915526" y="4684177"/>
            <a:ext cx="27252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254F4-C9C6-4386-9193-65F1DD87CF6D}"/>
              </a:ext>
            </a:extLst>
          </p:cNvPr>
          <p:cNvSpPr/>
          <p:nvPr/>
        </p:nvSpPr>
        <p:spPr>
          <a:xfrm>
            <a:off x="4599304" y="3148085"/>
            <a:ext cx="18194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EEDD8-AF85-4F73-A39B-507F501AAFC6}"/>
              </a:ext>
            </a:extLst>
          </p:cNvPr>
          <p:cNvSpPr txBox="1"/>
          <p:nvPr/>
        </p:nvSpPr>
        <p:spPr>
          <a:xfrm>
            <a:off x="2963038" y="2863530"/>
            <a:ext cx="5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A83FF-4676-4504-9083-FA4E2DCD5E28}"/>
              </a:ext>
            </a:extLst>
          </p:cNvPr>
          <p:cNvSpPr txBox="1"/>
          <p:nvPr/>
        </p:nvSpPr>
        <p:spPr>
          <a:xfrm>
            <a:off x="1021976" y="2437843"/>
            <a:ext cx="5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B0F36-6439-4520-9BC5-F7E880AE2C8E}"/>
              </a:ext>
            </a:extLst>
          </p:cNvPr>
          <p:cNvSpPr txBox="1"/>
          <p:nvPr/>
        </p:nvSpPr>
        <p:spPr>
          <a:xfrm>
            <a:off x="3209280" y="4172545"/>
            <a:ext cx="5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B1314-6CD1-463B-868F-F4108B696A7C}"/>
              </a:ext>
            </a:extLst>
          </p:cNvPr>
          <p:cNvSpPr txBox="1"/>
          <p:nvPr/>
        </p:nvSpPr>
        <p:spPr>
          <a:xfrm>
            <a:off x="4553685" y="4993172"/>
            <a:ext cx="5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87758-B7A2-49C7-B12B-220E4645D26F}"/>
              </a:ext>
            </a:extLst>
          </p:cNvPr>
          <p:cNvSpPr txBox="1"/>
          <p:nvPr/>
        </p:nvSpPr>
        <p:spPr>
          <a:xfrm>
            <a:off x="4255301" y="3552027"/>
            <a:ext cx="5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1F7C2-BF4C-416C-92FC-E9361FFEE9DE}"/>
              </a:ext>
            </a:extLst>
          </p:cNvPr>
          <p:cNvSpPr txBox="1"/>
          <p:nvPr/>
        </p:nvSpPr>
        <p:spPr>
          <a:xfrm>
            <a:off x="4904100" y="2840032"/>
            <a:ext cx="5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CCAB9-DDED-405A-8BAC-B28FC20DAD3B}"/>
              </a:ext>
            </a:extLst>
          </p:cNvPr>
          <p:cNvSpPr txBox="1"/>
          <p:nvPr/>
        </p:nvSpPr>
        <p:spPr>
          <a:xfrm>
            <a:off x="5695030" y="2343991"/>
            <a:ext cx="5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C.2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33C49D0A-D4C2-4654-AD23-3E9B1CBDB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02529"/>
              </p:ext>
            </p:extLst>
          </p:nvPr>
        </p:nvGraphicFramePr>
        <p:xfrm>
          <a:off x="7358327" y="1770294"/>
          <a:ext cx="3741270" cy="41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635">
                  <a:extLst>
                    <a:ext uri="{9D8B030D-6E8A-4147-A177-3AD203B41FA5}">
                      <a16:colId xmlns:a16="http://schemas.microsoft.com/office/drawing/2014/main" val="963742855"/>
                    </a:ext>
                  </a:extLst>
                </a:gridCol>
                <a:gridCol w="1870635">
                  <a:extLst>
                    <a:ext uri="{9D8B030D-6E8A-4147-A177-3AD203B41FA5}">
                      <a16:colId xmlns:a16="http://schemas.microsoft.com/office/drawing/2014/main" val="3845480858"/>
                    </a:ext>
                  </a:extLst>
                </a:gridCol>
              </a:tblGrid>
              <a:tr h="51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487443"/>
                  </a:ext>
                </a:extLst>
              </a:tr>
              <a:tr h="514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66697"/>
                  </a:ext>
                </a:extLst>
              </a:tr>
              <a:tr h="5149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155565"/>
                  </a:ext>
                </a:extLst>
              </a:tr>
              <a:tr h="5149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087635"/>
                  </a:ext>
                </a:extLst>
              </a:tr>
              <a:tr h="5149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83995"/>
                  </a:ext>
                </a:extLst>
              </a:tr>
              <a:tr h="5149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916423"/>
                  </a:ext>
                </a:extLst>
              </a:tr>
              <a:tr h="5149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621324"/>
                  </a:ext>
                </a:extLst>
              </a:tr>
              <a:tr h="5149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77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0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4606-F781-4689-9B96-F4F5FF81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주소에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DAA3A-3B65-490D-81D7-F0AF251A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앞에서 본 예시에서는 </a:t>
            </a:r>
            <a:r>
              <a:rPr lang="en-US" altLang="ko-KR" dirty="0"/>
              <a:t>IP</a:t>
            </a:r>
            <a:r>
              <a:rPr lang="ko-KR" altLang="en-US" dirty="0"/>
              <a:t>주소 </a:t>
            </a:r>
            <a:r>
              <a:rPr lang="en-US" altLang="ko-KR" dirty="0"/>
              <a:t>203.240.100.234</a:t>
            </a:r>
            <a:r>
              <a:rPr lang="ko-KR" altLang="en-US" dirty="0"/>
              <a:t>의 앞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옥테트</a:t>
            </a:r>
            <a:r>
              <a:rPr lang="en-US" altLang="ko-KR" dirty="0"/>
              <a:t>(203.240.100)</a:t>
            </a:r>
            <a:r>
              <a:rPr lang="ko-KR" altLang="en-US" dirty="0"/>
              <a:t>가 네트워크를 나타냈고 뒤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옥테트</a:t>
            </a:r>
            <a:r>
              <a:rPr lang="en-US" altLang="ko-KR" dirty="0"/>
              <a:t>(234)</a:t>
            </a:r>
            <a:r>
              <a:rPr lang="ko-KR" altLang="en-US" dirty="0"/>
              <a:t>가 호스트를 나타냈다</a:t>
            </a:r>
            <a:r>
              <a:rPr lang="en-US" altLang="ko-KR" dirty="0"/>
              <a:t>. </a:t>
            </a:r>
            <a:r>
              <a:rPr lang="ko-KR" altLang="en-US" dirty="0"/>
              <a:t>이 규칙은 어떻게 만들어진 것일까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이러한 약속을 </a:t>
            </a:r>
            <a:r>
              <a:rPr lang="ko-KR" altLang="en-US" dirty="0" err="1"/>
              <a:t>해놓은</a:t>
            </a:r>
            <a:r>
              <a:rPr lang="ko-KR" altLang="en-US" dirty="0"/>
              <a:t> 것이 </a:t>
            </a:r>
            <a:r>
              <a:rPr lang="en-US" altLang="ko-KR" dirty="0"/>
              <a:t>IP</a:t>
            </a:r>
            <a:r>
              <a:rPr lang="ko-KR" altLang="en-US" dirty="0"/>
              <a:t>주소의 </a:t>
            </a:r>
            <a:r>
              <a:rPr lang="en-US" altLang="ko-KR" dirty="0"/>
              <a:t>Class</a:t>
            </a:r>
            <a:r>
              <a:rPr lang="ko-KR" altLang="en-US" dirty="0"/>
              <a:t>이다</a:t>
            </a:r>
            <a:r>
              <a:rPr lang="en-US" altLang="ko-KR" dirty="0"/>
              <a:t>. IP</a:t>
            </a:r>
            <a:r>
              <a:rPr lang="ko-KR" altLang="en-US" dirty="0"/>
              <a:t>주소는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로 구분되지만 두 개는 별로 쓰이지 않는다</a:t>
            </a:r>
            <a:r>
              <a:rPr lang="en-US" altLang="ko-KR" dirty="0"/>
              <a:t>.(</a:t>
            </a:r>
            <a:r>
              <a:rPr lang="ko-KR" altLang="en-US" dirty="0"/>
              <a:t>멀티캐스트용</a:t>
            </a:r>
            <a:r>
              <a:rPr lang="en-US" altLang="ko-KR" dirty="0"/>
              <a:t>, </a:t>
            </a:r>
            <a:r>
              <a:rPr lang="ko-KR" altLang="en-US" dirty="0"/>
              <a:t>연구용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IP</a:t>
            </a:r>
            <a:r>
              <a:rPr lang="ko-KR" altLang="en-US" dirty="0"/>
              <a:t>주소의 클래스는 </a:t>
            </a:r>
            <a:r>
              <a:rPr lang="en-US" altLang="ko-KR" dirty="0"/>
              <a:t>A~E</a:t>
            </a:r>
            <a:r>
              <a:rPr lang="ko-KR" altLang="en-US" dirty="0"/>
              <a:t>까지로 구분된다</a:t>
            </a:r>
            <a:r>
              <a:rPr lang="en-US" altLang="ko-KR" dirty="0"/>
              <a:t>. </a:t>
            </a:r>
            <a:r>
              <a:rPr lang="ko-KR" altLang="en-US" dirty="0"/>
              <a:t>이는 한 네트워크가 호스트의 수를 몇 개까지 가질 수 있는지에 따라 구분된다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76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0AF51-B60A-46E0-9C2F-F32A7B23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A565C-B843-4D6E-A037-9941CBAB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75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클래스는 </a:t>
            </a:r>
            <a:r>
              <a:rPr lang="en-US" altLang="ko-KR" dirty="0"/>
              <a:t>32bit IP</a:t>
            </a:r>
            <a:r>
              <a:rPr lang="ko-KR" altLang="en-US" dirty="0"/>
              <a:t>주소의 첫 </a:t>
            </a:r>
            <a:r>
              <a:rPr lang="en-US" altLang="ko-KR" dirty="0"/>
              <a:t>bit</a:t>
            </a:r>
            <a:r>
              <a:rPr lang="ko-KR" altLang="en-US" dirty="0"/>
              <a:t>가</a:t>
            </a:r>
            <a:r>
              <a:rPr lang="en-US" altLang="ko-KR" dirty="0"/>
              <a:t> 0</a:t>
            </a:r>
            <a:r>
              <a:rPr lang="ko-KR" altLang="en-US" dirty="0"/>
              <a:t>으로 시작하는 것이다</a:t>
            </a:r>
            <a:r>
              <a:rPr lang="en-US" altLang="ko-KR" dirty="0"/>
              <a:t>. </a:t>
            </a:r>
            <a:r>
              <a:rPr lang="ko-KR" altLang="en-US" dirty="0"/>
              <a:t>또한 앞의 </a:t>
            </a:r>
            <a:r>
              <a:rPr lang="en-US" altLang="ko-KR" dirty="0"/>
              <a:t>8bit(1</a:t>
            </a:r>
            <a:r>
              <a:rPr lang="ko-KR" altLang="en-US" dirty="0" err="1"/>
              <a:t>옥테트</a:t>
            </a:r>
            <a:r>
              <a:rPr lang="en-US" altLang="ko-KR" dirty="0"/>
              <a:t>)</a:t>
            </a:r>
            <a:r>
              <a:rPr lang="ko-KR" altLang="en-US" dirty="0"/>
              <a:t>가 네트워크를 나타내고 나머지 </a:t>
            </a:r>
            <a:r>
              <a:rPr lang="en-US" altLang="ko-KR" dirty="0"/>
              <a:t>24bit(3</a:t>
            </a:r>
            <a:r>
              <a:rPr lang="ko-KR" altLang="en-US" dirty="0" err="1"/>
              <a:t>옥테트</a:t>
            </a:r>
            <a:r>
              <a:rPr lang="en-US" altLang="ko-KR" dirty="0"/>
              <a:t>)</a:t>
            </a:r>
            <a:r>
              <a:rPr lang="ko-KR" altLang="en-US" dirty="0"/>
              <a:t>가 호스트 부분을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2E9D96-23AB-4875-98E2-8951D9ED2417}"/>
              </a:ext>
            </a:extLst>
          </p:cNvPr>
          <p:cNvGrpSpPr/>
          <p:nvPr/>
        </p:nvGrpSpPr>
        <p:grpSpPr>
          <a:xfrm>
            <a:off x="838200" y="2890454"/>
            <a:ext cx="10780059" cy="758181"/>
            <a:chOff x="838200" y="2890454"/>
            <a:chExt cx="10780059" cy="7581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6E0682A-17BA-4927-805B-8BCA952DCC19}"/>
                </a:ext>
              </a:extLst>
            </p:cNvPr>
            <p:cNvSpPr/>
            <p:nvPr/>
          </p:nvSpPr>
          <p:spPr>
            <a:xfrm>
              <a:off x="838200" y="3209364"/>
              <a:ext cx="583403" cy="439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E0041BD-C678-467B-B37F-627289183303}"/>
                </a:ext>
              </a:extLst>
            </p:cNvPr>
            <p:cNvSpPr/>
            <p:nvPr/>
          </p:nvSpPr>
          <p:spPr>
            <a:xfrm>
              <a:off x="1421603" y="3209364"/>
              <a:ext cx="2908350" cy="439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Network#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2BE207-2336-4DDB-809F-7BFE6B9BA487}"/>
                </a:ext>
              </a:extLst>
            </p:cNvPr>
            <p:cNvSpPr/>
            <p:nvPr/>
          </p:nvSpPr>
          <p:spPr>
            <a:xfrm>
              <a:off x="4329953" y="3209364"/>
              <a:ext cx="7288306" cy="4392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Host#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5896-0060-48C5-8CC7-1126FA5716E2}"/>
                </a:ext>
              </a:extLst>
            </p:cNvPr>
            <p:cNvSpPr txBox="1"/>
            <p:nvPr/>
          </p:nvSpPr>
          <p:spPr>
            <a:xfrm>
              <a:off x="838200" y="2890454"/>
              <a:ext cx="699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1bit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6B9871-457F-48D8-9E4A-F9FC46648E5D}"/>
                </a:ext>
              </a:extLst>
            </p:cNvPr>
            <p:cNvSpPr txBox="1"/>
            <p:nvPr/>
          </p:nvSpPr>
          <p:spPr>
            <a:xfrm>
              <a:off x="2525806" y="2890454"/>
              <a:ext cx="699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7bit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3AE0C2-DE72-421E-9394-80CD26439CD8}"/>
                </a:ext>
              </a:extLst>
            </p:cNvPr>
            <p:cNvSpPr txBox="1"/>
            <p:nvPr/>
          </p:nvSpPr>
          <p:spPr>
            <a:xfrm>
              <a:off x="7624134" y="2890454"/>
              <a:ext cx="699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24bit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740B7229-D211-4780-AB37-02131B45E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43134"/>
                <a:ext cx="10515600" cy="2225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한 네트워크에서 사용할 수 있는 </a:t>
                </a:r>
                <a:r>
                  <a:rPr lang="en-US" altLang="ko-KR" dirty="0"/>
                  <a:t>host</a:t>
                </a:r>
                <a:r>
                  <a:rPr lang="ko-KR" altLang="en-US" dirty="0"/>
                  <a:t>의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ko-KR" altLang="en-US" dirty="0"/>
                  <a:t>개라고 생각할 수 있지만 </a:t>
                </a:r>
                <a:r>
                  <a:rPr lang="en-US" altLang="ko-KR" dirty="0"/>
                  <a:t>A.0.0.0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네트워크 전체를 나타내기 때문에 사용되지 않고</a:t>
                </a:r>
                <a:br>
                  <a:rPr lang="en-US" altLang="ko-KR" dirty="0"/>
                </a:br>
                <a:r>
                  <a:rPr lang="en-US" altLang="ko-KR" dirty="0"/>
                  <a:t>A.255.255.255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브로드캐스트</a:t>
                </a:r>
                <a:r>
                  <a:rPr lang="ko-KR" altLang="en-US" dirty="0"/>
                  <a:t> 주소이기 때문에 사용되지 않는다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US" altLang="ko-KR" dirty="0"/>
                  <a:t>-2</a:t>
                </a:r>
                <a:r>
                  <a:rPr lang="ko-KR" altLang="en-US" dirty="0"/>
                  <a:t>의 개수를 </a:t>
                </a:r>
                <a:r>
                  <a:rPr lang="en-US" altLang="ko-KR" dirty="0"/>
                  <a:t>host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주소로 사용할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740B7229-D211-4780-AB37-02131B45E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3134"/>
                <a:ext cx="10515600" cy="2225690"/>
              </a:xfrm>
              <a:prstGeom prst="rect">
                <a:avLst/>
              </a:prstGeom>
              <a:blipFill>
                <a:blip r:embed="rId2"/>
                <a:stretch>
                  <a:fillRect l="-1159" t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84D17A4-FE77-435E-853B-5552AAB10CE8}"/>
              </a:ext>
            </a:extLst>
          </p:cNvPr>
          <p:cNvSpPr txBox="1">
            <a:spLocks/>
          </p:cNvSpPr>
          <p:nvPr/>
        </p:nvSpPr>
        <p:spPr>
          <a:xfrm>
            <a:off x="838200" y="3787290"/>
            <a:ext cx="10515600" cy="22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네트워크 번호는 </a:t>
            </a:r>
            <a:r>
              <a:rPr lang="en-US" altLang="ko-KR" dirty="0"/>
              <a:t>1.0.0.0 ~ 126.0.0.0 </a:t>
            </a:r>
            <a:r>
              <a:rPr lang="ko-KR" altLang="en-US" dirty="0"/>
              <a:t>까지 총 </a:t>
            </a:r>
            <a:r>
              <a:rPr lang="en-US" altLang="ko-KR" dirty="0"/>
              <a:t>126</a:t>
            </a:r>
            <a:r>
              <a:rPr lang="ko-KR" altLang="en-US" dirty="0"/>
              <a:t>개가 부여된다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(0</a:t>
            </a:r>
            <a:r>
              <a:rPr lang="ko-KR" altLang="en-US" sz="2000" dirty="0"/>
              <a:t>과 </a:t>
            </a:r>
            <a:r>
              <a:rPr lang="en-US" altLang="ko-KR" sz="2000" dirty="0"/>
              <a:t>127</a:t>
            </a:r>
            <a:r>
              <a:rPr lang="ko-KR" altLang="en-US" sz="2000" dirty="0"/>
              <a:t>은 제외된다</a:t>
            </a:r>
            <a:r>
              <a:rPr lang="en-US" altLang="ko-KR" sz="2000" dirty="0"/>
              <a:t>.)(</a:t>
            </a:r>
            <a:r>
              <a:rPr lang="ko-KR" altLang="en-US" sz="2000" dirty="0"/>
              <a:t>네트워크를 나타내기 위해서는 호스트 부분을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채운다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78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12A76-15E7-4144-B7FF-D9D0EF7D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클래스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0D04C21-1D94-46A8-A4EB-B8436D0D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75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B</a:t>
            </a:r>
            <a:r>
              <a:rPr lang="ko-KR" altLang="en-US" dirty="0"/>
              <a:t>클래스는 </a:t>
            </a:r>
            <a:r>
              <a:rPr lang="en-US" altLang="ko-KR" dirty="0"/>
              <a:t>32bit IP</a:t>
            </a:r>
            <a:r>
              <a:rPr lang="ko-KR" altLang="en-US" dirty="0"/>
              <a:t>주소의 첫 </a:t>
            </a:r>
            <a:r>
              <a:rPr lang="en-US" altLang="ko-KR" dirty="0"/>
              <a:t>2bit</a:t>
            </a:r>
            <a:r>
              <a:rPr lang="ko-KR" altLang="en-US" dirty="0"/>
              <a:t>가</a:t>
            </a:r>
            <a:r>
              <a:rPr lang="en-US" altLang="ko-KR" dirty="0"/>
              <a:t> 10</a:t>
            </a:r>
            <a:r>
              <a:rPr lang="ko-KR" altLang="en-US" dirty="0"/>
              <a:t>으로 시작하는 것이다</a:t>
            </a:r>
            <a:r>
              <a:rPr lang="en-US" altLang="ko-KR" dirty="0"/>
              <a:t>. </a:t>
            </a:r>
            <a:r>
              <a:rPr lang="ko-KR" altLang="en-US" dirty="0"/>
              <a:t>또한 앞의 </a:t>
            </a:r>
            <a:r>
              <a:rPr lang="en-US" altLang="ko-KR" dirty="0"/>
              <a:t>16bit(2</a:t>
            </a:r>
            <a:r>
              <a:rPr lang="ko-KR" altLang="en-US" dirty="0" err="1"/>
              <a:t>옥테트</a:t>
            </a:r>
            <a:r>
              <a:rPr lang="en-US" altLang="ko-KR" dirty="0"/>
              <a:t>)</a:t>
            </a:r>
            <a:r>
              <a:rPr lang="ko-KR" altLang="en-US" dirty="0"/>
              <a:t>가 네트워크를 나타내고 나머지 </a:t>
            </a:r>
            <a:r>
              <a:rPr lang="en-US" altLang="ko-KR" dirty="0"/>
              <a:t>16bit(2</a:t>
            </a:r>
            <a:r>
              <a:rPr lang="ko-KR" altLang="en-US" dirty="0" err="1"/>
              <a:t>옥테트</a:t>
            </a:r>
            <a:r>
              <a:rPr lang="en-US" altLang="ko-KR" dirty="0"/>
              <a:t>)</a:t>
            </a:r>
            <a:r>
              <a:rPr lang="ko-KR" altLang="en-US" dirty="0"/>
              <a:t>가 호스트 부분을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3B6EBD-921B-45A2-83FF-4B3C223E0A62}"/>
              </a:ext>
            </a:extLst>
          </p:cNvPr>
          <p:cNvSpPr/>
          <p:nvPr/>
        </p:nvSpPr>
        <p:spPr>
          <a:xfrm>
            <a:off x="838200" y="3209364"/>
            <a:ext cx="583403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9CDCF-6CEE-469B-9388-D1B15B296146}"/>
              </a:ext>
            </a:extLst>
          </p:cNvPr>
          <p:cNvSpPr/>
          <p:nvPr/>
        </p:nvSpPr>
        <p:spPr>
          <a:xfrm>
            <a:off x="2005005" y="3209364"/>
            <a:ext cx="3714477" cy="43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Network#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47C7E4-D254-4AAD-96E1-B7F33D62800B}"/>
              </a:ext>
            </a:extLst>
          </p:cNvPr>
          <p:cNvSpPr/>
          <p:nvPr/>
        </p:nvSpPr>
        <p:spPr>
          <a:xfrm>
            <a:off x="5719483" y="3209364"/>
            <a:ext cx="5898776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Host#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D8AAB-4862-4C72-ABBA-9263387FDCF3}"/>
              </a:ext>
            </a:extLst>
          </p:cNvPr>
          <p:cNvSpPr txBox="1"/>
          <p:nvPr/>
        </p:nvSpPr>
        <p:spPr>
          <a:xfrm>
            <a:off x="838200" y="2890454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1bit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F9462-01D9-420F-89D1-F38B53070CAF}"/>
              </a:ext>
            </a:extLst>
          </p:cNvPr>
          <p:cNvSpPr txBox="1"/>
          <p:nvPr/>
        </p:nvSpPr>
        <p:spPr>
          <a:xfrm>
            <a:off x="3616611" y="2843851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14bit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30FA9-F3A7-4CFD-B87B-DA9639A5ADE8}"/>
              </a:ext>
            </a:extLst>
          </p:cNvPr>
          <p:cNvSpPr txBox="1"/>
          <p:nvPr/>
        </p:nvSpPr>
        <p:spPr>
          <a:xfrm>
            <a:off x="8341310" y="2818510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16bit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74E905-9DB1-4C29-88D0-A7A1615A5010}"/>
              </a:ext>
            </a:extLst>
          </p:cNvPr>
          <p:cNvSpPr/>
          <p:nvPr/>
        </p:nvSpPr>
        <p:spPr>
          <a:xfrm>
            <a:off x="1421603" y="3209364"/>
            <a:ext cx="583403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039C7-45E7-440C-B007-68AB7F20904C}"/>
              </a:ext>
            </a:extLst>
          </p:cNvPr>
          <p:cNvSpPr txBox="1"/>
          <p:nvPr/>
        </p:nvSpPr>
        <p:spPr>
          <a:xfrm>
            <a:off x="1430817" y="2890454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8802FA1E-21F2-4D7F-A6C3-62170D270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43134"/>
                <a:ext cx="10515600" cy="907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한 네트워크에서 사용할 수 있는 </a:t>
                </a:r>
                <a:r>
                  <a:rPr lang="en-US" altLang="ko-KR" dirty="0"/>
                  <a:t>host</a:t>
                </a:r>
                <a:r>
                  <a:rPr lang="ko-KR" altLang="en-US" dirty="0"/>
                  <a:t>의 개수는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같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방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ko-KR" dirty="0"/>
                  <a:t>-2</a:t>
                </a:r>
                <a:r>
                  <a:rPr lang="ko-KR" altLang="en-US" dirty="0"/>
                  <a:t>개 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8802FA1E-21F2-4D7F-A6C3-62170D27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3134"/>
                <a:ext cx="10515600" cy="907407"/>
              </a:xfrm>
              <a:prstGeom prst="rect">
                <a:avLst/>
              </a:prstGeom>
              <a:blipFill>
                <a:blip r:embed="rId2"/>
                <a:stretch>
                  <a:fillRect l="-1159" t="-16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A8B498C-1DEC-46B4-ABC7-AA30002A7931}"/>
              </a:ext>
            </a:extLst>
          </p:cNvPr>
          <p:cNvSpPr txBox="1">
            <a:spLocks/>
          </p:cNvSpPr>
          <p:nvPr/>
        </p:nvSpPr>
        <p:spPr>
          <a:xfrm>
            <a:off x="838200" y="3787290"/>
            <a:ext cx="10515600" cy="22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네트워크 번호는 </a:t>
            </a:r>
            <a:r>
              <a:rPr lang="en-US" altLang="ko-KR" dirty="0"/>
              <a:t>128.0.0.0 ~ 191.255.0.0 </a:t>
            </a:r>
            <a:r>
              <a:rPr lang="ko-KR" altLang="en-US" dirty="0"/>
              <a:t>까지 부여된다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네트워크를 나타내기 위해서는 호스트 부분을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채운다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235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57A87-A8E1-42F3-94CB-2479E4CA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클래스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55BD5D-B2F1-45CB-BA6C-141FBEE70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75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클래스는 </a:t>
            </a:r>
            <a:r>
              <a:rPr lang="en-US" altLang="ko-KR" dirty="0"/>
              <a:t>32bit IP</a:t>
            </a:r>
            <a:r>
              <a:rPr lang="ko-KR" altLang="en-US" dirty="0"/>
              <a:t>주소의 첫 </a:t>
            </a:r>
            <a:r>
              <a:rPr lang="en-US" altLang="ko-KR" dirty="0"/>
              <a:t>3bit</a:t>
            </a:r>
            <a:r>
              <a:rPr lang="ko-KR" altLang="en-US" dirty="0"/>
              <a:t>가</a:t>
            </a:r>
            <a:r>
              <a:rPr lang="en-US" altLang="ko-KR" dirty="0"/>
              <a:t> 110</a:t>
            </a:r>
            <a:r>
              <a:rPr lang="ko-KR" altLang="en-US" dirty="0"/>
              <a:t>으로 시작하는 것이다</a:t>
            </a:r>
            <a:r>
              <a:rPr lang="en-US" altLang="ko-KR" dirty="0"/>
              <a:t>. </a:t>
            </a:r>
            <a:r>
              <a:rPr lang="ko-KR" altLang="en-US" dirty="0"/>
              <a:t>또한 앞의 </a:t>
            </a:r>
            <a:r>
              <a:rPr lang="en-US" altLang="ko-KR" dirty="0"/>
              <a:t>24bit(3</a:t>
            </a:r>
            <a:r>
              <a:rPr lang="ko-KR" altLang="en-US" dirty="0" err="1"/>
              <a:t>옥테트</a:t>
            </a:r>
            <a:r>
              <a:rPr lang="en-US" altLang="ko-KR" dirty="0"/>
              <a:t>)</a:t>
            </a:r>
            <a:r>
              <a:rPr lang="ko-KR" altLang="en-US" dirty="0"/>
              <a:t>가 네트워크를 나타내고 나머지 </a:t>
            </a:r>
            <a:r>
              <a:rPr lang="en-US" altLang="ko-KR" dirty="0"/>
              <a:t>8bit(1</a:t>
            </a:r>
            <a:r>
              <a:rPr lang="ko-KR" altLang="en-US" dirty="0" err="1"/>
              <a:t>옥테트</a:t>
            </a:r>
            <a:r>
              <a:rPr lang="en-US" altLang="ko-KR" dirty="0"/>
              <a:t>)</a:t>
            </a:r>
            <a:r>
              <a:rPr lang="ko-KR" altLang="en-US" dirty="0"/>
              <a:t>가 호스트 부분을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E978E7-4BC2-4593-AEBA-6C54433948D8}"/>
              </a:ext>
            </a:extLst>
          </p:cNvPr>
          <p:cNvSpPr/>
          <p:nvPr/>
        </p:nvSpPr>
        <p:spPr>
          <a:xfrm>
            <a:off x="838200" y="3209364"/>
            <a:ext cx="583403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B5EB0D-A7E4-40B8-9C26-B8D4C3C663A5}"/>
              </a:ext>
            </a:extLst>
          </p:cNvPr>
          <p:cNvSpPr/>
          <p:nvPr/>
        </p:nvSpPr>
        <p:spPr>
          <a:xfrm>
            <a:off x="2597623" y="3209364"/>
            <a:ext cx="5542330" cy="43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Network#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DE75D-DA48-46B2-ADB9-468228C3BB92}"/>
              </a:ext>
            </a:extLst>
          </p:cNvPr>
          <p:cNvSpPr/>
          <p:nvPr/>
        </p:nvSpPr>
        <p:spPr>
          <a:xfrm>
            <a:off x="8139953" y="3209364"/>
            <a:ext cx="3478306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Host#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81436-1B1A-4EDF-9871-2D230352CC72}"/>
              </a:ext>
            </a:extLst>
          </p:cNvPr>
          <p:cNvSpPr txBox="1"/>
          <p:nvPr/>
        </p:nvSpPr>
        <p:spPr>
          <a:xfrm>
            <a:off x="838200" y="2890454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0DE25-420D-4436-8928-A4943D1D779B}"/>
              </a:ext>
            </a:extLst>
          </p:cNvPr>
          <p:cNvSpPr txBox="1"/>
          <p:nvPr/>
        </p:nvSpPr>
        <p:spPr>
          <a:xfrm>
            <a:off x="5184315" y="2840032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21bit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B4C67-843A-4732-89B2-A2CA00AAEA7A}"/>
              </a:ext>
            </a:extLst>
          </p:cNvPr>
          <p:cNvSpPr txBox="1"/>
          <p:nvPr/>
        </p:nvSpPr>
        <p:spPr>
          <a:xfrm>
            <a:off x="9627746" y="2818510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2D077B-AFDC-46A9-87B7-145F9DC08DC3}"/>
              </a:ext>
            </a:extLst>
          </p:cNvPr>
          <p:cNvSpPr/>
          <p:nvPr/>
        </p:nvSpPr>
        <p:spPr>
          <a:xfrm>
            <a:off x="1421603" y="3209364"/>
            <a:ext cx="583403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1758E-59D8-4710-B02B-E0C156D8274B}"/>
              </a:ext>
            </a:extLst>
          </p:cNvPr>
          <p:cNvSpPr txBox="1"/>
          <p:nvPr/>
        </p:nvSpPr>
        <p:spPr>
          <a:xfrm>
            <a:off x="1430817" y="2890454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6875663D-A209-4B3E-916F-D934AAC6E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43134"/>
                <a:ext cx="10515600" cy="907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213B31"/>
                    </a:solidFill>
                    <a:latin typeface="한컴 솔잎 M" panose="02020603020101020101" pitchFamily="18" charset="-127"/>
                    <a:ea typeface="한컴 솔잎 M" panose="02020603020101020101" pitchFamily="18" charset="-127"/>
                    <a:cs typeface="THE노말" panose="02020503020101020101" pitchFamily="18" charset="-127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한 네트워크에서 사용할 수 있는 </a:t>
                </a:r>
                <a:r>
                  <a:rPr lang="en-US" altLang="ko-KR" dirty="0"/>
                  <a:t>host</a:t>
                </a:r>
                <a:r>
                  <a:rPr lang="ko-KR" altLang="en-US" dirty="0"/>
                  <a:t>의 개수는 </a:t>
                </a:r>
                <a:r>
                  <a:rPr lang="en-US" altLang="ko-KR" dirty="0"/>
                  <a:t>A,B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같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방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/>
                  <a:t>-2</a:t>
                </a:r>
                <a:r>
                  <a:rPr lang="ko-KR" altLang="en-US" dirty="0"/>
                  <a:t>개 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6875663D-A209-4B3E-916F-D934AAC6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3134"/>
                <a:ext cx="10515600" cy="907407"/>
              </a:xfrm>
              <a:prstGeom prst="rect">
                <a:avLst/>
              </a:prstGeom>
              <a:blipFill>
                <a:blip r:embed="rId2"/>
                <a:stretch>
                  <a:fillRect l="-1159" t="-16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19A827-A6A2-473A-878A-93589D94CB0F}"/>
              </a:ext>
            </a:extLst>
          </p:cNvPr>
          <p:cNvSpPr txBox="1">
            <a:spLocks/>
          </p:cNvSpPr>
          <p:nvPr/>
        </p:nvSpPr>
        <p:spPr>
          <a:xfrm>
            <a:off x="838200" y="3787290"/>
            <a:ext cx="10515600" cy="22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네트워크 번호는 </a:t>
            </a:r>
            <a:r>
              <a:rPr lang="en-US" altLang="ko-KR" dirty="0"/>
              <a:t>192.0.0.0 ~ 223.255.255.0 </a:t>
            </a:r>
            <a:r>
              <a:rPr lang="ko-KR" altLang="en-US" dirty="0"/>
              <a:t>까지 부여된다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네트워크를 나타내기 위해서는 호스트 부분을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채운다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D4211D-9754-4A6A-B156-E64F7E5C6DCD}"/>
              </a:ext>
            </a:extLst>
          </p:cNvPr>
          <p:cNvSpPr/>
          <p:nvPr/>
        </p:nvSpPr>
        <p:spPr>
          <a:xfrm>
            <a:off x="2014220" y="3209364"/>
            <a:ext cx="583403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44279-3C0B-4C27-8E3C-7882795F3EBA}"/>
              </a:ext>
            </a:extLst>
          </p:cNvPr>
          <p:cNvSpPr txBox="1"/>
          <p:nvPr/>
        </p:nvSpPr>
        <p:spPr>
          <a:xfrm>
            <a:off x="2037926" y="2890454"/>
            <a:ext cx="6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90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A4E02-0B1E-42F5-A98E-2DC6C661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주소에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BF70C-D341-471C-9F91-4DD4ED75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앞서 설명한 </a:t>
            </a:r>
            <a:r>
              <a:rPr lang="en-US" altLang="ko-KR" dirty="0"/>
              <a:t>A,B,C </a:t>
            </a:r>
            <a:r>
              <a:rPr lang="ko-KR" altLang="en-US" dirty="0"/>
              <a:t>클래스를 이용해서 어떤 </a:t>
            </a:r>
            <a:r>
              <a:rPr lang="en-US" altLang="ko-KR" dirty="0"/>
              <a:t>IP</a:t>
            </a:r>
            <a:r>
              <a:rPr lang="ko-KR" altLang="en-US" dirty="0"/>
              <a:t>주소를 만난다면 먼저 이 주소가 어떤 클래스에 속하는지 안 후에 네트워크 부분과 호스트 부분을 나누어 알 수 있게 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예시</a:t>
            </a:r>
            <a:r>
              <a:rPr lang="en-US" altLang="ko-KR" dirty="0"/>
              <a:t>) 203.240.100.1</a:t>
            </a:r>
            <a:br>
              <a:rPr lang="en-US" altLang="ko-KR" dirty="0"/>
            </a:br>
            <a:r>
              <a:rPr lang="en-US" altLang="ko-KR" dirty="0"/>
              <a:t>203</a:t>
            </a:r>
            <a:r>
              <a:rPr lang="ko-KR" altLang="en-US" dirty="0"/>
              <a:t>으로 시작하는 주소는 클래스 </a:t>
            </a:r>
            <a:r>
              <a:rPr lang="en-US" altLang="ko-KR" dirty="0"/>
              <a:t>C</a:t>
            </a:r>
            <a:r>
              <a:rPr lang="ko-KR" altLang="en-US" dirty="0"/>
              <a:t>라는 것을 알 수 있고 클래스 </a:t>
            </a:r>
            <a:r>
              <a:rPr lang="en-US" altLang="ko-KR" dirty="0"/>
              <a:t>C</a:t>
            </a:r>
            <a:r>
              <a:rPr lang="ko-KR" altLang="en-US" dirty="0"/>
              <a:t>는 뒤 </a:t>
            </a:r>
            <a:r>
              <a:rPr lang="en-US" altLang="ko-KR" dirty="0"/>
              <a:t>1</a:t>
            </a:r>
            <a:r>
              <a:rPr lang="ko-KR" altLang="en-US" dirty="0" err="1"/>
              <a:t>옥테트만을</a:t>
            </a:r>
            <a:r>
              <a:rPr lang="ko-KR" altLang="en-US" dirty="0"/>
              <a:t> 호스트 주소로 사용하기에 </a:t>
            </a:r>
            <a:r>
              <a:rPr lang="en-US" altLang="ko-KR" dirty="0"/>
              <a:t>203.240.100 </a:t>
            </a:r>
            <a:r>
              <a:rPr lang="ko-KR" altLang="en-US" dirty="0"/>
              <a:t>까지가 네트워크 부분</a:t>
            </a:r>
            <a:r>
              <a:rPr lang="en-US" altLang="ko-KR" dirty="0"/>
              <a:t>, 1</a:t>
            </a:r>
            <a:r>
              <a:rPr lang="ko-KR" altLang="en-US" dirty="0"/>
              <a:t>이 호스트 부분이라는 것을 알 수 있는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092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1805</Words>
  <Application>Microsoft Office PowerPoint</Application>
  <PresentationFormat>와이드스크린</PresentationFormat>
  <Paragraphs>170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210 트리거 L</vt:lpstr>
      <vt:lpstr>HY견고딕</vt:lpstr>
      <vt:lpstr>굴림</vt:lpstr>
      <vt:lpstr>한컴 솔잎 M</vt:lpstr>
      <vt:lpstr>한컴 윤고딕 250</vt:lpstr>
      <vt:lpstr>한컴 윤체 L</vt:lpstr>
      <vt:lpstr>Arial</vt:lpstr>
      <vt:lpstr>Arial Black</vt:lpstr>
      <vt:lpstr>Calibri</vt:lpstr>
      <vt:lpstr>Calibri Light</vt:lpstr>
      <vt:lpstr>Cambria Math</vt:lpstr>
      <vt:lpstr>1_Office Theme</vt:lpstr>
      <vt:lpstr>PART_05</vt:lpstr>
      <vt:lpstr>라우터에서의 IP주소</vt:lpstr>
      <vt:lpstr>IP주소에 대한 이해</vt:lpstr>
      <vt:lpstr>IP주소에 대한 이해</vt:lpstr>
      <vt:lpstr>IP주소에 대한 이해</vt:lpstr>
      <vt:lpstr>A클래스</vt:lpstr>
      <vt:lpstr>B클래스</vt:lpstr>
      <vt:lpstr>C클래스</vt:lpstr>
      <vt:lpstr>IP주소에 대한 이해</vt:lpstr>
      <vt:lpstr>IP 주소의 활용</vt:lpstr>
      <vt:lpstr>예제1</vt:lpstr>
      <vt:lpstr>예제2</vt:lpstr>
      <vt:lpstr>예제3</vt:lpstr>
      <vt:lpstr>예제4</vt:lpstr>
      <vt:lpstr>서브넷 마스크(Subnet Mask)</vt:lpstr>
      <vt:lpstr>서브넷 마스크(Subnet Mask)</vt:lpstr>
      <vt:lpstr>서브넷 마스크 연산</vt:lpstr>
      <vt:lpstr>서브넷 마스크 연산</vt:lpstr>
      <vt:lpstr>서브넷 마스크의 성질</vt:lpstr>
      <vt:lpstr>서브넷 마스크의 성질</vt:lpstr>
      <vt:lpstr>예제1</vt:lpstr>
      <vt:lpstr>예제2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PART_05</dc:title>
  <dc:creator>정성목</dc:creator>
  <cp:lastModifiedBy>정성목</cp:lastModifiedBy>
  <cp:revision>18</cp:revision>
  <dcterms:created xsi:type="dcterms:W3CDTF">2021-01-18T14:10:31Z</dcterms:created>
  <dcterms:modified xsi:type="dcterms:W3CDTF">2021-01-19T04:34:27Z</dcterms:modified>
</cp:coreProperties>
</file>