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5" r:id="rId6"/>
    <p:sldId id="266" r:id="rId7"/>
    <p:sldId id="267" r:id="rId8"/>
    <p:sldId id="259" r:id="rId9"/>
    <p:sldId id="264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82C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E7606-D9AF-8F40-72DB-BD2540772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C7AA37-4554-3BDC-4969-72273EF20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4AA206-DF2F-6773-CD09-0EE5B56FF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1ED8-82FE-4DC8-98FD-63B0531E4B00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562F5D-ED0B-40C4-D2E6-4A059ACB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1D036-6BFD-CE07-CA70-C3FC7EB75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8B87-0B61-49E1-B488-CEE17FA6D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23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B3B48-22EA-B372-F10D-F7C79FE9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4DBA92-770D-5C41-D3F8-F0440B3CD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63E778-D50B-068E-D19D-AA1F91AA7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1ED8-82FE-4DC8-98FD-63B0531E4B00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B72072-6DFF-734E-ADCC-E3668C7C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BFC72E-7A3C-C66D-BA29-B5C52F29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8B87-0B61-49E1-B488-CEE17FA6D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34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3880FA-E3B7-7D12-6727-CC6E1461D1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27D930-A99C-B389-EEAE-B3C3E0D1A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A9214-D00E-BB38-EF75-ECF138BC0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1ED8-82FE-4DC8-98FD-63B0531E4B00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DEB42-D9CF-434B-ABBC-F2FE97C6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CD6C35-18BC-FE3A-688D-599AB3C44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8B87-0B61-49E1-B488-CEE17FA6D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24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48327-C33E-CEC1-B3EA-EB8A4AED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341E26-22BE-4E45-EAF0-C3553D5E1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FE9D7F-BFFF-1AD3-1B8E-9ED76EA3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1ED8-82FE-4DC8-98FD-63B0531E4B00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F95048-0108-C861-2E80-32D9FCFA7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FDA21B-880A-75A1-7D46-D6CFFE7BA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8B87-0B61-49E1-B488-CEE17FA6D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540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7831B-2724-2CB0-5404-7691291AF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32F643-6028-54D3-200F-493857F88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C22AA3-88C4-813B-3440-264D0E52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1ED8-82FE-4DC8-98FD-63B0531E4B00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A73AE3-89FE-D7A6-46F7-3D0B9AD1B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664041-2F1A-63DB-FADA-6E28B0531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8B87-0B61-49E1-B488-CEE17FA6D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17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3F8DF-D41A-87BF-8C09-C75ED9D7E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A588C-5639-2F8E-3E3E-329333206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C8CE1D-7C6D-A521-F9E7-0C2708AD2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C24E73-E06E-06EC-EE89-83562B7AE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1ED8-82FE-4DC8-98FD-63B0531E4B00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BE9C8F-36D9-DA99-D618-18784D218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93AED-8911-E279-DC14-2E662F8B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8B87-0B61-49E1-B488-CEE17FA6D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45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F1A39-F9A1-3E1A-2A40-4A4C90D7E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735F87-F9E9-7771-3239-22EC8AF07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DA78E1-5091-7A9F-44DF-BBDDAFDFF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CE7FFD-0E50-9B46-66E2-5D0F77FE3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18896A-9399-0899-3E7F-F9198F5D3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06FFCC-A242-D6E2-F81B-054250191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1ED8-82FE-4DC8-98FD-63B0531E4B00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E29912-502D-6F04-75D8-94BA35765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4F4D25-7B89-2D91-CC70-1F8BC6A0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8B87-0B61-49E1-B488-CEE17FA6D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752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042DF-D276-A3ED-8666-0F7C23F6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A9DD67-EAA7-C70E-0689-6D564E185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1ED8-82FE-4DC8-98FD-63B0531E4B00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CCD66C-B917-F1DF-3058-7202204D8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11310E-4338-EB27-A666-174D59F82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8B87-0B61-49E1-B488-CEE17FA6D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15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9A87F9-A946-67FA-02A1-F9BA8D59F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1ED8-82FE-4DC8-98FD-63B0531E4B00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82BA94-2A2C-1269-F961-69A8F5385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9CC436-A83B-5734-E2FE-1FDF66DD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8B87-0B61-49E1-B488-CEE17FA6D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60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6DA74-505E-7919-CEB8-C06768396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91FE6-28CD-8856-CF91-5B7B47E62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C2103F-DE79-9B75-9410-362E55546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BCD681-8129-C1B5-9E41-0BBBA9744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1ED8-82FE-4DC8-98FD-63B0531E4B00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15BA44-F67F-E937-FF23-91E1740EB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2E6D6B-4E8B-A24D-FDC4-03EAD8A3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8B87-0B61-49E1-B488-CEE17FA6D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2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78A82-F02D-5F8F-EB0E-7DFEC1C95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97775F-363D-734E-4F7D-712A0EE0D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D14D35-CAB4-C04F-4CF6-3D8ACF45E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440733-F014-15D3-51BB-F146C05B8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1ED8-82FE-4DC8-98FD-63B0531E4B00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CC8EDA-2A72-766C-F266-CC4DF4740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A8B187-90CF-91DF-5E79-CCC215A22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8B87-0B61-49E1-B488-CEE17FA6D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018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335616-16F9-3C8D-960D-D2028A50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5745C0-A4EA-2E4D-7EBC-E5D514C2F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1051FB-CABC-5A29-B50A-001E37B7DB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01ED8-82FE-4DC8-98FD-63B0531E4B00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94246A-CA4D-EDE5-546A-D29D2FFFD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37F9A-23B7-6CFF-AA14-CC0B7DB2E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98B87-0B61-49E1-B488-CEE17FA6D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kimsoohyun/YOLO-%EC%9D%B4%EB%AF%B8%EC%A7%80-%EB%9D%BC%EB%B2%A8%EB%A7%81%EC%9D%84-%EC%9C%84%ED%95%9C-labelImg-%EC%82%AC%EC%9A%A9%EB%B2%95" TargetMode="External"/><Relationship Id="rId2" Type="http://schemas.openxmlformats.org/officeDocument/2006/relationships/hyperlink" Target="https://github.com/heartexlabs/labelIm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83F2F3E-1516-91D4-6AF8-910EE944B232}"/>
              </a:ext>
            </a:extLst>
          </p:cNvPr>
          <p:cNvSpPr/>
          <p:nvPr/>
        </p:nvSpPr>
        <p:spPr>
          <a:xfrm>
            <a:off x="0" y="0"/>
            <a:ext cx="12192000" cy="36896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 sz="1400"/>
          </a:p>
          <a:p>
            <a:pPr algn="ctr"/>
            <a:r>
              <a:rPr lang="en-US" altLang="ko-KR" sz="1400"/>
              <a:t>Submission Data: </a:t>
            </a:r>
            <a:r>
              <a:rPr lang="en-US" altLang="ko-KR" sz="1400">
                <a:highlight>
                  <a:srgbClr val="FFFF00"/>
                </a:highlight>
              </a:rPr>
              <a:t>23.05.25</a:t>
            </a:r>
          </a:p>
          <a:p>
            <a:pPr algn="ctr"/>
            <a:r>
              <a:rPr lang="en-US" altLang="ko-KR" sz="1400"/>
              <a:t>Course ID: 14448_001</a:t>
            </a:r>
          </a:p>
          <a:p>
            <a:pPr algn="ctr"/>
            <a:r>
              <a:rPr lang="en-US" altLang="ko-KR" sz="1400"/>
              <a:t>Course Name: Deep Learning</a:t>
            </a:r>
          </a:p>
          <a:p>
            <a:pPr algn="ctr"/>
            <a:endParaRPr lang="en-US" altLang="ko-KR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6C40BC-2DDB-A92F-492D-DA6BEE0A7176}"/>
              </a:ext>
            </a:extLst>
          </p:cNvPr>
          <p:cNvSpPr txBox="1"/>
          <p:nvPr/>
        </p:nvSpPr>
        <p:spPr>
          <a:xfrm>
            <a:off x="4288838" y="112057"/>
            <a:ext cx="3614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Deep Learning Active Learning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0512D8-8515-33CB-A9EB-4662A955828C}"/>
              </a:ext>
            </a:extLst>
          </p:cNvPr>
          <p:cNvSpPr txBox="1"/>
          <p:nvPr/>
        </p:nvSpPr>
        <p:spPr>
          <a:xfrm>
            <a:off x="3596369" y="1254538"/>
            <a:ext cx="61325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>
                <a:solidFill>
                  <a:schemeClr val="bg1"/>
                </a:solidFill>
              </a:rPr>
              <a:t>Project Presentation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FE8F80-695B-C364-D6E0-22046A6A1E4D}"/>
              </a:ext>
            </a:extLst>
          </p:cNvPr>
          <p:cNvSpPr txBox="1"/>
          <p:nvPr/>
        </p:nvSpPr>
        <p:spPr>
          <a:xfrm>
            <a:off x="9277431" y="5774443"/>
            <a:ext cx="23912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201835465 Seo Ji Won</a:t>
            </a:r>
          </a:p>
          <a:p>
            <a:r>
              <a:rPr lang="en-US" altLang="ko-KR" sz="1400"/>
              <a:t>201835474 Ahn Hae Bin</a:t>
            </a:r>
          </a:p>
          <a:p>
            <a:r>
              <a:rPr lang="en-US" altLang="ko-KR" sz="1400"/>
              <a:t>202034347 Jeong Si Yeon</a:t>
            </a:r>
          </a:p>
          <a:p>
            <a:r>
              <a:rPr lang="en-US" altLang="ko-KR" sz="1400"/>
              <a:t>201835459 Park</a:t>
            </a:r>
            <a:r>
              <a:rPr lang="ko-KR" altLang="en-US" sz="1400"/>
              <a:t> </a:t>
            </a:r>
            <a:r>
              <a:rPr lang="en-US" altLang="ko-KR" sz="1400"/>
              <a:t>Jun</a:t>
            </a:r>
            <a:r>
              <a:rPr lang="ko-KR" altLang="en-US" sz="1400"/>
              <a:t> </a:t>
            </a:r>
            <a:r>
              <a:rPr lang="en-US" altLang="ko-KR" sz="1400"/>
              <a:t>Young</a:t>
            </a:r>
          </a:p>
        </p:txBody>
      </p:sp>
      <p:pic>
        <p:nvPicPr>
          <p:cNvPr id="16" name="그림 15" descr="상징, 로고, 원, 폰트이(가) 표시된 사진&#10;&#10;자동 생성된 설명">
            <a:extLst>
              <a:ext uri="{FF2B5EF4-FFF2-40B4-BE49-F238E27FC236}">
                <a16:creationId xmlns:a16="http://schemas.microsoft.com/office/drawing/2014/main" id="{52ECB711-C488-949C-19F4-85476634E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948" y="4101567"/>
            <a:ext cx="2450097" cy="24500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008124-5D15-8025-446B-B615A10A4EC8}"/>
              </a:ext>
            </a:extLst>
          </p:cNvPr>
          <p:cNvSpPr txBox="1"/>
          <p:nvPr/>
        </p:nvSpPr>
        <p:spPr>
          <a:xfrm>
            <a:off x="8203824" y="3381906"/>
            <a:ext cx="45384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</a:rPr>
              <a:t>Team: </a:t>
            </a:r>
            <a:r>
              <a:rPr lang="ko-KR" altLang="en-US" sz="1400">
                <a:solidFill>
                  <a:schemeClr val="bg1"/>
                </a:solidFill>
              </a:rPr>
              <a:t>이제는 더 이상 물러설 곳이 없다</a:t>
            </a:r>
            <a:r>
              <a:rPr lang="en-US" altLang="ko-KR" sz="140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223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83F2F3E-1516-91D4-6AF8-910EE944B232}"/>
              </a:ext>
            </a:extLst>
          </p:cNvPr>
          <p:cNvSpPr/>
          <p:nvPr/>
        </p:nvSpPr>
        <p:spPr>
          <a:xfrm>
            <a:off x="0" y="0"/>
            <a:ext cx="12192000" cy="36896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6C40BC-2DDB-A92F-492D-DA6BEE0A7176}"/>
              </a:ext>
            </a:extLst>
          </p:cNvPr>
          <p:cNvSpPr txBox="1"/>
          <p:nvPr/>
        </p:nvSpPr>
        <p:spPr>
          <a:xfrm>
            <a:off x="4288833" y="121670"/>
            <a:ext cx="3614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Deep Learning Active Learning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0512D8-8515-33CB-A9EB-4662A955828C}"/>
              </a:ext>
            </a:extLst>
          </p:cNvPr>
          <p:cNvSpPr txBox="1"/>
          <p:nvPr/>
        </p:nvSpPr>
        <p:spPr>
          <a:xfrm>
            <a:off x="4468240" y="2697256"/>
            <a:ext cx="32555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>
                <a:solidFill>
                  <a:schemeClr val="bg1"/>
                </a:solidFill>
              </a:rPr>
              <a:t>Thank You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FD501-3B21-9319-FE1B-19FC3FD67879}"/>
              </a:ext>
            </a:extLst>
          </p:cNvPr>
          <p:cNvSpPr txBox="1"/>
          <p:nvPr/>
        </p:nvSpPr>
        <p:spPr>
          <a:xfrm>
            <a:off x="222196" y="3921592"/>
            <a:ext cx="1029340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/>
              <a:t>References</a:t>
            </a:r>
          </a:p>
          <a:p>
            <a:endParaRPr lang="en-US" altLang="ko-KR" b="1"/>
          </a:p>
          <a:p>
            <a:r>
              <a:rPr lang="en-US" altLang="ko-KR" sz="1800" b="1">
                <a:hlinkClick r:id="rId2"/>
              </a:rPr>
              <a:t>1. https://github.com/heartexlabs/labelImg</a:t>
            </a:r>
            <a:endParaRPr lang="en-US" altLang="ko-KR" sz="1800" b="1"/>
          </a:p>
          <a:p>
            <a:r>
              <a:rPr lang="en-US" altLang="ko-KR" sz="1800" b="1"/>
              <a:t> </a:t>
            </a:r>
          </a:p>
          <a:p>
            <a:r>
              <a:rPr lang="en-US" altLang="ko-KR" sz="1800" b="1"/>
              <a:t>2. </a:t>
            </a:r>
            <a:r>
              <a:rPr lang="en-US" altLang="ko-KR" sz="1800" b="1">
                <a:hlinkClick r:id="rId3"/>
              </a:rPr>
              <a:t>https://velog.io/@kimsoohyun/YOLO-%EC%9D%B4%EB%AF%B8%EC%A7%80-%EB%9D%BC%EB%B2%A8%EB%A7%81%EC%9D%84-%EC%9C%84%ED%95%9C-labelImg-%EC%82%AC%EC%9A%A9%EB%B2%95</a:t>
            </a:r>
            <a:endParaRPr lang="en-US" altLang="ko-KR" sz="1800" b="1"/>
          </a:p>
          <a:p>
            <a:endParaRPr lang="en-US" altLang="ko-KR" sz="1800" b="1"/>
          </a:p>
          <a:p>
            <a:endParaRPr lang="en-US" altLang="ko-KR" b="1"/>
          </a:p>
          <a:p>
            <a:endParaRPr lang="en-US" altLang="ko-KR">
              <a:solidFill>
                <a:schemeClr val="tx1"/>
              </a:solidFill>
              <a:latin typeface="-apple-system"/>
            </a:endParaRPr>
          </a:p>
          <a:p>
            <a:endParaRPr lang="en-US" altLang="ko-KR" b="1" i="0">
              <a:solidFill>
                <a:schemeClr val="tx1"/>
              </a:solidFill>
              <a:effectLst/>
              <a:latin typeface="-apple-system"/>
            </a:endParaRPr>
          </a:p>
          <a:p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82676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F4C050-B160-5012-78DC-11CC463001A0}"/>
              </a:ext>
            </a:extLst>
          </p:cNvPr>
          <p:cNvSpPr/>
          <p:nvPr/>
        </p:nvSpPr>
        <p:spPr>
          <a:xfrm>
            <a:off x="0" y="0"/>
            <a:ext cx="12192000" cy="80288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A8DA2A17-FE09-342F-FA5C-06CF6D30E898}"/>
              </a:ext>
            </a:extLst>
          </p:cNvPr>
          <p:cNvSpPr/>
          <p:nvPr/>
        </p:nvSpPr>
        <p:spPr>
          <a:xfrm rot="5400000">
            <a:off x="-2" y="2"/>
            <a:ext cx="802889" cy="80288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09B192-4EA6-7B43-1A59-FF0E64C4D2DB}"/>
              </a:ext>
            </a:extLst>
          </p:cNvPr>
          <p:cNvSpPr/>
          <p:nvPr/>
        </p:nvSpPr>
        <p:spPr>
          <a:xfrm>
            <a:off x="0" y="807799"/>
            <a:ext cx="12192000" cy="605020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083CF7-59E3-EE97-AD13-17623E6DD89A}"/>
              </a:ext>
            </a:extLst>
          </p:cNvPr>
          <p:cNvSpPr/>
          <p:nvPr/>
        </p:nvSpPr>
        <p:spPr>
          <a:xfrm>
            <a:off x="0" y="802888"/>
            <a:ext cx="12192000" cy="60551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091CFB-3975-58B7-06F0-606EC08D43C1}"/>
              </a:ext>
            </a:extLst>
          </p:cNvPr>
          <p:cNvSpPr/>
          <p:nvPr/>
        </p:nvSpPr>
        <p:spPr>
          <a:xfrm>
            <a:off x="510948" y="690058"/>
            <a:ext cx="11697629" cy="6050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2" name="그림 21" descr="실루엣, 스케치, 흑백, 일러스트레이션이(가) 표시된 사진&#10;&#10;자동 생성된 설명">
            <a:extLst>
              <a:ext uri="{FF2B5EF4-FFF2-40B4-BE49-F238E27FC236}">
                <a16:creationId xmlns:a16="http://schemas.microsoft.com/office/drawing/2014/main" id="{BA1B6C04-2F28-6FA0-D959-0EE0A6BC8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108" y="5222062"/>
            <a:ext cx="1318701" cy="150708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A96928F-194D-E1A7-B83A-CCCEABE998FC}"/>
              </a:ext>
            </a:extLst>
          </p:cNvPr>
          <p:cNvSpPr txBox="1"/>
          <p:nvPr/>
        </p:nvSpPr>
        <p:spPr>
          <a:xfrm>
            <a:off x="1272289" y="5106739"/>
            <a:ext cx="24160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>
                <a:solidFill>
                  <a:schemeClr val="bg1"/>
                </a:solidFill>
              </a:rPr>
              <a:t>Code Repository</a:t>
            </a:r>
            <a:endParaRPr lang="ko-KR" altLang="en-US" sz="2200" b="1">
              <a:solidFill>
                <a:schemeClr val="bg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9607E04-8FEB-B5D7-025A-B3A090BC0394}"/>
              </a:ext>
            </a:extLst>
          </p:cNvPr>
          <p:cNvSpPr/>
          <p:nvPr/>
        </p:nvSpPr>
        <p:spPr>
          <a:xfrm>
            <a:off x="1191396" y="1751261"/>
            <a:ext cx="10336731" cy="3712029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b="1">
                <a:solidFill>
                  <a:schemeClr val="tx1"/>
                </a:solidFill>
              </a:rPr>
              <a:t>Team Introduction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2000" b="1">
                <a:solidFill>
                  <a:schemeClr val="tx1"/>
                </a:solidFill>
              </a:rPr>
              <a:t>Project Overview: topic, repository dataset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b="1">
                <a:solidFill>
                  <a:schemeClr val="tx1"/>
                </a:solidFill>
              </a:rPr>
              <a:t>Model – YOLOv5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b="1">
                <a:solidFill>
                  <a:schemeClr val="tx1"/>
                </a:solidFill>
              </a:rPr>
              <a:t>Result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z="2000" b="1">
                <a:solidFill>
                  <a:schemeClr val="tx1"/>
                </a:solidFill>
              </a:rPr>
              <a:t>After transfer learning - Evalution / Analysis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z="2000" b="1">
                <a:solidFill>
                  <a:schemeClr val="tx1"/>
                </a:solidFill>
              </a:rPr>
              <a:t>Opinion</a:t>
            </a:r>
          </a:p>
          <a:p>
            <a:pPr algn="ctr"/>
            <a:endParaRPr lang="en-US" altLang="ko-KR" sz="2200" b="1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76D81D-F2AC-B97F-ED27-20476A864ECC}"/>
              </a:ext>
            </a:extLst>
          </p:cNvPr>
          <p:cNvSpPr txBox="1"/>
          <p:nvPr/>
        </p:nvSpPr>
        <p:spPr>
          <a:xfrm>
            <a:off x="4250073" y="131102"/>
            <a:ext cx="42193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Deep Learning Active Learning 2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0C2596F-2322-0823-CF0B-8B9EF0395B4D}"/>
              </a:ext>
            </a:extLst>
          </p:cNvPr>
          <p:cNvSpPr/>
          <p:nvPr/>
        </p:nvSpPr>
        <p:spPr>
          <a:xfrm>
            <a:off x="1067750" y="1387506"/>
            <a:ext cx="1867954" cy="60129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>
                <a:solidFill>
                  <a:schemeClr val="bg1"/>
                </a:solidFill>
              </a:rPr>
              <a:t>Contents</a:t>
            </a:r>
            <a:endParaRPr lang="ko-KR" altLang="en-US" sz="2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5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F4C050-B160-5012-78DC-11CC463001A0}"/>
              </a:ext>
            </a:extLst>
          </p:cNvPr>
          <p:cNvSpPr/>
          <p:nvPr/>
        </p:nvSpPr>
        <p:spPr>
          <a:xfrm>
            <a:off x="0" y="0"/>
            <a:ext cx="12192000" cy="80288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A8DA2A17-FE09-342F-FA5C-06CF6D30E898}"/>
              </a:ext>
            </a:extLst>
          </p:cNvPr>
          <p:cNvSpPr/>
          <p:nvPr/>
        </p:nvSpPr>
        <p:spPr>
          <a:xfrm rot="5400000">
            <a:off x="-2" y="2"/>
            <a:ext cx="802889" cy="80288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09B192-4EA6-7B43-1A59-FF0E64C4D2DB}"/>
              </a:ext>
            </a:extLst>
          </p:cNvPr>
          <p:cNvSpPr/>
          <p:nvPr/>
        </p:nvSpPr>
        <p:spPr>
          <a:xfrm>
            <a:off x="0" y="807799"/>
            <a:ext cx="12192000" cy="605020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083CF7-59E3-EE97-AD13-17623E6DD89A}"/>
              </a:ext>
            </a:extLst>
          </p:cNvPr>
          <p:cNvSpPr/>
          <p:nvPr/>
        </p:nvSpPr>
        <p:spPr>
          <a:xfrm>
            <a:off x="0" y="802888"/>
            <a:ext cx="12192000" cy="60551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091CFB-3975-58B7-06F0-606EC08D43C1}"/>
              </a:ext>
            </a:extLst>
          </p:cNvPr>
          <p:cNvSpPr/>
          <p:nvPr/>
        </p:nvSpPr>
        <p:spPr>
          <a:xfrm>
            <a:off x="510948" y="690058"/>
            <a:ext cx="11697629" cy="6050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2" name="그림 21" descr="실루엣, 스케치, 흑백, 일러스트레이션이(가) 표시된 사진&#10;&#10;자동 생성된 설명">
            <a:extLst>
              <a:ext uri="{FF2B5EF4-FFF2-40B4-BE49-F238E27FC236}">
                <a16:creationId xmlns:a16="http://schemas.microsoft.com/office/drawing/2014/main" id="{BA1B6C04-2F28-6FA0-D959-0EE0A6BC8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108" y="5222062"/>
            <a:ext cx="1318701" cy="150708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A96928F-194D-E1A7-B83A-CCCEABE998FC}"/>
              </a:ext>
            </a:extLst>
          </p:cNvPr>
          <p:cNvSpPr txBox="1"/>
          <p:nvPr/>
        </p:nvSpPr>
        <p:spPr>
          <a:xfrm>
            <a:off x="1272289" y="5106739"/>
            <a:ext cx="24160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>
                <a:solidFill>
                  <a:schemeClr val="bg1"/>
                </a:solidFill>
              </a:rPr>
              <a:t>Code Repository</a:t>
            </a:r>
            <a:endParaRPr lang="ko-KR" altLang="en-US" sz="2200" b="1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915E44-3E5A-2DBD-FD20-D0FD1F4465FD}"/>
              </a:ext>
            </a:extLst>
          </p:cNvPr>
          <p:cNvSpPr txBox="1"/>
          <p:nvPr/>
        </p:nvSpPr>
        <p:spPr>
          <a:xfrm>
            <a:off x="4509684" y="-53930"/>
            <a:ext cx="3975518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>
                <a:solidFill>
                  <a:schemeClr val="bg1"/>
                </a:solidFill>
              </a:rPr>
              <a:t>1. Team Introduction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9607E04-8FEB-B5D7-025A-B3A090BC0394}"/>
              </a:ext>
            </a:extLst>
          </p:cNvPr>
          <p:cNvSpPr/>
          <p:nvPr/>
        </p:nvSpPr>
        <p:spPr>
          <a:xfrm>
            <a:off x="1273378" y="1771239"/>
            <a:ext cx="10336731" cy="2061429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>
                <a:solidFill>
                  <a:schemeClr val="tx1"/>
                </a:solidFill>
              </a:rPr>
              <a:t>1. 201835465 Seo Ji Won</a:t>
            </a:r>
          </a:p>
          <a:p>
            <a:pPr>
              <a:lnSpc>
                <a:spcPct val="150000"/>
              </a:lnSpc>
            </a:pPr>
            <a:r>
              <a:rPr lang="en-US" altLang="ko-KR" b="1">
                <a:solidFill>
                  <a:schemeClr val="tx1"/>
                </a:solidFill>
              </a:rPr>
              <a:t>2. 201835474 Ahn Hae Bin</a:t>
            </a:r>
          </a:p>
          <a:p>
            <a:pPr>
              <a:lnSpc>
                <a:spcPct val="150000"/>
              </a:lnSpc>
            </a:pPr>
            <a:r>
              <a:rPr lang="en-US" altLang="ko-KR" b="1">
                <a:solidFill>
                  <a:schemeClr val="tx1"/>
                </a:solidFill>
              </a:rPr>
              <a:t>3. 202034347 Jeong Si Yeon</a:t>
            </a:r>
          </a:p>
          <a:p>
            <a:pPr>
              <a:lnSpc>
                <a:spcPct val="150000"/>
              </a:lnSpc>
            </a:pPr>
            <a:r>
              <a:rPr lang="en-US" altLang="ko-KR" b="1">
                <a:solidFill>
                  <a:schemeClr val="tx1"/>
                </a:solidFill>
              </a:rPr>
              <a:t>4. 201835459 Park</a:t>
            </a:r>
            <a:r>
              <a:rPr lang="ko-KR" altLang="en-US" b="1">
                <a:solidFill>
                  <a:schemeClr val="tx1"/>
                </a:solidFill>
              </a:rPr>
              <a:t> </a:t>
            </a:r>
            <a:r>
              <a:rPr lang="en-US" altLang="ko-KR" b="1">
                <a:solidFill>
                  <a:schemeClr val="tx1"/>
                </a:solidFill>
              </a:rPr>
              <a:t>Jun</a:t>
            </a:r>
            <a:r>
              <a:rPr lang="ko-KR" altLang="en-US" b="1">
                <a:solidFill>
                  <a:schemeClr val="tx1"/>
                </a:solidFill>
              </a:rPr>
              <a:t> </a:t>
            </a:r>
            <a:r>
              <a:rPr lang="en-US" altLang="ko-KR" b="1">
                <a:solidFill>
                  <a:schemeClr val="tx1"/>
                </a:solidFill>
              </a:rPr>
              <a:t>Young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57E606D-4C8A-6624-78C6-7C7C4072FC13}"/>
              </a:ext>
            </a:extLst>
          </p:cNvPr>
          <p:cNvSpPr/>
          <p:nvPr/>
        </p:nvSpPr>
        <p:spPr>
          <a:xfrm>
            <a:off x="1067750" y="1387506"/>
            <a:ext cx="1867954" cy="60129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>
                <a:solidFill>
                  <a:schemeClr val="bg1"/>
                </a:solidFill>
              </a:rPr>
              <a:t>Member</a:t>
            </a:r>
            <a:endParaRPr lang="ko-KR" altLang="en-US" sz="2200" b="1">
              <a:solidFill>
                <a:schemeClr val="bg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04AB6F5-9739-AC83-AF18-6F121067EEAF}"/>
              </a:ext>
            </a:extLst>
          </p:cNvPr>
          <p:cNvSpPr/>
          <p:nvPr/>
        </p:nvSpPr>
        <p:spPr>
          <a:xfrm>
            <a:off x="1273378" y="4395393"/>
            <a:ext cx="10407674" cy="801429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i="0">
                <a:solidFill>
                  <a:srgbClr val="343434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이제는 더 이상 물러설 곳이 없다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501B849-1ACB-30F4-9132-D4A4D2E8D05A}"/>
              </a:ext>
            </a:extLst>
          </p:cNvPr>
          <p:cNvSpPr/>
          <p:nvPr/>
        </p:nvSpPr>
        <p:spPr>
          <a:xfrm>
            <a:off x="1145495" y="4161528"/>
            <a:ext cx="1867954" cy="60129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>
                <a:solidFill>
                  <a:schemeClr val="bg1"/>
                </a:solidFill>
              </a:rPr>
              <a:t>Team Name</a:t>
            </a:r>
            <a:endParaRPr lang="ko-KR" altLang="en-US" sz="2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967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F4C050-B160-5012-78DC-11CC463001A0}"/>
              </a:ext>
            </a:extLst>
          </p:cNvPr>
          <p:cNvSpPr/>
          <p:nvPr/>
        </p:nvSpPr>
        <p:spPr>
          <a:xfrm>
            <a:off x="0" y="0"/>
            <a:ext cx="12192000" cy="80288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A8DA2A17-FE09-342F-FA5C-06CF6D30E898}"/>
              </a:ext>
            </a:extLst>
          </p:cNvPr>
          <p:cNvSpPr/>
          <p:nvPr/>
        </p:nvSpPr>
        <p:spPr>
          <a:xfrm rot="5400000">
            <a:off x="-2" y="2"/>
            <a:ext cx="802889" cy="80288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09B192-4EA6-7B43-1A59-FF0E64C4D2DB}"/>
              </a:ext>
            </a:extLst>
          </p:cNvPr>
          <p:cNvSpPr/>
          <p:nvPr/>
        </p:nvSpPr>
        <p:spPr>
          <a:xfrm>
            <a:off x="0" y="807799"/>
            <a:ext cx="12192000" cy="605020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083CF7-59E3-EE97-AD13-17623E6DD89A}"/>
              </a:ext>
            </a:extLst>
          </p:cNvPr>
          <p:cNvSpPr/>
          <p:nvPr/>
        </p:nvSpPr>
        <p:spPr>
          <a:xfrm>
            <a:off x="0" y="802888"/>
            <a:ext cx="12192000" cy="60551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091CFB-3975-58B7-06F0-606EC08D43C1}"/>
              </a:ext>
            </a:extLst>
          </p:cNvPr>
          <p:cNvSpPr/>
          <p:nvPr/>
        </p:nvSpPr>
        <p:spPr>
          <a:xfrm>
            <a:off x="510948" y="690058"/>
            <a:ext cx="11697629" cy="6050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2" name="그림 21" descr="실루엣, 스케치, 흑백, 일러스트레이션이(가) 표시된 사진&#10;&#10;자동 생성된 설명">
            <a:extLst>
              <a:ext uri="{FF2B5EF4-FFF2-40B4-BE49-F238E27FC236}">
                <a16:creationId xmlns:a16="http://schemas.microsoft.com/office/drawing/2014/main" id="{BA1B6C04-2F28-6FA0-D959-0EE0A6BC8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108" y="5222062"/>
            <a:ext cx="1318701" cy="150708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A96928F-194D-E1A7-B83A-CCCEABE998FC}"/>
              </a:ext>
            </a:extLst>
          </p:cNvPr>
          <p:cNvSpPr txBox="1"/>
          <p:nvPr/>
        </p:nvSpPr>
        <p:spPr>
          <a:xfrm>
            <a:off x="1272289" y="5106739"/>
            <a:ext cx="24160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>
                <a:solidFill>
                  <a:schemeClr val="bg1"/>
                </a:solidFill>
              </a:rPr>
              <a:t>Code Repository</a:t>
            </a:r>
            <a:endParaRPr lang="ko-KR" altLang="en-US" sz="2200" b="1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915E44-3E5A-2DBD-FD20-D0FD1F4465FD}"/>
              </a:ext>
            </a:extLst>
          </p:cNvPr>
          <p:cNvSpPr txBox="1"/>
          <p:nvPr/>
        </p:nvSpPr>
        <p:spPr>
          <a:xfrm>
            <a:off x="4723763" y="83082"/>
            <a:ext cx="35778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2. Project Overview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9607E04-8FEB-B5D7-025A-B3A090BC0394}"/>
              </a:ext>
            </a:extLst>
          </p:cNvPr>
          <p:cNvSpPr/>
          <p:nvPr/>
        </p:nvSpPr>
        <p:spPr>
          <a:xfrm>
            <a:off x="1273378" y="1771240"/>
            <a:ext cx="10336731" cy="1853703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>
                <a:solidFill>
                  <a:schemeClr val="tx1"/>
                </a:solidFill>
                <a:latin typeface="-apple-system"/>
              </a:rPr>
              <a:t>Human Pose Estimation</a:t>
            </a:r>
          </a:p>
          <a:p>
            <a:pPr algn="ctr"/>
            <a:endParaRPr lang="en-US" altLang="ko-KR" sz="2200" b="1">
              <a:solidFill>
                <a:schemeClr val="tx1"/>
              </a:solidFill>
              <a:latin typeface="-apple-system"/>
            </a:endParaRPr>
          </a:p>
          <a:p>
            <a:pPr algn="ctr"/>
            <a:r>
              <a:rPr lang="en-US" altLang="ko-KR" sz="2200" b="1">
                <a:solidFill>
                  <a:schemeClr val="tx1"/>
                </a:solidFill>
                <a:highlight>
                  <a:srgbClr val="FFFF00"/>
                </a:highlight>
                <a:latin typeface="-apple-system"/>
              </a:rPr>
              <a:t>Our Goal is </a:t>
            </a:r>
          </a:p>
          <a:p>
            <a:pPr algn="ctr"/>
            <a:endParaRPr lang="en-US" altLang="ko-KR" sz="2200" b="1">
              <a:solidFill>
                <a:schemeClr val="tx1"/>
              </a:solidFill>
              <a:latin typeface="-apple-system"/>
            </a:endParaRPr>
          </a:p>
          <a:p>
            <a:pPr algn="ctr"/>
            <a:endParaRPr lang="en-US" altLang="ko-KR" sz="2200" b="1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57E606D-4C8A-6624-78C6-7C7C4072FC13}"/>
              </a:ext>
            </a:extLst>
          </p:cNvPr>
          <p:cNvSpPr/>
          <p:nvPr/>
        </p:nvSpPr>
        <p:spPr>
          <a:xfrm>
            <a:off x="1067750" y="1387506"/>
            <a:ext cx="1867954" cy="60129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>
                <a:solidFill>
                  <a:schemeClr val="bg1"/>
                </a:solidFill>
              </a:rPr>
              <a:t>Topic</a:t>
            </a:r>
            <a:endParaRPr lang="ko-KR" altLang="en-US" sz="2200" b="1">
              <a:solidFill>
                <a:schemeClr val="bg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22800FF-77F2-1267-06F4-9F0B439E3D0D}"/>
              </a:ext>
            </a:extLst>
          </p:cNvPr>
          <p:cNvSpPr/>
          <p:nvPr/>
        </p:nvSpPr>
        <p:spPr>
          <a:xfrm>
            <a:off x="1272289" y="4485060"/>
            <a:ext cx="10336731" cy="601299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-apple-system"/>
              </a:rPr>
              <a:t>https://github.com/JeongSiYeon/DL23_ActiveLearning2</a:t>
            </a:r>
            <a:endParaRPr lang="ko-KR" altLang="en-US" sz="200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18DE598-F000-673D-F4C6-BDBAE41DBC62}"/>
              </a:ext>
            </a:extLst>
          </p:cNvPr>
          <p:cNvSpPr/>
          <p:nvPr/>
        </p:nvSpPr>
        <p:spPr>
          <a:xfrm>
            <a:off x="1066662" y="3955831"/>
            <a:ext cx="2111967" cy="60129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>
                <a:solidFill>
                  <a:schemeClr val="bg1"/>
                </a:solidFill>
              </a:rPr>
              <a:t>Repository</a:t>
            </a:r>
            <a:endParaRPr lang="ko-KR" altLang="en-US" sz="2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671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F4C050-B160-5012-78DC-11CC463001A0}"/>
              </a:ext>
            </a:extLst>
          </p:cNvPr>
          <p:cNvSpPr/>
          <p:nvPr/>
        </p:nvSpPr>
        <p:spPr>
          <a:xfrm>
            <a:off x="0" y="0"/>
            <a:ext cx="12192000" cy="80288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A8DA2A17-FE09-342F-FA5C-06CF6D30E898}"/>
              </a:ext>
            </a:extLst>
          </p:cNvPr>
          <p:cNvSpPr/>
          <p:nvPr/>
        </p:nvSpPr>
        <p:spPr>
          <a:xfrm rot="5400000">
            <a:off x="-2" y="2"/>
            <a:ext cx="802889" cy="80288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09B192-4EA6-7B43-1A59-FF0E64C4D2DB}"/>
              </a:ext>
            </a:extLst>
          </p:cNvPr>
          <p:cNvSpPr/>
          <p:nvPr/>
        </p:nvSpPr>
        <p:spPr>
          <a:xfrm>
            <a:off x="0" y="807799"/>
            <a:ext cx="12192000" cy="605020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083CF7-59E3-EE97-AD13-17623E6DD89A}"/>
              </a:ext>
            </a:extLst>
          </p:cNvPr>
          <p:cNvSpPr/>
          <p:nvPr/>
        </p:nvSpPr>
        <p:spPr>
          <a:xfrm>
            <a:off x="0" y="802888"/>
            <a:ext cx="12192000" cy="60551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091CFB-3975-58B7-06F0-606EC08D43C1}"/>
              </a:ext>
            </a:extLst>
          </p:cNvPr>
          <p:cNvSpPr/>
          <p:nvPr/>
        </p:nvSpPr>
        <p:spPr>
          <a:xfrm>
            <a:off x="510948" y="690058"/>
            <a:ext cx="11697629" cy="6050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2" name="그림 21" descr="실루엣, 스케치, 흑백, 일러스트레이션이(가) 표시된 사진&#10;&#10;자동 생성된 설명">
            <a:extLst>
              <a:ext uri="{FF2B5EF4-FFF2-40B4-BE49-F238E27FC236}">
                <a16:creationId xmlns:a16="http://schemas.microsoft.com/office/drawing/2014/main" id="{BA1B6C04-2F28-6FA0-D959-0EE0A6BC8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255" y="5853087"/>
            <a:ext cx="766554" cy="87606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A96928F-194D-E1A7-B83A-CCCEABE998FC}"/>
              </a:ext>
            </a:extLst>
          </p:cNvPr>
          <p:cNvSpPr txBox="1"/>
          <p:nvPr/>
        </p:nvSpPr>
        <p:spPr>
          <a:xfrm>
            <a:off x="1272289" y="5106739"/>
            <a:ext cx="24160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>
                <a:solidFill>
                  <a:schemeClr val="bg1"/>
                </a:solidFill>
              </a:rPr>
              <a:t>Code Repository</a:t>
            </a:r>
            <a:endParaRPr lang="ko-KR" altLang="en-US" sz="2200" b="1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915E44-3E5A-2DBD-FD20-D0FD1F4465FD}"/>
              </a:ext>
            </a:extLst>
          </p:cNvPr>
          <p:cNvSpPr txBox="1"/>
          <p:nvPr/>
        </p:nvSpPr>
        <p:spPr>
          <a:xfrm>
            <a:off x="4723763" y="83082"/>
            <a:ext cx="35778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2. Project Overview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16C8E92-EF2D-D6E8-80BA-B2B16300A73A}"/>
              </a:ext>
            </a:extLst>
          </p:cNvPr>
          <p:cNvSpPr/>
          <p:nvPr/>
        </p:nvSpPr>
        <p:spPr>
          <a:xfrm>
            <a:off x="1272289" y="1804665"/>
            <a:ext cx="10336731" cy="4476062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-apple-system"/>
              </a:rPr>
              <a:t>OpenImages Dataset </a:t>
            </a:r>
            <a:r>
              <a:rPr lang="en-US" altLang="ko-KR" sz="2400" b="1">
                <a:solidFill>
                  <a:schemeClr val="tx1"/>
                </a:solidFill>
                <a:highlight>
                  <a:srgbClr val="FFFF00"/>
                </a:highlight>
                <a:latin typeface="-apple-system"/>
              </a:rPr>
              <a:t>for training</a:t>
            </a:r>
          </a:p>
          <a:p>
            <a:pPr marL="342900" indent="-342900">
              <a:buFontTx/>
              <a:buChar char="-"/>
            </a:pPr>
            <a:r>
              <a:rPr lang="en-US" altLang="ko-KR" sz="2000" b="1" i="0" u="sng">
                <a:solidFill>
                  <a:srgbClr val="374151"/>
                </a:solidFill>
                <a:effectLst/>
                <a:latin typeface="Söhne"/>
              </a:rPr>
              <a:t>open-source</a:t>
            </a:r>
            <a:r>
              <a:rPr lang="en-US" altLang="ko-KR" sz="2000" b="0" i="0" u="sng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ko-KR" sz="2000" b="0" i="0">
                <a:solidFill>
                  <a:srgbClr val="374151"/>
                </a:solidFill>
                <a:effectLst/>
                <a:latin typeface="Söhne"/>
              </a:rPr>
              <a:t>image dataset </a:t>
            </a:r>
          </a:p>
          <a:p>
            <a:pPr marL="342900" indent="-342900">
              <a:buFontTx/>
              <a:buChar char="-"/>
            </a:pPr>
            <a:r>
              <a:rPr lang="en-US" altLang="ko-KR" sz="2000" b="0" i="0">
                <a:solidFill>
                  <a:srgbClr val="374151"/>
                </a:solidFill>
                <a:effectLst/>
                <a:latin typeface="Söhne"/>
              </a:rPr>
              <a:t>consists of </a:t>
            </a:r>
            <a:r>
              <a:rPr lang="en-US" altLang="ko-KR" sz="2000" b="1" i="0" u="sng">
                <a:solidFill>
                  <a:srgbClr val="374151"/>
                </a:solidFill>
                <a:effectLst/>
                <a:latin typeface="Söhne"/>
              </a:rPr>
              <a:t>millions of images, each labeled with annotations</a:t>
            </a:r>
            <a:r>
              <a:rPr lang="en-US" altLang="ko-KR" sz="2000" b="1" i="0">
                <a:solidFill>
                  <a:srgbClr val="374151"/>
                </a:solidFill>
                <a:effectLst/>
                <a:latin typeface="Söhne"/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en-US" altLang="ko-KR" sz="2000" b="0" i="0">
                <a:solidFill>
                  <a:srgbClr val="374151"/>
                </a:solidFill>
                <a:effectLst/>
                <a:latin typeface="Söhne"/>
              </a:rPr>
              <a:t>covers a wide range of object categories, such as </a:t>
            </a:r>
            <a:r>
              <a:rPr lang="en-US" altLang="ko-KR" sz="2000" b="1" i="0" u="sng">
                <a:solidFill>
                  <a:schemeClr val="tx1"/>
                </a:solidFill>
                <a:effectLst/>
                <a:latin typeface="Söhne"/>
              </a:rPr>
              <a:t>animals</a:t>
            </a:r>
            <a:r>
              <a:rPr lang="en-US" altLang="ko-KR" sz="2000" b="0" i="0">
                <a:solidFill>
                  <a:srgbClr val="374151"/>
                </a:solidFill>
                <a:effectLst/>
                <a:latin typeface="Söhne"/>
              </a:rPr>
              <a:t>, vehicles, and more.</a:t>
            </a:r>
          </a:p>
          <a:p>
            <a:pPr marL="342900" indent="-342900">
              <a:buFontTx/>
              <a:buChar char="-"/>
            </a:pPr>
            <a:r>
              <a:rPr lang="en-US" altLang="ko-KR" sz="2000" b="0" i="0">
                <a:solidFill>
                  <a:srgbClr val="374151"/>
                </a:solidFill>
                <a:effectLst/>
                <a:latin typeface="Söhne"/>
              </a:rPr>
              <a:t>It is frequently updated and expanded to include more images and annotations</a:t>
            </a:r>
          </a:p>
          <a:p>
            <a:pPr marL="342900" indent="-342900">
              <a:buFontTx/>
              <a:buChar char="-"/>
            </a:pPr>
            <a:r>
              <a:rPr lang="en-US" altLang="ko-KR" sz="2000" b="0" i="0">
                <a:solidFill>
                  <a:srgbClr val="374151"/>
                </a:solidFill>
                <a:effectLst/>
                <a:latin typeface="Söhne"/>
              </a:rPr>
              <a:t>We </a:t>
            </a:r>
            <a:r>
              <a:rPr lang="en-US" altLang="ko-KR" sz="2000" b="1" i="0" u="sng">
                <a:solidFill>
                  <a:schemeClr val="tx1"/>
                </a:solidFill>
                <a:effectLst/>
                <a:latin typeface="Söhne"/>
              </a:rPr>
              <a:t>used 500 of dog and cat images</a:t>
            </a:r>
          </a:p>
          <a:p>
            <a:endParaRPr lang="en-US" altLang="ko-KR" sz="2000">
              <a:solidFill>
                <a:srgbClr val="374151"/>
              </a:solidFill>
              <a:latin typeface="Söhne"/>
            </a:endParaRPr>
          </a:p>
          <a:p>
            <a:pPr algn="ctr"/>
            <a:r>
              <a:rPr lang="en-US" altLang="ko-KR" sz="2400" b="1">
                <a:solidFill>
                  <a:schemeClr val="tx1"/>
                </a:solidFill>
                <a:latin typeface="-apple-system"/>
              </a:rPr>
              <a:t>Custom Dataset </a:t>
            </a:r>
            <a:r>
              <a:rPr lang="en-US" altLang="ko-KR" sz="2400" b="1">
                <a:solidFill>
                  <a:schemeClr val="tx1"/>
                </a:solidFill>
                <a:highlight>
                  <a:srgbClr val="FFFF00"/>
                </a:highlight>
                <a:latin typeface="-apple-system"/>
              </a:rPr>
              <a:t>for testing</a:t>
            </a:r>
          </a:p>
          <a:p>
            <a:pPr marL="342900" indent="-342900">
              <a:buFontTx/>
              <a:buChar char="-"/>
            </a:pPr>
            <a:r>
              <a:rPr lang="en-US" altLang="ko-KR" sz="2000">
                <a:solidFill>
                  <a:schemeClr val="tx1"/>
                </a:solidFill>
                <a:latin typeface="Söhne"/>
              </a:rPr>
              <a:t>10 images of Haebin's cat, Haechi</a:t>
            </a:r>
          </a:p>
          <a:p>
            <a:pPr marL="342900" indent="-342900">
              <a:buFontTx/>
              <a:buChar char="-"/>
            </a:pPr>
            <a:r>
              <a:rPr lang="en-US" altLang="ko-KR" sz="2000">
                <a:solidFill>
                  <a:schemeClr val="tx1"/>
                </a:solidFill>
                <a:latin typeface="Söhne"/>
              </a:rPr>
              <a:t>7 images of Ji Won’s dog, </a:t>
            </a:r>
            <a:r>
              <a:rPr lang="en-US" altLang="ko-KR" sz="2000">
                <a:solidFill>
                  <a:schemeClr val="tx1"/>
                </a:solidFill>
                <a:highlight>
                  <a:srgbClr val="FFFF00"/>
                </a:highlight>
                <a:latin typeface="Söhne"/>
              </a:rPr>
              <a:t>?????</a:t>
            </a:r>
            <a:endParaRPr lang="ko-KR" altLang="en-US" sz="2000">
              <a:solidFill>
                <a:schemeClr val="tx1"/>
              </a:solidFill>
              <a:highlight>
                <a:srgbClr val="FFFF00"/>
              </a:highlight>
              <a:latin typeface="Söhne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65AD8D2-2CD3-E2CB-9505-108B3AEB0242}"/>
              </a:ext>
            </a:extLst>
          </p:cNvPr>
          <p:cNvSpPr/>
          <p:nvPr/>
        </p:nvSpPr>
        <p:spPr>
          <a:xfrm>
            <a:off x="994630" y="1399527"/>
            <a:ext cx="2111967" cy="60129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>
                <a:solidFill>
                  <a:schemeClr val="bg1"/>
                </a:solidFill>
              </a:rPr>
              <a:t>Dataset</a:t>
            </a:r>
            <a:endParaRPr lang="ko-KR" altLang="en-US" sz="2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471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F4C050-B160-5012-78DC-11CC463001A0}"/>
              </a:ext>
            </a:extLst>
          </p:cNvPr>
          <p:cNvSpPr/>
          <p:nvPr/>
        </p:nvSpPr>
        <p:spPr>
          <a:xfrm>
            <a:off x="0" y="0"/>
            <a:ext cx="12192000" cy="80288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A8DA2A17-FE09-342F-FA5C-06CF6D30E898}"/>
              </a:ext>
            </a:extLst>
          </p:cNvPr>
          <p:cNvSpPr/>
          <p:nvPr/>
        </p:nvSpPr>
        <p:spPr>
          <a:xfrm rot="5400000">
            <a:off x="-2" y="2"/>
            <a:ext cx="802889" cy="80288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09B192-4EA6-7B43-1A59-FF0E64C4D2DB}"/>
              </a:ext>
            </a:extLst>
          </p:cNvPr>
          <p:cNvSpPr/>
          <p:nvPr/>
        </p:nvSpPr>
        <p:spPr>
          <a:xfrm>
            <a:off x="0" y="807799"/>
            <a:ext cx="12192000" cy="605020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083CF7-59E3-EE97-AD13-17623E6DD89A}"/>
              </a:ext>
            </a:extLst>
          </p:cNvPr>
          <p:cNvSpPr/>
          <p:nvPr/>
        </p:nvSpPr>
        <p:spPr>
          <a:xfrm>
            <a:off x="0" y="802888"/>
            <a:ext cx="12192000" cy="60551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091CFB-3975-58B7-06F0-606EC08D43C1}"/>
              </a:ext>
            </a:extLst>
          </p:cNvPr>
          <p:cNvSpPr/>
          <p:nvPr/>
        </p:nvSpPr>
        <p:spPr>
          <a:xfrm>
            <a:off x="510948" y="690058"/>
            <a:ext cx="11697629" cy="6050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2" name="그림 21" descr="실루엣, 스케치, 흑백, 일러스트레이션이(가) 표시된 사진&#10;&#10;자동 생성된 설명">
            <a:extLst>
              <a:ext uri="{FF2B5EF4-FFF2-40B4-BE49-F238E27FC236}">
                <a16:creationId xmlns:a16="http://schemas.microsoft.com/office/drawing/2014/main" id="{BA1B6C04-2F28-6FA0-D959-0EE0A6BC8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108" y="5222062"/>
            <a:ext cx="1318701" cy="150708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5915E44-3E5A-2DBD-FD20-D0FD1F4465FD}"/>
              </a:ext>
            </a:extLst>
          </p:cNvPr>
          <p:cNvSpPr txBox="1"/>
          <p:nvPr/>
        </p:nvSpPr>
        <p:spPr>
          <a:xfrm>
            <a:off x="4723763" y="83082"/>
            <a:ext cx="35778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2. Project Overview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16C8E92-EF2D-D6E8-80BA-B2B16300A73A}"/>
              </a:ext>
            </a:extLst>
          </p:cNvPr>
          <p:cNvSpPr/>
          <p:nvPr/>
        </p:nvSpPr>
        <p:spPr>
          <a:xfrm>
            <a:off x="1255712" y="1412115"/>
            <a:ext cx="10336731" cy="4033770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65AD8D2-2CD3-E2CB-9505-108B3AEB0242}"/>
              </a:ext>
            </a:extLst>
          </p:cNvPr>
          <p:cNvSpPr/>
          <p:nvPr/>
        </p:nvSpPr>
        <p:spPr>
          <a:xfrm>
            <a:off x="978053" y="1006977"/>
            <a:ext cx="3729133" cy="60129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>
                <a:solidFill>
                  <a:schemeClr val="bg1"/>
                </a:solidFill>
              </a:rPr>
              <a:t>How to use </a:t>
            </a:r>
            <a:r>
              <a:rPr lang="en-US" altLang="ko-KR" sz="2200" b="1">
                <a:solidFill>
                  <a:schemeClr val="bg1"/>
                </a:solidFill>
                <a:latin typeface="-apple-system"/>
              </a:rPr>
              <a:t>OpenImages?</a:t>
            </a:r>
            <a:endParaRPr lang="ko-KR" altLang="en-US" sz="2200" b="1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FE4E640-CCC2-4CC1-49B0-F1A9D7A03F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623"/>
          <a:stretch/>
        </p:blipFill>
        <p:spPr>
          <a:xfrm>
            <a:off x="1694186" y="3270530"/>
            <a:ext cx="7848876" cy="19607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CF2698-33BC-F78A-F9D5-75959851ABD1}"/>
              </a:ext>
            </a:extLst>
          </p:cNvPr>
          <p:cNvSpPr txBox="1"/>
          <p:nvPr/>
        </p:nvSpPr>
        <p:spPr>
          <a:xfrm>
            <a:off x="3993834" y="3989622"/>
            <a:ext cx="81796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1">
                <a:highlight>
                  <a:srgbClr val="FFFF00"/>
                </a:highlight>
              </a:rPr>
              <a:t>Using the OpenImages package, </a:t>
            </a:r>
            <a:endParaRPr lang="en-US" altLang="ko-KR" sz="1500" b="1">
              <a:highlight>
                <a:srgbClr val="FFFF00"/>
              </a:highlight>
            </a:endParaRPr>
          </a:p>
          <a:p>
            <a:r>
              <a:rPr lang="ko-KR" altLang="en-US" sz="1500" b="1">
                <a:highlight>
                  <a:srgbClr val="FFFF00"/>
                </a:highlight>
              </a:rPr>
              <a:t>download </a:t>
            </a:r>
            <a:r>
              <a:rPr lang="ko-KR" altLang="en-US" sz="1500" b="1">
                <a:solidFill>
                  <a:srgbClr val="FF0000"/>
                </a:solidFill>
                <a:highlight>
                  <a:srgbClr val="FFFF00"/>
                </a:highlight>
              </a:rPr>
              <a:t>500</a:t>
            </a:r>
            <a:r>
              <a:rPr lang="ko-KR" altLang="en-US" sz="1500" b="1">
                <a:highlight>
                  <a:srgbClr val="FFFF00"/>
                </a:highlight>
              </a:rPr>
              <a:t> images each with the labels </a:t>
            </a:r>
            <a:r>
              <a:rPr lang="ko-KR" altLang="en-US" sz="1500" b="1">
                <a:solidFill>
                  <a:srgbClr val="FF0000"/>
                </a:solidFill>
                <a:highlight>
                  <a:srgbClr val="FFFF00"/>
                </a:highlight>
              </a:rPr>
              <a:t>Cat and Dog</a:t>
            </a:r>
            <a:r>
              <a:rPr lang="ko-KR" altLang="en-US" sz="1500" b="1">
                <a:highlight>
                  <a:srgbClr val="FFFF00"/>
                </a:highlight>
              </a:rPr>
              <a:t> in the Darknet format.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DB65CF4-0F80-94B3-018B-BC0B2A266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4186" y="1933794"/>
            <a:ext cx="7138843" cy="125715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8CB67B5-703B-D079-545F-818DFF082AC6}"/>
              </a:ext>
            </a:extLst>
          </p:cNvPr>
          <p:cNvSpPr txBox="1"/>
          <p:nvPr/>
        </p:nvSpPr>
        <p:spPr>
          <a:xfrm>
            <a:off x="5537956" y="2368845"/>
            <a:ext cx="3572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>
                <a:effectLst/>
                <a:highlight>
                  <a:srgbClr val="FFFF00"/>
                </a:highlight>
                <a:latin typeface="Söhne"/>
              </a:rPr>
              <a:t>install the "openimages" package</a:t>
            </a:r>
            <a:endParaRPr lang="ko-KR" altLang="en-US" b="1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38183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F4C050-B160-5012-78DC-11CC463001A0}"/>
              </a:ext>
            </a:extLst>
          </p:cNvPr>
          <p:cNvSpPr/>
          <p:nvPr/>
        </p:nvSpPr>
        <p:spPr>
          <a:xfrm>
            <a:off x="0" y="0"/>
            <a:ext cx="12192000" cy="80288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A8DA2A17-FE09-342F-FA5C-06CF6D30E898}"/>
              </a:ext>
            </a:extLst>
          </p:cNvPr>
          <p:cNvSpPr/>
          <p:nvPr/>
        </p:nvSpPr>
        <p:spPr>
          <a:xfrm rot="5400000">
            <a:off x="-2" y="2"/>
            <a:ext cx="802889" cy="80288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09B192-4EA6-7B43-1A59-FF0E64C4D2DB}"/>
              </a:ext>
            </a:extLst>
          </p:cNvPr>
          <p:cNvSpPr/>
          <p:nvPr/>
        </p:nvSpPr>
        <p:spPr>
          <a:xfrm>
            <a:off x="0" y="807799"/>
            <a:ext cx="12192000" cy="605020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083CF7-59E3-EE97-AD13-17623E6DD89A}"/>
              </a:ext>
            </a:extLst>
          </p:cNvPr>
          <p:cNvSpPr/>
          <p:nvPr/>
        </p:nvSpPr>
        <p:spPr>
          <a:xfrm>
            <a:off x="0" y="802888"/>
            <a:ext cx="12192000" cy="60551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091CFB-3975-58B7-06F0-606EC08D43C1}"/>
              </a:ext>
            </a:extLst>
          </p:cNvPr>
          <p:cNvSpPr/>
          <p:nvPr/>
        </p:nvSpPr>
        <p:spPr>
          <a:xfrm>
            <a:off x="510948" y="690058"/>
            <a:ext cx="11697629" cy="6050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2" name="그림 21" descr="실루엣, 스케치, 흑백, 일러스트레이션이(가) 표시된 사진&#10;&#10;자동 생성된 설명">
            <a:extLst>
              <a:ext uri="{FF2B5EF4-FFF2-40B4-BE49-F238E27FC236}">
                <a16:creationId xmlns:a16="http://schemas.microsoft.com/office/drawing/2014/main" id="{BA1B6C04-2F28-6FA0-D959-0EE0A6BC8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514" y="5679669"/>
            <a:ext cx="918295" cy="104948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5915E44-3E5A-2DBD-FD20-D0FD1F4465FD}"/>
              </a:ext>
            </a:extLst>
          </p:cNvPr>
          <p:cNvSpPr txBox="1"/>
          <p:nvPr/>
        </p:nvSpPr>
        <p:spPr>
          <a:xfrm>
            <a:off x="4723763" y="83082"/>
            <a:ext cx="35778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2. Project Overview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16C8E92-EF2D-D6E8-80BA-B2B16300A73A}"/>
              </a:ext>
            </a:extLst>
          </p:cNvPr>
          <p:cNvSpPr/>
          <p:nvPr/>
        </p:nvSpPr>
        <p:spPr>
          <a:xfrm>
            <a:off x="1255712" y="1412115"/>
            <a:ext cx="10336731" cy="463808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65AD8D2-2CD3-E2CB-9505-108B3AEB0242}"/>
              </a:ext>
            </a:extLst>
          </p:cNvPr>
          <p:cNvSpPr/>
          <p:nvPr/>
        </p:nvSpPr>
        <p:spPr>
          <a:xfrm>
            <a:off x="978053" y="1006977"/>
            <a:ext cx="4345061" cy="60129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>
                <a:solidFill>
                  <a:schemeClr val="bg1"/>
                </a:solidFill>
              </a:rPr>
              <a:t>How to collect custom imgs</a:t>
            </a:r>
            <a:endParaRPr lang="ko-KR" altLang="en-US" sz="2200" b="1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CB67B5-703B-D079-545F-818DFF082AC6}"/>
              </a:ext>
            </a:extLst>
          </p:cNvPr>
          <p:cNvSpPr txBox="1"/>
          <p:nvPr/>
        </p:nvSpPr>
        <p:spPr>
          <a:xfrm>
            <a:off x="1588948" y="2041831"/>
            <a:ext cx="4770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>
                <a:effectLst/>
                <a:latin typeface="Söhne"/>
              </a:rPr>
              <a:t>1. Collect </a:t>
            </a:r>
            <a:r>
              <a:rPr lang="en-US" altLang="ko-KR" b="1" i="0">
                <a:solidFill>
                  <a:srgbClr val="000000"/>
                </a:solidFill>
                <a:effectLst/>
                <a:latin typeface="noto"/>
              </a:rPr>
              <a:t>7 images of dogs and 10 images of cats</a:t>
            </a:r>
            <a:endParaRPr lang="ko-KR" altLang="en-US" b="1"/>
          </a:p>
        </p:txBody>
      </p:sp>
      <p:pic>
        <p:nvPicPr>
          <p:cNvPr id="6" name="그림 5" descr="애완동물, 스크린샷, 강아지, 실내이(가) 표시된 사진&#10;&#10;자동 생성된 설명">
            <a:extLst>
              <a:ext uri="{FF2B5EF4-FFF2-40B4-BE49-F238E27FC236}">
                <a16:creationId xmlns:a16="http://schemas.microsoft.com/office/drawing/2014/main" id="{1BF7E99E-0A37-E30E-517E-DD798147B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637" y="2621018"/>
            <a:ext cx="3560550" cy="236386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625CFFB-2EE8-E930-D4E7-B58145531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022" y="2621018"/>
            <a:ext cx="2249333" cy="294740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549F7B8-A2C6-B6CF-FA50-A91A3C6C2C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1950" y="3051266"/>
            <a:ext cx="2141219" cy="21081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5BDBA25-CD06-8E6B-E915-C5BC66AB4594}"/>
              </a:ext>
            </a:extLst>
          </p:cNvPr>
          <p:cNvSpPr txBox="1"/>
          <p:nvPr/>
        </p:nvSpPr>
        <p:spPr>
          <a:xfrm>
            <a:off x="6744505" y="2042528"/>
            <a:ext cx="4770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latin typeface="Söhne"/>
              </a:rPr>
              <a:t>2</a:t>
            </a:r>
            <a:r>
              <a:rPr lang="en-US" altLang="ko-KR" b="1" i="0">
                <a:effectLst/>
                <a:latin typeface="Söhne"/>
              </a:rPr>
              <a:t>. Using the labelImg tool, draw a bounding box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269272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F4C050-B160-5012-78DC-11CC463001A0}"/>
              </a:ext>
            </a:extLst>
          </p:cNvPr>
          <p:cNvSpPr/>
          <p:nvPr/>
        </p:nvSpPr>
        <p:spPr>
          <a:xfrm>
            <a:off x="0" y="0"/>
            <a:ext cx="12192000" cy="80288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A8DA2A17-FE09-342F-FA5C-06CF6D30E898}"/>
              </a:ext>
            </a:extLst>
          </p:cNvPr>
          <p:cNvSpPr/>
          <p:nvPr/>
        </p:nvSpPr>
        <p:spPr>
          <a:xfrm rot="5400000">
            <a:off x="-2" y="2"/>
            <a:ext cx="802889" cy="80288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09B192-4EA6-7B43-1A59-FF0E64C4D2DB}"/>
              </a:ext>
            </a:extLst>
          </p:cNvPr>
          <p:cNvSpPr/>
          <p:nvPr/>
        </p:nvSpPr>
        <p:spPr>
          <a:xfrm>
            <a:off x="0" y="807799"/>
            <a:ext cx="12192000" cy="605020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083CF7-59E3-EE97-AD13-17623E6DD89A}"/>
              </a:ext>
            </a:extLst>
          </p:cNvPr>
          <p:cNvSpPr/>
          <p:nvPr/>
        </p:nvSpPr>
        <p:spPr>
          <a:xfrm>
            <a:off x="0" y="802888"/>
            <a:ext cx="12192000" cy="60551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091CFB-3975-58B7-06F0-606EC08D43C1}"/>
              </a:ext>
            </a:extLst>
          </p:cNvPr>
          <p:cNvSpPr/>
          <p:nvPr/>
        </p:nvSpPr>
        <p:spPr>
          <a:xfrm>
            <a:off x="510948" y="690058"/>
            <a:ext cx="11697629" cy="6050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514446-A9CE-0AC8-FE09-F138E8280718}"/>
              </a:ext>
            </a:extLst>
          </p:cNvPr>
          <p:cNvSpPr txBox="1"/>
          <p:nvPr/>
        </p:nvSpPr>
        <p:spPr>
          <a:xfrm>
            <a:off x="2034985" y="1414466"/>
            <a:ext cx="887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>
                <a:solidFill>
                  <a:schemeClr val="bg1"/>
                </a:solidFill>
              </a:rPr>
              <a:t>Topic</a:t>
            </a:r>
            <a:endParaRPr lang="ko-KR" altLang="en-US" sz="2200" b="1">
              <a:solidFill>
                <a:schemeClr val="bg1"/>
              </a:solidFill>
            </a:endParaRPr>
          </a:p>
          <a:p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22" name="그림 21" descr="실루엣, 스케치, 흑백, 일러스트레이션이(가) 표시된 사진&#10;&#10;자동 생성된 설명">
            <a:extLst>
              <a:ext uri="{FF2B5EF4-FFF2-40B4-BE49-F238E27FC236}">
                <a16:creationId xmlns:a16="http://schemas.microsoft.com/office/drawing/2014/main" id="{BA1B6C04-2F28-6FA0-D959-0EE0A6BC8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382" y="5948089"/>
            <a:ext cx="683427" cy="78106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5915E44-3E5A-2DBD-FD20-D0FD1F4465FD}"/>
              </a:ext>
            </a:extLst>
          </p:cNvPr>
          <p:cNvSpPr txBox="1"/>
          <p:nvPr/>
        </p:nvSpPr>
        <p:spPr>
          <a:xfrm>
            <a:off x="5572845" y="87801"/>
            <a:ext cx="17377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3. Model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662D5-881C-C02B-5F68-3567ED155011}"/>
              </a:ext>
            </a:extLst>
          </p:cNvPr>
          <p:cNvSpPr txBox="1"/>
          <p:nvPr/>
        </p:nvSpPr>
        <p:spPr>
          <a:xfrm>
            <a:off x="1640392" y="2680562"/>
            <a:ext cx="17139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>
                <a:solidFill>
                  <a:schemeClr val="bg1"/>
                </a:solidFill>
              </a:rPr>
              <a:t>Application</a:t>
            </a:r>
            <a:endParaRPr lang="ko-KR" altLang="en-US" sz="2200" b="1">
              <a:solidFill>
                <a:schemeClr val="bg1"/>
              </a:solidFill>
            </a:endParaRPr>
          </a:p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AC82D93-5530-7CB9-BF67-D39521193786}"/>
              </a:ext>
            </a:extLst>
          </p:cNvPr>
          <p:cNvSpPr/>
          <p:nvPr/>
        </p:nvSpPr>
        <p:spPr>
          <a:xfrm>
            <a:off x="1273378" y="1771240"/>
            <a:ext cx="10336731" cy="4675742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200" b="1">
              <a:solidFill>
                <a:schemeClr val="tx1"/>
              </a:solidFill>
              <a:latin typeface="-apple-system"/>
            </a:endParaRPr>
          </a:p>
          <a:p>
            <a:pPr algn="ctr"/>
            <a:endParaRPr lang="en-US" altLang="ko-KR" sz="2200" b="1">
              <a:solidFill>
                <a:schemeClr val="tx1"/>
              </a:solidFill>
              <a:latin typeface="-apple-system"/>
            </a:endParaRPr>
          </a:p>
          <a:p>
            <a:pPr algn="ctr"/>
            <a:endParaRPr lang="en-US" altLang="ko-KR" sz="2200" b="1">
              <a:solidFill>
                <a:schemeClr val="tx1"/>
              </a:solidFill>
              <a:latin typeface="-apple-system"/>
            </a:endParaRPr>
          </a:p>
          <a:p>
            <a:pPr algn="ctr"/>
            <a:r>
              <a:rPr lang="en-US" altLang="ko-KR" sz="2200" b="1">
                <a:solidFill>
                  <a:schemeClr val="tx1"/>
                </a:solidFill>
                <a:latin typeface="-apple-system"/>
              </a:rPr>
              <a:t>Stacked Hourglass Networks</a:t>
            </a:r>
            <a:endParaRPr lang="en-US" altLang="ko-KR" sz="2200" b="1" i="0">
              <a:solidFill>
                <a:schemeClr val="tx1"/>
              </a:solidFill>
              <a:effectLst/>
              <a:latin typeface="-apple-system"/>
            </a:endParaRPr>
          </a:p>
          <a:p>
            <a:endParaRPr lang="en-US" altLang="ko-KR" b="1" i="0">
              <a:solidFill>
                <a:schemeClr val="tx1"/>
              </a:solidFill>
              <a:effectLst/>
              <a:latin typeface="-apple-system"/>
            </a:endParaRPr>
          </a:p>
          <a:p>
            <a:pPr marL="285750" indent="-285750">
              <a:buFontTx/>
              <a:buChar char="-"/>
            </a:pPr>
            <a:r>
              <a:rPr lang="en-US" altLang="ko-KR">
                <a:solidFill>
                  <a:schemeClr val="tx1"/>
                </a:solidFill>
                <a:latin typeface="-apple-system"/>
              </a:rPr>
              <a:t>The network based on the </a:t>
            </a:r>
            <a:r>
              <a:rPr lang="en-US" altLang="ko-KR">
                <a:solidFill>
                  <a:srgbClr val="0070C0"/>
                </a:solidFill>
                <a:latin typeface="-apple-system"/>
              </a:rPr>
              <a:t>successive steps of pooling and upsampling</a:t>
            </a:r>
            <a:r>
              <a:rPr lang="en-US" altLang="ko-KR">
                <a:solidFill>
                  <a:schemeClr val="tx1"/>
                </a:solidFill>
                <a:latin typeface="-apple-system"/>
              </a:rPr>
              <a:t> that are done to produce a final set of predictions, hence called “stacked hourglass” </a:t>
            </a:r>
          </a:p>
          <a:p>
            <a:endParaRPr lang="en-US" altLang="ko-KR">
              <a:solidFill>
                <a:schemeClr val="tx1"/>
              </a:solidFill>
              <a:latin typeface="-apple-system"/>
            </a:endParaRPr>
          </a:p>
          <a:p>
            <a:pPr marL="285750" indent="-285750">
              <a:buFontTx/>
              <a:buChar char="-"/>
            </a:pPr>
            <a:r>
              <a:rPr lang="en-US" altLang="ko-KR">
                <a:solidFill>
                  <a:schemeClr val="tx1"/>
                </a:solidFill>
                <a:latin typeface="-apple-system"/>
              </a:rPr>
              <a:t>The design of the hourglass is motivated by the need to </a:t>
            </a:r>
            <a:r>
              <a:rPr lang="en-US" altLang="ko-KR">
                <a:solidFill>
                  <a:srgbClr val="0070C0"/>
                </a:solidFill>
                <a:latin typeface="-apple-system"/>
              </a:rPr>
              <a:t>capture information at every scale</a:t>
            </a:r>
            <a:r>
              <a:rPr lang="en-US" altLang="ko-KR">
                <a:solidFill>
                  <a:schemeClr val="tx1"/>
                </a:solidFill>
                <a:latin typeface="-apple-system"/>
              </a:rPr>
              <a:t>. Features like faces require local evidence, while coherenct understanding of the full body is crucial for determining final poses</a:t>
            </a:r>
          </a:p>
          <a:p>
            <a:endParaRPr lang="en-US" altLang="ko-KR">
              <a:solidFill>
                <a:schemeClr val="tx1"/>
              </a:solidFill>
              <a:latin typeface="-apple-system"/>
            </a:endParaRPr>
          </a:p>
          <a:p>
            <a:endParaRPr lang="en-US" altLang="ko-KR" b="1" i="0">
              <a:solidFill>
                <a:schemeClr val="tx1"/>
              </a:solidFill>
              <a:effectLst/>
              <a:latin typeface="-apple-system"/>
            </a:endParaRPr>
          </a:p>
          <a:p>
            <a:pPr algn="ctr"/>
            <a:endParaRPr lang="en-US" altLang="ko-KR" b="1">
              <a:solidFill>
                <a:schemeClr val="tx1"/>
              </a:solidFill>
              <a:latin typeface="-apple-system"/>
            </a:endParaRPr>
          </a:p>
          <a:p>
            <a:pPr algn="ctr"/>
            <a:endParaRPr lang="en-US" altLang="ko-KR" sz="2200" b="1" i="0">
              <a:solidFill>
                <a:schemeClr val="tx1"/>
              </a:solidFill>
              <a:effectLst/>
              <a:latin typeface="-apple-system"/>
            </a:endParaRPr>
          </a:p>
          <a:p>
            <a:pPr algn="ctr"/>
            <a:endParaRPr lang="en-US" altLang="ko-KR" sz="2200" b="1">
              <a:solidFill>
                <a:schemeClr val="tx1"/>
              </a:solidFill>
              <a:latin typeface="-apple-system"/>
            </a:endParaRPr>
          </a:p>
          <a:p>
            <a:pPr algn="ctr"/>
            <a:endParaRPr lang="en-US" altLang="ko-KR" sz="2200" b="1" i="0">
              <a:solidFill>
                <a:schemeClr val="tx1"/>
              </a:solidFill>
              <a:effectLst/>
              <a:latin typeface="-apple-system"/>
            </a:endParaRPr>
          </a:p>
          <a:p>
            <a:pPr algn="ctr"/>
            <a:endParaRPr lang="en-US" altLang="ko-KR" sz="2200" b="1">
              <a:solidFill>
                <a:schemeClr val="tx1"/>
              </a:solidFill>
              <a:latin typeface="-apple-system"/>
            </a:endParaRPr>
          </a:p>
          <a:p>
            <a:pPr algn="ctr"/>
            <a:endParaRPr lang="en-US" altLang="ko-KR" sz="2200" b="1" i="0">
              <a:solidFill>
                <a:schemeClr val="tx1"/>
              </a:solidFill>
              <a:effectLst/>
              <a:latin typeface="-apple-system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F80D88B-94F6-E748-C083-EE6C9214B8E1}"/>
              </a:ext>
            </a:extLst>
          </p:cNvPr>
          <p:cNvSpPr/>
          <p:nvPr/>
        </p:nvSpPr>
        <p:spPr>
          <a:xfrm>
            <a:off x="1067750" y="1387506"/>
            <a:ext cx="1722583" cy="60129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>
                <a:solidFill>
                  <a:schemeClr val="bg1"/>
                </a:solidFill>
              </a:rPr>
              <a:t>Model</a:t>
            </a:r>
            <a:endParaRPr lang="ko-KR" altLang="en-US" sz="2200" b="1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1CF7260-20CE-CCB3-05B8-CA73C598C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20" y="4727304"/>
            <a:ext cx="4731302" cy="132289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F1E9921-37A6-A8FF-4994-83C1CEE83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890" y="4820401"/>
            <a:ext cx="3930650" cy="113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07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F4C050-B160-5012-78DC-11CC463001A0}"/>
              </a:ext>
            </a:extLst>
          </p:cNvPr>
          <p:cNvSpPr/>
          <p:nvPr/>
        </p:nvSpPr>
        <p:spPr>
          <a:xfrm>
            <a:off x="0" y="0"/>
            <a:ext cx="12192000" cy="80288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A8DA2A17-FE09-342F-FA5C-06CF6D30E898}"/>
              </a:ext>
            </a:extLst>
          </p:cNvPr>
          <p:cNvSpPr/>
          <p:nvPr/>
        </p:nvSpPr>
        <p:spPr>
          <a:xfrm rot="5400000">
            <a:off x="-2" y="2"/>
            <a:ext cx="802889" cy="80288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09B192-4EA6-7B43-1A59-FF0E64C4D2DB}"/>
              </a:ext>
            </a:extLst>
          </p:cNvPr>
          <p:cNvSpPr/>
          <p:nvPr/>
        </p:nvSpPr>
        <p:spPr>
          <a:xfrm>
            <a:off x="0" y="807799"/>
            <a:ext cx="12192000" cy="605020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083CF7-59E3-EE97-AD13-17623E6DD89A}"/>
              </a:ext>
            </a:extLst>
          </p:cNvPr>
          <p:cNvSpPr/>
          <p:nvPr/>
        </p:nvSpPr>
        <p:spPr>
          <a:xfrm>
            <a:off x="0" y="802888"/>
            <a:ext cx="12192000" cy="60551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091CFB-3975-58B7-06F0-606EC08D43C1}"/>
              </a:ext>
            </a:extLst>
          </p:cNvPr>
          <p:cNvSpPr/>
          <p:nvPr/>
        </p:nvSpPr>
        <p:spPr>
          <a:xfrm>
            <a:off x="510948" y="690058"/>
            <a:ext cx="11697629" cy="6050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2" name="그림 21" descr="실루엣, 스케치, 흑백, 일러스트레이션이(가) 표시된 사진&#10;&#10;자동 생성된 설명">
            <a:extLst>
              <a:ext uri="{FF2B5EF4-FFF2-40B4-BE49-F238E27FC236}">
                <a16:creationId xmlns:a16="http://schemas.microsoft.com/office/drawing/2014/main" id="{BA1B6C04-2F28-6FA0-D959-0EE0A6BC8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108" y="5222062"/>
            <a:ext cx="1318701" cy="150708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A96928F-194D-E1A7-B83A-CCCEABE998FC}"/>
              </a:ext>
            </a:extLst>
          </p:cNvPr>
          <p:cNvSpPr txBox="1"/>
          <p:nvPr/>
        </p:nvSpPr>
        <p:spPr>
          <a:xfrm>
            <a:off x="1272289" y="5106739"/>
            <a:ext cx="24160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>
                <a:solidFill>
                  <a:schemeClr val="bg1"/>
                </a:solidFill>
              </a:rPr>
              <a:t>Code Repository</a:t>
            </a:r>
            <a:endParaRPr lang="ko-KR" altLang="en-US" sz="2200" b="1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915E44-3E5A-2DBD-FD20-D0FD1F4465FD}"/>
              </a:ext>
            </a:extLst>
          </p:cNvPr>
          <p:cNvSpPr txBox="1"/>
          <p:nvPr/>
        </p:nvSpPr>
        <p:spPr>
          <a:xfrm>
            <a:off x="5430810" y="76929"/>
            <a:ext cx="18579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4. Result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9607E04-8FEB-B5D7-025A-B3A090BC0394}"/>
              </a:ext>
            </a:extLst>
          </p:cNvPr>
          <p:cNvSpPr/>
          <p:nvPr/>
        </p:nvSpPr>
        <p:spPr>
          <a:xfrm>
            <a:off x="1273378" y="1771240"/>
            <a:ext cx="10336731" cy="601299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>
                <a:solidFill>
                  <a:schemeClr val="tx1"/>
                </a:solidFill>
                <a:latin typeface="-apple-system"/>
              </a:rPr>
              <a:t>Human Pose Estimation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57E606D-4C8A-6624-78C6-7C7C4072FC13}"/>
              </a:ext>
            </a:extLst>
          </p:cNvPr>
          <p:cNvSpPr/>
          <p:nvPr/>
        </p:nvSpPr>
        <p:spPr>
          <a:xfrm>
            <a:off x="1067750" y="1387506"/>
            <a:ext cx="1867954" cy="60129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>
                <a:solidFill>
                  <a:schemeClr val="bg1"/>
                </a:solidFill>
              </a:rPr>
              <a:t>Topic</a:t>
            </a:r>
            <a:endParaRPr lang="ko-KR" altLang="en-US" sz="2200" b="1">
              <a:solidFill>
                <a:schemeClr val="bg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04AB6F5-9739-AC83-AF18-6F121067EEAF}"/>
              </a:ext>
            </a:extLst>
          </p:cNvPr>
          <p:cNvSpPr/>
          <p:nvPr/>
        </p:nvSpPr>
        <p:spPr>
          <a:xfrm>
            <a:off x="1273378" y="3009014"/>
            <a:ext cx="10407674" cy="2144878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>
                <a:solidFill>
                  <a:schemeClr val="tx1"/>
                </a:solidFill>
                <a:latin typeface="-apple-system"/>
              </a:rPr>
              <a:t>Game played by recognizing the player's pose</a:t>
            </a:r>
          </a:p>
          <a:p>
            <a:pPr algn="ctr"/>
            <a:endParaRPr lang="en-US" altLang="ko-KR" sz="2000">
              <a:solidFill>
                <a:schemeClr val="tx1"/>
              </a:solidFill>
              <a:latin typeface="-apple-system"/>
            </a:endParaRPr>
          </a:p>
          <a:p>
            <a:pPr marL="342900" indent="-342900">
              <a:buFontTx/>
              <a:buChar char="-"/>
            </a:pPr>
            <a:r>
              <a:rPr lang="en-US" altLang="ko-KR">
                <a:solidFill>
                  <a:schemeClr val="tx1"/>
                </a:solidFill>
                <a:latin typeface="-apple-system"/>
              </a:rPr>
              <a:t>This model can be used for games that can be played by recognizing the player's pose.</a:t>
            </a:r>
          </a:p>
          <a:p>
            <a:pPr marL="342900" indent="-342900">
              <a:buFontTx/>
              <a:buChar char="-"/>
            </a:pPr>
            <a:r>
              <a:rPr lang="en-US" altLang="ko-KR">
                <a:solidFill>
                  <a:schemeClr val="tx1"/>
                </a:solidFill>
                <a:latin typeface="-apple-system"/>
              </a:rPr>
              <a:t>No additional equipment is required</a:t>
            </a:r>
          </a:p>
          <a:p>
            <a:pPr marL="342900" indent="-342900">
              <a:buFontTx/>
              <a:buChar char="-"/>
            </a:pPr>
            <a:r>
              <a:rPr lang="en-US" altLang="ko-KR">
                <a:solidFill>
                  <a:schemeClr val="tx1"/>
                </a:solidFill>
                <a:latin typeface="-apple-system"/>
              </a:rPr>
              <a:t>It can make the game more fun and immersive.</a:t>
            </a:r>
            <a:endParaRPr lang="ko-KR" altLang="en-US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501B849-1ACB-30F4-9132-D4A4D2E8D05A}"/>
              </a:ext>
            </a:extLst>
          </p:cNvPr>
          <p:cNvSpPr/>
          <p:nvPr/>
        </p:nvSpPr>
        <p:spPr>
          <a:xfrm>
            <a:off x="1067751" y="2806751"/>
            <a:ext cx="1867954" cy="60129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>
                <a:solidFill>
                  <a:schemeClr val="bg1"/>
                </a:solidFill>
              </a:rPr>
              <a:t>Application</a:t>
            </a:r>
            <a:endParaRPr lang="ko-KR" altLang="en-US" sz="2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81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502</Words>
  <Application>Microsoft Office PowerPoint</Application>
  <PresentationFormat>와이드스크린</PresentationFormat>
  <Paragraphs>113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-apple-system</vt:lpstr>
      <vt:lpstr>noto</vt:lpstr>
      <vt:lpstr>Söhne</vt:lpstr>
      <vt:lpstr>NanumGothic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SIYEON</dc:creator>
  <cp:lastModifiedBy>JEONG SIYEON</cp:lastModifiedBy>
  <cp:revision>27</cp:revision>
  <dcterms:created xsi:type="dcterms:W3CDTF">2023-05-24T16:57:33Z</dcterms:created>
  <dcterms:modified xsi:type="dcterms:W3CDTF">2023-05-30T14:56:08Z</dcterms:modified>
</cp:coreProperties>
</file>