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9" r:id="rId2"/>
    <p:sldId id="278" r:id="rId3"/>
    <p:sldId id="271" r:id="rId4"/>
    <p:sldId id="281" r:id="rId5"/>
    <p:sldId id="282" r:id="rId6"/>
    <p:sldId id="279" r:id="rId7"/>
    <p:sldId id="283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F6C"/>
    <a:srgbClr val="FFFFFF"/>
    <a:srgbClr val="F9AF2B"/>
    <a:srgbClr val="AFD7D9"/>
    <a:srgbClr val="FFFFCC"/>
    <a:srgbClr val="FFD8D9"/>
    <a:srgbClr val="FF3737"/>
    <a:srgbClr val="F7F7F7"/>
    <a:srgbClr val="404040"/>
    <a:srgbClr val="797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27624" y="3167965"/>
            <a:ext cx="193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Get! Get!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7D0CE948-38FF-4D22-9E74-EF7018B32C8D}"/>
              </a:ext>
            </a:extLst>
          </p:cNvPr>
          <p:cNvSpPr txBox="1"/>
          <p:nvPr/>
        </p:nvSpPr>
        <p:spPr>
          <a:xfrm>
            <a:off x="9018673" y="5290559"/>
            <a:ext cx="2739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201633039 </a:t>
            </a:r>
            <a:r>
              <a:rPr lang="ko-KR" altLang="en-US" sz="2400" b="1" dirty="0">
                <a:solidFill>
                  <a:schemeClr val="bg1"/>
                </a:solidFill>
              </a:rPr>
              <a:t>김 슬하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201633040 </a:t>
            </a:r>
            <a:r>
              <a:rPr lang="ko-KR" altLang="en-US" sz="2400" b="1" dirty="0">
                <a:solidFill>
                  <a:schemeClr val="bg1"/>
                </a:solidFill>
              </a:rPr>
              <a:t>박 진선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201633029 </a:t>
            </a:r>
            <a:r>
              <a:rPr lang="ko-KR" altLang="en-US" sz="2400" b="1" dirty="0">
                <a:solidFill>
                  <a:schemeClr val="bg1"/>
                </a:solidFill>
              </a:rPr>
              <a:t>정 수아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82" y="28768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4418543" y="1685836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2. </a:t>
            </a:r>
            <a:r>
              <a:rPr lang="ko-KR" altLang="en-US" sz="3200" b="1" dirty="0"/>
              <a:t>기업</a:t>
            </a:r>
            <a:r>
              <a:rPr lang="en-US" altLang="ko-KR" sz="3200" b="1" dirty="0"/>
              <a:t>(owner)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4245093" y="760762"/>
            <a:ext cx="3786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000" b="1" dirty="0"/>
              <a:t>이용자</a:t>
            </a:r>
            <a:r>
              <a:rPr lang="en-US" altLang="ko-KR" sz="5000" b="1" dirty="0"/>
              <a:t>(User)</a:t>
            </a:r>
            <a:endParaRPr lang="ko-KR" altLang="en-US" sz="5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876300" y="2653558"/>
            <a:ext cx="1089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u="sng" dirty="0"/>
              <a:t>필요기능</a:t>
            </a:r>
            <a:endParaRPr lang="en-US" altLang="ko-KR" sz="2800" b="1" u="sng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  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기업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물품</a:t>
            </a:r>
            <a:r>
              <a:rPr lang="en-US" altLang="ko-KR" sz="2400" dirty="0"/>
              <a:t>(</a:t>
            </a:r>
            <a:r>
              <a:rPr lang="ko-KR" altLang="en-US" sz="2400" dirty="0"/>
              <a:t>이벤트</a:t>
            </a:r>
            <a:r>
              <a:rPr lang="en-US" altLang="ko-KR" sz="2400" dirty="0"/>
              <a:t>)</a:t>
            </a:r>
            <a:r>
              <a:rPr lang="ko-KR" altLang="en-US" sz="2400" dirty="0"/>
              <a:t>등록 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물품</a:t>
            </a:r>
            <a:r>
              <a:rPr lang="en-US" altLang="ko-KR" sz="2400" dirty="0"/>
              <a:t>(</a:t>
            </a:r>
            <a:r>
              <a:rPr lang="ko-KR" altLang="en-US" sz="2400" dirty="0"/>
              <a:t>이벤트</a:t>
            </a:r>
            <a:r>
              <a:rPr lang="en-US" altLang="ko-KR" sz="2400" dirty="0"/>
              <a:t>) </a:t>
            </a:r>
            <a:r>
              <a:rPr lang="ko-KR" altLang="en-US" sz="2400" dirty="0"/>
              <a:t>참여 조회 및 관리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리워드</a:t>
            </a:r>
            <a:r>
              <a:rPr lang="ko-KR" altLang="en-US" sz="2400" dirty="0"/>
              <a:t> 수여 가능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</a:t>
            </a:r>
            <a:r>
              <a:rPr lang="ko-KR" altLang="en-US" sz="2400" dirty="0"/>
              <a:t>ㄴ</a:t>
            </a:r>
            <a:r>
              <a:rPr lang="en-US" altLang="ko-KR" sz="2400" dirty="0"/>
              <a:t> </a:t>
            </a:r>
            <a:r>
              <a:rPr lang="ko-KR" altLang="en-US" sz="2400" u="sng" dirty="0"/>
              <a:t>고객이 </a:t>
            </a:r>
            <a:r>
              <a:rPr lang="ko-KR" altLang="en-US" sz="2400" u="sng" dirty="0" err="1"/>
              <a:t>업로드한</a:t>
            </a:r>
            <a:r>
              <a:rPr lang="ko-KR" altLang="en-US" sz="2400" u="sng" dirty="0"/>
              <a:t> 사진 및 </a:t>
            </a:r>
            <a:r>
              <a:rPr lang="ko-KR" altLang="en-US" sz="2400" u="sng" dirty="0" err="1"/>
              <a:t>컨텐츠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볼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업로드 리스트를 조회할 수 있음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    </a:t>
            </a:r>
            <a:r>
              <a:rPr lang="ko-KR" altLang="en-US" sz="2400" u="sng" dirty="0"/>
              <a:t>고객이 </a:t>
            </a:r>
            <a:r>
              <a:rPr lang="ko-KR" altLang="en-US" sz="2400" u="sng" dirty="0" err="1"/>
              <a:t>업로드한</a:t>
            </a:r>
            <a:r>
              <a:rPr lang="ko-KR" altLang="en-US" sz="2400" u="sng" dirty="0"/>
              <a:t> </a:t>
            </a:r>
            <a:r>
              <a:rPr lang="ko-KR" altLang="en-US" sz="2400" u="sng" dirty="0" err="1"/>
              <a:t>컨텐츠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승인하고 </a:t>
            </a:r>
            <a:r>
              <a:rPr lang="ko-KR" altLang="en-US" sz="2400" dirty="0" err="1"/>
              <a:t>리워드를</a:t>
            </a:r>
            <a:r>
              <a:rPr lang="ko-KR" altLang="en-US" sz="2400" dirty="0"/>
              <a:t> 제공할 수 </a:t>
            </a:r>
            <a:r>
              <a:rPr lang="ko-KR" altLang="en-US" sz="2400" dirty="0" err="1"/>
              <a:t>있어야함</a:t>
            </a:r>
            <a:endParaRPr lang="en-US" altLang="ko-KR" sz="2400" dirty="0"/>
          </a:p>
        </p:txBody>
      </p:sp>
      <p:sp>
        <p:nvSpPr>
          <p:cNvPr id="9" name="직사각형 8"/>
          <p:cNvSpPr/>
          <p:nvPr/>
        </p:nvSpPr>
        <p:spPr>
          <a:xfrm>
            <a:off x="8667750" y="308664"/>
            <a:ext cx="35242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/>
              <a:t>사용언어</a:t>
            </a:r>
            <a:endParaRPr lang="en-US" altLang="ko-KR" sz="2400" b="1" u="sng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Java,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4841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2127-CC20-4B85-A0B1-4D7F328A17FC}"/>
              </a:ext>
            </a:extLst>
          </p:cNvPr>
          <p:cNvSpPr txBox="1"/>
          <p:nvPr/>
        </p:nvSpPr>
        <p:spPr>
          <a:xfrm>
            <a:off x="4310805" y="3044279"/>
            <a:ext cx="35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프로젝트설명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82" y="287682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409285" y="4096721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사용자에게는 정보와 혜택을</a:t>
            </a:r>
            <a:r>
              <a:rPr lang="en-US" altLang="ko-KR" sz="2400" dirty="0"/>
              <a:t>,</a:t>
            </a:r>
          </a:p>
          <a:p>
            <a:pPr algn="just"/>
            <a:r>
              <a:rPr lang="ko-KR" altLang="en-US" sz="2400" dirty="0"/>
              <a:t>사업자에게는 편리한 관리와 홍보를</a:t>
            </a:r>
            <a:endParaRPr lang="en-US" altLang="ko-KR" sz="2400" dirty="0"/>
          </a:p>
          <a:p>
            <a:pPr algn="just"/>
            <a:r>
              <a:rPr lang="ko-KR" altLang="en-US" sz="2400" dirty="0"/>
              <a:t>중개하는 플랫폼 형식의 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26498" y="2110511"/>
            <a:ext cx="5838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홍보 </a:t>
            </a:r>
            <a:r>
              <a:rPr lang="en-US" altLang="ko-KR" sz="4400" b="1" dirty="0"/>
              <a:t>+ </a:t>
            </a:r>
            <a:r>
              <a:rPr lang="ko-KR" altLang="en-US" sz="4400" b="1" dirty="0" err="1"/>
              <a:t>웹테크</a:t>
            </a:r>
            <a:r>
              <a:rPr lang="en-US" altLang="ko-KR" sz="4400" b="1" dirty="0"/>
              <a:t>(&lt;-</a:t>
            </a:r>
            <a:r>
              <a:rPr lang="ko-KR" altLang="en-US" sz="4400" b="1" dirty="0" err="1"/>
              <a:t>앱태크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44797" y="20820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8EA91EF-A975-4512-8C78-B2944255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89" y="4208080"/>
            <a:ext cx="4376738" cy="2017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06120-0B74-448B-B7CA-0C476C24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90" y="1242150"/>
            <a:ext cx="4376738" cy="25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6EAC-4205-403D-AEBB-B402A93C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3" y="2016051"/>
            <a:ext cx="4731059" cy="2613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A543FA-B95B-4909-BA27-F65038BB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76" y="576522"/>
            <a:ext cx="3133830" cy="5560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A3DE0C-00B8-4A31-BC80-91A1CA02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29" y="1239337"/>
            <a:ext cx="3090837" cy="43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1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D14359-7E43-41EB-B847-1B10224567BA}"/>
              </a:ext>
            </a:extLst>
          </p:cNvPr>
          <p:cNvGrpSpPr/>
          <p:nvPr/>
        </p:nvGrpSpPr>
        <p:grpSpPr>
          <a:xfrm>
            <a:off x="3826906" y="7481086"/>
            <a:ext cx="2438400" cy="2438400"/>
            <a:chOff x="4895254" y="2276216"/>
            <a:chExt cx="2438400" cy="2438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B2ADA2-F697-471B-AD5C-E06CD2D9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254" y="2276216"/>
              <a:ext cx="24384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7A6F65-83A1-44AE-873A-03077CB793E8}"/>
                </a:ext>
              </a:extLst>
            </p:cNvPr>
            <p:cNvSpPr txBox="1"/>
            <p:nvPr/>
          </p:nvSpPr>
          <p:spPr>
            <a:xfrm>
              <a:off x="5289748" y="3778295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86F794-EE41-49A8-B435-D5035C386327}"/>
              </a:ext>
            </a:extLst>
          </p:cNvPr>
          <p:cNvGrpSpPr/>
          <p:nvPr/>
        </p:nvGrpSpPr>
        <p:grpSpPr>
          <a:xfrm>
            <a:off x="6535537" y="7264948"/>
            <a:ext cx="2438400" cy="2438400"/>
            <a:chOff x="4942430" y="2209800"/>
            <a:chExt cx="2438400" cy="24384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34EBA38-58DD-4925-A811-79267A99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30" y="2209800"/>
              <a:ext cx="2438400" cy="2438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E9476C-076A-47B8-9353-64EA5AC15378}"/>
                </a:ext>
              </a:extLst>
            </p:cNvPr>
            <p:cNvSpPr txBox="1"/>
            <p:nvPr/>
          </p:nvSpPr>
          <p:spPr>
            <a:xfrm>
              <a:off x="5482892" y="3745947"/>
              <a:ext cx="1404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</a:rPr>
                <a:t>User</a:t>
              </a:r>
              <a:endParaRPr lang="ko-KR" altLang="en-US" sz="32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016604-09F5-49E3-8681-2D4D042AD747}"/>
              </a:ext>
            </a:extLst>
          </p:cNvPr>
          <p:cNvGrpSpPr/>
          <p:nvPr/>
        </p:nvGrpSpPr>
        <p:grpSpPr>
          <a:xfrm>
            <a:off x="3643102" y="1727566"/>
            <a:ext cx="4905797" cy="2838450"/>
            <a:chOff x="3492481" y="1727566"/>
            <a:chExt cx="4905797" cy="28384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27C9600-799C-4940-A0E6-98A28F289FFB}"/>
                </a:ext>
              </a:extLst>
            </p:cNvPr>
            <p:cNvSpPr/>
            <p:nvPr/>
          </p:nvSpPr>
          <p:spPr>
            <a:xfrm>
              <a:off x="3492481" y="1727566"/>
              <a:ext cx="2838450" cy="2838450"/>
            </a:xfrm>
            <a:prstGeom prst="ellipse">
              <a:avLst/>
            </a:prstGeom>
            <a:solidFill>
              <a:srgbClr val="FFD8D9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rgbClr val="FF3737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E1ED72-9658-4EF7-9DED-D662AA5DD166}"/>
                </a:ext>
              </a:extLst>
            </p:cNvPr>
            <p:cNvSpPr/>
            <p:nvPr/>
          </p:nvSpPr>
          <p:spPr>
            <a:xfrm>
              <a:off x="5559828" y="1727566"/>
              <a:ext cx="2838450" cy="2838450"/>
            </a:xfrm>
            <a:prstGeom prst="ellipse">
              <a:avLst/>
            </a:prstGeom>
            <a:solidFill>
              <a:schemeClr val="accent6">
                <a:lumMod val="5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      [ </a:t>
              </a:r>
              <a:r>
                <a:rPr lang="ko-KR" altLang="en-US" sz="3200" dirty="0">
                  <a:solidFill>
                    <a:schemeClr val="bg1"/>
                  </a:solidFill>
                </a:rPr>
                <a:t>업주 </a:t>
              </a:r>
              <a:r>
                <a:rPr lang="en-US" altLang="ko-KR" sz="3200" dirty="0">
                  <a:solidFill>
                    <a:schemeClr val="bg1"/>
                  </a:solidFill>
                </a:rPr>
                <a:t>]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CF9F3E-574E-40D0-8624-D167FA9625DC}"/>
                </a:ext>
              </a:extLst>
            </p:cNvPr>
            <p:cNvSpPr txBox="1"/>
            <p:nvPr/>
          </p:nvSpPr>
          <p:spPr>
            <a:xfrm>
              <a:off x="3673154" y="2854404"/>
              <a:ext cx="18750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FF3737"/>
                  </a:solidFill>
                </a:rPr>
                <a:t>[ </a:t>
              </a:r>
              <a:r>
                <a:rPr lang="ko-KR" altLang="en-US" sz="3200" dirty="0">
                  <a:solidFill>
                    <a:srgbClr val="FF3737"/>
                  </a:solidFill>
                </a:rPr>
                <a:t>소비자</a:t>
              </a:r>
              <a:r>
                <a:rPr lang="en-US" altLang="ko-KR" sz="3200" dirty="0">
                  <a:solidFill>
                    <a:srgbClr val="FF3737"/>
                  </a:solidFill>
                </a:rPr>
                <a:t> ]</a:t>
              </a:r>
              <a:endParaRPr lang="ko-KR" altLang="en-US" sz="3200" dirty="0">
                <a:solidFill>
                  <a:srgbClr val="FF3737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2DABCD-0A58-422B-92F5-6A09AD347C32}"/>
              </a:ext>
            </a:extLst>
          </p:cNvPr>
          <p:cNvSpPr txBox="1"/>
          <p:nvPr/>
        </p:nvSpPr>
        <p:spPr>
          <a:xfrm>
            <a:off x="2432978" y="817569"/>
            <a:ext cx="732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소비자와 업주의 </a:t>
            </a:r>
            <a:r>
              <a:rPr lang="ko-KR" altLang="en-US" sz="3600" b="1" dirty="0">
                <a:solidFill>
                  <a:schemeClr val="bg1"/>
                </a:solidFill>
              </a:rPr>
              <a:t>공동의 이익</a:t>
            </a:r>
            <a:r>
              <a:rPr lang="ko-KR" altLang="en-US" sz="2400" b="1" dirty="0">
                <a:solidFill>
                  <a:schemeClr val="bg1"/>
                </a:solidFill>
              </a:rPr>
              <a:t>을 위해 고안했습니다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A8683-0216-4134-8D7D-7D2E7C98739A}"/>
              </a:ext>
            </a:extLst>
          </p:cNvPr>
          <p:cNvSpPr txBox="1"/>
          <p:nvPr/>
        </p:nvSpPr>
        <p:spPr>
          <a:xfrm>
            <a:off x="8916364" y="2638959"/>
            <a:ext cx="2963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상품을 홍보하거나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관련 이벤트를 관리할 수 있는 공간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A0C31-5D6D-4F6E-B2F6-EC70B7276887}"/>
              </a:ext>
            </a:extLst>
          </p:cNvPr>
          <p:cNvSpPr txBox="1"/>
          <p:nvPr/>
        </p:nvSpPr>
        <p:spPr>
          <a:xfrm>
            <a:off x="232097" y="2792847"/>
            <a:ext cx="296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상품에 대한 정보와 혜택을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얻을 수 있는 공간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1EEFE6-DF51-4787-A13E-D9943A6ABB25}"/>
              </a:ext>
            </a:extLst>
          </p:cNvPr>
          <p:cNvCxnSpPr>
            <a:stCxn id="20" idx="6"/>
            <a:endCxn id="18" idx="1"/>
          </p:cNvCxnSpPr>
          <p:nvPr/>
        </p:nvCxnSpPr>
        <p:spPr>
          <a:xfrm>
            <a:off x="8548899" y="3146791"/>
            <a:ext cx="367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BAC5E9-0AC3-4855-B4CF-5D0D667BC71B}"/>
              </a:ext>
            </a:extLst>
          </p:cNvPr>
          <p:cNvCxnSpPr>
            <a:stCxn id="10" idx="2"/>
            <a:endCxn id="25" idx="3"/>
          </p:cNvCxnSpPr>
          <p:nvPr/>
        </p:nvCxnSpPr>
        <p:spPr>
          <a:xfrm flipH="1" flipV="1">
            <a:off x="3195216" y="3146790"/>
            <a:ext cx="44788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D2EB4C-CE16-455C-B039-0740B61219F0}"/>
              </a:ext>
            </a:extLst>
          </p:cNvPr>
          <p:cNvCxnSpPr>
            <a:cxnSpLocks/>
          </p:cNvCxnSpPr>
          <p:nvPr/>
        </p:nvCxnSpPr>
        <p:spPr>
          <a:xfrm>
            <a:off x="6096000" y="3146790"/>
            <a:ext cx="0" cy="1807175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2F14F2-48AB-492D-BCEF-9CDDE838961E}"/>
              </a:ext>
            </a:extLst>
          </p:cNvPr>
          <p:cNvSpPr txBox="1"/>
          <p:nvPr/>
        </p:nvSpPr>
        <p:spPr>
          <a:xfrm>
            <a:off x="3767562" y="5002263"/>
            <a:ext cx="465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상품에 대한 정보 공유 </a:t>
            </a:r>
            <a:r>
              <a:rPr lang="en-US" altLang="ko-KR" sz="2000" dirty="0">
                <a:solidFill>
                  <a:schemeClr val="bg1"/>
                </a:solidFill>
              </a:rPr>
              <a:t>+ </a:t>
            </a:r>
            <a:r>
              <a:rPr lang="ko-KR" altLang="en-US" sz="2000" dirty="0">
                <a:solidFill>
                  <a:schemeClr val="bg1"/>
                </a:solidFill>
              </a:rPr>
              <a:t>이벤트 확인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업주와 소비자가 윈윈하는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상생의 플랫폼</a:t>
            </a:r>
          </a:p>
        </p:txBody>
      </p:sp>
    </p:spTree>
    <p:extLst>
      <p:ext uri="{BB962C8B-B14F-4D97-AF65-F5344CB8AC3E}">
        <p14:creationId xmlns:p14="http://schemas.microsoft.com/office/powerpoint/2010/main" val="312856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D14359-7E43-41EB-B847-1B10224567BA}"/>
              </a:ext>
            </a:extLst>
          </p:cNvPr>
          <p:cNvGrpSpPr/>
          <p:nvPr/>
        </p:nvGrpSpPr>
        <p:grpSpPr>
          <a:xfrm>
            <a:off x="3826906" y="7481086"/>
            <a:ext cx="2438400" cy="2438400"/>
            <a:chOff x="4895254" y="2276216"/>
            <a:chExt cx="2438400" cy="2438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B2ADA2-F697-471B-AD5C-E06CD2D9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254" y="2276216"/>
              <a:ext cx="24384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7A6F65-83A1-44AE-873A-03077CB793E8}"/>
                </a:ext>
              </a:extLst>
            </p:cNvPr>
            <p:cNvSpPr txBox="1"/>
            <p:nvPr/>
          </p:nvSpPr>
          <p:spPr>
            <a:xfrm>
              <a:off x="5289748" y="3778295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86F794-EE41-49A8-B435-D5035C386327}"/>
              </a:ext>
            </a:extLst>
          </p:cNvPr>
          <p:cNvGrpSpPr/>
          <p:nvPr/>
        </p:nvGrpSpPr>
        <p:grpSpPr>
          <a:xfrm>
            <a:off x="6535537" y="7264948"/>
            <a:ext cx="2438400" cy="2438400"/>
            <a:chOff x="4942430" y="2209800"/>
            <a:chExt cx="2438400" cy="24384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34EBA38-58DD-4925-A811-79267A99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30" y="2209800"/>
              <a:ext cx="2438400" cy="2438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E9476C-076A-47B8-9353-64EA5AC15378}"/>
                </a:ext>
              </a:extLst>
            </p:cNvPr>
            <p:cNvSpPr txBox="1"/>
            <p:nvPr/>
          </p:nvSpPr>
          <p:spPr>
            <a:xfrm>
              <a:off x="5482892" y="3745947"/>
              <a:ext cx="1404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</a:rPr>
                <a:t>User</a:t>
              </a:r>
              <a:endParaRPr lang="ko-KR" altLang="en-US" sz="3200" b="1" spc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B3436F1-0006-4816-9CA1-71060DFC1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41" y="682162"/>
            <a:ext cx="2438400" cy="243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67879E-85CC-4997-8EA6-D9A55A540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8" y="3540727"/>
            <a:ext cx="2759884" cy="27598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91557C-7876-4FF5-89FA-86AAA7CF0343}"/>
              </a:ext>
            </a:extLst>
          </p:cNvPr>
          <p:cNvSpPr txBox="1"/>
          <p:nvPr/>
        </p:nvSpPr>
        <p:spPr>
          <a:xfrm>
            <a:off x="9451150" y="266803"/>
            <a:ext cx="231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</a:rPr>
              <a:t>Owner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2785E1-C64D-4C67-9D1E-36E99A021B38}"/>
              </a:ext>
            </a:extLst>
          </p:cNvPr>
          <p:cNvSpPr txBox="1"/>
          <p:nvPr/>
        </p:nvSpPr>
        <p:spPr>
          <a:xfrm>
            <a:off x="723201" y="5991610"/>
            <a:ext cx="19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rgbClr val="FF3737"/>
                </a:solidFill>
              </a:rPr>
              <a:t>Client</a:t>
            </a:r>
            <a:endParaRPr lang="ko-KR" altLang="en-US" sz="3600" b="1" spc="600" dirty="0">
              <a:solidFill>
                <a:srgbClr val="FF3737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4CB456B-93DF-447C-872D-577A08EFD016}"/>
              </a:ext>
            </a:extLst>
          </p:cNvPr>
          <p:cNvSpPr/>
          <p:nvPr/>
        </p:nvSpPr>
        <p:spPr>
          <a:xfrm>
            <a:off x="1261506" y="783345"/>
            <a:ext cx="7594600" cy="1994202"/>
          </a:xfrm>
          <a:prstGeom prst="wedgeRoundRectCallout">
            <a:avLst>
              <a:gd name="adj1" fmla="val 55421"/>
              <a:gd name="adj2" fmla="val 2180"/>
              <a:gd name="adj3" fmla="val 1666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미션 등록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미션 평가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리워드 제공 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spc="300" dirty="0">
                <a:solidFill>
                  <a:schemeClr val="accent4">
                    <a:lumMod val="50000"/>
                  </a:schemeClr>
                </a:solidFill>
              </a:rPr>
              <a:t>=&gt;</a:t>
            </a: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홍보 컨텐츠를 한 곳에서 관리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id="{CCD943C2-2994-421F-BBB3-2811978FD881}"/>
              </a:ext>
            </a:extLst>
          </p:cNvPr>
          <p:cNvSpPr/>
          <p:nvPr/>
        </p:nvSpPr>
        <p:spPr>
          <a:xfrm>
            <a:off x="3278699" y="3948293"/>
            <a:ext cx="7594600" cy="2582352"/>
          </a:xfrm>
          <a:prstGeom prst="wedgeRoundRectCallout">
            <a:avLst>
              <a:gd name="adj1" fmla="val -57455"/>
              <a:gd name="adj2" fmla="val 23765"/>
              <a:gd name="adj3" fmla="val 1666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미션수행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미션을 통한 혜택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정보검색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해시태그를 이용한 데이터 수집</a:t>
            </a:r>
            <a:endParaRPr lang="en-US" altLang="ko-KR" sz="2000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300" dirty="0">
                <a:solidFill>
                  <a:schemeClr val="accent4">
                    <a:lumMod val="50000"/>
                  </a:schemeClr>
                </a:solidFill>
              </a:rPr>
              <a:t>정보커뮤니티</a:t>
            </a:r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E5ECD3-D5E4-43DB-AF7F-7084AC3C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904" y="1091211"/>
            <a:ext cx="1689717" cy="16897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582B77-FD4E-4416-88F0-09974448F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4586" y="3625157"/>
            <a:ext cx="1213543" cy="1213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2FD1-2E91-4EC6-8401-F718B0EAD4E4}"/>
              </a:ext>
            </a:extLst>
          </p:cNvPr>
          <p:cNvSpPr txBox="1"/>
          <p:nvPr/>
        </p:nvSpPr>
        <p:spPr>
          <a:xfrm>
            <a:off x="4445210" y="1432439"/>
            <a:ext cx="1127576" cy="1014474"/>
          </a:xfrm>
          <a:prstGeom prst="rect">
            <a:avLst/>
          </a:prstGeom>
          <a:solidFill>
            <a:srgbClr val="FFFFCC"/>
          </a:solidFill>
          <a:ln w="762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event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CB5902-FD4D-4BAD-AE4D-E82AF2C2A6DA}"/>
              </a:ext>
            </a:extLst>
          </p:cNvPr>
          <p:cNvSpPr txBox="1"/>
          <p:nvPr/>
        </p:nvSpPr>
        <p:spPr>
          <a:xfrm>
            <a:off x="1239261" y="665191"/>
            <a:ext cx="14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solidFill>
                  <a:schemeClr val="bg1"/>
                </a:solidFill>
              </a:rPr>
              <a:t>미션 </a:t>
            </a:r>
            <a:r>
              <a:rPr lang="ko-KR" altLang="en-US" sz="20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CC46D-D38D-4299-B03A-157023C29EA3}"/>
              </a:ext>
            </a:extLst>
          </p:cNvPr>
          <p:cNvSpPr/>
          <p:nvPr/>
        </p:nvSpPr>
        <p:spPr>
          <a:xfrm rot="20134282">
            <a:off x="2882010" y="2005747"/>
            <a:ext cx="133165" cy="328474"/>
          </a:xfrm>
          <a:prstGeom prst="rect">
            <a:avLst/>
          </a:prstGeom>
          <a:solidFill>
            <a:srgbClr val="F9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C5BAB2-66A4-4D88-9FEB-0565D9D95E4C}"/>
              </a:ext>
            </a:extLst>
          </p:cNvPr>
          <p:cNvSpPr/>
          <p:nvPr/>
        </p:nvSpPr>
        <p:spPr>
          <a:xfrm>
            <a:off x="2412593" y="1350515"/>
            <a:ext cx="692459" cy="727969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1EE47-0927-4851-9F93-30C112C1A588}"/>
              </a:ext>
            </a:extLst>
          </p:cNvPr>
          <p:cNvSpPr/>
          <p:nvPr/>
        </p:nvSpPr>
        <p:spPr>
          <a:xfrm>
            <a:off x="2489442" y="1432439"/>
            <a:ext cx="537476" cy="565038"/>
          </a:xfrm>
          <a:prstGeom prst="ellipse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CB09D2-3F91-4F4D-A1AB-37AD99A47267}"/>
              </a:ext>
            </a:extLst>
          </p:cNvPr>
          <p:cNvSpPr/>
          <p:nvPr/>
        </p:nvSpPr>
        <p:spPr>
          <a:xfrm>
            <a:off x="3607757" y="1714499"/>
            <a:ext cx="300267" cy="36398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A0F6D-EFB2-45A7-8573-08CF49FEED9B}"/>
              </a:ext>
            </a:extLst>
          </p:cNvPr>
          <p:cNvSpPr txBox="1"/>
          <p:nvPr/>
        </p:nvSpPr>
        <p:spPr>
          <a:xfrm>
            <a:off x="3630036" y="604750"/>
            <a:ext cx="27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미션 선택 및 참여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선호도 표시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87CF578-5118-4D0A-B9AB-992F78FCD8BA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803526" y="2652385"/>
            <a:ext cx="1618806" cy="120786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57E588-F36C-486B-98C5-247133E896E7}"/>
              </a:ext>
            </a:extLst>
          </p:cNvPr>
          <p:cNvSpPr txBox="1"/>
          <p:nvPr/>
        </p:nvSpPr>
        <p:spPr>
          <a:xfrm>
            <a:off x="7382886" y="4031873"/>
            <a:ext cx="17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미션 수행 확인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4B805DCC-12EA-40ED-91A0-58DAE1D6265A}"/>
              </a:ext>
            </a:extLst>
          </p:cNvPr>
          <p:cNvSpPr/>
          <p:nvPr/>
        </p:nvSpPr>
        <p:spPr>
          <a:xfrm rot="3261113">
            <a:off x="8104172" y="1949765"/>
            <a:ext cx="621103" cy="535434"/>
          </a:xfrm>
          <a:prstGeom prst="triangle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7DF8F-FE5C-4ED2-8413-04513316C600}"/>
              </a:ext>
            </a:extLst>
          </p:cNvPr>
          <p:cNvSpPr txBox="1"/>
          <p:nvPr/>
        </p:nvSpPr>
        <p:spPr>
          <a:xfrm>
            <a:off x="8656468" y="1739621"/>
            <a:ext cx="17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활동 상태 표시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46DF33-C32B-4B6F-B84F-46F35AB1037B}"/>
              </a:ext>
            </a:extLst>
          </p:cNvPr>
          <p:cNvSpPr/>
          <p:nvPr/>
        </p:nvSpPr>
        <p:spPr>
          <a:xfrm>
            <a:off x="10501289" y="1758670"/>
            <a:ext cx="326537" cy="3265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170672-C9A3-425E-B185-93EB8D98F1E5}"/>
              </a:ext>
            </a:extLst>
          </p:cNvPr>
          <p:cNvSpPr/>
          <p:nvPr/>
        </p:nvSpPr>
        <p:spPr>
          <a:xfrm>
            <a:off x="10904124" y="1758670"/>
            <a:ext cx="326537" cy="326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7C4343-73B4-4850-A640-8BD0088B4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84215" y="3608317"/>
            <a:ext cx="1823798" cy="1025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CB92F50-988F-41BC-B66E-037AF650B2AC}"/>
              </a:ext>
            </a:extLst>
          </p:cNvPr>
          <p:cNvSpPr/>
          <p:nvPr/>
        </p:nvSpPr>
        <p:spPr>
          <a:xfrm rot="5400000">
            <a:off x="8118071" y="4767974"/>
            <a:ext cx="300267" cy="36398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EFD61DC-2DD9-4D64-9D59-361C71100A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279699" y="6814254"/>
            <a:ext cx="1823798" cy="10258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3B413BB-7FE7-4132-A510-F8CA58DEED0E}"/>
              </a:ext>
            </a:extLst>
          </p:cNvPr>
          <p:cNvSpPr txBox="1"/>
          <p:nvPr/>
        </p:nvSpPr>
        <p:spPr>
          <a:xfrm>
            <a:off x="7382886" y="5553045"/>
            <a:ext cx="17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리워드 제공</a:t>
            </a:r>
            <a:endParaRPr lang="en-US" altLang="ko-KR" sz="20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1CCD636-897A-47C8-BB13-AF533ED7E7DD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567734" y="2824578"/>
            <a:ext cx="5815152" cy="29285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3D32804-52C6-4B47-ACC4-C60254791CFF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7077226" y="2373509"/>
            <a:ext cx="1119948" cy="1290514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4F2920-E9EC-4B2C-8D1F-085198EE81A8}"/>
              </a:ext>
            </a:extLst>
          </p:cNvPr>
          <p:cNvSpPr txBox="1"/>
          <p:nvPr/>
        </p:nvSpPr>
        <p:spPr>
          <a:xfrm>
            <a:off x="2948592" y="5132200"/>
            <a:ext cx="1127576" cy="1014474"/>
          </a:xfrm>
          <a:prstGeom prst="rect">
            <a:avLst/>
          </a:prstGeom>
          <a:solidFill>
            <a:srgbClr val="FFFFCC"/>
          </a:solidFill>
          <a:ln w="76200">
            <a:solidFill>
              <a:srgbClr val="F9A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%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8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82" y="28768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2254471" y="2205904"/>
            <a:ext cx="76496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u="sng" dirty="0"/>
              <a:t>필요기능</a:t>
            </a:r>
            <a:endParaRPr lang="en-US" altLang="ko-KR" sz="3200" b="1" u="sng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물품</a:t>
            </a:r>
            <a:r>
              <a:rPr lang="en-US" altLang="ko-KR" sz="3200" dirty="0"/>
              <a:t>(</a:t>
            </a:r>
            <a:r>
              <a:rPr lang="ko-KR" altLang="en-US" sz="3200" dirty="0"/>
              <a:t>이벤트</a:t>
            </a:r>
            <a:r>
              <a:rPr lang="en-US" altLang="ko-KR" sz="3200" dirty="0"/>
              <a:t>)</a:t>
            </a:r>
            <a:r>
              <a:rPr lang="ko-KR" altLang="en-US" sz="3200" dirty="0"/>
              <a:t>리스트 조회</a:t>
            </a:r>
            <a:r>
              <a:rPr lang="en-US" altLang="ko-KR" sz="3200" dirty="0"/>
              <a:t>, </a:t>
            </a:r>
            <a:r>
              <a:rPr lang="ko-KR" altLang="en-US" sz="3200" dirty="0"/>
              <a:t>수정</a:t>
            </a:r>
            <a:r>
              <a:rPr lang="en-US" altLang="ko-KR" sz="3200" dirty="0"/>
              <a:t>, </a:t>
            </a:r>
            <a:r>
              <a:rPr lang="ko-KR" altLang="en-US" sz="3200" dirty="0"/>
              <a:t>삭제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회원</a:t>
            </a:r>
            <a:r>
              <a:rPr lang="en-US" altLang="ko-KR" sz="3200" dirty="0"/>
              <a:t>(</a:t>
            </a:r>
            <a:r>
              <a:rPr lang="ko-KR" altLang="en-US" sz="3200" dirty="0"/>
              <a:t>고객</a:t>
            </a:r>
            <a:r>
              <a:rPr lang="en-US" altLang="ko-KR" sz="3200" dirty="0"/>
              <a:t>, </a:t>
            </a:r>
            <a:r>
              <a:rPr lang="ko-KR" altLang="en-US" sz="3200" dirty="0"/>
              <a:t>광고주</a:t>
            </a:r>
            <a:r>
              <a:rPr lang="en-US" altLang="ko-KR" sz="3200" dirty="0"/>
              <a:t>) </a:t>
            </a:r>
            <a:r>
              <a:rPr lang="ko-KR" altLang="en-US" sz="3200" dirty="0"/>
              <a:t>리스트 조회</a:t>
            </a:r>
            <a:r>
              <a:rPr lang="en-US" altLang="ko-KR" sz="3200" dirty="0"/>
              <a:t>,</a:t>
            </a:r>
            <a:r>
              <a:rPr lang="ko-KR" altLang="en-US" sz="3200" dirty="0"/>
              <a:t> 수정</a:t>
            </a:r>
            <a:r>
              <a:rPr lang="en-US" altLang="ko-KR" sz="3200" dirty="0"/>
              <a:t>, </a:t>
            </a:r>
            <a:r>
              <a:rPr lang="ko-KR" altLang="en-US" sz="3200" dirty="0"/>
              <a:t>삭제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4000" b="1" u="sng" dirty="0"/>
              <a:t>사용언어</a:t>
            </a:r>
            <a:endParaRPr lang="en-US" altLang="ko-KR" sz="4000" b="1" u="sng" dirty="0"/>
          </a:p>
          <a:p>
            <a:pPr algn="ctr">
              <a:lnSpc>
                <a:spcPct val="150000"/>
              </a:lnSpc>
            </a:pPr>
            <a:r>
              <a:rPr lang="en-US" altLang="ko-KR" sz="3200" dirty="0"/>
              <a:t>Java, </a:t>
            </a:r>
            <a:r>
              <a:rPr lang="en-US" altLang="ko-KR" sz="3200" dirty="0" err="1"/>
              <a:t>Jsp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Mysql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3676026" y="894112"/>
            <a:ext cx="4355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000" b="1" dirty="0"/>
              <a:t>관리자</a:t>
            </a:r>
            <a:r>
              <a:rPr lang="en-US" altLang="ko-KR" sz="5000" b="1" dirty="0"/>
              <a:t>(Admin)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122751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982" y="28768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4556401" y="1476286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1. </a:t>
            </a:r>
            <a:r>
              <a:rPr lang="ko-KR" altLang="en-US" sz="3200" b="1" dirty="0"/>
              <a:t>고객</a:t>
            </a:r>
            <a:r>
              <a:rPr lang="en-US" altLang="ko-KR" sz="3200" b="1" dirty="0"/>
              <a:t>(client)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4245093" y="551212"/>
            <a:ext cx="3786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000" b="1" dirty="0"/>
              <a:t>이용자</a:t>
            </a:r>
            <a:r>
              <a:rPr lang="en-US" altLang="ko-KR" sz="5000" b="1" dirty="0"/>
              <a:t>(User)</a:t>
            </a:r>
            <a:endParaRPr lang="ko-KR" altLang="en-US" sz="5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876300" y="2253508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u="sng" dirty="0"/>
              <a:t>필요기능</a:t>
            </a:r>
            <a:endParaRPr lang="en-US" altLang="ko-KR" sz="2800" b="1" u="sng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고객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물품</a:t>
            </a:r>
            <a:r>
              <a:rPr lang="en-US" altLang="ko-KR" sz="2400" dirty="0"/>
              <a:t>(</a:t>
            </a:r>
            <a:r>
              <a:rPr lang="ko-KR" altLang="en-US" sz="2400" dirty="0"/>
              <a:t>이벤트</a:t>
            </a:r>
            <a:r>
              <a:rPr lang="en-US" altLang="ko-KR" sz="2400" dirty="0"/>
              <a:t>)</a:t>
            </a:r>
            <a:r>
              <a:rPr lang="ko-KR" altLang="en-US" sz="2400" dirty="0"/>
              <a:t>참여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en-US" altLang="ko-KR" sz="2400" dirty="0"/>
              <a:t>: </a:t>
            </a:r>
            <a:r>
              <a:rPr lang="ko-KR" altLang="en-US" sz="2400" dirty="0"/>
              <a:t>사진을 찍어서 </a:t>
            </a:r>
            <a:r>
              <a:rPr lang="ko-KR" altLang="en-US" sz="2400" dirty="0" err="1"/>
              <a:t>업로드하거나</a:t>
            </a:r>
            <a:r>
              <a:rPr lang="ko-KR" altLang="en-US" sz="2400" dirty="0"/>
              <a:t>  기기의 앨범에 있는 사진파일 업로드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(</a:t>
            </a:r>
            <a:r>
              <a:rPr lang="ko-KR" altLang="en-US" sz="2400" dirty="0" err="1"/>
              <a:t>제품후기쓰는</a:t>
            </a:r>
            <a:r>
              <a:rPr lang="ko-KR" altLang="en-US" sz="2400" dirty="0"/>
              <a:t> 형태랑 </a:t>
            </a:r>
            <a:r>
              <a:rPr lang="ko-KR" altLang="en-US" sz="2400" dirty="0" err="1"/>
              <a:t>비슷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en-US" altLang="ko-KR" sz="2400" dirty="0"/>
              <a:t>++</a:t>
            </a:r>
            <a:r>
              <a:rPr lang="ko-KR" altLang="en-US" sz="2400" dirty="0"/>
              <a:t>본인이 참여한 이벤트는 </a:t>
            </a:r>
            <a:r>
              <a:rPr lang="ko-KR" altLang="en-US" sz="2400" dirty="0" err="1"/>
              <a:t>마이페이지에서</a:t>
            </a:r>
            <a:r>
              <a:rPr lang="ko-KR" altLang="en-US" sz="2400" dirty="0"/>
              <a:t> 확인 가능</a:t>
            </a:r>
            <a:r>
              <a:rPr lang="en-US" altLang="ko-KR" sz="2400" dirty="0"/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</a:t>
            </a:r>
            <a:r>
              <a:rPr lang="ko-KR" altLang="en-US" sz="2400" dirty="0" err="1"/>
              <a:t>ㄴ광고주에게</a:t>
            </a:r>
            <a:r>
              <a:rPr lang="ko-KR" altLang="en-US" sz="2400" dirty="0"/>
              <a:t> 승인과 </a:t>
            </a:r>
            <a:r>
              <a:rPr lang="ko-KR" altLang="en-US" sz="2400" dirty="0" err="1"/>
              <a:t>리워드</a:t>
            </a:r>
            <a:r>
              <a:rPr lang="en-US" altLang="ko-KR" sz="2400" dirty="0"/>
              <a:t>(</a:t>
            </a:r>
            <a:r>
              <a:rPr lang="ko-KR" altLang="en-US" sz="2400" dirty="0"/>
              <a:t>적립금</a:t>
            </a:r>
            <a:r>
              <a:rPr lang="en-US" altLang="ko-KR" sz="2400" dirty="0"/>
              <a:t>)</a:t>
            </a:r>
            <a:r>
              <a:rPr lang="ko-KR" altLang="en-US" sz="2400" dirty="0"/>
              <a:t>를 받았는지에 대한 여부를 알 수 </a:t>
            </a:r>
            <a:r>
              <a:rPr lang="ko-KR" altLang="en-US" sz="2400" dirty="0" err="1"/>
              <a:t>있어야함</a:t>
            </a:r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8667750" y="308664"/>
            <a:ext cx="35242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/>
              <a:t>사용언어</a:t>
            </a:r>
            <a:endParaRPr lang="en-US" altLang="ko-KR" sz="2400" b="1" u="sng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Java,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07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293</Words>
  <Application>Microsoft Office PowerPoint</Application>
  <PresentationFormat>와이드스크린</PresentationFormat>
  <Paragraphs>71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정 수아</cp:lastModifiedBy>
  <cp:revision>44</cp:revision>
  <dcterms:created xsi:type="dcterms:W3CDTF">2018-12-07T00:32:38Z</dcterms:created>
  <dcterms:modified xsi:type="dcterms:W3CDTF">2020-09-18T03:21:55Z</dcterms:modified>
</cp:coreProperties>
</file>