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5" r:id="rId4"/>
    <p:sldId id="296" r:id="rId5"/>
    <p:sldId id="297" r:id="rId6"/>
    <p:sldId id="298" r:id="rId7"/>
    <p:sldId id="299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036D4E-865E-40B9-A041-4C69EDDE7AD3}">
          <p14:sldIdLst>
            <p14:sldId id="266"/>
            <p14:sldId id="261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사용본들" id="{0E18A4D0-2E07-41A3-BADB-BB8F5FBFAF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1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90"/>
      </p:cViewPr>
      <p:guideLst>
        <p:guide orient="horz" pos="2614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890086" y="1300552"/>
            <a:ext cx="10411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55D5B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Spring Boot VS Node.js</a:t>
            </a:r>
            <a:endParaRPr lang="ko-KR" altLang="en-US" sz="6600" dirty="0">
              <a:solidFill>
                <a:srgbClr val="655D5B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026285" y="2852257"/>
            <a:ext cx="213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554F4D"/>
                </a:solidFill>
                <a:latin typeface="Papyrus" panose="03070502060502030205" pitchFamily="66" charset="0"/>
              </a:rPr>
              <a:t>나이유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52D53-E85B-4B05-9706-BFF24D63AF90}"/>
              </a:ext>
            </a:extLst>
          </p:cNvPr>
          <p:cNvSpPr txBox="1"/>
          <p:nvPr/>
        </p:nvSpPr>
        <p:spPr>
          <a:xfrm>
            <a:off x="6585358" y="5357393"/>
            <a:ext cx="560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54F4D"/>
                </a:solidFill>
              </a:rPr>
              <a:t>나</a:t>
            </a:r>
            <a:r>
              <a:rPr lang="ko-KR" altLang="en-US" sz="2000" dirty="0">
                <a:solidFill>
                  <a:srgbClr val="554F4D"/>
                </a:solidFill>
              </a:rPr>
              <a:t>정수 </a:t>
            </a:r>
            <a:r>
              <a:rPr lang="ko-KR" altLang="en-US" sz="2000" b="1" dirty="0">
                <a:solidFill>
                  <a:srgbClr val="554F4D"/>
                </a:solidFill>
              </a:rPr>
              <a:t>이</a:t>
            </a:r>
            <a:r>
              <a:rPr lang="ko-KR" altLang="en-US" sz="2000" dirty="0">
                <a:solidFill>
                  <a:srgbClr val="554F4D"/>
                </a:solidFill>
              </a:rPr>
              <a:t>인서 정지</a:t>
            </a:r>
            <a:r>
              <a:rPr lang="ko-KR" altLang="en-US" sz="2000" b="1" dirty="0">
                <a:solidFill>
                  <a:srgbClr val="554F4D"/>
                </a:solidFill>
              </a:rPr>
              <a:t>유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10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 3</a:t>
            </a:r>
            <a:r>
              <a:rPr lang="ko-KR" altLang="en-US" sz="3600" dirty="0">
                <a:solidFill>
                  <a:srgbClr val="554F4D"/>
                </a:solidFill>
              </a:rPr>
              <a:t> 나이유의 생각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358016" y="1372394"/>
            <a:ext cx="3420000" cy="4729649"/>
            <a:chOff x="8376889" y="2573426"/>
            <a:chExt cx="2947543" cy="4729649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2573426"/>
              <a:ext cx="2947543" cy="97118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6000" dirty="0"/>
                <a:t>Node.js</a:t>
              </a:r>
              <a:endParaRPr kumimoji="1" lang="ja-JP" altLang="en-US" sz="6000" dirty="0"/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9242247" y="3944123"/>
              <a:ext cx="1224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정수의 생각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9ECF6-84B4-4385-8B2F-A400844C68B0}"/>
                </a:ext>
              </a:extLst>
            </p:cNvPr>
            <p:cNvSpPr txBox="1"/>
            <p:nvPr/>
          </p:nvSpPr>
          <p:spPr>
            <a:xfrm>
              <a:off x="8379759" y="4409975"/>
              <a:ext cx="2846903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와 </a:t>
              </a:r>
              <a:r>
                <a:rPr lang="en-US" altLang="ko-KR" sz="1400" b="0" i="0" dirty="0">
                  <a:effectLst/>
                  <a:latin typeface="-apple-system"/>
                </a:rPr>
                <a:t>Node.js</a:t>
              </a:r>
              <a:r>
                <a:rPr lang="ko-KR" altLang="en-US" sz="1400" b="0" i="0" dirty="0">
                  <a:effectLst/>
                  <a:latin typeface="-apple-system"/>
                </a:rPr>
                <a:t>를 비교하기는 처음 배우는 일반인의 입장에서 선택하기에 매우 어렵다</a:t>
              </a:r>
              <a:r>
                <a:rPr lang="en-US" altLang="ko-KR" sz="1400" b="0" i="0" dirty="0">
                  <a:effectLst/>
                  <a:latin typeface="-apple-system"/>
                </a:rPr>
                <a:t>.</a:t>
              </a:r>
            </a:p>
            <a:p>
              <a:r>
                <a:rPr lang="ko-KR" altLang="en-US" sz="1400" dirty="0">
                  <a:latin typeface="-apple-system"/>
                </a:rPr>
                <a:t>그래서 우선 내가 희망하는 백엔드 개발자가 되려는 입장에서 찾아보았다</a:t>
              </a:r>
              <a:r>
                <a:rPr lang="en-US" altLang="ko-KR" sz="1400" dirty="0">
                  <a:latin typeface="-apple-system"/>
                </a:rPr>
                <a:t>.</a:t>
              </a:r>
            </a:p>
            <a:p>
              <a:r>
                <a:rPr lang="ko-KR" altLang="en-US" sz="1400" b="0" i="0" dirty="0">
                  <a:effectLst/>
                  <a:latin typeface="-apple-system"/>
                </a:rPr>
                <a:t>기업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취업사이트 조사 결과 및 개발자들의 포스트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유튜브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선생님의 조언 등을 참고해 보았을 때 </a:t>
              </a:r>
              <a:r>
                <a:rPr lang="en-US" altLang="ko-KR" sz="1400" b="0" i="0" dirty="0">
                  <a:effectLst/>
                  <a:latin typeface="-apple-system"/>
                </a:rPr>
                <a:t>Node.js</a:t>
              </a:r>
              <a:r>
                <a:rPr lang="ko-KR" altLang="en-US" sz="1400" b="0" i="0" dirty="0">
                  <a:effectLst/>
                  <a:latin typeface="-apple-system"/>
                </a:rPr>
                <a:t>를 통한 개발이 최근 스타트업에서 많이 이뤄지고 있고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</a:p>
            <a:p>
              <a:r>
                <a:rPr lang="ko-KR" altLang="en-US" sz="1400" b="0" i="0" dirty="0">
                  <a:effectLst/>
                  <a:latin typeface="-apple-system"/>
                </a:rPr>
                <a:t>규모있는 글로벌 기업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플랫폼에서도 개발언어가 </a:t>
              </a:r>
              <a:r>
                <a:rPr lang="en-US" altLang="ko-KR" sz="1400" b="0" i="0" dirty="0">
                  <a:effectLst/>
                  <a:latin typeface="-apple-system"/>
                </a:rPr>
                <a:t>Java</a:t>
              </a:r>
              <a:r>
                <a:rPr lang="ko-KR" altLang="en-US" sz="1400" b="0" i="0" dirty="0">
                  <a:effectLst/>
                  <a:latin typeface="-apple-system"/>
                </a:rPr>
                <a:t>에서 </a:t>
              </a:r>
              <a:r>
                <a:rPr lang="en-US" altLang="ko-KR" sz="1400" b="0" i="0" dirty="0">
                  <a:effectLst/>
                  <a:latin typeface="-apple-system"/>
                </a:rPr>
                <a:t>JavaScript(Node.js)</a:t>
              </a:r>
              <a:r>
                <a:rPr lang="ko-KR" altLang="en-US" sz="1400" b="0" i="0" dirty="0">
                  <a:effectLst/>
                  <a:latin typeface="-apple-system"/>
                </a:rPr>
                <a:t>로 바뀌는 것으로 보아 </a:t>
              </a:r>
              <a:r>
                <a:rPr lang="en-US" altLang="ko-KR" sz="1400" b="0" i="0" dirty="0">
                  <a:effectLst/>
                  <a:latin typeface="-apple-system"/>
                </a:rPr>
                <a:t>Node.js</a:t>
              </a:r>
              <a:r>
                <a:rPr lang="ko-KR" altLang="en-US" sz="1400" b="0" i="0" dirty="0">
                  <a:effectLst/>
                  <a:latin typeface="-apple-system"/>
                </a:rPr>
                <a:t>를 선택하는 것이 바람직하다고 본다</a:t>
              </a:r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488250" y="3805455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11">
            <a:extLst>
              <a:ext uri="{FF2B5EF4-FFF2-40B4-BE49-F238E27FC236}">
                <a16:creationId xmlns:a16="http://schemas.microsoft.com/office/drawing/2014/main" id="{1FA43DB8-864E-41D9-82CD-D8E32FF6BF31}"/>
              </a:ext>
            </a:extLst>
          </p:cNvPr>
          <p:cNvGrpSpPr/>
          <p:nvPr/>
        </p:nvGrpSpPr>
        <p:grpSpPr>
          <a:xfrm>
            <a:off x="4379492" y="1372394"/>
            <a:ext cx="3420000" cy="4945092"/>
            <a:chOff x="8376889" y="2573426"/>
            <a:chExt cx="2947543" cy="4945092"/>
          </a:xfrm>
        </p:grpSpPr>
        <p:sp>
          <p:nvSpPr>
            <p:cNvPr id="33" name="正方形/長方形 13">
              <a:extLst>
                <a:ext uri="{FF2B5EF4-FFF2-40B4-BE49-F238E27FC236}">
                  <a16:creationId xmlns:a16="http://schemas.microsoft.com/office/drawing/2014/main" id="{CA6632CC-2264-4802-8AAE-CAE78DC895B4}"/>
                </a:ext>
              </a:extLst>
            </p:cNvPr>
            <p:cNvSpPr/>
            <p:nvPr/>
          </p:nvSpPr>
          <p:spPr>
            <a:xfrm>
              <a:off x="8376889" y="2573426"/>
              <a:ext cx="2947543" cy="97118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6000" dirty="0"/>
                <a:t>Node.js</a:t>
              </a:r>
              <a:endParaRPr kumimoji="1" lang="ja-JP" altLang="en-US" sz="6000" dirty="0"/>
            </a:p>
          </p:txBody>
        </p:sp>
        <p:sp>
          <p:nvSpPr>
            <p:cNvPr id="34" name="テキスト ボックス 17">
              <a:extLst>
                <a:ext uri="{FF2B5EF4-FFF2-40B4-BE49-F238E27FC236}">
                  <a16:creationId xmlns:a16="http://schemas.microsoft.com/office/drawing/2014/main" id="{2C7945E4-95C0-4E90-9380-E401BA4AB348}"/>
                </a:ext>
              </a:extLst>
            </p:cNvPr>
            <p:cNvSpPr txBox="1"/>
            <p:nvPr/>
          </p:nvSpPr>
          <p:spPr>
            <a:xfrm>
              <a:off x="9251198" y="3944123"/>
              <a:ext cx="1224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인서의 생각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6C1BE3-1DCF-472A-84D7-5A6759FF52D6}"/>
                </a:ext>
              </a:extLst>
            </p:cNvPr>
            <p:cNvSpPr txBox="1"/>
            <p:nvPr/>
          </p:nvSpPr>
          <p:spPr>
            <a:xfrm>
              <a:off x="8379759" y="4409975"/>
              <a:ext cx="2846903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0" i="0" dirty="0">
                  <a:effectLst/>
                  <a:latin typeface="-apple-system"/>
                </a:rPr>
                <a:t> 프론트는 사용자에게 보여줄 정보를</a:t>
              </a:r>
              <a:endParaRPr lang="en-US" altLang="ko-KR" sz="1400" b="0" i="0" dirty="0">
                <a:effectLst/>
                <a:latin typeface="-apple-system"/>
              </a:endParaRPr>
            </a:p>
            <a:p>
              <a:r>
                <a:rPr lang="ko-KR" altLang="en-US" sz="1400" b="0" i="0" dirty="0">
                  <a:effectLst/>
                  <a:latin typeface="-apple-system"/>
                </a:rPr>
                <a:t>처리하는 정도라 </a:t>
              </a:r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는 무겁다고 판단</a:t>
              </a:r>
              <a:r>
                <a:rPr lang="en-US" altLang="ko-KR" sz="1400" b="0" i="0" dirty="0">
                  <a:effectLst/>
                  <a:latin typeface="-apple-system"/>
                </a:rPr>
                <a:t>, 7</a:t>
              </a:r>
              <a:r>
                <a:rPr lang="ko-KR" altLang="en-US" sz="1400" b="0" i="0" dirty="0">
                  <a:effectLst/>
                  <a:latin typeface="-apple-system"/>
                </a:rPr>
                <a:t>개월 과정에서 </a:t>
              </a:r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을 배우기에는 시간이 터무니없이 부족하다는 생각이 든다</a:t>
              </a:r>
              <a:r>
                <a:rPr lang="en-US" altLang="ko-KR" sz="1400" b="0" i="0" dirty="0">
                  <a:effectLst/>
                  <a:latin typeface="-apple-system"/>
                </a:rPr>
                <a:t>.</a:t>
              </a:r>
              <a:r>
                <a:rPr lang="ko-KR" altLang="en-US" sz="1400" b="0" i="0" dirty="0">
                  <a:effectLst/>
                  <a:latin typeface="-apple-system"/>
                </a:rPr>
                <a:t> 둘 다 경험이 없는 상황에서 </a:t>
              </a:r>
              <a:r>
                <a:rPr lang="en-US" altLang="ko-KR" sz="1400" b="0" i="0" dirty="0">
                  <a:effectLst/>
                  <a:latin typeface="-apple-system"/>
                </a:rPr>
                <a:t>Node.js</a:t>
              </a:r>
              <a:r>
                <a:rPr lang="ko-KR" altLang="en-US" sz="1400" b="0" i="0" dirty="0">
                  <a:effectLst/>
                  <a:latin typeface="-apple-system"/>
                </a:rPr>
                <a:t>가 빠르고 적은 코드로 시작하기에 좋다는 점이 있고</a:t>
              </a:r>
              <a:r>
                <a:rPr lang="en-US" altLang="ko-KR" sz="1400" b="0" i="0" dirty="0">
                  <a:effectLst/>
                  <a:latin typeface="-apple-system"/>
                </a:rPr>
                <a:t>, Node.js</a:t>
              </a:r>
              <a:r>
                <a:rPr lang="ko-KR" altLang="en-US" sz="1400" b="0" i="0" dirty="0">
                  <a:effectLst/>
                  <a:latin typeface="-apple-system"/>
                </a:rPr>
                <a:t>는 처음 배우는 사람도 하루만에 서버 구동하고 </a:t>
              </a:r>
              <a:r>
                <a:rPr lang="en-US" altLang="ko-KR" sz="1400" b="0" i="0" dirty="0">
                  <a:effectLst/>
                  <a:latin typeface="-apple-system"/>
                </a:rPr>
                <a:t>API</a:t>
              </a:r>
              <a:r>
                <a:rPr lang="ko-KR" altLang="en-US" sz="1400" b="0" i="0" dirty="0">
                  <a:effectLst/>
                  <a:latin typeface="-apple-system"/>
                </a:rPr>
                <a:t>도 하나 만들 수 있다</a:t>
              </a:r>
              <a:r>
                <a:rPr lang="en-US" altLang="ko-KR" sz="1400" b="0" i="0" dirty="0">
                  <a:effectLst/>
                  <a:latin typeface="-apple-system"/>
                </a:rPr>
                <a:t>.</a:t>
              </a:r>
              <a:r>
                <a:rPr lang="ko-KR" altLang="en-US" sz="1400" b="0" i="0" dirty="0">
                  <a:effectLst/>
                  <a:latin typeface="-apple-system"/>
                </a:rPr>
                <a:t> </a:t>
              </a:r>
              <a:endParaRPr lang="en-US" altLang="ko-KR" sz="1400" b="0" i="0" dirty="0">
                <a:effectLst/>
                <a:latin typeface="-apple-system"/>
              </a:endParaRPr>
            </a:p>
            <a:p>
              <a:r>
                <a:rPr lang="ko-KR" altLang="en-US" sz="1400" b="0" i="0" dirty="0">
                  <a:effectLst/>
                  <a:latin typeface="-apple-system"/>
                </a:rPr>
                <a:t>그에 비해 </a:t>
              </a:r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는 러닝 커브</a:t>
              </a:r>
              <a:r>
                <a:rPr lang="en-US" altLang="ko-KR" sz="1400" b="0" i="0" dirty="0">
                  <a:effectLst/>
                  <a:latin typeface="-apple-system"/>
                </a:rPr>
                <a:t>(</a:t>
              </a:r>
              <a:r>
                <a:rPr lang="ko-KR" altLang="en-US" sz="1400" b="0" i="0" dirty="0">
                  <a:effectLst/>
                  <a:latin typeface="-apple-system"/>
                </a:rPr>
                <a:t>학습 곡선</a:t>
              </a:r>
              <a:r>
                <a:rPr lang="en-US" altLang="ko-KR" sz="1400" b="0" i="0" dirty="0">
                  <a:effectLst/>
                  <a:latin typeface="-apple-system"/>
                </a:rPr>
                <a:t>, </a:t>
              </a:r>
              <a:r>
                <a:rPr lang="ko-KR" altLang="en-US" sz="1400" b="0" i="0" dirty="0">
                  <a:effectLst/>
                  <a:latin typeface="-apple-system"/>
                </a:rPr>
                <a:t>드는 학습시간 및 비용</a:t>
              </a:r>
              <a:r>
                <a:rPr lang="en-US" altLang="ko-KR" sz="1400" b="0" i="0" dirty="0">
                  <a:effectLst/>
                  <a:latin typeface="-apple-system"/>
                </a:rPr>
                <a:t>)</a:t>
              </a:r>
              <a:r>
                <a:rPr lang="ko-KR" altLang="en-US" sz="1400" b="0" i="0" dirty="0">
                  <a:effectLst/>
                  <a:latin typeface="-apple-system"/>
                </a:rPr>
                <a:t>가 존재한다</a:t>
              </a:r>
              <a:r>
                <a:rPr lang="en-US" altLang="ko-KR" sz="1400" b="0" i="0" dirty="0">
                  <a:effectLst/>
                  <a:latin typeface="-apple-system"/>
                </a:rPr>
                <a:t>.</a:t>
              </a:r>
              <a:r>
                <a:rPr lang="ko-KR" altLang="en-US" sz="1400" b="0" i="0" dirty="0">
                  <a:effectLst/>
                  <a:latin typeface="-apple-system"/>
                </a:rPr>
                <a:t> </a:t>
              </a:r>
              <a:r>
                <a:rPr lang="en-US" altLang="ko-KR" sz="1400" b="0" i="0" dirty="0">
                  <a:effectLst/>
                  <a:latin typeface="-apple-system"/>
                </a:rPr>
                <a:t>Spring Boot</a:t>
              </a:r>
              <a:r>
                <a:rPr lang="ko-KR" altLang="en-US" sz="1400" b="0" i="0" dirty="0">
                  <a:effectLst/>
                  <a:latin typeface="-apple-system"/>
                </a:rPr>
                <a:t>를 공부하면 </a:t>
              </a:r>
              <a:r>
                <a:rPr lang="en-US" altLang="ko-KR" sz="1400" b="0" i="0" dirty="0">
                  <a:effectLst/>
                  <a:latin typeface="-apple-system"/>
                </a:rPr>
                <a:t>Service, Controller, Repository </a:t>
              </a:r>
              <a:r>
                <a:rPr lang="ko-KR" altLang="en-US" sz="1400" b="0" i="0" dirty="0">
                  <a:effectLst/>
                  <a:latin typeface="-apple-system"/>
                </a:rPr>
                <a:t>에 대해서 알아야된다</a:t>
              </a:r>
              <a:endParaRPr lang="ko-KR" altLang="en-US" sz="1400" dirty="0"/>
            </a:p>
          </p:txBody>
        </p:sp>
        <p:cxnSp>
          <p:nvCxnSpPr>
            <p:cNvPr id="36" name="직선 연결선 28">
              <a:extLst>
                <a:ext uri="{FF2B5EF4-FFF2-40B4-BE49-F238E27FC236}">
                  <a16:creationId xmlns:a16="http://schemas.microsoft.com/office/drawing/2014/main" id="{265C13E2-9B10-4CDC-BC80-0874E740175A}"/>
                </a:ext>
              </a:extLst>
            </p:cNvPr>
            <p:cNvCxnSpPr/>
            <p:nvPr/>
          </p:nvCxnSpPr>
          <p:spPr>
            <a:xfrm>
              <a:off x="9488250" y="3805455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11">
            <a:extLst>
              <a:ext uri="{FF2B5EF4-FFF2-40B4-BE49-F238E27FC236}">
                <a16:creationId xmlns:a16="http://schemas.microsoft.com/office/drawing/2014/main" id="{7CB7AB16-B831-4C90-832C-A1548ECEFF23}"/>
              </a:ext>
            </a:extLst>
          </p:cNvPr>
          <p:cNvGrpSpPr/>
          <p:nvPr/>
        </p:nvGrpSpPr>
        <p:grpSpPr>
          <a:xfrm>
            <a:off x="8288772" y="1372394"/>
            <a:ext cx="3420000" cy="5375979"/>
            <a:chOff x="8376889" y="2573426"/>
            <a:chExt cx="2947543" cy="5375979"/>
          </a:xfrm>
        </p:grpSpPr>
        <p:sp>
          <p:nvSpPr>
            <p:cNvPr id="38" name="正方形/長方形 13">
              <a:extLst>
                <a:ext uri="{FF2B5EF4-FFF2-40B4-BE49-F238E27FC236}">
                  <a16:creationId xmlns:a16="http://schemas.microsoft.com/office/drawing/2014/main" id="{9EB6D7C4-B84F-43E5-BCFA-BCD8E57CA902}"/>
                </a:ext>
              </a:extLst>
            </p:cNvPr>
            <p:cNvSpPr/>
            <p:nvPr/>
          </p:nvSpPr>
          <p:spPr>
            <a:xfrm>
              <a:off x="8376889" y="2573426"/>
              <a:ext cx="2947543" cy="97118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4400" dirty="0"/>
                <a:t>Spring Boot</a:t>
              </a:r>
              <a:endParaRPr kumimoji="1" lang="ja-JP" altLang="en-US" sz="4400" dirty="0"/>
            </a:p>
          </p:txBody>
        </p:sp>
        <p:sp>
          <p:nvSpPr>
            <p:cNvPr id="39" name="テキスト ボックス 17">
              <a:extLst>
                <a:ext uri="{FF2B5EF4-FFF2-40B4-BE49-F238E27FC236}">
                  <a16:creationId xmlns:a16="http://schemas.microsoft.com/office/drawing/2014/main" id="{4C92BEC0-B1BB-4B34-A282-24E56AFC6B9D}"/>
                </a:ext>
              </a:extLst>
            </p:cNvPr>
            <p:cNvSpPr txBox="1"/>
            <p:nvPr/>
          </p:nvSpPr>
          <p:spPr>
            <a:xfrm>
              <a:off x="9236228" y="3944123"/>
              <a:ext cx="1224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지유의 생각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CE69F2-6476-41E1-9975-E5123145C045}"/>
                </a:ext>
              </a:extLst>
            </p:cNvPr>
            <p:cNvSpPr txBox="1"/>
            <p:nvPr/>
          </p:nvSpPr>
          <p:spPr>
            <a:xfrm>
              <a:off x="8379759" y="4409975"/>
              <a:ext cx="284690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-apple-system"/>
                </a:rPr>
                <a:t>처음 </a:t>
              </a:r>
              <a:r>
                <a:rPr lang="en-US" altLang="ko-KR" sz="1400" dirty="0">
                  <a:latin typeface="-apple-system"/>
                </a:rPr>
                <a:t>Node.js</a:t>
              </a:r>
              <a:r>
                <a:rPr lang="ko-KR" altLang="en-US" sz="1400" dirty="0">
                  <a:latin typeface="-apple-system"/>
                </a:rPr>
                <a:t>와 </a:t>
              </a:r>
              <a:r>
                <a:rPr lang="en-US" altLang="ko-KR" sz="1400" dirty="0">
                  <a:latin typeface="-apple-system"/>
                </a:rPr>
                <a:t>spring boot</a:t>
              </a:r>
              <a:r>
                <a:rPr lang="ko-KR" altLang="en-US" sz="1400" dirty="0">
                  <a:latin typeface="-apple-system"/>
                </a:rPr>
                <a:t>를 조사 했을 때에는 접근성이 높고</a:t>
              </a:r>
              <a:r>
                <a:rPr lang="en-US" altLang="ko-KR" sz="1400" dirty="0">
                  <a:latin typeface="-apple-system"/>
                </a:rPr>
                <a:t>, </a:t>
              </a:r>
              <a:r>
                <a:rPr lang="ko-KR" altLang="en-US" sz="1400" dirty="0">
                  <a:latin typeface="-apple-system"/>
                </a:rPr>
                <a:t>쉽게</a:t>
              </a:r>
              <a:r>
                <a:rPr lang="en-US" altLang="ko-KR" sz="1400" dirty="0">
                  <a:latin typeface="-apple-system"/>
                </a:rPr>
                <a:t> </a:t>
              </a:r>
              <a:r>
                <a:rPr lang="ko-KR" altLang="en-US" sz="1400" dirty="0">
                  <a:latin typeface="-apple-system"/>
                </a:rPr>
                <a:t>배울 수 있는 </a:t>
              </a:r>
              <a:r>
                <a:rPr lang="en-US" altLang="ko-KR" sz="1400" dirty="0">
                  <a:latin typeface="-apple-system"/>
                </a:rPr>
                <a:t>Node.js</a:t>
              </a:r>
              <a:r>
                <a:rPr lang="ko-KR" altLang="en-US" sz="1400" dirty="0">
                  <a:latin typeface="-apple-system"/>
                </a:rPr>
                <a:t>쪽으로 생각이 기울었었다</a:t>
              </a:r>
              <a:r>
                <a:rPr lang="en-US" altLang="ko-KR" sz="1400" dirty="0">
                  <a:latin typeface="-apple-system"/>
                </a:rPr>
                <a:t>.</a:t>
              </a:r>
            </a:p>
            <a:p>
              <a:r>
                <a:rPr lang="ko-KR" altLang="en-US" sz="1400" dirty="0">
                  <a:latin typeface="-apple-system"/>
                </a:rPr>
                <a:t>하지만 </a:t>
              </a:r>
              <a:r>
                <a:rPr lang="en-US" altLang="ko-KR" sz="1400" dirty="0">
                  <a:latin typeface="-apple-system"/>
                </a:rPr>
                <a:t>(</a:t>
              </a:r>
              <a:r>
                <a:rPr lang="ko-KR" altLang="en-US" sz="1400" dirty="0">
                  <a:latin typeface="-apple-system"/>
                </a:rPr>
                <a:t>당연한 이야기일 수도 있지만</a:t>
              </a:r>
              <a:r>
                <a:rPr lang="en-US" altLang="ko-KR" sz="1400" dirty="0">
                  <a:latin typeface="-apple-system"/>
                </a:rPr>
                <a:t>)</a:t>
              </a:r>
              <a:r>
                <a:rPr lang="ko-KR" altLang="en-US" sz="1400" dirty="0">
                  <a:latin typeface="-apple-system"/>
                </a:rPr>
                <a:t> 기업에서는 다양한 언어</a:t>
              </a:r>
              <a:r>
                <a:rPr lang="en-US" altLang="ko-KR" sz="1400" dirty="0">
                  <a:latin typeface="-apple-system"/>
                </a:rPr>
                <a:t>, </a:t>
              </a:r>
              <a:r>
                <a:rPr lang="ko-KR" altLang="en-US" sz="1400" dirty="0">
                  <a:latin typeface="-apple-system"/>
                </a:rPr>
                <a:t>프로그램을 다루는 인재를 원했다</a:t>
              </a:r>
              <a:r>
                <a:rPr lang="en-US" altLang="ko-KR" sz="1400" dirty="0">
                  <a:latin typeface="-apple-system"/>
                </a:rPr>
                <a:t>. </a:t>
              </a:r>
            </a:p>
            <a:p>
              <a:r>
                <a:rPr lang="ko-KR" altLang="en-US" sz="1400" dirty="0">
                  <a:latin typeface="-apple-system"/>
                </a:rPr>
                <a:t>거기에 선생님께서 말씀 하신 </a:t>
              </a:r>
              <a:r>
                <a:rPr lang="en-US" altLang="ko-KR" sz="1400" dirty="0">
                  <a:latin typeface="-apple-system"/>
                </a:rPr>
                <a:t>‘</a:t>
              </a:r>
              <a:r>
                <a:rPr lang="ko-KR" altLang="en-US" sz="1400" dirty="0">
                  <a:latin typeface="-apple-system"/>
                </a:rPr>
                <a:t>프로그래밍언어에는 절대 마스터는 없다</a:t>
              </a:r>
              <a:r>
                <a:rPr lang="en-US" altLang="ko-KR" sz="1400" dirty="0">
                  <a:latin typeface="-apple-system"/>
                </a:rPr>
                <a:t>.’ </a:t>
              </a:r>
              <a:r>
                <a:rPr lang="ko-KR" altLang="en-US" sz="1400" dirty="0">
                  <a:latin typeface="-apple-system"/>
                </a:rPr>
                <a:t>까지 더해졌고 생각이 바뀌게 됐다</a:t>
              </a:r>
              <a:r>
                <a:rPr lang="en-US" altLang="ko-KR" sz="1400" dirty="0">
                  <a:latin typeface="-apple-system"/>
                </a:rPr>
                <a:t>.</a:t>
              </a:r>
            </a:p>
            <a:p>
              <a:r>
                <a:rPr lang="ko-KR" altLang="en-US" sz="1400" dirty="0">
                  <a:latin typeface="-apple-system"/>
                </a:rPr>
                <a:t>앞으로도 계속 프로그램</a:t>
              </a:r>
              <a:r>
                <a:rPr lang="en-US" altLang="ko-KR" sz="1400" dirty="0">
                  <a:latin typeface="-apple-system"/>
                </a:rPr>
                <a:t>, </a:t>
              </a:r>
              <a:r>
                <a:rPr lang="ko-KR" altLang="en-US" sz="1400" dirty="0">
                  <a:latin typeface="-apple-system"/>
                </a:rPr>
                <a:t>언어 다양하게 배울텐데 어느 분야든 처음은 전문가에게 배우는게 최고라고 생각된다</a:t>
              </a:r>
              <a:r>
                <a:rPr lang="en-US" altLang="ko-KR" sz="1400" dirty="0">
                  <a:latin typeface="-apple-system"/>
                </a:rPr>
                <a:t>. </a:t>
              </a:r>
              <a:r>
                <a:rPr lang="ko-KR" altLang="en-US" sz="1400" dirty="0">
                  <a:latin typeface="-apple-system"/>
                </a:rPr>
                <a:t>그래서 나는 지금 선생님이 주로 사용하시고 과외도 하셨던 </a:t>
              </a:r>
              <a:r>
                <a:rPr lang="en-US" altLang="ko-KR" sz="1400" dirty="0">
                  <a:latin typeface="-apple-system"/>
                </a:rPr>
                <a:t>Spring boot</a:t>
              </a:r>
              <a:r>
                <a:rPr lang="ko-KR" altLang="en-US" sz="1400" dirty="0">
                  <a:latin typeface="-apple-system"/>
                </a:rPr>
                <a:t>를 배우고싶다</a:t>
              </a:r>
              <a:r>
                <a:rPr lang="en-US" altLang="ko-KR" sz="1400" dirty="0">
                  <a:latin typeface="-apple-system"/>
                </a:rPr>
                <a:t>.</a:t>
              </a:r>
            </a:p>
            <a:p>
              <a:r>
                <a:rPr lang="en-US" altLang="ko-KR" sz="1400" dirty="0">
                  <a:latin typeface="-apple-system"/>
                </a:rPr>
                <a:t>Node.js</a:t>
              </a:r>
              <a:r>
                <a:rPr lang="ko-KR" altLang="en-US" sz="1400" dirty="0">
                  <a:latin typeface="-apple-system"/>
                </a:rPr>
                <a:t>는 접근성이 높고 쉬운만큼 혼자서 꼭 독학을 하겠다</a:t>
              </a:r>
              <a:endParaRPr lang="ko-KR" altLang="en-US" sz="1400" dirty="0"/>
            </a:p>
          </p:txBody>
        </p:sp>
        <p:cxnSp>
          <p:nvCxnSpPr>
            <p:cNvPr id="41" name="직선 연결선 28">
              <a:extLst>
                <a:ext uri="{FF2B5EF4-FFF2-40B4-BE49-F238E27FC236}">
                  <a16:creationId xmlns:a16="http://schemas.microsoft.com/office/drawing/2014/main" id="{3A65B7DB-103B-4F4D-8492-C6DAA087AA6A}"/>
                </a:ext>
              </a:extLst>
            </p:cNvPr>
            <p:cNvCxnSpPr/>
            <p:nvPr/>
          </p:nvCxnSpPr>
          <p:spPr>
            <a:xfrm>
              <a:off x="9488250" y="3805455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353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500838" y="2350897"/>
            <a:ext cx="126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Part</a:t>
            </a:r>
            <a:r>
              <a:rPr lang="ko-KR" altLang="en-US" sz="2800" dirty="0">
                <a:solidFill>
                  <a:srgbClr val="554F4D"/>
                </a:solidFill>
              </a:rPr>
              <a:t> </a:t>
            </a:r>
            <a:r>
              <a:rPr lang="en-US" altLang="ko-KR" sz="2800" dirty="0">
                <a:solidFill>
                  <a:srgbClr val="554F4D"/>
                </a:solidFill>
              </a:rPr>
              <a:t>1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844781" y="2312345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Spring Boot</a:t>
            </a:r>
            <a:r>
              <a:rPr lang="ko-KR" altLang="en-US" sz="2800" dirty="0">
                <a:solidFill>
                  <a:srgbClr val="554F4D"/>
                </a:solidFill>
              </a:rPr>
              <a:t> </a:t>
            </a:r>
            <a:r>
              <a:rPr lang="en-US" altLang="ko-KR" sz="2800" dirty="0">
                <a:solidFill>
                  <a:srgbClr val="554F4D"/>
                </a:solidFill>
              </a:rPr>
              <a:t>/</a:t>
            </a:r>
            <a:r>
              <a:rPr lang="ko-KR" altLang="en-US" sz="2800" dirty="0">
                <a:solidFill>
                  <a:srgbClr val="554F4D"/>
                </a:solidFill>
              </a:rPr>
              <a:t> </a:t>
            </a:r>
            <a:r>
              <a:rPr lang="en-US" altLang="ko-KR" sz="2800" dirty="0">
                <a:solidFill>
                  <a:srgbClr val="554F4D"/>
                </a:solidFill>
              </a:rPr>
              <a:t>Node.js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497988" y="3035534"/>
            <a:ext cx="138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Part 2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497663" y="3756752"/>
            <a:ext cx="116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Part 3</a:t>
            </a:r>
            <a:endParaRPr lang="ko-KR" altLang="en-US" sz="28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1839658" y="3014618"/>
            <a:ext cx="3107293" cy="696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</a:rPr>
              <a:t>취업사이트 조사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5CE3DC5-784E-4467-8765-0DC00D91C3E2}"/>
              </a:ext>
            </a:extLst>
          </p:cNvPr>
          <p:cNvSpPr txBox="1"/>
          <p:nvPr/>
        </p:nvSpPr>
        <p:spPr>
          <a:xfrm>
            <a:off x="1815478" y="3749351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</a:rPr>
              <a:t>나이유의 선택과 이유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07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1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Spring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Boot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212112" y="1530143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AD26B4D-6023-4F16-B0DB-82507A24BFF1}"/>
              </a:ext>
            </a:extLst>
          </p:cNvPr>
          <p:cNvSpPr txBox="1"/>
          <p:nvPr/>
        </p:nvSpPr>
        <p:spPr>
          <a:xfrm>
            <a:off x="1878862" y="4433866"/>
            <a:ext cx="9341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그럼 </a:t>
            </a:r>
            <a:r>
              <a:rPr lang="en-US" altLang="ko-KR" dirty="0"/>
              <a:t>Spring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pPr algn="just"/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JAVA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의 웹 프레임워크로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JAVA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언어를 기반으로 사용</a:t>
            </a:r>
            <a:endParaRPr lang="en-US" altLang="ko-KR" b="0" i="0" dirty="0">
              <a:solidFill>
                <a:srgbClr val="666666"/>
              </a:solidFill>
              <a:effectLst/>
              <a:latin typeface="Noto Sans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rgbClr val="666666"/>
                </a:solidFill>
                <a:latin typeface="Noto Sans" panose="020B0502040204020203" pitchFamily="34" charset="0"/>
              </a:rPr>
              <a:t>프로젝트에서 중복코드의 사용을 줄여준다</a:t>
            </a:r>
            <a:r>
              <a:rPr lang="en-US" altLang="ko-KR" dirty="0">
                <a:solidFill>
                  <a:srgbClr val="666666"/>
                </a:solidFill>
                <a:latin typeface="Noto Sans" panose="020B0502040204020203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rgbClr val="666666"/>
                </a:solidFill>
                <a:latin typeface="Noto Sans" panose="020B0502040204020203" pitchFamily="34" charset="0"/>
              </a:rPr>
              <a:t>오픈소스 프레임워크로 효율적이다</a:t>
            </a:r>
            <a:r>
              <a:rPr lang="en-US" altLang="ko-KR" dirty="0">
                <a:solidFill>
                  <a:srgbClr val="666666"/>
                </a:solidFill>
                <a:latin typeface="Noto Sans" panose="020B0502040204020203" pitchFamily="34" charset="0"/>
              </a:rPr>
              <a:t>.</a:t>
            </a:r>
            <a:endParaRPr lang="ko-KR" altLang="en-US" dirty="0"/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D6C18D-CC8A-44C4-906B-AC6907CC270A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08438"/>
            <a:ext cx="9341587" cy="139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Spring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더 편리하게 이용하기 위한 도구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(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개발을 더 쉽게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Spring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프레임워크 기반 프로젝트를 쉽고 빠르게 해준다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라이브러리 관리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자동화 설정 등이 편리하다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539673" y="1582597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스프링 부트란</a:t>
            </a:r>
            <a:r>
              <a:rPr lang="en-US" altLang="ko-KR" sz="2400" b="1" spc="-15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0F3658F-78BE-400D-930D-6EFBB0D5AA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86DB750-69F4-4325-8181-BFBA78AF6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214255" cy="321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584046-1C82-4F99-948C-6B1BF58E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19" y="3933558"/>
            <a:ext cx="2405469" cy="2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25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1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Node.JS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212112" y="1530143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D6C18D-CC8A-44C4-906B-AC6907CC270A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08438"/>
            <a:ext cx="9341587" cy="137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JavaScript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를 서버에서도 사용할 수 있도록 만든 프로그램 환경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서버제작이 용이하고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확장성있다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다른 프로그래밍언어에 비해 생산성이 좋아 코딩시간이 단축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819400" y="158259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latin typeface="+mj-ea"/>
                <a:ea typeface="+mj-ea"/>
              </a:rPr>
              <a:t>Node.js</a:t>
            </a:r>
            <a:r>
              <a:rPr lang="ko-KR" altLang="en-US" sz="2400" b="1" spc="-150" dirty="0">
                <a:solidFill>
                  <a:schemeClr val="bg1"/>
                </a:solidFill>
                <a:latin typeface="+mj-ea"/>
                <a:ea typeface="+mj-ea"/>
              </a:rPr>
              <a:t>란</a:t>
            </a:r>
            <a:r>
              <a:rPr lang="en-US" altLang="ko-KR" sz="2400" b="1" spc="-15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B5893-6741-40DB-92B5-AD2E726AA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54" y="4042008"/>
            <a:ext cx="3873090" cy="23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598" y="350594"/>
            <a:ext cx="921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1</a:t>
            </a:r>
            <a:r>
              <a:rPr lang="ko-KR" altLang="en-US" sz="3600" dirty="0">
                <a:solidFill>
                  <a:srgbClr val="554F4D"/>
                </a:solidFill>
              </a:rPr>
              <a:t> 장</a:t>
            </a:r>
            <a:r>
              <a:rPr lang="en-US" altLang="ko-KR" sz="3600" dirty="0">
                <a:solidFill>
                  <a:srgbClr val="554F4D"/>
                </a:solidFill>
              </a:rPr>
              <a:t>·</a:t>
            </a:r>
            <a:r>
              <a:rPr lang="ko-KR" altLang="en-US" sz="3600" dirty="0">
                <a:solidFill>
                  <a:srgbClr val="554F4D"/>
                </a:solidFill>
              </a:rPr>
              <a:t>단점 비교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B4DA8-DBBB-4ECA-B3A6-CDC1F47CEFA4}"/>
              </a:ext>
            </a:extLst>
          </p:cNvPr>
          <p:cNvGrpSpPr/>
          <p:nvPr/>
        </p:nvGrpSpPr>
        <p:grpSpPr>
          <a:xfrm>
            <a:off x="622300" y="1932364"/>
            <a:ext cx="4902200" cy="2235195"/>
            <a:chOff x="1524000" y="1625600"/>
            <a:chExt cx="4902200" cy="223519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2B3395-9F3E-4374-AA6D-7D2371DBDAC9}"/>
                </a:ext>
              </a:extLst>
            </p:cNvPr>
            <p:cNvSpPr/>
            <p:nvPr/>
          </p:nvSpPr>
          <p:spPr>
            <a:xfrm>
              <a:off x="1524000" y="1625600"/>
              <a:ext cx="4902200" cy="22351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53382A9-189C-4D3A-B323-6960F9FC5BFD}"/>
                </a:ext>
              </a:extLst>
            </p:cNvPr>
            <p:cNvGrpSpPr/>
            <p:nvPr/>
          </p:nvGrpSpPr>
          <p:grpSpPr>
            <a:xfrm>
              <a:off x="5816600" y="3267977"/>
              <a:ext cx="482600" cy="482600"/>
              <a:chOff x="5819140" y="3267977"/>
              <a:chExt cx="482600" cy="482600"/>
            </a:xfrm>
            <a:solidFill>
              <a:schemeClr val="accent5"/>
            </a:solidFill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EC6DCF-4B5E-466D-A433-5047D79A446E}"/>
                  </a:ext>
                </a:extLst>
              </p:cNvPr>
              <p:cNvSpPr/>
              <p:nvPr/>
            </p:nvSpPr>
            <p:spPr>
              <a:xfrm>
                <a:off x="5819140" y="3267977"/>
                <a:ext cx="4826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54F4D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E12AC6-ADE2-4640-B928-B8521CBE02CB}"/>
                  </a:ext>
                </a:extLst>
              </p:cNvPr>
              <p:cNvSpPr txBox="1"/>
              <p:nvPr/>
            </p:nvSpPr>
            <p:spPr>
              <a:xfrm>
                <a:off x="5966924" y="3278444"/>
                <a:ext cx="18473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rgbClr val="554F4D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4DAB71-2349-4C90-95DD-C6C3C1C40A8D}"/>
                </a:ext>
              </a:extLst>
            </p:cNvPr>
            <p:cNvSpPr txBox="1"/>
            <p:nvPr/>
          </p:nvSpPr>
          <p:spPr>
            <a:xfrm>
              <a:off x="1642803" y="1892803"/>
              <a:ext cx="4140877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라이브러리 자동화 및 관리 용이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객체 기능을 구분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재사용성을 높여준다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기본적인 설계나 라이브러리 제공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및 규모있는 프로젝트에 용이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9DF3F6-E747-4E0B-B571-15AD4E0213A2}"/>
              </a:ext>
            </a:extLst>
          </p:cNvPr>
          <p:cNvGrpSpPr/>
          <p:nvPr/>
        </p:nvGrpSpPr>
        <p:grpSpPr>
          <a:xfrm>
            <a:off x="7015056" y="1932362"/>
            <a:ext cx="4902200" cy="2235195"/>
            <a:chOff x="6654800" y="1625599"/>
            <a:chExt cx="4902200" cy="223519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3D7E4C8-7F86-4B50-A388-6E14051A0D6E}"/>
                </a:ext>
              </a:extLst>
            </p:cNvPr>
            <p:cNvSpPr/>
            <p:nvPr/>
          </p:nvSpPr>
          <p:spPr>
            <a:xfrm>
              <a:off x="6654800" y="1625599"/>
              <a:ext cx="4902200" cy="22351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8DD9B1-AAF8-4F71-956B-655063F07A6F}"/>
                </a:ext>
              </a:extLst>
            </p:cNvPr>
            <p:cNvSpPr txBox="1"/>
            <p:nvPr/>
          </p:nvSpPr>
          <p:spPr>
            <a:xfrm>
              <a:off x="6908953" y="1892804"/>
              <a:ext cx="4181688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브라우저 외 서버로도 사용이 용이하다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다른 언어에 비해 코딩 시간이 적게소요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프론트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백앤드 기술의 통합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따라서 의사 소통 비용을 줄일 수 있다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229A0D-4910-4563-8F81-BA2CFDC668A3}"/>
              </a:ext>
            </a:extLst>
          </p:cNvPr>
          <p:cNvGrpSpPr/>
          <p:nvPr/>
        </p:nvGrpSpPr>
        <p:grpSpPr>
          <a:xfrm>
            <a:off x="622300" y="4318271"/>
            <a:ext cx="4914901" cy="2235195"/>
            <a:chOff x="1477239" y="4057864"/>
            <a:chExt cx="4914901" cy="223519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68630FB-F979-495C-9BB0-BD1C9C89898E}"/>
                </a:ext>
              </a:extLst>
            </p:cNvPr>
            <p:cNvSpPr/>
            <p:nvPr/>
          </p:nvSpPr>
          <p:spPr>
            <a:xfrm>
              <a:off x="1477239" y="4057864"/>
              <a:ext cx="4902200" cy="22351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F569A2-D51B-4E9D-8B69-3C681EA1103D}"/>
                </a:ext>
              </a:extLst>
            </p:cNvPr>
            <p:cNvSpPr txBox="1"/>
            <p:nvPr/>
          </p:nvSpPr>
          <p:spPr>
            <a:xfrm>
              <a:off x="1586016" y="4304260"/>
              <a:ext cx="4806124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설정 변경 시 내부코드 확인이 필요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코드 실행시간 및 제작에 다소 시간 소요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내부에 많은 기능이 있어 무겁다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따라서 습득하려면 상당한 노력과 시간이 소요</a:t>
              </a:r>
              <a:endPara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C9E77A-6475-4A76-9496-3670A2AD8EBC}"/>
              </a:ext>
            </a:extLst>
          </p:cNvPr>
          <p:cNvGrpSpPr/>
          <p:nvPr/>
        </p:nvGrpSpPr>
        <p:grpSpPr>
          <a:xfrm>
            <a:off x="7015056" y="4318271"/>
            <a:ext cx="4902200" cy="2235195"/>
            <a:chOff x="6654800" y="4057864"/>
            <a:chExt cx="4902200" cy="223519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993775-D50B-4FF6-9013-949348121B29}"/>
                </a:ext>
              </a:extLst>
            </p:cNvPr>
            <p:cNvSpPr/>
            <p:nvPr/>
          </p:nvSpPr>
          <p:spPr>
            <a:xfrm>
              <a:off x="6654800" y="4057864"/>
              <a:ext cx="4902200" cy="22351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1FECC9-D469-4444-B844-C0A57661CE76}"/>
                </a:ext>
              </a:extLst>
            </p:cNvPr>
            <p:cNvSpPr txBox="1"/>
            <p:nvPr/>
          </p:nvSpPr>
          <p:spPr>
            <a:xfrm>
              <a:off x="6906649" y="4304259"/>
              <a:ext cx="4183992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다른 언어에 비해 코드 가독성이 낮음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  (</a:t>
              </a: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유지보수가 어려워질 수 있다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고급 기능이 적어 세밀한 구현이 어렵다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스크립트 언어의 특성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(Error </a:t>
              </a:r>
              <a:r>
                <a:rPr lang="ko-KR" altLang="en-US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에 취약</a:t>
              </a:r>
              <a:r>
                <a:rPr lang="en-US" altLang="ko-KR" spc="-15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F6152-46A3-4B2F-875F-12953088E667}"/>
              </a:ext>
            </a:extLst>
          </p:cNvPr>
          <p:cNvSpPr/>
          <p:nvPr/>
        </p:nvSpPr>
        <p:spPr>
          <a:xfrm>
            <a:off x="1710834" y="1264128"/>
            <a:ext cx="27013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Spring Boot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511EF4-D776-4D4C-9AE5-FF7DBC520BCF}"/>
              </a:ext>
            </a:extLst>
          </p:cNvPr>
          <p:cNvSpPr/>
          <p:nvPr/>
        </p:nvSpPr>
        <p:spPr>
          <a:xfrm>
            <a:off x="8493921" y="1345604"/>
            <a:ext cx="19207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Node.JS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56718-E4B7-4414-94C6-76A6CE5AD9C0}"/>
              </a:ext>
            </a:extLst>
          </p:cNvPr>
          <p:cNvSpPr txBox="1"/>
          <p:nvPr/>
        </p:nvSpPr>
        <p:spPr>
          <a:xfrm>
            <a:off x="5768139" y="2524981"/>
            <a:ext cx="99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554F4D"/>
                </a:solidFill>
              </a:rPr>
              <a:t>장</a:t>
            </a:r>
            <a:endParaRPr lang="en-US" altLang="ko-KR" sz="3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3600" dirty="0">
                <a:solidFill>
                  <a:srgbClr val="554F4D"/>
                </a:solidFill>
              </a:rPr>
              <a:t>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27001-738E-4448-859B-8CFEB616B76F}"/>
              </a:ext>
            </a:extLst>
          </p:cNvPr>
          <p:cNvSpPr txBox="1"/>
          <p:nvPr/>
        </p:nvSpPr>
        <p:spPr>
          <a:xfrm>
            <a:off x="5768138" y="4564666"/>
            <a:ext cx="99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554F4D"/>
                </a:solidFill>
              </a:rPr>
              <a:t>단</a:t>
            </a:r>
            <a:endParaRPr lang="en-US" altLang="ko-KR" sz="3600" dirty="0">
              <a:solidFill>
                <a:srgbClr val="554F4D"/>
              </a:solidFill>
            </a:endParaRPr>
          </a:p>
          <a:p>
            <a:pPr algn="ctr"/>
            <a:r>
              <a:rPr lang="ko-KR" altLang="en-US" sz="3600" dirty="0">
                <a:solidFill>
                  <a:srgbClr val="554F4D"/>
                </a:solidFill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8843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160F8762-B523-48ED-B7DB-237BBDFF689C}"/>
              </a:ext>
            </a:extLst>
          </p:cNvPr>
          <p:cNvSpPr/>
          <p:nvPr/>
        </p:nvSpPr>
        <p:spPr>
          <a:xfrm>
            <a:off x="893385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DA14800-188F-4105-ADEB-4A04379A5DFD}"/>
              </a:ext>
            </a:extLst>
          </p:cNvPr>
          <p:cNvSpPr/>
          <p:nvPr/>
        </p:nvSpPr>
        <p:spPr>
          <a:xfrm>
            <a:off x="4597052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8BF9401-6FEB-4AA4-9EA1-601B99395C32}"/>
              </a:ext>
            </a:extLst>
          </p:cNvPr>
          <p:cNvSpPr/>
          <p:nvPr/>
        </p:nvSpPr>
        <p:spPr>
          <a:xfrm>
            <a:off x="8300719" y="1924626"/>
            <a:ext cx="3008749" cy="3008749"/>
          </a:xfrm>
          <a:prstGeom prst="ellipse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787808" y="351850"/>
            <a:ext cx="497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2 </a:t>
            </a:r>
            <a:r>
              <a:rPr lang="ko-KR" altLang="en-US" sz="3600" dirty="0">
                <a:solidFill>
                  <a:srgbClr val="554F4D"/>
                </a:solidFill>
              </a:rPr>
              <a:t>취업사이트 조사</a:t>
            </a:r>
          </a:p>
        </p:txBody>
      </p:sp>
      <p:pic>
        <p:nvPicPr>
          <p:cNvPr id="22" name="그래픽 21" descr="바코드">
            <a:extLst>
              <a:ext uri="{FF2B5EF4-FFF2-40B4-BE49-F238E27FC236}">
                <a16:creationId xmlns:a16="http://schemas.microsoft.com/office/drawing/2014/main" id="{A58096F3-3EFD-46B5-891D-DA1E41F969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15439" y="2646680"/>
            <a:ext cx="1564640" cy="1564640"/>
          </a:xfrm>
          <a:prstGeom prst="rect">
            <a:avLst/>
          </a:prstGeom>
        </p:spPr>
      </p:pic>
      <p:pic>
        <p:nvPicPr>
          <p:cNvPr id="24" name="그래픽 23" descr="자전거 타기">
            <a:extLst>
              <a:ext uri="{FF2B5EF4-FFF2-40B4-BE49-F238E27FC236}">
                <a16:creationId xmlns:a16="http://schemas.microsoft.com/office/drawing/2014/main" id="{376BA856-8B3E-4A5B-B23F-E377C55D43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19106" y="2646680"/>
            <a:ext cx="1564640" cy="1564640"/>
          </a:xfrm>
          <a:prstGeom prst="rect">
            <a:avLst/>
          </a:prstGeom>
        </p:spPr>
      </p:pic>
      <p:pic>
        <p:nvPicPr>
          <p:cNvPr id="26" name="그래픽 25" descr="원형 순서도">
            <a:extLst>
              <a:ext uri="{FF2B5EF4-FFF2-40B4-BE49-F238E27FC236}">
                <a16:creationId xmlns:a16="http://schemas.microsoft.com/office/drawing/2014/main" id="{DE373DE8-5538-4FE6-B88B-A3B00672B3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022773" y="2646680"/>
            <a:ext cx="1564640" cy="1564640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82C149-C0DB-494C-ADA3-7E8555B81709}"/>
              </a:ext>
            </a:extLst>
          </p:cNvPr>
          <p:cNvCxnSpPr/>
          <p:nvPr/>
        </p:nvCxnSpPr>
        <p:spPr>
          <a:xfrm>
            <a:off x="9547280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C0D62D-45E4-401E-9521-32C1C9A18D27}"/>
              </a:ext>
            </a:extLst>
          </p:cNvPr>
          <p:cNvSpPr txBox="1"/>
          <p:nvPr/>
        </p:nvSpPr>
        <p:spPr>
          <a:xfrm>
            <a:off x="9203004" y="5596508"/>
            <a:ext cx="120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우대 사항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C3C070-299B-49D0-839C-20DC37E9F84A}"/>
              </a:ext>
            </a:extLst>
          </p:cNvPr>
          <p:cNvCxnSpPr/>
          <p:nvPr/>
        </p:nvCxnSpPr>
        <p:spPr>
          <a:xfrm>
            <a:off x="5838187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C14304-7EFE-4D23-B26D-51C2B762A011}"/>
              </a:ext>
            </a:extLst>
          </p:cNvPr>
          <p:cNvSpPr txBox="1"/>
          <p:nvPr/>
        </p:nvSpPr>
        <p:spPr>
          <a:xfrm>
            <a:off x="5493911" y="5596508"/>
            <a:ext cx="1204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지원 자격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94A986-9037-4F7E-8888-314105116302}"/>
              </a:ext>
            </a:extLst>
          </p:cNvPr>
          <p:cNvCxnSpPr/>
          <p:nvPr/>
        </p:nvCxnSpPr>
        <p:spPr>
          <a:xfrm>
            <a:off x="2139758" y="5382830"/>
            <a:ext cx="5156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A4B5AB-2BC9-4D67-B0A7-7BFC16B0A517}"/>
              </a:ext>
            </a:extLst>
          </p:cNvPr>
          <p:cNvSpPr txBox="1"/>
          <p:nvPr/>
        </p:nvSpPr>
        <p:spPr>
          <a:xfrm>
            <a:off x="1522973" y="5596508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기업 회사 정보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	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614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2 Search Spring Boot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B845DD-EAD4-452F-9DDD-6377575986BA}"/>
              </a:ext>
            </a:extLst>
          </p:cNvPr>
          <p:cNvGrpSpPr/>
          <p:nvPr/>
        </p:nvGrpSpPr>
        <p:grpSpPr>
          <a:xfrm>
            <a:off x="832142" y="5110013"/>
            <a:ext cx="4804470" cy="409779"/>
            <a:chOff x="1240928" y="4858312"/>
            <a:chExt cx="4804470" cy="409779"/>
          </a:xfrm>
        </p:grpSpPr>
        <p:sp>
          <p:nvSpPr>
            <p:cNvPr id="23" name="모서리가 둥근 직사각형 39">
              <a:extLst>
                <a:ext uri="{FF2B5EF4-FFF2-40B4-BE49-F238E27FC236}">
                  <a16:creationId xmlns:a16="http://schemas.microsoft.com/office/drawing/2014/main" id="{A1C566D7-6957-482B-BE37-0B4D81AB0D46}"/>
                </a:ext>
              </a:extLst>
            </p:cNvPr>
            <p:cNvSpPr/>
            <p:nvPr/>
          </p:nvSpPr>
          <p:spPr>
            <a:xfrm>
              <a:off x="1513447" y="4858312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61">
              <a:extLst>
                <a:ext uri="{FF2B5EF4-FFF2-40B4-BE49-F238E27FC236}">
                  <a16:creationId xmlns:a16="http://schemas.microsoft.com/office/drawing/2014/main" id="{00B3B8D0-68E8-4A37-B0A4-B02A4069C63D}"/>
                </a:ext>
              </a:extLst>
            </p:cNvPr>
            <p:cNvSpPr/>
            <p:nvPr/>
          </p:nvSpPr>
          <p:spPr>
            <a:xfrm>
              <a:off x="1240928" y="4871996"/>
              <a:ext cx="4804470" cy="3960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FED94E3-A788-49F2-B3CB-98DE6E4CA916}"/>
              </a:ext>
            </a:extLst>
          </p:cNvPr>
          <p:cNvGrpSpPr/>
          <p:nvPr/>
        </p:nvGrpSpPr>
        <p:grpSpPr>
          <a:xfrm>
            <a:off x="905114" y="1990552"/>
            <a:ext cx="4490088" cy="410796"/>
            <a:chOff x="1470664" y="2767915"/>
            <a:chExt cx="4490088" cy="410796"/>
          </a:xfrm>
        </p:grpSpPr>
        <p:sp>
          <p:nvSpPr>
            <p:cNvPr id="26" name="모서리가 둥근 직사각형 44">
              <a:extLst>
                <a:ext uri="{FF2B5EF4-FFF2-40B4-BE49-F238E27FC236}">
                  <a16:creationId xmlns:a16="http://schemas.microsoft.com/office/drawing/2014/main" id="{49BBBDD7-63EB-4856-A388-3EB105FC129A}"/>
                </a:ext>
              </a:extLst>
            </p:cNvPr>
            <p:cNvSpPr/>
            <p:nvPr/>
          </p:nvSpPr>
          <p:spPr>
            <a:xfrm>
              <a:off x="1513447" y="2782616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A364681-674F-4B95-9B4F-F77B45DE1613}"/>
                </a:ext>
              </a:extLst>
            </p:cNvPr>
            <p:cNvGrpSpPr/>
            <p:nvPr/>
          </p:nvGrpSpPr>
          <p:grpSpPr>
            <a:xfrm>
              <a:off x="1470664" y="2767915"/>
              <a:ext cx="788281" cy="396095"/>
              <a:chOff x="1194218" y="3581684"/>
              <a:chExt cx="1433209" cy="735724"/>
            </a:xfrm>
            <a:solidFill>
              <a:schemeClr val="accent1"/>
            </a:solidFill>
          </p:grpSpPr>
          <p:sp>
            <p:nvSpPr>
              <p:cNvPr id="41" name="모서리가 둥근 직사각형 58">
                <a:extLst>
                  <a:ext uri="{FF2B5EF4-FFF2-40B4-BE49-F238E27FC236}">
                    <a16:creationId xmlns:a16="http://schemas.microsoft.com/office/drawing/2014/main" id="{D386933C-D21C-4047-8AA9-960A237DCB25}"/>
                  </a:ext>
                </a:extLst>
              </p:cNvPr>
              <p:cNvSpPr/>
              <p:nvPr/>
            </p:nvSpPr>
            <p:spPr>
              <a:xfrm>
                <a:off x="1194218" y="3581684"/>
                <a:ext cx="1389638" cy="7357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5E44B88-3BFA-4C7A-A20D-B3F3E62CAFBE}"/>
                  </a:ext>
                </a:extLst>
              </p:cNvPr>
              <p:cNvSpPr/>
              <p:nvPr/>
            </p:nvSpPr>
            <p:spPr>
              <a:xfrm>
                <a:off x="1708673" y="3581684"/>
                <a:ext cx="918754" cy="735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F8B-F5E5-4E67-9F6C-22657555C5BE}"/>
              </a:ext>
            </a:extLst>
          </p:cNvPr>
          <p:cNvGrpSpPr/>
          <p:nvPr/>
        </p:nvGrpSpPr>
        <p:grpSpPr>
          <a:xfrm>
            <a:off x="832142" y="3557633"/>
            <a:ext cx="4620776" cy="396095"/>
            <a:chOff x="1339976" y="3820464"/>
            <a:chExt cx="4620776" cy="396095"/>
          </a:xfrm>
        </p:grpSpPr>
        <p:sp>
          <p:nvSpPr>
            <p:cNvPr id="29" name="모서리가 둥근 직사각형 46">
              <a:extLst>
                <a:ext uri="{FF2B5EF4-FFF2-40B4-BE49-F238E27FC236}">
                  <a16:creationId xmlns:a16="http://schemas.microsoft.com/office/drawing/2014/main" id="{92D59665-E086-4513-AADF-547B450157BE}"/>
                </a:ext>
              </a:extLst>
            </p:cNvPr>
            <p:cNvSpPr/>
            <p:nvPr/>
          </p:nvSpPr>
          <p:spPr>
            <a:xfrm>
              <a:off x="1513447" y="3820464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0ADCC70-1315-423E-87DB-DF228A8EF2CC}"/>
                </a:ext>
              </a:extLst>
            </p:cNvPr>
            <p:cNvGrpSpPr/>
            <p:nvPr/>
          </p:nvGrpSpPr>
          <p:grpSpPr>
            <a:xfrm>
              <a:off x="1339976" y="3820464"/>
              <a:ext cx="2795203" cy="396095"/>
              <a:chOff x="2438787" y="2279645"/>
              <a:chExt cx="4584472" cy="536896"/>
            </a:xfrm>
            <a:solidFill>
              <a:schemeClr val="accent1"/>
            </a:solidFill>
          </p:grpSpPr>
          <p:sp>
            <p:nvSpPr>
              <p:cNvPr id="39" name="모서리가 둥근 직사각형 56">
                <a:extLst>
                  <a:ext uri="{FF2B5EF4-FFF2-40B4-BE49-F238E27FC236}">
                    <a16:creationId xmlns:a16="http://schemas.microsoft.com/office/drawing/2014/main" id="{030C70EE-5833-46E5-8C62-6FD335AC7C8A}"/>
                  </a:ext>
                </a:extLst>
              </p:cNvPr>
              <p:cNvSpPr/>
              <p:nvPr/>
            </p:nvSpPr>
            <p:spPr>
              <a:xfrm>
                <a:off x="2438787" y="2279645"/>
                <a:ext cx="4455587" cy="53689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DBEECB4-284F-43ED-BDD3-8DAA41177791}"/>
                  </a:ext>
                </a:extLst>
              </p:cNvPr>
              <p:cNvSpPr/>
              <p:nvPr/>
            </p:nvSpPr>
            <p:spPr>
              <a:xfrm>
                <a:off x="2855961" y="2279645"/>
                <a:ext cx="4167298" cy="5368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1FA2B9-00F1-45AB-B793-87F0B3B9234D}"/>
              </a:ext>
            </a:extLst>
          </p:cNvPr>
          <p:cNvGrpSpPr/>
          <p:nvPr/>
        </p:nvGrpSpPr>
        <p:grpSpPr>
          <a:xfrm>
            <a:off x="5948455" y="1421956"/>
            <a:ext cx="5659076" cy="1506440"/>
            <a:chOff x="6767268" y="1907302"/>
            <a:chExt cx="5659076" cy="1506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F03E90-930B-48B3-86ED-E0E28BFDCA97}"/>
                </a:ext>
              </a:extLst>
            </p:cNvPr>
            <p:cNvSpPr txBox="1"/>
            <p:nvPr/>
          </p:nvSpPr>
          <p:spPr>
            <a:xfrm>
              <a:off x="7775644" y="2028747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사람인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21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4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49" name="그래픽 274" descr="댄스">
              <a:extLst>
                <a:ext uri="{FF2B5EF4-FFF2-40B4-BE49-F238E27FC236}">
                  <a16:creationId xmlns:a16="http://schemas.microsoft.com/office/drawing/2014/main" id="{3CC6E57B-1EEC-42D9-8935-838377D9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56EF84-7ABF-474A-B9C1-E972DF11828E}"/>
              </a:ext>
            </a:extLst>
          </p:cNvPr>
          <p:cNvGrpSpPr/>
          <p:nvPr/>
        </p:nvGrpSpPr>
        <p:grpSpPr>
          <a:xfrm>
            <a:off x="6011958" y="4705850"/>
            <a:ext cx="5659076" cy="1506440"/>
            <a:chOff x="6767268" y="1907302"/>
            <a:chExt cx="5659076" cy="150644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4332C-BCFA-4569-AD19-3F01C1F4B521}"/>
                </a:ext>
              </a:extLst>
            </p:cNvPr>
            <p:cNvSpPr txBox="1"/>
            <p:nvPr/>
          </p:nvSpPr>
          <p:spPr>
            <a:xfrm>
              <a:off x="7775644" y="2028747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프로그래머스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1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1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46" name="그래픽 274" descr="댄스">
              <a:extLst>
                <a:ext uri="{FF2B5EF4-FFF2-40B4-BE49-F238E27FC236}">
                  <a16:creationId xmlns:a16="http://schemas.microsoft.com/office/drawing/2014/main" id="{7F108FFE-FC29-4582-A151-B9C73A860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10947E-381A-45BC-9583-98DD0F299BC7}"/>
              </a:ext>
            </a:extLst>
          </p:cNvPr>
          <p:cNvGrpSpPr/>
          <p:nvPr/>
        </p:nvGrpSpPr>
        <p:grpSpPr>
          <a:xfrm>
            <a:off x="5948455" y="3063903"/>
            <a:ext cx="5659076" cy="1506440"/>
            <a:chOff x="6767268" y="1907302"/>
            <a:chExt cx="5659076" cy="150644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F96F51-09FC-496E-B8CF-58FB01881196}"/>
                </a:ext>
              </a:extLst>
            </p:cNvPr>
            <p:cNvSpPr txBox="1"/>
            <p:nvPr/>
          </p:nvSpPr>
          <p:spPr>
            <a:xfrm>
              <a:off x="7775644" y="2028747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워크넷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8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5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50" name="그래픽 274" descr="댄스">
              <a:extLst>
                <a:ext uri="{FF2B5EF4-FFF2-40B4-BE49-F238E27FC236}">
                  <a16:creationId xmlns:a16="http://schemas.microsoft.com/office/drawing/2014/main" id="{40888F80-FA53-4395-92F8-BDE10EF2B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925CE0-D8E5-4EE8-A410-C6E55FA770CE}"/>
              </a:ext>
            </a:extLst>
          </p:cNvPr>
          <p:cNvGrpSpPr/>
          <p:nvPr/>
        </p:nvGrpSpPr>
        <p:grpSpPr>
          <a:xfrm>
            <a:off x="1397560" y="1434239"/>
            <a:ext cx="543740" cy="410747"/>
            <a:chOff x="4149778" y="3306908"/>
            <a:chExt cx="543740" cy="41074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ED0B3A-1809-4961-83A8-560C6EA90C94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19.0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이등변 삼각형 33">
              <a:extLst>
                <a:ext uri="{FF2B5EF4-FFF2-40B4-BE49-F238E27FC236}">
                  <a16:creationId xmlns:a16="http://schemas.microsoft.com/office/drawing/2014/main" id="{9B67393E-F761-4888-BD84-4AEE05C42B7A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BD63D2-D39C-4BBD-A2E5-08A21A6EFD34}"/>
              </a:ext>
            </a:extLst>
          </p:cNvPr>
          <p:cNvGrpSpPr/>
          <p:nvPr/>
        </p:nvGrpSpPr>
        <p:grpSpPr>
          <a:xfrm>
            <a:off x="3350506" y="2979974"/>
            <a:ext cx="543740" cy="410747"/>
            <a:chOff x="4149778" y="3306908"/>
            <a:chExt cx="543740" cy="41074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DBF0A9-5BF2-44A4-B0FA-3E4C06D2BD75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62.5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이등변 삼각형 33">
              <a:extLst>
                <a:ext uri="{FF2B5EF4-FFF2-40B4-BE49-F238E27FC236}">
                  <a16:creationId xmlns:a16="http://schemas.microsoft.com/office/drawing/2014/main" id="{9CB66ACA-AAAF-4207-8880-6B397AB90A38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A9F24C-DE0A-4380-A3B2-A8AE83EDC3C9}"/>
              </a:ext>
            </a:extLst>
          </p:cNvPr>
          <p:cNvGrpSpPr/>
          <p:nvPr/>
        </p:nvGrpSpPr>
        <p:grpSpPr>
          <a:xfrm>
            <a:off x="5347352" y="4570343"/>
            <a:ext cx="543740" cy="410747"/>
            <a:chOff x="4149778" y="3306908"/>
            <a:chExt cx="543740" cy="41074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3DD87E4-DDB1-4C1D-AA3A-EC71A1692ECD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이등변 삼각형 33">
              <a:extLst>
                <a:ext uri="{FF2B5EF4-FFF2-40B4-BE49-F238E27FC236}">
                  <a16:creationId xmlns:a16="http://schemas.microsoft.com/office/drawing/2014/main" id="{834D6D17-3713-456C-9FC3-F09107FA9C40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79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2 Search Node.JS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ED94E3-A788-49F2-B3CB-98DE6E4CA916}"/>
              </a:ext>
            </a:extLst>
          </p:cNvPr>
          <p:cNvGrpSpPr/>
          <p:nvPr/>
        </p:nvGrpSpPr>
        <p:grpSpPr>
          <a:xfrm>
            <a:off x="947896" y="2574160"/>
            <a:ext cx="4447305" cy="396095"/>
            <a:chOff x="1513447" y="2782616"/>
            <a:chExt cx="4447305" cy="396095"/>
          </a:xfrm>
        </p:grpSpPr>
        <p:sp>
          <p:nvSpPr>
            <p:cNvPr id="26" name="모서리가 둥근 직사각형 44">
              <a:extLst>
                <a:ext uri="{FF2B5EF4-FFF2-40B4-BE49-F238E27FC236}">
                  <a16:creationId xmlns:a16="http://schemas.microsoft.com/office/drawing/2014/main" id="{49BBBDD7-63EB-4856-A388-3EB105FC129A}"/>
                </a:ext>
              </a:extLst>
            </p:cNvPr>
            <p:cNvSpPr/>
            <p:nvPr/>
          </p:nvSpPr>
          <p:spPr>
            <a:xfrm>
              <a:off x="1513447" y="2782616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A364681-674F-4B95-9B4F-F77B45DE1613}"/>
                </a:ext>
              </a:extLst>
            </p:cNvPr>
            <p:cNvGrpSpPr/>
            <p:nvPr/>
          </p:nvGrpSpPr>
          <p:grpSpPr>
            <a:xfrm>
              <a:off x="1513447" y="2782616"/>
              <a:ext cx="1702806" cy="396095"/>
              <a:chOff x="1272005" y="3608990"/>
              <a:chExt cx="3095948" cy="735724"/>
            </a:xfrm>
            <a:solidFill>
              <a:schemeClr val="accent1"/>
            </a:solidFill>
          </p:grpSpPr>
          <p:sp>
            <p:nvSpPr>
              <p:cNvPr id="41" name="모서리가 둥근 직사각형 58">
                <a:extLst>
                  <a:ext uri="{FF2B5EF4-FFF2-40B4-BE49-F238E27FC236}">
                    <a16:creationId xmlns:a16="http://schemas.microsoft.com/office/drawing/2014/main" id="{D386933C-D21C-4047-8AA9-960A237DCB25}"/>
                  </a:ext>
                </a:extLst>
              </p:cNvPr>
              <p:cNvSpPr/>
              <p:nvPr/>
            </p:nvSpPr>
            <p:spPr>
              <a:xfrm>
                <a:off x="1272005" y="3608990"/>
                <a:ext cx="2978816" cy="7357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5E44B88-3BFA-4C7A-A20D-B3F3E62CAFBE}"/>
                  </a:ext>
                </a:extLst>
              </p:cNvPr>
              <p:cNvSpPr/>
              <p:nvPr/>
            </p:nvSpPr>
            <p:spPr>
              <a:xfrm>
                <a:off x="3145091" y="3608990"/>
                <a:ext cx="1222862" cy="735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F8B-F5E5-4E67-9F6C-22657555C5BE}"/>
              </a:ext>
            </a:extLst>
          </p:cNvPr>
          <p:cNvGrpSpPr/>
          <p:nvPr/>
        </p:nvGrpSpPr>
        <p:grpSpPr>
          <a:xfrm>
            <a:off x="916905" y="4747571"/>
            <a:ext cx="4478297" cy="403398"/>
            <a:chOff x="1482455" y="3813161"/>
            <a:chExt cx="4478297" cy="403398"/>
          </a:xfrm>
        </p:grpSpPr>
        <p:sp>
          <p:nvSpPr>
            <p:cNvPr id="29" name="모서리가 둥근 직사각형 46">
              <a:extLst>
                <a:ext uri="{FF2B5EF4-FFF2-40B4-BE49-F238E27FC236}">
                  <a16:creationId xmlns:a16="http://schemas.microsoft.com/office/drawing/2014/main" id="{92D59665-E086-4513-AADF-547B450157BE}"/>
                </a:ext>
              </a:extLst>
            </p:cNvPr>
            <p:cNvSpPr/>
            <p:nvPr/>
          </p:nvSpPr>
          <p:spPr>
            <a:xfrm>
              <a:off x="1513447" y="3820464"/>
              <a:ext cx="4447305" cy="396095"/>
            </a:xfrm>
            <a:prstGeom prst="roundRect">
              <a:avLst>
                <a:gd name="adj" fmla="val 5000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56">
              <a:extLst>
                <a:ext uri="{FF2B5EF4-FFF2-40B4-BE49-F238E27FC236}">
                  <a16:creationId xmlns:a16="http://schemas.microsoft.com/office/drawing/2014/main" id="{030C70EE-5833-46E5-8C62-6FD335AC7C8A}"/>
                </a:ext>
              </a:extLst>
            </p:cNvPr>
            <p:cNvSpPr/>
            <p:nvPr/>
          </p:nvSpPr>
          <p:spPr>
            <a:xfrm>
              <a:off x="1482455" y="3813161"/>
              <a:ext cx="2469655" cy="3960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7DFCBA-DC0C-4651-A4AA-695C8CF3D0F6}"/>
              </a:ext>
            </a:extLst>
          </p:cNvPr>
          <p:cNvGrpSpPr/>
          <p:nvPr/>
        </p:nvGrpSpPr>
        <p:grpSpPr>
          <a:xfrm>
            <a:off x="3355999" y="4063072"/>
            <a:ext cx="543740" cy="410747"/>
            <a:chOff x="4149778" y="3306908"/>
            <a:chExt cx="543740" cy="4107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BF0C57-101C-4608-83E5-E9EB91AE20B5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60.0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6C869E3-E914-4816-82E4-103A5D85219B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EB35A2-3DB2-443F-9364-685B71F599E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1FA2B9-00F1-45AB-B793-87F0B3B9234D}"/>
              </a:ext>
            </a:extLst>
          </p:cNvPr>
          <p:cNvGrpSpPr/>
          <p:nvPr/>
        </p:nvGrpSpPr>
        <p:grpSpPr>
          <a:xfrm>
            <a:off x="6143208" y="4190631"/>
            <a:ext cx="5659076" cy="1494565"/>
            <a:chOff x="6767268" y="1907302"/>
            <a:chExt cx="5659076" cy="1494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F03E90-930B-48B3-86ED-E0E28BFDCA97}"/>
                </a:ext>
              </a:extLst>
            </p:cNvPr>
            <p:cNvSpPr txBox="1"/>
            <p:nvPr/>
          </p:nvSpPr>
          <p:spPr>
            <a:xfrm>
              <a:off x="7775644" y="2016872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잡코리아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15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 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9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49" name="그래픽 274" descr="댄스">
              <a:extLst>
                <a:ext uri="{FF2B5EF4-FFF2-40B4-BE49-F238E27FC236}">
                  <a16:creationId xmlns:a16="http://schemas.microsoft.com/office/drawing/2014/main" id="{3CC6E57B-1EEC-42D9-8935-838377D9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5C8EE5-7415-445D-AF59-269C57F8A5DE}"/>
              </a:ext>
            </a:extLst>
          </p:cNvPr>
          <p:cNvGrpSpPr/>
          <p:nvPr/>
        </p:nvGrpSpPr>
        <p:grpSpPr>
          <a:xfrm>
            <a:off x="6143208" y="1993699"/>
            <a:ext cx="5659076" cy="1494565"/>
            <a:chOff x="6767268" y="1907302"/>
            <a:chExt cx="5659076" cy="14945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9DB611-70B0-4C91-B29E-C1176B8240FC}"/>
                </a:ext>
              </a:extLst>
            </p:cNvPr>
            <p:cNvSpPr txBox="1"/>
            <p:nvPr/>
          </p:nvSpPr>
          <p:spPr>
            <a:xfrm>
              <a:off x="7775644" y="2016872"/>
              <a:ext cx="46507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사람인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26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  <a:endParaRPr lang="en-US" altLang="ko-KR" sz="2100" spc="-150" dirty="0">
                <a:solidFill>
                  <a:srgbClr val="554F4D"/>
                </a:solidFill>
              </a:endParaRPr>
            </a:p>
            <a:p>
              <a:pPr algn="just"/>
              <a:r>
                <a:rPr lang="ko-KR" altLang="en-US" sz="2100" spc="-150" dirty="0">
                  <a:solidFill>
                    <a:srgbClr val="554F4D"/>
                  </a:solidFill>
                </a:rPr>
                <a:t>대전 전체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 &amp; 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신입 </a:t>
              </a:r>
              <a:r>
                <a:rPr lang="en-US" altLang="ko-KR" sz="2100" spc="-150" dirty="0">
                  <a:solidFill>
                    <a:srgbClr val="554F4D"/>
                  </a:solidFill>
                </a:rPr>
                <a:t>: 8</a:t>
              </a:r>
              <a:r>
                <a:rPr lang="ko-KR" altLang="en-US" sz="2100" spc="-150" dirty="0">
                  <a:solidFill>
                    <a:srgbClr val="554F4D"/>
                  </a:solidFill>
                </a:rPr>
                <a:t>건</a:t>
              </a:r>
            </a:p>
          </p:txBody>
        </p:sp>
        <p:pic>
          <p:nvPicPr>
            <p:cNvPr id="46" name="그래픽 274" descr="댄스">
              <a:extLst>
                <a:ext uri="{FF2B5EF4-FFF2-40B4-BE49-F238E27FC236}">
                  <a16:creationId xmlns:a16="http://schemas.microsoft.com/office/drawing/2014/main" id="{29172678-BE13-4951-A824-FB7D9C81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767268" y="1907302"/>
              <a:ext cx="766644" cy="76664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FD8A4B-A516-4DB0-9598-517B3DCF5C47}"/>
              </a:ext>
            </a:extLst>
          </p:cNvPr>
          <p:cNvGrpSpPr/>
          <p:nvPr/>
        </p:nvGrpSpPr>
        <p:grpSpPr>
          <a:xfrm>
            <a:off x="2314409" y="1964857"/>
            <a:ext cx="543740" cy="410747"/>
            <a:chOff x="4149778" y="3306908"/>
            <a:chExt cx="543740" cy="41074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B3FDB3-CE47-430B-A3D6-17481CC75634}"/>
                </a:ext>
              </a:extLst>
            </p:cNvPr>
            <p:cNvSpPr txBox="1"/>
            <p:nvPr/>
          </p:nvSpPr>
          <p:spPr>
            <a:xfrm>
              <a:off x="4149778" y="3306908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30.0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이등변 삼각형 33">
              <a:extLst>
                <a:ext uri="{FF2B5EF4-FFF2-40B4-BE49-F238E27FC236}">
                  <a16:creationId xmlns:a16="http://schemas.microsoft.com/office/drawing/2014/main" id="{73355B01-92D8-4DF0-BD19-0A2AED0A9EB2}"/>
                </a:ext>
              </a:extLst>
            </p:cNvPr>
            <p:cNvSpPr/>
            <p:nvPr/>
          </p:nvSpPr>
          <p:spPr>
            <a:xfrm flipV="1">
              <a:off x="4362137" y="3611832"/>
              <a:ext cx="122754" cy="10582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" name="직사각형 41">
            <a:extLst>
              <a:ext uri="{FF2B5EF4-FFF2-40B4-BE49-F238E27FC236}">
                <a16:creationId xmlns:a16="http://schemas.microsoft.com/office/drawing/2014/main" id="{CD27986F-890A-41EC-87DC-0558FF3ECCB0}"/>
              </a:ext>
            </a:extLst>
          </p:cNvPr>
          <p:cNvSpPr/>
          <p:nvPr/>
        </p:nvSpPr>
        <p:spPr>
          <a:xfrm>
            <a:off x="2971443" y="4747570"/>
            <a:ext cx="672588" cy="396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782502" y="352446"/>
            <a:ext cx="577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554F4D"/>
                </a:solidFill>
              </a:rPr>
              <a:t>Part</a:t>
            </a:r>
            <a:r>
              <a:rPr lang="ko-KR" altLang="en-US" sz="3600" dirty="0">
                <a:solidFill>
                  <a:srgbClr val="554F4D"/>
                </a:solidFill>
              </a:rPr>
              <a:t> </a:t>
            </a:r>
            <a:r>
              <a:rPr lang="en-US" altLang="ko-KR" sz="3600" dirty="0">
                <a:solidFill>
                  <a:srgbClr val="554F4D"/>
                </a:solidFill>
              </a:rPr>
              <a:t>2 </a:t>
            </a:r>
            <a:r>
              <a:rPr lang="ko-KR" altLang="en-US" sz="3600" dirty="0">
                <a:solidFill>
                  <a:srgbClr val="554F4D"/>
                </a:solidFill>
              </a:rPr>
              <a:t>자격요건 </a:t>
            </a:r>
            <a:r>
              <a:rPr lang="en-US" altLang="ko-KR" sz="3600" dirty="0">
                <a:solidFill>
                  <a:srgbClr val="554F4D"/>
                </a:solidFill>
              </a:rPr>
              <a:t>/ </a:t>
            </a:r>
            <a:r>
              <a:rPr lang="ko-KR" altLang="en-US" sz="3600" dirty="0">
                <a:solidFill>
                  <a:srgbClr val="554F4D"/>
                </a:solidFill>
              </a:rPr>
              <a:t>우대사항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E308EC6-F4AB-45B8-A942-F25E30099B30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AF058D-3410-4FD4-BBA9-8455463DAD00}"/>
              </a:ext>
            </a:extLst>
          </p:cNvPr>
          <p:cNvCxnSpPr/>
          <p:nvPr/>
        </p:nvCxnSpPr>
        <p:spPr>
          <a:xfrm>
            <a:off x="6098440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50CFFB-9403-4114-8908-3094C2C487A6}"/>
              </a:ext>
            </a:extLst>
          </p:cNvPr>
          <p:cNvCxnSpPr/>
          <p:nvPr/>
        </p:nvCxnSpPr>
        <p:spPr>
          <a:xfrm flipH="1">
            <a:off x="4792403" y="436991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4B56A1-7EEE-445D-8B0D-84C7FE2E222B}"/>
              </a:ext>
            </a:extLst>
          </p:cNvPr>
          <p:cNvCxnSpPr/>
          <p:nvPr/>
        </p:nvCxnSpPr>
        <p:spPr>
          <a:xfrm>
            <a:off x="6127464" y="436990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CED8EF2-4835-49DE-89AB-3A66CA346A8B}"/>
              </a:ext>
            </a:extLst>
          </p:cNvPr>
          <p:cNvSpPr/>
          <p:nvPr/>
        </p:nvSpPr>
        <p:spPr>
          <a:xfrm>
            <a:off x="3560349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264117" y="142013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A2B3F1-EE13-4D84-8849-F85444E0442E}"/>
              </a:ext>
            </a:extLst>
          </p:cNvPr>
          <p:cNvSpPr/>
          <p:nvPr/>
        </p:nvSpPr>
        <p:spPr>
          <a:xfrm>
            <a:off x="6975383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364482" y="21292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lt"/>
              </a:rPr>
              <a:t>프로그램언어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AAAAC-DB4B-46DE-B4F6-83ACA4575C97}"/>
              </a:ext>
            </a:extLst>
          </p:cNvPr>
          <p:cNvSpPr txBox="1"/>
          <p:nvPr/>
        </p:nvSpPr>
        <p:spPr>
          <a:xfrm>
            <a:off x="3957870" y="5104740"/>
            <a:ext cx="963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DB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AFE3B-F576-4BCD-800F-B9617B04B405}"/>
              </a:ext>
            </a:extLst>
          </p:cNvPr>
          <p:cNvSpPr txBox="1"/>
          <p:nvPr/>
        </p:nvSpPr>
        <p:spPr>
          <a:xfrm>
            <a:off x="7198176" y="510643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환경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D365FE-2113-4944-8F27-5E9B538C17B4}"/>
              </a:ext>
            </a:extLst>
          </p:cNvPr>
          <p:cNvGrpSpPr/>
          <p:nvPr/>
        </p:nvGrpSpPr>
        <p:grpSpPr>
          <a:xfrm>
            <a:off x="474868" y="4518014"/>
            <a:ext cx="2858426" cy="1296561"/>
            <a:chOff x="281014" y="4235821"/>
            <a:chExt cx="2858426" cy="12965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238BEC-60C9-48F5-9FB1-8D1BE8432A05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하나 이상의 </a:t>
              </a:r>
              <a:r>
                <a:rPr lang="en-US" altLang="ko-KR" sz="1400" dirty="0"/>
                <a:t>DB</a:t>
              </a:r>
              <a:r>
                <a:rPr lang="ko-KR" altLang="en-US" sz="1400" dirty="0"/>
                <a:t>를 요구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(MySQL, MariaDB </a:t>
              </a:r>
              <a:r>
                <a:rPr lang="ko-KR" altLang="en-US" sz="1400" dirty="0"/>
                <a:t>등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Tx/>
                <a:buChar char="-"/>
              </a:pPr>
              <a:endParaRPr lang="en-US" altLang="ko-KR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8D7457-CC9D-49E6-B554-4AB2038262D7}"/>
                </a:ext>
              </a:extLst>
            </p:cNvPr>
            <p:cNvSpPr txBox="1"/>
            <p:nvPr/>
          </p:nvSpPr>
          <p:spPr>
            <a:xfrm>
              <a:off x="674552" y="4235821"/>
              <a:ext cx="11608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DataBase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D2F1B6-AD9B-452B-B936-7CBCA061CE44}"/>
              </a:ext>
            </a:extLst>
          </p:cNvPr>
          <p:cNvGrpSpPr/>
          <p:nvPr/>
        </p:nvGrpSpPr>
        <p:grpSpPr>
          <a:xfrm>
            <a:off x="8961204" y="4484204"/>
            <a:ext cx="2858426" cy="1727448"/>
            <a:chOff x="281014" y="4235821"/>
            <a:chExt cx="2858426" cy="17274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5D37AC-531B-4AC5-B347-0CF6B5AFC2D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Git : </a:t>
              </a:r>
              <a:r>
                <a:rPr lang="ko-KR" altLang="en-US" sz="1400" dirty="0"/>
                <a:t>프로젝트 관리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협업경험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개발환경 경험 및 협업툴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React </a:t>
              </a:r>
              <a:r>
                <a:rPr lang="ko-KR" altLang="en-US" sz="1400" dirty="0"/>
                <a:t>우대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정보처리기사 우대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관련 자격증 및 전공자 우대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F5BFE-7F61-4E80-9309-F82CFC709416}"/>
                </a:ext>
              </a:extLst>
            </p:cNvPr>
            <p:cNvSpPr txBox="1"/>
            <p:nvPr/>
          </p:nvSpPr>
          <p:spPr>
            <a:xfrm>
              <a:off x="416404" y="4235821"/>
              <a:ext cx="1677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Project &amp; Tool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39ED6D-1AE9-47B6-AA29-45189C9DAAB2}"/>
              </a:ext>
            </a:extLst>
          </p:cNvPr>
          <p:cNvGrpSpPr/>
          <p:nvPr/>
        </p:nvGrpSpPr>
        <p:grpSpPr>
          <a:xfrm>
            <a:off x="6852569" y="1329032"/>
            <a:ext cx="4967061" cy="1512004"/>
            <a:chOff x="-119893" y="4235821"/>
            <a:chExt cx="3259333" cy="15120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0FDDA-79AC-410E-BDE0-80897BE8AEE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ko-KR" altLang="en-US" sz="1400" dirty="0"/>
                <a:t>하나 이상의 프로그램 언어 개발 가능자</a:t>
              </a:r>
              <a:endParaRPr lang="en-US" altLang="ko-KR" sz="1400" dirty="0"/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(Java, C, Python </a:t>
              </a:r>
              <a:r>
                <a:rPr lang="ko-KR" altLang="en-US" sz="1400" dirty="0"/>
                <a:t>등</a:t>
              </a:r>
              <a:r>
                <a:rPr lang="en-US" altLang="ko-KR" sz="1400" dirty="0"/>
                <a:t>)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HTML5, CSS3, JavaScript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sz="1400" dirty="0"/>
                <a:t>Linux </a:t>
              </a:r>
              <a:r>
                <a:rPr lang="ko-KR" altLang="en-US" sz="1400" dirty="0"/>
                <a:t>운영체제</a:t>
              </a:r>
              <a:endParaRPr lang="en-US" altLang="ko-KR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191369-2A00-4733-96CB-D49A344A6EBD}"/>
                </a:ext>
              </a:extLst>
            </p:cNvPr>
            <p:cNvSpPr txBox="1"/>
            <p:nvPr/>
          </p:nvSpPr>
          <p:spPr>
            <a:xfrm>
              <a:off x="-119893" y="4235821"/>
              <a:ext cx="2749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Programming Language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F0CA2A-5060-41F4-8DB2-764E2559698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559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-apple-system</vt:lpstr>
      <vt:lpstr>Noto Sans</vt:lpstr>
      <vt:lpstr>이롭게 바탕체 Medium</vt:lpstr>
      <vt:lpstr>휴먼엑스포</vt:lpstr>
      <vt:lpstr>Arial</vt:lpstr>
      <vt:lpstr>Papyrus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dw-012</cp:lastModifiedBy>
  <cp:revision>68</cp:revision>
  <dcterms:created xsi:type="dcterms:W3CDTF">2020-05-03T01:37:17Z</dcterms:created>
  <dcterms:modified xsi:type="dcterms:W3CDTF">2022-03-16T00:24:02Z</dcterms:modified>
</cp:coreProperties>
</file>