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346" r:id="rId3"/>
    <p:sldId id="392" r:id="rId4"/>
    <p:sldId id="393" r:id="rId5"/>
    <p:sldId id="394" r:id="rId6"/>
    <p:sldId id="382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026F7-2D6C-4B8F-A4F6-F2371E0BFC27}" v="25" dt="2025-04-15T00:52:00.371"/>
    <p1510:client id="{E4CF98E1-14EB-4D57-B098-48532B0ACC57}" v="22" dt="2025-04-15T00:44:3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0" y="168"/>
      </p:cViewPr>
      <p:guideLst>
        <p:guide orient="horz" pos="1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77621"/>
            <a:ext cx="841960" cy="365125"/>
          </a:xfrm>
        </p:spPr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B65002DB-48D5-44AF-AB3B-848E3CEC599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0" y="710063"/>
            <a:ext cx="12192000" cy="1554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FADD8EC0-986E-4325-AA6F-B290C742AC2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0" y="6454083"/>
            <a:ext cx="12192000" cy="15545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코리아IT아카데미">
            <a:extLst>
              <a:ext uri="{FF2B5EF4-FFF2-40B4-BE49-F238E27FC236}">
                <a16:creationId xmlns:a16="http://schemas.microsoft.com/office/drawing/2014/main" id="{70F864A8-6083-9939-DC92-F80BE6184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31" y="68741"/>
            <a:ext cx="1481138" cy="5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7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EDB-1354-478B-B820-8DD3252AB327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3DAB-88F0-2594-F6FB-31DBB05B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5281D-3F31-79EB-85AB-E176522A9C1F}"/>
              </a:ext>
            </a:extLst>
          </p:cNvPr>
          <p:cNvSpPr txBox="1"/>
          <p:nvPr/>
        </p:nvSpPr>
        <p:spPr>
          <a:xfrm>
            <a:off x="2772351" y="4472153"/>
            <a:ext cx="664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나정수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2025.07.21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E0C8-36D8-5A43-CA3B-3BBF248CB3DB}"/>
              </a:ext>
            </a:extLst>
          </p:cNvPr>
          <p:cNvSpPr txBox="1"/>
          <p:nvPr/>
        </p:nvSpPr>
        <p:spPr>
          <a:xfrm>
            <a:off x="3689730" y="1945063"/>
            <a:ext cx="4812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직무역량교육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ADsP</a:t>
            </a:r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자격증 </a:t>
            </a:r>
            <a:r>
              <a:rPr lang="ko-KR" altLang="en-US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취득반</a:t>
            </a:r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3_4</a:t>
            </a:r>
          </a:p>
        </p:txBody>
      </p:sp>
    </p:spTree>
    <p:extLst>
      <p:ext uri="{BB962C8B-B14F-4D97-AF65-F5344CB8AC3E}">
        <p14:creationId xmlns:p14="http://schemas.microsoft.com/office/powerpoint/2010/main" val="108341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D3B05-31C1-F49A-D3FD-FFBAFC0E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17DC23-D51D-AEC6-5D76-E6CA7AB4E97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ADE92-CF42-498F-D8A2-960E5BF65A61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연관분석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장바구니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 사건이 연관성이 있는가 </a:t>
            </a:r>
            <a:r>
              <a:rPr lang="en-US" altLang="ko-KR" dirty="0"/>
              <a:t>(</a:t>
            </a:r>
            <a:r>
              <a:rPr lang="ko-KR" altLang="en-US" dirty="0"/>
              <a:t>고객들의 구매 패턴 분석에 사용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연관분석 측도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확률로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지지도 </a:t>
            </a:r>
            <a:r>
              <a:rPr lang="en-US" altLang="ko-KR" dirty="0"/>
              <a:t>: </a:t>
            </a:r>
            <a:r>
              <a:rPr lang="ko-KR" altLang="en-US" dirty="0"/>
              <a:t>교집합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신뢰도 </a:t>
            </a:r>
            <a:r>
              <a:rPr lang="en-US" altLang="ko-KR" dirty="0"/>
              <a:t>: </a:t>
            </a:r>
            <a:r>
              <a:rPr lang="ko-KR" altLang="en-US" dirty="0"/>
              <a:t>조건부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향상도 </a:t>
            </a:r>
            <a:r>
              <a:rPr lang="en-US" altLang="ko-KR" dirty="0"/>
              <a:t>: </a:t>
            </a:r>
            <a:r>
              <a:rPr lang="ko-KR" altLang="en-US" dirty="0"/>
              <a:t>조건부 확률 </a:t>
            </a:r>
            <a:r>
              <a:rPr lang="en-US" altLang="ko-KR" dirty="0"/>
              <a:t>/ </a:t>
            </a:r>
            <a:r>
              <a:rPr lang="ko-KR" altLang="en-US" dirty="0"/>
              <a:t>다른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연관분석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arules</a:t>
            </a:r>
            <a:r>
              <a:rPr lang="ko-KR" altLang="en-US" dirty="0"/>
              <a:t> 패키지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apriori</a:t>
            </a:r>
            <a:r>
              <a:rPr lang="en-US" altLang="ko-KR" dirty="0"/>
              <a:t> : </a:t>
            </a:r>
            <a:r>
              <a:rPr lang="ko-KR" altLang="en-US" dirty="0"/>
              <a:t>연관 규칙 분석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inspect : </a:t>
            </a:r>
            <a:r>
              <a:rPr lang="ko-KR" altLang="en-US" dirty="0"/>
              <a:t>연관 분석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7170" name="Picture 2" descr="연관성 분석 핵심 개념">
            <a:extLst>
              <a:ext uri="{FF2B5EF4-FFF2-40B4-BE49-F238E27FC236}">
                <a16:creationId xmlns:a16="http://schemas.microsoft.com/office/drawing/2014/main" id="{B4CE95A8-F809-D6A1-2B4C-309CBD5AE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56" y="1975724"/>
            <a:ext cx="3465689" cy="211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A5F576C-E26A-D24B-4F36-81A39CCDA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19" r="36641"/>
          <a:stretch/>
        </p:blipFill>
        <p:spPr bwMode="auto">
          <a:xfrm>
            <a:off x="7736419" y="2263506"/>
            <a:ext cx="4203696" cy="355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61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A2A91-DDA5-B36F-E9A0-EBA55CDF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C75EC2-BCA8-1F31-CEF5-9D22CAD0E528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과목</a:t>
            </a:r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3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6658C-225A-C384-E6CB-079C2E891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451245-DF78-91A0-02C9-7A5F390EB9A3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F9439-EE0F-2055-AB81-E858452D6207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마이닝</a:t>
            </a:r>
            <a:endParaRPr lang="en-US" altLang="ko-KR" dirty="0"/>
          </a:p>
          <a:p>
            <a:r>
              <a:rPr lang="ko-KR" altLang="en-US" dirty="0"/>
              <a:t>대용량의 데이터에서 </a:t>
            </a:r>
            <a:r>
              <a:rPr lang="ko-KR" altLang="en-US" dirty="0" err="1"/>
              <a:t>의미있는</a:t>
            </a:r>
            <a:r>
              <a:rPr lang="ko-KR" altLang="en-US" dirty="0"/>
              <a:t> 패턴을 파악하여 의사결정에 활용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분석방법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지도학습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비지도학습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단계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목적 정의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데이터 준비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데이터 가공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데이터 마이닝 기법 적용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검증</a:t>
            </a:r>
            <a:endParaRPr lang="en-US" altLang="ko-KR" dirty="0"/>
          </a:p>
          <a:p>
            <a:pPr marL="800100" lvl="1" indent="-342900">
              <a:buAutoNum type="arabicPeriod"/>
            </a:pPr>
            <a:endParaRPr lang="en-US" altLang="ko-KR" dirty="0"/>
          </a:p>
        </p:txBody>
      </p:sp>
      <p:pic>
        <p:nvPicPr>
          <p:cNvPr id="1026" name="Picture 2" descr="ADsP) 20. 데이터 마이닝">
            <a:extLst>
              <a:ext uri="{FF2B5EF4-FFF2-40B4-BE49-F238E27FC236}">
                <a16:creationId xmlns:a16="http://schemas.microsoft.com/office/drawing/2014/main" id="{FC620848-9FF7-5ADA-F70D-CF8BDF8D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331" y="1861150"/>
            <a:ext cx="6882137" cy="418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98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B17F-0A7F-924A-D5B7-EB257134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C820DC-88ED-3190-8AC2-0EF89D4E853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268FE-5998-D747-5BF0-1F7318B9D804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로지스틱 회귀분석</a:t>
            </a:r>
            <a:endParaRPr lang="en-US" altLang="ko-KR" dirty="0"/>
          </a:p>
          <a:p>
            <a:r>
              <a:rPr lang="ko-KR" altLang="en-US" dirty="0"/>
              <a:t>독립변수의 선형 결합을 이용해 사건 발생 가능성 예측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종속변수가 범주형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독립변수가 </a:t>
            </a:r>
            <a:r>
              <a:rPr lang="en-US" altLang="ko-KR" dirty="0"/>
              <a:t>1 </a:t>
            </a:r>
            <a:r>
              <a:rPr lang="ko-KR" altLang="en-US" dirty="0"/>
              <a:t>증가할 때 성공확률 </a:t>
            </a:r>
            <a:r>
              <a:rPr lang="en-US" altLang="ko-KR" dirty="0"/>
              <a:t>e</a:t>
            </a:r>
            <a:r>
              <a:rPr lang="ko-KR" altLang="en-US" baseline="30000" dirty="0"/>
              <a:t>회귀계수</a:t>
            </a:r>
            <a:r>
              <a:rPr lang="ko-KR" altLang="en-US" dirty="0"/>
              <a:t> 만큼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오즈</a:t>
            </a:r>
            <a:r>
              <a:rPr lang="en-US" altLang="ko-KR" dirty="0"/>
              <a:t>(Odds) : </a:t>
            </a:r>
            <a:r>
              <a:rPr lang="ko-KR" altLang="en-US" dirty="0"/>
              <a:t>성공 확률 </a:t>
            </a:r>
            <a:r>
              <a:rPr lang="en-US" altLang="ko-KR" dirty="0"/>
              <a:t>/ </a:t>
            </a:r>
            <a:r>
              <a:rPr lang="ko-KR" altLang="en-US" dirty="0"/>
              <a:t>실패 확률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의사결정 나무</a:t>
            </a:r>
            <a:endParaRPr lang="en-US" altLang="ko-KR" dirty="0"/>
          </a:p>
          <a:p>
            <a:r>
              <a:rPr lang="ko-KR" altLang="en-US" dirty="0"/>
              <a:t>분류 함수를 의사결정 규칙으로 이루어진 나무 모양으로 그리는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단계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성장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가지치기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타당성 평가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해석 및 예측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불순도 측정 </a:t>
            </a:r>
            <a:r>
              <a:rPr lang="en-US" altLang="ko-KR" dirty="0"/>
              <a:t>(</a:t>
            </a:r>
            <a:r>
              <a:rPr lang="ko-KR" altLang="en-US" dirty="0"/>
              <a:t>종속변수가 이산형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카이제곱</a:t>
            </a:r>
            <a:r>
              <a:rPr lang="ko-KR" altLang="en-US" dirty="0"/>
              <a:t> 통계량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지니지수</a:t>
            </a:r>
            <a:r>
              <a:rPr lang="en-US" altLang="ko-KR" dirty="0"/>
              <a:t>(CART</a:t>
            </a:r>
            <a:r>
              <a:rPr lang="ko-KR" altLang="en-US" dirty="0"/>
              <a:t>에서 상용</a:t>
            </a:r>
            <a:r>
              <a:rPr lang="en-US" altLang="ko-KR" dirty="0"/>
              <a:t>), </a:t>
            </a:r>
            <a:r>
              <a:rPr lang="ko-KR" altLang="en-US" dirty="0"/>
              <a:t>엔트로피 지수</a:t>
            </a:r>
            <a:r>
              <a:rPr lang="en-US" altLang="ko-KR" dirty="0"/>
              <a:t>(C4.5</a:t>
            </a:r>
            <a:r>
              <a:rPr lang="ko-KR" altLang="en-US" dirty="0"/>
              <a:t>에서 사용</a:t>
            </a:r>
            <a:r>
              <a:rPr lang="en-US" altLang="ko-KR" dirty="0"/>
              <a:t>) : </a:t>
            </a:r>
            <a:r>
              <a:rPr lang="ko-KR" altLang="en-US" dirty="0"/>
              <a:t>낮을수록 순수도 증가</a:t>
            </a:r>
            <a:r>
              <a:rPr lang="en-US" altLang="ko-KR" dirty="0"/>
              <a:t>, </a:t>
            </a:r>
            <a:r>
              <a:rPr lang="ko-KR" altLang="en-US" dirty="0"/>
              <a:t>높아질수록 불순도 증가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597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C1CE8-0F18-0B6D-EB70-957857F3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B7D45F-4062-A115-7998-F524BD54608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59DCB-E488-C6A7-FF66-6B64D7BD3EAE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앙상블 분석</a:t>
            </a:r>
            <a:endParaRPr lang="en-US" altLang="ko-KR" dirty="0"/>
          </a:p>
          <a:p>
            <a:r>
              <a:rPr lang="ko-KR" altLang="en-US" dirty="0"/>
              <a:t>여러 개의 모형을 생성</a:t>
            </a:r>
            <a:r>
              <a:rPr lang="en-US" altLang="ko-KR" dirty="0"/>
              <a:t>, </a:t>
            </a:r>
            <a:r>
              <a:rPr lang="ko-KR" altLang="en-US" dirty="0"/>
              <a:t>조합하여 예측력 향상</a:t>
            </a:r>
            <a:r>
              <a:rPr lang="en-US" altLang="ko-KR" dirty="0"/>
              <a:t>, </a:t>
            </a:r>
            <a:r>
              <a:rPr lang="ko-KR" altLang="en-US" dirty="0"/>
              <a:t>학습</a:t>
            </a:r>
            <a:r>
              <a:rPr lang="en-US" altLang="ko-KR" dirty="0"/>
              <a:t>(</a:t>
            </a:r>
            <a:r>
              <a:rPr lang="ko-KR" altLang="en-US" dirty="0"/>
              <a:t>훈련</a:t>
            </a:r>
            <a:r>
              <a:rPr lang="en-US" altLang="ko-KR" dirty="0"/>
              <a:t>) </a:t>
            </a:r>
            <a:r>
              <a:rPr lang="ko-KR" altLang="en-US" dirty="0"/>
              <a:t>데이터를 사용해 모델 통합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배깅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개의 </a:t>
            </a:r>
            <a:r>
              <a:rPr lang="ko-KR" altLang="en-US" dirty="0" err="1"/>
              <a:t>붓스트랩을</a:t>
            </a:r>
            <a:r>
              <a:rPr lang="ko-KR" altLang="en-US" dirty="0"/>
              <a:t> 집계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붓스트랩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원본 데이터와 같은 크기의 표본을 랜덤 복원 추출한 데이터</a:t>
            </a:r>
            <a:r>
              <a:rPr lang="en-US" altLang="ko-KR" dirty="0"/>
              <a:t>, </a:t>
            </a:r>
            <a:r>
              <a:rPr lang="ko-KR" altLang="en-US" dirty="0"/>
              <a:t>모델 구축을 위한 학습 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부스팅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개의 모형을 구축하나</a:t>
            </a:r>
            <a:r>
              <a:rPr lang="en-US" altLang="ko-KR" dirty="0"/>
              <a:t>, </a:t>
            </a:r>
            <a:r>
              <a:rPr lang="ko-KR" altLang="en-US" dirty="0"/>
              <a:t>각 모델이 독립적이 아닌 이전 모델 데이터 가중치를 사용해</a:t>
            </a:r>
            <a:r>
              <a:rPr lang="en-US" altLang="ko-KR" dirty="0"/>
              <a:t> </a:t>
            </a:r>
            <a:r>
              <a:rPr lang="ko-KR" altLang="en-US" dirty="0"/>
              <a:t>재구성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랜덤 포레스트 </a:t>
            </a:r>
            <a:r>
              <a:rPr lang="en-US" altLang="ko-KR" dirty="0"/>
              <a:t>: </a:t>
            </a:r>
            <a:r>
              <a:rPr lang="ko-KR" altLang="en-US" dirty="0"/>
              <a:t>서로 상관이 없는 모델로 </a:t>
            </a:r>
            <a:r>
              <a:rPr lang="ko-KR" altLang="en-US" dirty="0" err="1"/>
              <a:t>배깅에</a:t>
            </a:r>
            <a:r>
              <a:rPr lang="ko-KR" altLang="en-US" dirty="0"/>
              <a:t> </a:t>
            </a:r>
            <a:r>
              <a:rPr lang="ko-KR" altLang="en-US" dirty="0" err="1"/>
              <a:t>비복원</a:t>
            </a:r>
            <a:r>
              <a:rPr lang="ko-KR" altLang="en-US" dirty="0"/>
              <a:t> 추출 과정이 추가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스태킹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통합한 모델을 사용하여 훈련용 데이터 재구성 후 최종 모형 </a:t>
            </a:r>
            <a:r>
              <a:rPr lang="ko-KR" altLang="en-US" dirty="0" err="1"/>
              <a:t>구촉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인공신경망</a:t>
            </a:r>
            <a:endParaRPr lang="en-US" altLang="ko-KR" dirty="0"/>
          </a:p>
          <a:p>
            <a:r>
              <a:rPr lang="ko-KR" altLang="en-US" dirty="0"/>
              <a:t>인간의 뇌를 모방하여 만든 학습 및 추론 모형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입력층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입력 받아 시스템에 전송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가중치 계산</a:t>
            </a:r>
            <a:r>
              <a:rPr lang="en-US" altLang="ko-KR" dirty="0"/>
              <a:t>, </a:t>
            </a:r>
            <a:r>
              <a:rPr lang="ko-KR" altLang="en-US" dirty="0"/>
              <a:t>활성함수 적용</a:t>
            </a:r>
            <a:r>
              <a:rPr lang="en-US" altLang="ko-KR" dirty="0"/>
              <a:t>, </a:t>
            </a:r>
            <a:r>
              <a:rPr lang="ko-KR" altLang="en-US" dirty="0"/>
              <a:t>결과 산출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학습된 데이터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AA5354-33F2-6469-0262-E9456E3F3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149" y="3510048"/>
            <a:ext cx="3253141" cy="283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2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8B0D6-D84F-0839-FD23-439BE3C14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77205E-D99A-7E72-3AE7-06C38EA61B87}"/>
              </a:ext>
            </a:extLst>
          </p:cNvPr>
          <p:cNvSpPr txBox="1"/>
          <p:nvPr/>
        </p:nvSpPr>
        <p:spPr>
          <a:xfrm>
            <a:off x="293511" y="977439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오분류표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평가지표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F1 Score = (2 *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정밀도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(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정밀도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민감도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3C3C5E-36DE-32AA-54F5-8CD799EE401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19CB42-F419-F966-F928-663CCA614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17"/>
          <a:stretch/>
        </p:blipFill>
        <p:spPr bwMode="auto">
          <a:xfrm>
            <a:off x="293511" y="1456266"/>
            <a:ext cx="5564209" cy="30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1C08C9D-4D6E-BC5E-63E2-80E5AAECBB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6" r="11517"/>
          <a:stretch/>
        </p:blipFill>
        <p:spPr bwMode="auto">
          <a:xfrm>
            <a:off x="6096000" y="1641307"/>
            <a:ext cx="5776828" cy="42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541FC4B-9136-D684-9C60-90B404BF2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t="14293" r="9080" b="61455"/>
          <a:stretch/>
        </p:blipFill>
        <p:spPr bwMode="auto">
          <a:xfrm>
            <a:off x="1099002" y="4980803"/>
            <a:ext cx="4279392" cy="121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A923B-0788-493B-F551-03C5D3265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EE8357-D79C-1E54-1CDE-FD063EC04D1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C60FC-5419-45ED-D785-DC03AE699C1D}"/>
              </a:ext>
            </a:extLst>
          </p:cNvPr>
          <p:cNvSpPr txBox="1"/>
          <p:nvPr/>
        </p:nvSpPr>
        <p:spPr>
          <a:xfrm>
            <a:off x="395111" y="970845"/>
            <a:ext cx="116049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k-NN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(k-Nearest Neighbor)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분류 분석이나 군집의 특성도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새로운 데이터를 입력 받았을 때 가장 가까이 있는 데이터의 정답을 기반으로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커브</a:t>
            </a:r>
            <a:endParaRPr lang="en-US" altLang="ko-KR" dirty="0"/>
          </a:p>
          <a:p>
            <a:r>
              <a:rPr lang="ko-KR" altLang="en-US" dirty="0"/>
              <a:t>분석 분류 모형의 평사를 쉽게 비교할 수 있도록 시각화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민감도</a:t>
            </a:r>
            <a:r>
              <a:rPr lang="en-US" altLang="ko-KR" dirty="0"/>
              <a:t>, 1-</a:t>
            </a:r>
            <a:r>
              <a:rPr lang="ko-KR" altLang="en-US" dirty="0"/>
              <a:t>특이도 로 결정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AUROC(Area Under ROC) = AUC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0~1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에 가까울 수록 성능 우수 모형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123C42-5D93-5882-6E01-AC69989E6D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82"/>
          <a:stretch/>
        </p:blipFill>
        <p:spPr bwMode="auto">
          <a:xfrm>
            <a:off x="4579538" y="3149600"/>
            <a:ext cx="7420551" cy="250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950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FF8A7-BEEC-6C30-984A-788BB172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C79B7D-7AD9-4F3D-7703-6B2A28F383C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11770-FEB5-E23B-A80A-5C45B0B4D450}"/>
              </a:ext>
            </a:extLst>
          </p:cNvPr>
          <p:cNvSpPr txBox="1"/>
          <p:nvPr/>
        </p:nvSpPr>
        <p:spPr>
          <a:xfrm>
            <a:off x="395111" y="970845"/>
            <a:ext cx="116049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군집분석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비지도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유사한 자료끼리 군집으로 묶는다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다변량</a:t>
            </a:r>
            <a:r>
              <a:rPr lang="ko-KR" altLang="en-US" dirty="0"/>
              <a:t> 분석</a:t>
            </a:r>
            <a:r>
              <a:rPr lang="en-US" altLang="ko-KR" dirty="0"/>
              <a:t>(</a:t>
            </a:r>
            <a:r>
              <a:rPr lang="ko-KR" altLang="en-US" dirty="0"/>
              <a:t>상관분석</a:t>
            </a:r>
            <a:r>
              <a:rPr lang="en-US" altLang="ko-KR" dirty="0"/>
              <a:t>, </a:t>
            </a:r>
            <a:r>
              <a:rPr lang="ko-KR" altLang="en-US" dirty="0"/>
              <a:t>회귀분석</a:t>
            </a:r>
            <a:r>
              <a:rPr lang="en-US" altLang="ko-KR" dirty="0"/>
              <a:t>, </a:t>
            </a:r>
            <a:r>
              <a:rPr lang="ko-KR" altLang="en-US" dirty="0"/>
              <a:t>주성분분석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활용하여 각 군집의 특징 파악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거리측도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연속형 변수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 err="1"/>
              <a:t>유클리디안</a:t>
            </a:r>
            <a:r>
              <a:rPr lang="ko-KR" altLang="en-US" b="1" dirty="0"/>
              <a:t> 거리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좌표 간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/>
              <a:t>맨하튼 거리 </a:t>
            </a:r>
            <a:r>
              <a:rPr lang="en-US" altLang="ko-KR" dirty="0"/>
              <a:t>: </a:t>
            </a:r>
            <a:r>
              <a:rPr lang="ko-KR" altLang="en-US" dirty="0"/>
              <a:t>좌표 차 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b="1" dirty="0" err="1"/>
              <a:t>체비셰프</a:t>
            </a:r>
            <a:r>
              <a:rPr lang="ko-KR" altLang="en-US" b="1" dirty="0"/>
              <a:t> 거리 </a:t>
            </a:r>
            <a:r>
              <a:rPr lang="en-US" altLang="ko-KR" dirty="0"/>
              <a:t>: </a:t>
            </a:r>
            <a:r>
              <a:rPr lang="ko-KR" altLang="en-US" dirty="0"/>
              <a:t>가장 큰 차이 축</a:t>
            </a:r>
            <a:endParaRPr lang="en-US" altLang="ko-KR" b="1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표준화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마할라노비스</a:t>
            </a:r>
            <a:r>
              <a:rPr lang="ko-KR" altLang="en-US" dirty="0"/>
              <a:t>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민코프스키</a:t>
            </a:r>
            <a:r>
              <a:rPr lang="ko-KR" altLang="en-US" dirty="0"/>
              <a:t>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군집 간 거리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거리를 기준으로 결합해 순차적으로 군집을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분할하는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계층적 군집분석</a:t>
            </a:r>
            <a:r>
              <a:rPr lang="ko-KR" altLang="en-US" dirty="0"/>
              <a:t>에 사용</a:t>
            </a:r>
            <a:endParaRPr lang="en-US" altLang="ko-K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FCDD90-83A2-4B2B-939D-D0C3BD6DB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68"/>
          <a:stretch/>
        </p:blipFill>
        <p:spPr bwMode="auto">
          <a:xfrm>
            <a:off x="5275998" y="3897362"/>
            <a:ext cx="6520891" cy="232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7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953A4-5C3C-9466-0F6D-7F55A1273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F11F15-C149-66AD-EC5A-7544C735C61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정형 데이터 마이닝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09C2B-45B6-C3F6-49B3-50ADBF3F95D3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비계층적 군집분석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구하고자 하는 군집의 수를 사전에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군집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군집의 수</a:t>
            </a:r>
            <a:r>
              <a:rPr lang="en-US" altLang="ko-KR" dirty="0"/>
              <a:t>(k) </a:t>
            </a:r>
            <a:r>
              <a:rPr lang="ko-KR" altLang="en-US" dirty="0"/>
              <a:t>사전 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집단 내 동질성</a:t>
            </a:r>
            <a:r>
              <a:rPr lang="en-US" altLang="ko-KR" dirty="0"/>
              <a:t>, </a:t>
            </a:r>
            <a:r>
              <a:rPr lang="ko-KR" altLang="en-US" dirty="0"/>
              <a:t>집단 간 이질성 모두 높게 군집 분할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설정된 </a:t>
            </a:r>
            <a:r>
              <a:rPr lang="en-US" altLang="ko-KR" dirty="0"/>
              <a:t>k</a:t>
            </a:r>
            <a:r>
              <a:rPr lang="ko-KR" altLang="en-US" dirty="0"/>
              <a:t>개의 데이터를 </a:t>
            </a:r>
            <a:r>
              <a:rPr lang="en-US" altLang="ko-KR" dirty="0"/>
              <a:t>seed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군집 수 </a:t>
            </a:r>
            <a:r>
              <a:rPr lang="en-US" altLang="ko-KR" dirty="0"/>
              <a:t>k </a:t>
            </a:r>
            <a:r>
              <a:rPr lang="ko-KR" altLang="en-US" dirty="0"/>
              <a:t>설정</a:t>
            </a:r>
            <a:r>
              <a:rPr lang="en-US" altLang="ko-KR" dirty="0"/>
              <a:t>, k</a:t>
            </a:r>
            <a:r>
              <a:rPr lang="ko-KR" altLang="en-US" dirty="0"/>
              <a:t>개의 데이터</a:t>
            </a:r>
            <a:r>
              <a:rPr lang="en-US" altLang="ko-KR" dirty="0"/>
              <a:t>(seed)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각 데이터를 가장 가까운 </a:t>
            </a:r>
            <a:r>
              <a:rPr lang="en-US" altLang="ko-KR" dirty="0"/>
              <a:t>seed</a:t>
            </a:r>
            <a:r>
              <a:rPr lang="ko-KR" altLang="en-US" dirty="0"/>
              <a:t>로 할당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각 군집 데이터 사이의 평균 </a:t>
            </a:r>
            <a:r>
              <a:rPr lang="en-US" altLang="ko-KR" dirty="0"/>
              <a:t>or </a:t>
            </a:r>
            <a:r>
              <a:rPr lang="ko-KR" altLang="en-US" dirty="0"/>
              <a:t>중앙값을 계산하여 새로운 </a:t>
            </a:r>
            <a:r>
              <a:rPr lang="en-US" altLang="ko-KR" dirty="0"/>
              <a:t>seed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seed </a:t>
            </a:r>
            <a:r>
              <a:rPr lang="ko-KR" altLang="en-US" dirty="0"/>
              <a:t>중심 군집 재할당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각 군집의 중심이 변하지 않을 때 종료 </a:t>
            </a:r>
            <a:r>
              <a:rPr lang="en-US" altLang="ko-KR" dirty="0"/>
              <a:t>(</a:t>
            </a:r>
            <a:r>
              <a:rPr lang="ko-KR" altLang="en-US" dirty="0"/>
              <a:t>데이터가 가장 이상적</a:t>
            </a:r>
            <a:r>
              <a:rPr lang="en-US" altLang="ko-KR" dirty="0"/>
              <a:t>) (3-4 </a:t>
            </a:r>
            <a:r>
              <a:rPr lang="ko-KR" altLang="en-US" dirty="0"/>
              <a:t>반복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BFFE9A-B2CD-EDB2-2240-55FA9D830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61" y="4586941"/>
            <a:ext cx="54483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5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4705</TotalTime>
  <Words>572</Words>
  <Application>Microsoft Office PowerPoint</Application>
  <PresentationFormat>와이드스크린</PresentationFormat>
  <Paragraphs>140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Darryl (채성화)</dc:creator>
  <cp:lastModifiedBy>Peter (나정수)</cp:lastModifiedBy>
  <cp:revision>76</cp:revision>
  <dcterms:created xsi:type="dcterms:W3CDTF">2023-03-03T04:11:37Z</dcterms:created>
  <dcterms:modified xsi:type="dcterms:W3CDTF">2025-07-27T12:05:11Z</dcterms:modified>
</cp:coreProperties>
</file>