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346" r:id="rId3"/>
    <p:sldId id="393" r:id="rId4"/>
    <p:sldId id="394" r:id="rId5"/>
    <p:sldId id="395" r:id="rId6"/>
    <p:sldId id="397" r:id="rId7"/>
    <p:sldId id="398" r:id="rId8"/>
    <p:sldId id="399" r:id="rId9"/>
    <p:sldId id="400" r:id="rId10"/>
    <p:sldId id="401" r:id="rId11"/>
    <p:sldId id="402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0" y="108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2" y="449501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12894-AD54-CFF5-2648-9A961F5C0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7D81DE-21AA-FFA9-B349-C871BD17BC4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ECD6B-7534-FE1B-CCD5-C562C910051C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 방법론에서 예상되는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위험으로부터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대응하기 위한 방법이 아닌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수용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방관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완화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방법론이 생성되는 과정을 올바르게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암묵지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체계화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형식지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내재화</a:t>
            </a:r>
            <a:r>
              <a:rPr lang="en-US" altLang="ko-KR" dirty="0"/>
              <a:t>) </a:t>
            </a:r>
            <a:r>
              <a:rPr lang="ko-KR" altLang="en-US" dirty="0"/>
              <a:t>→ 방법론 → </a:t>
            </a:r>
            <a:r>
              <a:rPr lang="en-US" altLang="ko-KR" dirty="0"/>
              <a:t>(</a:t>
            </a:r>
            <a:r>
              <a:rPr lang="ko-KR" altLang="en-US" dirty="0"/>
              <a:t>형식화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암묵지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암묵지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내재화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형식지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형식화</a:t>
            </a:r>
            <a:r>
              <a:rPr lang="en-US" altLang="ko-KR" dirty="0"/>
              <a:t>) </a:t>
            </a:r>
            <a:r>
              <a:rPr lang="ko-KR" altLang="en-US" dirty="0"/>
              <a:t>→ 방법론 → </a:t>
            </a:r>
            <a:r>
              <a:rPr lang="en-US" altLang="ko-KR" dirty="0"/>
              <a:t>(</a:t>
            </a:r>
            <a:r>
              <a:rPr lang="ko-KR" altLang="en-US" dirty="0"/>
              <a:t>체계화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암묵지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암묵지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체계화</a:t>
            </a:r>
            <a:r>
              <a:rPr lang="en-US" altLang="ko-KR" dirty="0"/>
              <a:t>) </a:t>
            </a:r>
            <a:r>
              <a:rPr lang="ko-KR" altLang="en-US" dirty="0"/>
              <a:t>→ 방법론 → </a:t>
            </a:r>
            <a:r>
              <a:rPr lang="en-US" altLang="ko-KR" dirty="0"/>
              <a:t>(</a:t>
            </a:r>
            <a:r>
              <a:rPr lang="ko-KR" altLang="en-US" dirty="0"/>
              <a:t>형식화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형식지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내재화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암묵지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암묵지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형식화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형식지</a:t>
            </a:r>
            <a:r>
              <a:rPr lang="ko-KR" altLang="en-US" dirty="0"/>
              <a:t> → </a:t>
            </a:r>
            <a:r>
              <a:rPr lang="en-US" altLang="ko-KR" dirty="0"/>
              <a:t>(</a:t>
            </a:r>
            <a:r>
              <a:rPr lang="ko-KR" altLang="en-US" dirty="0"/>
              <a:t>체계화</a:t>
            </a:r>
            <a:r>
              <a:rPr lang="en-US" altLang="ko-KR" dirty="0"/>
              <a:t>) </a:t>
            </a:r>
            <a:r>
              <a:rPr lang="ko-KR" altLang="en-US" dirty="0"/>
              <a:t>→ 방법론 → </a:t>
            </a:r>
            <a:r>
              <a:rPr lang="en-US" altLang="ko-KR" dirty="0"/>
              <a:t>(</a:t>
            </a:r>
            <a:r>
              <a:rPr lang="ko-KR" altLang="en-US" dirty="0"/>
              <a:t>내재화</a:t>
            </a:r>
            <a:r>
              <a:rPr lang="en-US" altLang="ko-KR" dirty="0"/>
              <a:t>) </a:t>
            </a:r>
            <a:r>
              <a:rPr lang="ko-KR" altLang="en-US" dirty="0"/>
              <a:t>→ </a:t>
            </a:r>
            <a:r>
              <a:rPr lang="ko-KR" altLang="en-US" dirty="0" err="1"/>
              <a:t>암묵지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64163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E6F37-AE2F-84AB-F3FD-F14CFD27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D627129-E396-5A24-320B-2C9F2F202EB0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E201B-39AF-ACA0-ABAB-1F472B0DD7D8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거버넌스의 체계의 순서를 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관리 체계 </a:t>
            </a:r>
            <a:r>
              <a:rPr lang="en-US" altLang="ko-KR" dirty="0"/>
              <a:t>– </a:t>
            </a:r>
            <a:r>
              <a:rPr lang="ko-KR" altLang="en-US" dirty="0"/>
              <a:t>데이터 표준화 </a:t>
            </a:r>
            <a:r>
              <a:rPr lang="en-US" altLang="ko-KR" dirty="0"/>
              <a:t>– </a:t>
            </a:r>
            <a:r>
              <a:rPr lang="ko-KR" altLang="en-US" dirty="0"/>
              <a:t>데이터 저장소 관리 </a:t>
            </a:r>
            <a:r>
              <a:rPr lang="en-US" altLang="ko-KR" dirty="0"/>
              <a:t>– </a:t>
            </a:r>
            <a:r>
              <a:rPr lang="ko-KR" altLang="en-US" dirty="0"/>
              <a:t>표준화 활동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데이터 표준화 </a:t>
            </a:r>
            <a:r>
              <a:rPr lang="en-US" altLang="ko-KR" dirty="0"/>
              <a:t>– </a:t>
            </a:r>
            <a:r>
              <a:rPr lang="ko-KR" altLang="en-US" dirty="0"/>
              <a:t>데이터 관리 체계 </a:t>
            </a:r>
            <a:r>
              <a:rPr lang="en-US" altLang="ko-KR" dirty="0"/>
              <a:t>– </a:t>
            </a:r>
            <a:r>
              <a:rPr lang="ko-KR" altLang="en-US" dirty="0"/>
              <a:t>데이터 저장소 관리 </a:t>
            </a:r>
            <a:r>
              <a:rPr lang="en-US" altLang="ko-KR" dirty="0"/>
              <a:t>– </a:t>
            </a:r>
            <a:r>
              <a:rPr lang="ko-KR" altLang="en-US" dirty="0"/>
              <a:t>표준화 활동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데이터 저장소 관리 </a:t>
            </a:r>
            <a:r>
              <a:rPr lang="en-US" altLang="ko-KR" dirty="0"/>
              <a:t>– </a:t>
            </a:r>
            <a:r>
              <a:rPr lang="ko-KR" altLang="en-US" dirty="0"/>
              <a:t>데이터 표준화 </a:t>
            </a:r>
            <a:r>
              <a:rPr lang="en-US" altLang="ko-KR" dirty="0"/>
              <a:t>– </a:t>
            </a:r>
            <a:r>
              <a:rPr lang="ko-KR" altLang="en-US" dirty="0"/>
              <a:t>표준화 활동 </a:t>
            </a:r>
            <a:r>
              <a:rPr lang="en-US" altLang="ko-KR" dirty="0"/>
              <a:t>– </a:t>
            </a:r>
            <a:r>
              <a:rPr lang="ko-KR" altLang="en-US" dirty="0"/>
              <a:t>데이터 관리 체계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표준화 활동 </a:t>
            </a:r>
            <a:r>
              <a:rPr lang="en-US" altLang="ko-KR" dirty="0"/>
              <a:t>– </a:t>
            </a:r>
            <a:r>
              <a:rPr lang="ko-KR" altLang="en-US" dirty="0"/>
              <a:t>데이터 저장소 관리 </a:t>
            </a:r>
            <a:r>
              <a:rPr lang="en-US" altLang="ko-KR" dirty="0"/>
              <a:t>– </a:t>
            </a:r>
            <a:r>
              <a:rPr lang="ko-KR" altLang="en-US" dirty="0"/>
              <a:t>데이터 관리 체계 </a:t>
            </a:r>
            <a:r>
              <a:rPr lang="en-US" altLang="ko-KR" dirty="0"/>
              <a:t>– </a:t>
            </a:r>
            <a:r>
              <a:rPr lang="ko-KR" altLang="en-US" dirty="0"/>
              <a:t>데이터 표준화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전사 분석 업무를 별도로 담당하는 조직을 구축하여 전사적 차원에서 우선순위를 결정하여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엄무를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진행할 수 있으나 현업 업무부서와 이중화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이원화의 가능성이 높다는 단점이 있는 구조는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집중 구조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합병 구조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기능 구조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분산 구조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4240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46DA-24C5-B94D-8EF2-7D7F94D7A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091FAE-CB93-C2CF-DEB2-6D156F39FD8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2EA08-F202-DFB5-7037-49FCFDDDE795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과제 발굴의 방법 중 하나인 하향식 접근법이 수행되는 단계로 바르게 연결된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최적화에서 해결책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해결책에서 발견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발견에서 통찰력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통찰력에서 최적화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지속적인 분석 내재화를 위한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장기적인 마스터플랜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 비교할 때 빠른 문제 해결을 위한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과제 중심의 접근 방식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특징으로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Quick &amp; Win</a:t>
            </a:r>
          </a:p>
          <a:p>
            <a:pPr marL="342900" indent="-342900">
              <a:buAutoNum type="arabicPeriod"/>
            </a:pPr>
            <a:r>
              <a:rPr lang="en-US" altLang="ko-KR" dirty="0"/>
              <a:t>Problem Solving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Speed &amp; Test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Accuracy &amp; Deploy</a:t>
            </a:r>
          </a:p>
        </p:txBody>
      </p:sp>
    </p:spTree>
    <p:extLst>
      <p:ext uri="{BB962C8B-B14F-4D97-AF65-F5344CB8AC3E}">
        <p14:creationId xmlns:p14="http://schemas.microsoft.com/office/powerpoint/2010/main" val="157219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AEAE8-3528-78DA-E124-7E503E7DB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D7B9BF-C119-5F60-1882-DBB00766F79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2294B-A648-1FBE-D074-F588B78667C4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ISP(Information Strategy Planning)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상품의 개발 또는 전략 수립 등 중요한 의사결정을 할 때 상향식 접근법과 하향식 접근법의 수렴 단계를 반복적으로 수행하여 이루어지는 상호보완을 통한 최적의 의사결정 방식을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정보기술 및 정보 시스템을 전략적으로 활용하기 위해 조직의 </a:t>
            </a:r>
            <a:r>
              <a:rPr lang="ko-KR" altLang="en-US" dirty="0" err="1"/>
              <a:t>내외부</a:t>
            </a:r>
            <a:r>
              <a:rPr lang="ko-KR" altLang="en-US" dirty="0"/>
              <a:t> 환경을 분석하고 문제점을 도출하는 등 중장기적 마스터플랜을 수립하는 절차를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시스템 구축을 목적으로 프로젝트 수행을 위한 계획 및 인력 구성 등을 위한 절차를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시스템 운영 및 유지보수를 목적으로 정보화 계획을 수립하는 것을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프레이밍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효과에 대한 설명으로 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일반 업무자가 이해할 수 없는 수준의 복잡한 모델이 발생한 것을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모델이 지나치게 일반화되어 현실에 적용할 수 없는 문제를 말한다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같은 결과를 해석하는 두 사람이 완전히 다른 결론을 도출하는 현상을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지나친 데이터 익명화로 신원 확인에 어려움이 발생하는 현상을 의미한다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8900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74A16-997C-A254-C8D7-C38AAA0D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E7CF77-1DCB-AEDA-6211-587A25A77E5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421B5-B3BB-81B1-10AF-468DE67AEF3D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아래의 예시를 수행하기 위해 사용해야 하는 확률분포로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정규분포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카이제곱</a:t>
            </a:r>
            <a:r>
              <a:rPr lang="ko-KR" altLang="en-US" dirty="0"/>
              <a:t> 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 </a:t>
            </a:r>
            <a:r>
              <a:rPr lang="ko-KR" altLang="en-US" dirty="0"/>
              <a:t>분포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아래는 어떤 모집단의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모수를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구간추정할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때 사용하는 신뢰구간 식이다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모집단의 모분산을 알고 있을 때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이 식에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표본평균은 </a:t>
            </a:r>
            <a:r>
              <a:rPr lang="en-US" altLang="ko-KR" dirty="0"/>
              <a:t>2.5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신뢰도 </a:t>
            </a:r>
            <a:r>
              <a:rPr lang="en-US" altLang="ko-KR" dirty="0"/>
              <a:t>97.5%</a:t>
            </a:r>
            <a:r>
              <a:rPr lang="ko-KR" altLang="en-US" dirty="0"/>
              <a:t>로 </a:t>
            </a:r>
            <a:r>
              <a:rPr lang="ko-KR" altLang="en-US" dirty="0" err="1"/>
              <a:t>모수를</a:t>
            </a:r>
            <a:r>
              <a:rPr lang="ko-KR" altLang="en-US" dirty="0"/>
              <a:t> 추정하고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표본집단의 크기는 </a:t>
            </a:r>
            <a:r>
              <a:rPr lang="en-US" altLang="ko-KR" dirty="0"/>
              <a:t>400</a:t>
            </a:r>
            <a:r>
              <a:rPr lang="ko-KR" altLang="en-US" dirty="0"/>
              <a:t>임을 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Z</a:t>
            </a:r>
            <a:r>
              <a:rPr lang="ko-KR" altLang="en-US" dirty="0"/>
              <a:t>값은 </a:t>
            </a:r>
            <a:r>
              <a:rPr lang="en-US" altLang="ko-KR" dirty="0"/>
              <a:t>1.96</a:t>
            </a:r>
            <a:r>
              <a:rPr lang="ko-KR" altLang="en-US" dirty="0"/>
              <a:t>을 활용할 수 있다</a:t>
            </a:r>
            <a:r>
              <a:rPr lang="en-US" altLang="ko-KR" dirty="0"/>
              <a:t>.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034C639-D761-1479-CCEA-FBD77EAB689C}"/>
              </a:ext>
            </a:extLst>
          </p:cNvPr>
          <p:cNvSpPr/>
          <p:nvPr/>
        </p:nvSpPr>
        <p:spPr>
          <a:xfrm>
            <a:off x="1225550" y="1381976"/>
            <a:ext cx="9944100" cy="93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두 집단의 평균을 비교할 경우 두 집단의 분산이 같은 경우와 다른 경우의 가설검정 수행 방법이 달라진다</a:t>
            </a:r>
            <a:r>
              <a:rPr lang="en-US" altLang="ko-KR" dirty="0"/>
              <a:t>. </a:t>
            </a:r>
            <a:r>
              <a:rPr lang="ko-KR" altLang="en-US" dirty="0"/>
              <a:t>따라서 두 집단의 분산이 </a:t>
            </a:r>
            <a:r>
              <a:rPr lang="ko-KR" altLang="en-US" dirty="0" err="1"/>
              <a:t>같은지</a:t>
            </a:r>
            <a:r>
              <a:rPr lang="ko-KR" altLang="en-US" dirty="0"/>
              <a:t> </a:t>
            </a:r>
            <a:r>
              <a:rPr lang="ko-KR" altLang="en-US" dirty="0" err="1"/>
              <a:t>다른지를</a:t>
            </a:r>
            <a:r>
              <a:rPr lang="ko-KR" altLang="en-US" dirty="0"/>
              <a:t> 판별하기 위한 </a:t>
            </a:r>
            <a:r>
              <a:rPr lang="ko-KR" altLang="en-US" dirty="0" err="1"/>
              <a:t>등분산</a:t>
            </a:r>
            <a:r>
              <a:rPr lang="ko-KR" altLang="en-US" dirty="0"/>
              <a:t> 검정을 수행하기 위한 확률분포다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8BC55E-F361-EE3C-2453-4E26C1202D9C}"/>
              </a:ext>
            </a:extLst>
          </p:cNvPr>
          <p:cNvSpPr/>
          <p:nvPr/>
        </p:nvSpPr>
        <p:spPr>
          <a:xfrm>
            <a:off x="1123950" y="4381488"/>
            <a:ext cx="9944100" cy="529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2.5 – Z</a:t>
            </a:r>
            <a:r>
              <a:rPr lang="en-US" altLang="ko-KR" baseline="-25000" dirty="0"/>
              <a:t>0.025</a:t>
            </a:r>
            <a:r>
              <a:rPr lang="en-US" altLang="ko-KR" dirty="0"/>
              <a:t>*(10/20) &lt; </a:t>
            </a:r>
            <a:r>
              <a:rPr lang="el-GR" altLang="ko-KR" dirty="0"/>
              <a:t>μ</a:t>
            </a:r>
            <a:r>
              <a:rPr lang="en-US" altLang="ko-KR" dirty="0"/>
              <a:t> &lt; 2.5 + Z</a:t>
            </a:r>
            <a:r>
              <a:rPr lang="en-US" altLang="ko-KR" baseline="-25000" dirty="0"/>
              <a:t>0.025</a:t>
            </a:r>
            <a:r>
              <a:rPr lang="en-US" altLang="ko-KR" dirty="0"/>
              <a:t>*(10/20)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290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8A6FC-6710-68A0-05BE-D8AE9631E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E8B10B-BA38-1F2D-2A14-AF0B8305886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32574-DA46-86CB-5863-C8FBC9EE2370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분석 과제 발굴의 방법 중 하나인 하향식 접근법이 수행되는 단계로 바르게 연결된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최적화에서 해결책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해결책에서 발견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발견에서 통찰력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통찰력에서 최적화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가설검정을 수행할 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귀무가설을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기각할 때 그 결정이 잘못되었을 확률을 의미하는 용어는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기각역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검정통계량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유의수준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유의확률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741926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39E39-3080-580F-9AD5-A25F13ABF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4CFBDD-8007-4AED-F89D-8294176CCD7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83C50-F830-AB54-9051-DAB2B7A35E7C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비모수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검정에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극단값이</a:t>
            </a:r>
            <a:r>
              <a:rPr lang="ko-KR" altLang="en-US" dirty="0"/>
              <a:t> 존재하는 자료에 대해서도 </a:t>
            </a:r>
            <a:r>
              <a:rPr lang="ko-KR" altLang="en-US" dirty="0" err="1"/>
              <a:t>모수</a:t>
            </a:r>
            <a:r>
              <a:rPr lang="ko-KR" altLang="en-US" dirty="0"/>
              <a:t> 검정보다 항상 높은 </a:t>
            </a:r>
            <a:r>
              <a:rPr lang="ko-KR" altLang="en-US" dirty="0" err="1"/>
              <a:t>검정력을</a:t>
            </a:r>
            <a:r>
              <a:rPr lang="ko-KR" altLang="en-US" dirty="0"/>
              <a:t> 보인다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표본의 크기가 작고 정규성 가정을 만족하지 않을 때</a:t>
            </a:r>
            <a:r>
              <a:rPr lang="en-US" altLang="ko-KR" dirty="0"/>
              <a:t>, </a:t>
            </a:r>
            <a:r>
              <a:rPr lang="ko-KR" altLang="en-US" dirty="0" err="1"/>
              <a:t>모수</a:t>
            </a:r>
            <a:r>
              <a:rPr lang="ko-KR" altLang="en-US" dirty="0"/>
              <a:t> 검정보다 </a:t>
            </a:r>
            <a:r>
              <a:rPr lang="ko-KR" altLang="en-US" dirty="0" err="1"/>
              <a:t>비모수</a:t>
            </a:r>
            <a:r>
              <a:rPr lang="ko-KR" altLang="en-US" dirty="0"/>
              <a:t> 검정이 효과적인다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Wilcoxon </a:t>
            </a:r>
            <a:r>
              <a:rPr lang="ko-KR" altLang="en-US" dirty="0" err="1"/>
              <a:t>순위합</a:t>
            </a:r>
            <a:r>
              <a:rPr lang="ko-KR" altLang="en-US" dirty="0"/>
              <a:t> 검정</a:t>
            </a:r>
            <a:r>
              <a:rPr lang="en-US" altLang="ko-KR" dirty="0"/>
              <a:t>, Mann-Whitney </a:t>
            </a:r>
            <a:r>
              <a:rPr lang="ko-KR" altLang="en-US" dirty="0"/>
              <a:t>검정 등은 </a:t>
            </a:r>
            <a:r>
              <a:rPr lang="ko-KR" altLang="en-US" dirty="0" err="1"/>
              <a:t>비모수</a:t>
            </a:r>
            <a:r>
              <a:rPr lang="ko-KR" altLang="en-US" dirty="0"/>
              <a:t> 검정에 해당한다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숫자로는 표현되지만</a:t>
            </a:r>
            <a:r>
              <a:rPr lang="en-US" altLang="ko-KR" dirty="0"/>
              <a:t>, </a:t>
            </a:r>
            <a:r>
              <a:rPr lang="ko-KR" altLang="en-US" dirty="0"/>
              <a:t>수량화 및 평균에 의미가 없는 서열척도에 대해서도 검정이 가능하다는 장점이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확률분포표를 보고 확률변수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기댓값을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바르게 계산한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1/16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1/8</a:t>
            </a:r>
          </a:p>
          <a:p>
            <a:pPr marL="342900" indent="-342900">
              <a:buAutoNum type="arabicPeriod"/>
            </a:pPr>
            <a:r>
              <a:rPr lang="en-US" altLang="ko-KR" dirty="0"/>
              <a:t>3/16</a:t>
            </a:r>
          </a:p>
          <a:p>
            <a:pPr marL="342900" indent="-342900">
              <a:buAutoNum type="arabicPeriod"/>
            </a:pPr>
            <a:r>
              <a:rPr lang="en-US" altLang="ko-KR" dirty="0"/>
              <a:t>1/4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CBB1649-BED9-43BD-F0EB-63971A0A8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8076"/>
              </p:ext>
            </p:extLst>
          </p:nvPr>
        </p:nvGraphicFramePr>
        <p:xfrm>
          <a:off x="2031999" y="3733800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7094913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438427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0954860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309801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480941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67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853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P(X)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1/4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2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4181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FBD9-5F4B-501D-B99F-F90F83A5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03A36E-502F-9FA8-22B8-A180BD961550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6B186-71B0-E759-D1AF-1F6E46F788DD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파란색 구슬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빨간색 구슬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검정색 구슬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개로 이루어진 모집단이 있을 때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비례 층화 추출법을 활용하여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개의 표본을 뽑을 때 파란색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빨간색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검정색 구슬의 개수를 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파란색</a:t>
            </a:r>
            <a:r>
              <a:rPr lang="en-US" altLang="ko-KR" dirty="0"/>
              <a:t>	</a:t>
            </a:r>
            <a:r>
              <a:rPr lang="ko-KR" altLang="en-US" dirty="0"/>
              <a:t>빨간색</a:t>
            </a:r>
            <a:r>
              <a:rPr lang="en-US" altLang="ko-KR" dirty="0"/>
              <a:t>	</a:t>
            </a:r>
            <a:r>
              <a:rPr lang="ko-KR" altLang="en-US" dirty="0"/>
              <a:t>검정색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  50</a:t>
            </a:r>
            <a:r>
              <a:rPr lang="ko-KR" altLang="en-US" dirty="0"/>
              <a:t>개</a:t>
            </a:r>
            <a:r>
              <a:rPr lang="en-US" altLang="ko-KR" dirty="0"/>
              <a:t>	30</a:t>
            </a:r>
            <a:r>
              <a:rPr lang="ko-KR" altLang="en-US" dirty="0"/>
              <a:t>개</a:t>
            </a:r>
            <a:r>
              <a:rPr lang="en-US" altLang="ko-KR" dirty="0"/>
              <a:t>	20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  33</a:t>
            </a:r>
            <a:r>
              <a:rPr lang="ko-KR" altLang="en-US" dirty="0"/>
              <a:t>개</a:t>
            </a:r>
            <a:r>
              <a:rPr lang="en-US" altLang="ko-KR" dirty="0"/>
              <a:t>	33</a:t>
            </a:r>
            <a:r>
              <a:rPr lang="ko-KR" altLang="en-US" dirty="0"/>
              <a:t>개</a:t>
            </a:r>
            <a:r>
              <a:rPr lang="en-US" altLang="ko-KR" dirty="0"/>
              <a:t>	34</a:t>
            </a:r>
            <a:r>
              <a:rPr lang="ko-KR" altLang="en-US" dirty="0"/>
              <a:t>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  30</a:t>
            </a:r>
            <a:r>
              <a:rPr lang="ko-KR" altLang="en-US" dirty="0"/>
              <a:t>개</a:t>
            </a:r>
            <a:r>
              <a:rPr lang="en-US" altLang="ko-KR" dirty="0"/>
              <a:t>	20</a:t>
            </a:r>
            <a:r>
              <a:rPr lang="ko-KR" altLang="en-US" dirty="0"/>
              <a:t>개</a:t>
            </a:r>
            <a:r>
              <a:rPr lang="en-US" altLang="ko-KR" dirty="0"/>
              <a:t>	50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  30</a:t>
            </a:r>
            <a:r>
              <a:rPr lang="ko-KR" altLang="en-US" dirty="0"/>
              <a:t>개</a:t>
            </a:r>
            <a:r>
              <a:rPr lang="en-US" altLang="ko-KR" dirty="0"/>
              <a:t>	30</a:t>
            </a:r>
            <a:r>
              <a:rPr lang="ko-KR" altLang="en-US" dirty="0"/>
              <a:t>개</a:t>
            </a:r>
            <a:r>
              <a:rPr lang="en-US" altLang="ko-KR" dirty="0"/>
              <a:t>	40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시계열 분석의 정상성 가정에 대한 설명으로 잘못된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모든 시점 </a:t>
            </a:r>
            <a:r>
              <a:rPr lang="en-US" altLang="ko-KR" dirty="0"/>
              <a:t>t</a:t>
            </a:r>
            <a:r>
              <a:rPr lang="ko-KR" altLang="en-US" dirty="0"/>
              <a:t>에 대해 일정한 평균을 갖는다</a:t>
            </a:r>
            <a:r>
              <a:rPr lang="en-US" altLang="ko-KR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모든 시점 </a:t>
            </a:r>
            <a:r>
              <a:rPr lang="en-US" altLang="ko-KR" dirty="0"/>
              <a:t>t</a:t>
            </a:r>
            <a:r>
              <a:rPr lang="ko-KR" altLang="en-US" dirty="0"/>
              <a:t>에 대해 일정한 분산을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공분산은 시점 </a:t>
            </a:r>
            <a:r>
              <a:rPr lang="en-US" altLang="ko-KR" dirty="0"/>
              <a:t>t</a:t>
            </a:r>
            <a:r>
              <a:rPr lang="ko-KR" altLang="en-US" dirty="0"/>
              <a:t>에 의존하고 시차 </a:t>
            </a:r>
            <a:r>
              <a:rPr lang="en-US" altLang="ko-KR" dirty="0"/>
              <a:t>l</a:t>
            </a:r>
            <a:r>
              <a:rPr lang="ko-KR" altLang="en-US" dirty="0"/>
              <a:t>에 의존하지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백색잡음은 정상성 가정을 만족하는 대표적인 시계열 자료다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178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4B6BB-35D6-B0CB-ADED-C76FB6228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115C31-1C70-B431-4DB6-1637F4D8F7A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5FE350-9367-F7A8-7D85-C15CF6509CF1}"/>
              </a:ext>
            </a:extLst>
          </p:cNvPr>
          <p:cNvSpPr txBox="1"/>
          <p:nvPr/>
        </p:nvSpPr>
        <p:spPr>
          <a:xfrm>
            <a:off x="395111" y="970845"/>
            <a:ext cx="11604978" cy="5416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아래는 주성분분석을 시행한 결과다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잘못 설명한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900" dirty="0"/>
              <a:t>&gt; result&lt;-</a:t>
            </a:r>
            <a:r>
              <a:rPr lang="en-US" altLang="ko-KR" sz="900" dirty="0" err="1"/>
              <a:t>princomp</a:t>
            </a:r>
            <a:r>
              <a:rPr lang="en-US" altLang="ko-KR" sz="900" dirty="0"/>
              <a:t> (test, </a:t>
            </a:r>
            <a:r>
              <a:rPr lang="en-US" altLang="ko-KR" sz="900" dirty="0" err="1"/>
              <a:t>cor</a:t>
            </a:r>
            <a:r>
              <a:rPr lang="en-US" altLang="ko-KR" sz="900" dirty="0"/>
              <a:t>=T)</a:t>
            </a:r>
          </a:p>
          <a:p>
            <a:r>
              <a:rPr lang="en-US" altLang="ko-KR" sz="900" dirty="0"/>
              <a:t>&gt; results loadings</a:t>
            </a:r>
          </a:p>
          <a:p>
            <a:endParaRPr lang="en-US" altLang="ko-KR" sz="900" dirty="0"/>
          </a:p>
          <a:p>
            <a:r>
              <a:rPr lang="en-US" altLang="ko-KR" sz="900" dirty="0"/>
              <a:t>Loadings:</a:t>
            </a:r>
          </a:p>
          <a:p>
            <a:r>
              <a:rPr lang="en-US" altLang="ko-KR" sz="900" dirty="0"/>
              <a:t>	</a:t>
            </a:r>
            <a:r>
              <a:rPr lang="fr-FR" altLang="ko-KR" sz="900" dirty="0"/>
              <a:t>Comp.1	Comp.2	Comp.3	Comp.4	Comp.5	Comp.6	Comp.7</a:t>
            </a:r>
          </a:p>
          <a:p>
            <a:r>
              <a:rPr lang="en-US" altLang="ko-KR" sz="900" dirty="0"/>
              <a:t>var1	0.298	0.633	0.566	0.407	0.147</a:t>
            </a:r>
          </a:p>
          <a:p>
            <a:r>
              <a:rPr lang="en-US" altLang="ko-KR" sz="900" dirty="0"/>
              <a:t>var2	0.359	 0.497	-0.167	-0.640	-0.404		-0.139</a:t>
            </a:r>
          </a:p>
          <a:p>
            <a:r>
              <a:rPr lang="en-US" altLang="ko-KR" sz="900" dirty="0"/>
              <a:t>var3	0.392	0.141	-0.569		0.690		0.153</a:t>
            </a:r>
          </a:p>
          <a:p>
            <a:r>
              <a:rPr lang="en-US" altLang="ko-KR" sz="900" dirty="0"/>
              <a:t>var4	0.408	-0.104	-0.313	0.473	-0.380	-0.536	-0.262</a:t>
            </a:r>
          </a:p>
          <a:p>
            <a:r>
              <a:rPr lang="en-US" altLang="ko-KR" sz="900" dirty="0"/>
              <a:t>var5	0.407	-0.260		0.193	-0.366	0.528	0.562</a:t>
            </a:r>
          </a:p>
          <a:p>
            <a:r>
              <a:rPr lang="en-US" altLang="ko-KR" sz="900" dirty="0"/>
              <a:t>var6 	0.391	-0.358	0.243		0.175	0.399	-0.685</a:t>
            </a:r>
          </a:p>
          <a:p>
            <a:r>
              <a:rPr lang="en-US" altLang="ko-KR" sz="900" dirty="0"/>
              <a:t>var7	0.379	-0.355	0.413	-0.401	0.176	-0.517	0.317</a:t>
            </a:r>
          </a:p>
          <a:p>
            <a:endParaRPr lang="en-US" altLang="ko-KR" sz="900" dirty="0"/>
          </a:p>
          <a:p>
            <a:r>
              <a:rPr lang="en-US" altLang="ko-KR" sz="900" dirty="0"/>
              <a:t>		</a:t>
            </a:r>
            <a:r>
              <a:rPr lang="fr-FR" altLang="ko-KR" sz="900" dirty="0"/>
              <a:t> Comp.1	Comp.2	Comp.3	Comp.4	Comp.5	Comp.6	Comp.7</a:t>
            </a:r>
            <a:endParaRPr lang="en-US" altLang="ko-KR" sz="900" dirty="0"/>
          </a:p>
          <a:p>
            <a:r>
              <a:rPr lang="en-US" altLang="ko-KR" sz="900" dirty="0"/>
              <a:t>SS loadings		1.000	1.000	1.000	1.000	1.000	1.000	1.000</a:t>
            </a:r>
          </a:p>
          <a:p>
            <a:r>
              <a:rPr lang="en-US" altLang="ko-KR" sz="900" dirty="0"/>
              <a:t>Proportion Var		0.143	0.143	0.143	0.143	0.143	0.143	0.143</a:t>
            </a:r>
          </a:p>
          <a:p>
            <a:r>
              <a:rPr lang="en-US" altLang="ko-KR" sz="900" dirty="0"/>
              <a:t>Cumulative Var	0.143	0.286	0.429	0.571	0.714	0.857	1.000</a:t>
            </a:r>
          </a:p>
          <a:p>
            <a:endParaRPr lang="en-US" altLang="ko-KR" sz="900" dirty="0"/>
          </a:p>
          <a:p>
            <a:r>
              <a:rPr lang="en-US" altLang="ko-KR" sz="900" dirty="0"/>
              <a:t>&gt; summary(result)</a:t>
            </a:r>
          </a:p>
          <a:p>
            <a:r>
              <a:rPr lang="en-US" altLang="ko-KR" sz="900" dirty="0"/>
              <a:t>Importance of components:</a:t>
            </a:r>
          </a:p>
          <a:p>
            <a:r>
              <a:rPr lang="en-US" altLang="ko-KR" sz="900" dirty="0"/>
              <a:t>		Comp.1	Comp.2	Comp.3	Comp.4	Comp.5	Comp.6	Comp.7 </a:t>
            </a:r>
          </a:p>
          <a:p>
            <a:r>
              <a:rPr lang="en-US" altLang="ko-KR" sz="900" dirty="0"/>
              <a:t>Standard deviation 	2.3278080 	0.9757188 	0.60904407 	0.32694344 	0.245596196 	0.238297728	0.20547242</a:t>
            </a:r>
          </a:p>
          <a:p>
            <a:r>
              <a:rPr lang="en-US" altLang="ko-KR" sz="900" dirty="0"/>
              <a:t>Proportion of Variance 	0.7740986	0.1360039	0.05299067	0.01527029	0.008616785	0.081545181	0.04924385</a:t>
            </a:r>
          </a:p>
          <a:p>
            <a:r>
              <a:rPr lang="en-US" altLang="ko-KR" sz="900" dirty="0"/>
              <a:t>Cumulative Proportion 	0.7740986	0.9101024	0.96309309 	0.97836338 	0.986980164 	0.995085625 	1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en-US" altLang="ko-KR" dirty="0" err="1"/>
              <a:t>prcomp</a:t>
            </a:r>
            <a:r>
              <a:rPr lang="en-US" altLang="ko-KR" dirty="0"/>
              <a:t>(</a:t>
            </a:r>
            <a:r>
              <a:rPr lang="en-US" altLang="ko-KR" dirty="0" err="1"/>
              <a:t>test,scale</a:t>
            </a:r>
            <a:r>
              <a:rPr lang="en-US" altLang="ko-KR" dirty="0"/>
              <a:t>=</a:t>
            </a:r>
            <a:r>
              <a:rPr lang="en-US" altLang="ko-KR" dirty="0" err="1"/>
              <a:t>T,center</a:t>
            </a:r>
            <a:r>
              <a:rPr lang="en-US" altLang="ko-KR" dirty="0"/>
              <a:t>=T)</a:t>
            </a:r>
            <a:r>
              <a:rPr lang="ko-KR" altLang="en-US" dirty="0"/>
              <a:t>를 사용하여도 동일한 결과를 얻는다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주성분으로 전체 데이터의 약 </a:t>
            </a:r>
            <a:r>
              <a:rPr lang="en-US" altLang="ko-KR" dirty="0"/>
              <a:t>14%</a:t>
            </a:r>
            <a:r>
              <a:rPr lang="ko-KR" altLang="en-US" dirty="0"/>
              <a:t>를 설명할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주성분은 </a:t>
            </a:r>
            <a:r>
              <a:rPr lang="en-US" altLang="ko-KR" dirty="0"/>
              <a:t>7</a:t>
            </a:r>
            <a:r>
              <a:rPr lang="ko-KR" altLang="en-US" dirty="0"/>
              <a:t>개의 모든 변수에 의하여 영향을 받음을 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첫 번째 주성분이 가장 큰 분산을 갖고 있는 축이다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3871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5B647-A96E-66F1-72CE-988E6D8E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348B36-81CD-27BC-E2D9-6C532B68A06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C94ED-B998-5C25-759B-601E23484230}"/>
              </a:ext>
            </a:extLst>
          </p:cNvPr>
          <p:cNvSpPr txBox="1"/>
          <p:nvPr/>
        </p:nvSpPr>
        <p:spPr>
          <a:xfrm>
            <a:off x="395111" y="970845"/>
            <a:ext cx="116049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30. A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은행은 고객들에게 차별화된 서비스를 제공하고자 고객을 여러 개의 집단으로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나누어보려고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적용할 수 없는 기법은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K-</a:t>
            </a:r>
            <a:r>
              <a:rPr lang="ko-KR" altLang="en-US" dirty="0"/>
              <a:t>평균 군집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DBSCAN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계층적 군집분석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랜덤 포레스트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과적합에 대한 예시로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인공신경망을 활용한 분류 분석에 많은 수의 은닉층과 </a:t>
            </a:r>
            <a:r>
              <a:rPr lang="ko-KR" altLang="en-US" dirty="0" err="1"/>
              <a:t>은닉노드를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개의 변수를 갖는 데이터로 구축한 의사결정나무의 깊이가 </a:t>
            </a:r>
            <a:r>
              <a:rPr lang="en-US" altLang="ko-KR" dirty="0"/>
              <a:t>10</a:t>
            </a:r>
            <a:r>
              <a:rPr lang="ko-KR" altLang="en-US" dirty="0"/>
              <a:t>층 이상이다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</a:t>
            </a:r>
            <a:r>
              <a:rPr lang="ko-KR" altLang="en-US" dirty="0"/>
              <a:t>개의 변수를 갖는 데이터에서 각 변수에 대한 </a:t>
            </a:r>
            <a:r>
              <a:rPr lang="en-US" altLang="ko-KR" dirty="0"/>
              <a:t>2</a:t>
            </a:r>
            <a:r>
              <a:rPr lang="ko-KR" altLang="en-US" dirty="0" err="1"/>
              <a:t>차항과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차항을</a:t>
            </a:r>
            <a:r>
              <a:rPr lang="ko-KR" altLang="en-US" dirty="0"/>
              <a:t> 만들어 총 </a:t>
            </a:r>
            <a:r>
              <a:rPr lang="en-US" altLang="ko-KR" dirty="0"/>
              <a:t>15</a:t>
            </a:r>
            <a:r>
              <a:rPr lang="ko-KR" altLang="en-US" dirty="0"/>
              <a:t>개의 독립변수를 사용하여 설명력을 높였다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배깅에서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만 개의 이상적인 트리를 구축하여 분류 모형을 구축하였다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907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A2A91-DDA5-B36F-E9A0-EBA55CDF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C75EC2-BCA8-1F31-CEF5-9D22CAD0E528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4344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F411F-3C58-0636-F859-302BD8CD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00CD61C-EB6E-FC5B-1043-8F5BDC846F2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5FAD4-EECA-4DA4-E499-D99671029EDB}"/>
              </a:ext>
            </a:extLst>
          </p:cNvPr>
          <p:cNvSpPr txBox="1"/>
          <p:nvPr/>
        </p:nvSpPr>
        <p:spPr>
          <a:xfrm>
            <a:off x="395111" y="970845"/>
            <a:ext cx="11604978" cy="563231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연관분석의 측도에 대한 설명으로 올바를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향상도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: A</a:t>
            </a:r>
            <a:r>
              <a:rPr lang="ko-KR" altLang="en-US" dirty="0"/>
              <a:t>를 구매하지 않았을 때 품목 </a:t>
            </a:r>
            <a:r>
              <a:rPr lang="en-US" altLang="ko-KR" dirty="0"/>
              <a:t>B</a:t>
            </a:r>
            <a:r>
              <a:rPr lang="ko-KR" altLang="en-US" dirty="0"/>
              <a:t>를 구매할 확률 대비</a:t>
            </a:r>
            <a:r>
              <a:rPr lang="en-US" altLang="ko-KR" dirty="0"/>
              <a:t>, A</a:t>
            </a:r>
            <a:r>
              <a:rPr lang="ko-KR" altLang="en-US" dirty="0"/>
              <a:t>를 구매했을 때 품목 </a:t>
            </a:r>
            <a:r>
              <a:rPr lang="en-US" altLang="ko-KR" dirty="0"/>
              <a:t>B</a:t>
            </a:r>
            <a:r>
              <a:rPr lang="ko-KR" altLang="en-US" dirty="0"/>
              <a:t>의 구매 확률의 증가 비율을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신뢰도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: </a:t>
            </a:r>
            <a:r>
              <a:rPr lang="ko-KR" altLang="en-US" dirty="0"/>
              <a:t>두 개의 품목 </a:t>
            </a:r>
            <a:r>
              <a:rPr lang="en-US" altLang="ko-KR" dirty="0"/>
              <a:t>A, B</a:t>
            </a:r>
            <a:r>
              <a:rPr lang="ko-KR" altLang="en-US" dirty="0"/>
              <a:t>에 대하여 구매 발생 비율을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지지도 </a:t>
            </a:r>
            <a:r>
              <a:rPr lang="en-US" altLang="ko-KR" dirty="0"/>
              <a:t>B </a:t>
            </a:r>
            <a:r>
              <a:rPr lang="ko-KR" altLang="en-US" dirty="0"/>
              <a:t>→ </a:t>
            </a:r>
            <a:r>
              <a:rPr lang="en-US" altLang="ko-KR" dirty="0"/>
              <a:t>A : </a:t>
            </a:r>
            <a:r>
              <a:rPr lang="ko-KR" altLang="en-US" dirty="0"/>
              <a:t>품목 </a:t>
            </a:r>
            <a:r>
              <a:rPr lang="en-US" altLang="ko-KR" dirty="0"/>
              <a:t>A</a:t>
            </a:r>
            <a:r>
              <a:rPr lang="ko-KR" altLang="en-US" dirty="0"/>
              <a:t>가 구매되었을 때 품목 </a:t>
            </a:r>
            <a:r>
              <a:rPr lang="en-US" altLang="ko-KR" dirty="0"/>
              <a:t>B</a:t>
            </a:r>
            <a:r>
              <a:rPr lang="ko-KR" altLang="en-US" dirty="0"/>
              <a:t>의 구매 확률을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향상도 </a:t>
            </a:r>
            <a:r>
              <a:rPr lang="en-US" altLang="ko-KR" dirty="0"/>
              <a:t>A </a:t>
            </a:r>
            <a:r>
              <a:rPr lang="ko-KR" altLang="en-US" dirty="0"/>
              <a:t>→ </a:t>
            </a:r>
            <a:r>
              <a:rPr lang="en-US" altLang="ko-KR" dirty="0"/>
              <a:t>B : </a:t>
            </a:r>
            <a:r>
              <a:rPr lang="ko-KR" altLang="en-US" dirty="0"/>
              <a:t>품목 </a:t>
            </a:r>
            <a:r>
              <a:rPr lang="en-US" altLang="ko-KR" dirty="0"/>
              <a:t>A</a:t>
            </a:r>
            <a:r>
              <a:rPr lang="ko-KR" altLang="en-US" dirty="0"/>
              <a:t>가 구매될 때 </a:t>
            </a:r>
            <a:r>
              <a:rPr lang="en-US" altLang="ko-KR" dirty="0"/>
              <a:t>B</a:t>
            </a:r>
            <a:r>
              <a:rPr lang="ko-KR" altLang="en-US" dirty="0"/>
              <a:t>가 구매될 확률 대비 품목 </a:t>
            </a:r>
            <a:r>
              <a:rPr lang="en-US" altLang="ko-KR" dirty="0"/>
              <a:t>A</a:t>
            </a:r>
            <a:r>
              <a:rPr lang="ko-KR" altLang="en-US" dirty="0"/>
              <a:t>가 구매될 비율을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아래의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라는 세 개의 데이터에 대하여 맨하튼 거리를 계산하여 군집을 수행할 때 가장 처음으로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군집화되는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데이터로 올바르게 묶인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A, 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B, C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C, 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A, B, C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AA01DF-558D-0B60-5439-60FBE6092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98809"/>
              </p:ext>
            </p:extLst>
          </p:nvPr>
        </p:nvGraphicFramePr>
        <p:xfrm>
          <a:off x="1727200" y="3818466"/>
          <a:ext cx="80772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>
                  <a:extLst>
                    <a:ext uri="{9D8B030D-6E8A-4147-A177-3AD203B41FA5}">
                      <a16:colId xmlns:a16="http://schemas.microsoft.com/office/drawing/2014/main" val="183687172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781719275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13547404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875106135"/>
                    </a:ext>
                  </a:extLst>
                </a:gridCol>
              </a:tblGrid>
              <a:tr h="332317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351570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519839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04137"/>
                  </a:ext>
                </a:extLst>
              </a:tr>
              <a:tr h="3323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743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244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09C38-1EAB-0EB6-FAFA-25E4DBBE0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4955D4-C2B1-BA76-EC60-31713272D5B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347AD7-2358-D174-0FE1-2ACF8062E214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의사결정나무의 특징으로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이상값에</a:t>
            </a:r>
            <a:r>
              <a:rPr lang="ko-KR" altLang="en-US" dirty="0"/>
              <a:t> 민감하여 완벽한 </a:t>
            </a:r>
            <a:r>
              <a:rPr lang="ko-KR" altLang="en-US" dirty="0" err="1"/>
              <a:t>이상값</a:t>
            </a:r>
            <a:r>
              <a:rPr lang="ko-KR" altLang="en-US" dirty="0"/>
              <a:t> 처리를 요구한다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여러 독립변수들 사이의 중요도를 판단하기 쉽지 않다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분류 경계선에서 높은 오차를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누구나 쉽게 분석 결과를 이해할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아래의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덴드로그램에서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 = 2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 때 올바르게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군집화된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{2, 4}, {1, 5}</a:t>
            </a:r>
          </a:p>
          <a:p>
            <a:pPr marL="342900" indent="-342900">
              <a:buAutoNum type="arabicPeriod"/>
            </a:pPr>
            <a:r>
              <a:rPr lang="en-US" altLang="ko-KR" dirty="0"/>
              <a:t>{2, 4}, {1}, {5}</a:t>
            </a:r>
          </a:p>
          <a:p>
            <a:pPr marL="342900" indent="-342900">
              <a:buAutoNum type="arabicPeriod"/>
            </a:pPr>
            <a:r>
              <a:rPr lang="en-US" altLang="ko-KR" dirty="0"/>
              <a:t>{2}, {4}, {3, 1, 5}</a:t>
            </a:r>
          </a:p>
          <a:p>
            <a:pPr marL="342900" indent="-342900">
              <a:buAutoNum type="arabicPeriod"/>
            </a:pPr>
            <a:r>
              <a:rPr lang="en-US" altLang="ko-KR" dirty="0"/>
              <a:t>{2, 4}, {3}, {1, 5}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750E294-CD14-F069-C516-DCA03D70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7987" y="3648501"/>
            <a:ext cx="5611695" cy="24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748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E2726-55A6-DD51-0790-5630E383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0BD09D-FD31-903D-CACC-DF84DBD3A38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98F6FA-D5BD-81CF-B9ED-FB23F3EBE11E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아래의 모집단을 보고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붓스트랩을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생성할 때 올바른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붓스트랩은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1. 						2.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						4.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37.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아래의 결과를 보고 정밀도 값을 바르게 계산한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8/9</a:t>
            </a:r>
          </a:p>
          <a:p>
            <a:pPr marL="342900" indent="-342900">
              <a:buAutoNum type="arabicPeriod"/>
            </a:pPr>
            <a:r>
              <a:rPr lang="en-US" altLang="ko-KR" dirty="0"/>
              <a:t>7/9</a:t>
            </a:r>
          </a:p>
          <a:p>
            <a:pPr marL="342900" indent="-342900">
              <a:buAutoNum type="arabicPeriod"/>
            </a:pPr>
            <a:r>
              <a:rPr lang="en-US" altLang="ko-KR" dirty="0"/>
              <a:t>2/3</a:t>
            </a:r>
          </a:p>
          <a:p>
            <a:pPr marL="342900" indent="-342900">
              <a:buAutoNum type="arabicPeriod"/>
            </a:pPr>
            <a:r>
              <a:rPr lang="en-US" altLang="ko-KR" dirty="0"/>
              <a:t>5/9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FC2218F-C323-CE21-B511-55800928BD7D}"/>
              </a:ext>
            </a:extLst>
          </p:cNvPr>
          <p:cNvSpPr/>
          <p:nvPr/>
        </p:nvSpPr>
        <p:spPr>
          <a:xfrm>
            <a:off x="3708400" y="1422400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0CF18-77E7-4CFC-5C49-D3311D381BAD}"/>
              </a:ext>
            </a:extLst>
          </p:cNvPr>
          <p:cNvSpPr/>
          <p:nvPr/>
        </p:nvSpPr>
        <p:spPr>
          <a:xfrm>
            <a:off x="4347125" y="1422398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CBD5670-5805-643B-6AD9-9284CFAE9739}"/>
              </a:ext>
            </a:extLst>
          </p:cNvPr>
          <p:cNvSpPr/>
          <p:nvPr/>
        </p:nvSpPr>
        <p:spPr>
          <a:xfrm>
            <a:off x="4985850" y="1439330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4D7639C5-DE57-DF9B-4DFB-416ED5138522}"/>
              </a:ext>
            </a:extLst>
          </p:cNvPr>
          <p:cNvSpPr/>
          <p:nvPr/>
        </p:nvSpPr>
        <p:spPr>
          <a:xfrm>
            <a:off x="5711274" y="1439330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A5BE31-BAAC-E983-0070-F7DACD28493C}"/>
              </a:ext>
            </a:extLst>
          </p:cNvPr>
          <p:cNvSpPr/>
          <p:nvPr/>
        </p:nvSpPr>
        <p:spPr>
          <a:xfrm>
            <a:off x="6436698" y="1422397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5212A48-4384-162D-6E4A-4F6B6AD36FE6}"/>
              </a:ext>
            </a:extLst>
          </p:cNvPr>
          <p:cNvSpPr/>
          <p:nvPr/>
        </p:nvSpPr>
        <p:spPr>
          <a:xfrm>
            <a:off x="7079939" y="1422397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85AE104F-202F-1F1E-C3BE-4FFC22EEE6E9}"/>
              </a:ext>
            </a:extLst>
          </p:cNvPr>
          <p:cNvSpPr/>
          <p:nvPr/>
        </p:nvSpPr>
        <p:spPr>
          <a:xfrm>
            <a:off x="7723180" y="1422397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DA68037-9C3B-DE0C-D778-FC829C5CE510}"/>
              </a:ext>
            </a:extLst>
          </p:cNvPr>
          <p:cNvSpPr/>
          <p:nvPr/>
        </p:nvSpPr>
        <p:spPr>
          <a:xfrm>
            <a:off x="846667" y="2438400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F9FAC52-A245-58E2-D79F-A189869BEFD8}"/>
              </a:ext>
            </a:extLst>
          </p:cNvPr>
          <p:cNvSpPr/>
          <p:nvPr/>
        </p:nvSpPr>
        <p:spPr>
          <a:xfrm>
            <a:off x="1485392" y="2438398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DAB0C7DD-3A1A-5B90-AD39-C5C7B9A02CB4}"/>
              </a:ext>
            </a:extLst>
          </p:cNvPr>
          <p:cNvSpPr/>
          <p:nvPr/>
        </p:nvSpPr>
        <p:spPr>
          <a:xfrm>
            <a:off x="2124117" y="2455330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6439780-27B9-A521-4BBE-3DA3440E2FD3}"/>
              </a:ext>
            </a:extLst>
          </p:cNvPr>
          <p:cNvSpPr/>
          <p:nvPr/>
        </p:nvSpPr>
        <p:spPr>
          <a:xfrm>
            <a:off x="6339840" y="2421468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0BC68FA-334F-4112-9F17-4410360A886A}"/>
              </a:ext>
            </a:extLst>
          </p:cNvPr>
          <p:cNvSpPr/>
          <p:nvPr/>
        </p:nvSpPr>
        <p:spPr>
          <a:xfrm>
            <a:off x="6978565" y="2421466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E05D20CF-90BB-F51F-E5CA-1C6D411436CC}"/>
              </a:ext>
            </a:extLst>
          </p:cNvPr>
          <p:cNvSpPr/>
          <p:nvPr/>
        </p:nvSpPr>
        <p:spPr>
          <a:xfrm>
            <a:off x="7617290" y="2438398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E50463E-0A8C-3DBF-5FAE-41E4F7A8202D}"/>
              </a:ext>
            </a:extLst>
          </p:cNvPr>
          <p:cNvSpPr/>
          <p:nvPr/>
        </p:nvSpPr>
        <p:spPr>
          <a:xfrm>
            <a:off x="8342714" y="2421465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F3DE30F-4E7C-00D0-5B40-16C0691FCA5A}"/>
              </a:ext>
            </a:extLst>
          </p:cNvPr>
          <p:cNvSpPr/>
          <p:nvPr/>
        </p:nvSpPr>
        <p:spPr>
          <a:xfrm>
            <a:off x="846667" y="3268207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31D265-6FB9-1F3C-6B07-9BDE155ACFAE}"/>
              </a:ext>
            </a:extLst>
          </p:cNvPr>
          <p:cNvSpPr/>
          <p:nvPr/>
        </p:nvSpPr>
        <p:spPr>
          <a:xfrm>
            <a:off x="1481554" y="3268203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이등변 삼각형 20">
            <a:extLst>
              <a:ext uri="{FF2B5EF4-FFF2-40B4-BE49-F238E27FC236}">
                <a16:creationId xmlns:a16="http://schemas.microsoft.com/office/drawing/2014/main" id="{C7018FB9-3F2A-6D88-E07C-EBA16E4657B1}"/>
              </a:ext>
            </a:extLst>
          </p:cNvPr>
          <p:cNvSpPr/>
          <p:nvPr/>
        </p:nvSpPr>
        <p:spPr>
          <a:xfrm>
            <a:off x="2124117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9E683A-12BF-9C7A-5FD7-0884E4D5C11A}"/>
              </a:ext>
            </a:extLst>
          </p:cNvPr>
          <p:cNvSpPr/>
          <p:nvPr/>
        </p:nvSpPr>
        <p:spPr>
          <a:xfrm>
            <a:off x="2849541" y="3268204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89C9AAF7-A4B8-862A-829C-859F8D99E5C4}"/>
              </a:ext>
            </a:extLst>
          </p:cNvPr>
          <p:cNvSpPr/>
          <p:nvPr/>
        </p:nvSpPr>
        <p:spPr>
          <a:xfrm>
            <a:off x="3484428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36A40D2-F7C2-5233-E6DB-A67872BBAA7F}"/>
              </a:ext>
            </a:extLst>
          </p:cNvPr>
          <p:cNvSpPr/>
          <p:nvPr/>
        </p:nvSpPr>
        <p:spPr>
          <a:xfrm>
            <a:off x="4206014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E92C53D-CEC6-C62A-075A-B1CFC4E4CAAA}"/>
              </a:ext>
            </a:extLst>
          </p:cNvPr>
          <p:cNvSpPr/>
          <p:nvPr/>
        </p:nvSpPr>
        <p:spPr>
          <a:xfrm>
            <a:off x="6324712" y="3268207"/>
            <a:ext cx="541867" cy="5418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FF41F6-FE68-7D50-624F-7214B07BE6C9}"/>
              </a:ext>
            </a:extLst>
          </p:cNvPr>
          <p:cNvSpPr/>
          <p:nvPr/>
        </p:nvSpPr>
        <p:spPr>
          <a:xfrm>
            <a:off x="6959599" y="3268203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AF5A91C4-788F-E5A1-03EF-F5514ABA9D3C}"/>
              </a:ext>
            </a:extLst>
          </p:cNvPr>
          <p:cNvSpPr/>
          <p:nvPr/>
        </p:nvSpPr>
        <p:spPr>
          <a:xfrm>
            <a:off x="7602162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695C090-3B19-2250-1FED-792FF86580D8}"/>
              </a:ext>
            </a:extLst>
          </p:cNvPr>
          <p:cNvSpPr/>
          <p:nvPr/>
        </p:nvSpPr>
        <p:spPr>
          <a:xfrm>
            <a:off x="8327586" y="3268204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457ECB43-B321-95F1-A850-6CF4B5EB57E5}"/>
              </a:ext>
            </a:extLst>
          </p:cNvPr>
          <p:cNvSpPr/>
          <p:nvPr/>
        </p:nvSpPr>
        <p:spPr>
          <a:xfrm>
            <a:off x="8962473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328A136E-6D88-55E7-8652-0E9497504912}"/>
              </a:ext>
            </a:extLst>
          </p:cNvPr>
          <p:cNvSpPr/>
          <p:nvPr/>
        </p:nvSpPr>
        <p:spPr>
          <a:xfrm>
            <a:off x="9684059" y="3285137"/>
            <a:ext cx="628566" cy="54186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F3D15-54E9-2233-AEB4-68E0C98F1151}"/>
              </a:ext>
            </a:extLst>
          </p:cNvPr>
          <p:cNvSpPr/>
          <p:nvPr/>
        </p:nvSpPr>
        <p:spPr>
          <a:xfrm>
            <a:off x="10405645" y="3285137"/>
            <a:ext cx="541867" cy="541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3E3608C9-21F2-09CB-C82B-948A578CF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556550"/>
              </p:ext>
            </p:extLst>
          </p:nvPr>
        </p:nvGraphicFramePr>
        <p:xfrm>
          <a:off x="3553290" y="4823185"/>
          <a:ext cx="81280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977">
                  <a:extLst>
                    <a:ext uri="{9D8B030D-6E8A-4147-A177-3AD203B41FA5}">
                      <a16:colId xmlns:a16="http://schemas.microsoft.com/office/drawing/2014/main" val="3451667343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62602918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360977574"/>
                    </a:ext>
                  </a:extLst>
                </a:gridCol>
                <a:gridCol w="2401823">
                  <a:extLst>
                    <a:ext uri="{9D8B030D-6E8A-4147-A177-3AD203B41FA5}">
                      <a16:colId xmlns:a16="http://schemas.microsoft.com/office/drawing/2014/main" val="3367952702"/>
                    </a:ext>
                  </a:extLst>
                </a:gridCol>
              </a:tblGrid>
              <a:tr h="297619">
                <a:tc rowSpan="2" gridSpan="2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예측집단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146934"/>
                  </a:ext>
                </a:extLst>
              </a:tr>
              <a:tr h="297619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45992"/>
                  </a:ext>
                </a:extLst>
              </a:tr>
              <a:tr h="29761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실제집단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677617"/>
                  </a:ext>
                </a:extLst>
              </a:tr>
              <a:tr h="29761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6220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5023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3823C-5CF6-BD54-0B13-0A6665B00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E3922D-A0A7-1B6B-F100-A918739FDC56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2E8B3-EBC9-F055-4515-379B1A8B0783}"/>
              </a:ext>
            </a:extLst>
          </p:cNvPr>
          <p:cNvSpPr txBox="1"/>
          <p:nvPr/>
        </p:nvSpPr>
        <p:spPr>
          <a:xfrm>
            <a:off x="395111" y="970845"/>
            <a:ext cx="116049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첨도가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이고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왜도가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-5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 분포는 정규분포와 비교하였을 때 어떤 형태를 갖는가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오른쪽으로 긴 꼬리는 갖는 납작한 정규분포 형태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오른쪽으로 긴 꼬리는 갖는 뾰족한 정규분포 형태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왼쪽으로 긴 꼬리는 갖는 납작한 정규분포 형태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왼쪽으로 긴 꼬리는 갖는 뾰족한 정규분포 형태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다음은 분산분석을 수행한 결과다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결과를 잘못 해석한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&gt; summary(result)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Df</a:t>
            </a:r>
            <a:r>
              <a:rPr lang="en-US" altLang="ko-KR" dirty="0"/>
              <a:t>	Sum Sq	Mean Sq	F value	</a:t>
            </a:r>
            <a:r>
              <a:rPr lang="en-US" altLang="ko-KR" dirty="0" err="1"/>
              <a:t>Pr</a:t>
            </a:r>
            <a:r>
              <a:rPr lang="en-US" altLang="ko-KR" dirty="0"/>
              <a:t>(&gt;F)</a:t>
            </a:r>
          </a:p>
          <a:p>
            <a:r>
              <a:rPr lang="en-US" altLang="ko-KR" dirty="0"/>
              <a:t>group	3	185.5	61.83	8.686	2.59e-05	***</a:t>
            </a:r>
          </a:p>
          <a:p>
            <a:r>
              <a:rPr lang="en-US" altLang="ko-KR" dirty="0"/>
              <a:t>Residuals	136	968.1	7.12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4</a:t>
            </a:r>
            <a:r>
              <a:rPr lang="ko-KR" altLang="en-US" dirty="0"/>
              <a:t>개의 그룹에 대한 평균을 비교하기 위해 수행하였다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전체 데이터의 개수는 </a:t>
            </a:r>
            <a:r>
              <a:rPr lang="en-US" altLang="ko-KR" dirty="0"/>
              <a:t>140</a:t>
            </a:r>
            <a:r>
              <a:rPr lang="ko-KR" altLang="en-US" dirty="0"/>
              <a:t>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유의수준 </a:t>
            </a:r>
            <a:r>
              <a:rPr lang="en-US" altLang="ko-KR" dirty="0"/>
              <a:t>5% </a:t>
            </a:r>
            <a:r>
              <a:rPr lang="ko-KR" altLang="en-US" dirty="0"/>
              <a:t>내에서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각각의 </a:t>
            </a:r>
            <a:r>
              <a:rPr lang="en-US" altLang="ko-KR" dirty="0"/>
              <a:t>4</a:t>
            </a:r>
            <a:r>
              <a:rPr lang="ko-KR" altLang="en-US" dirty="0"/>
              <a:t>개 그룹의 평균은 모두 다르다고 볼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9754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CA95F-E450-C4BA-B8D2-DE024FB7B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C2B421-D0ED-5F7D-7830-0F8A388C830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4C76E-4442-CC64-0627-97682ECA3163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상관계수에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연속형변수에</a:t>
            </a:r>
            <a:r>
              <a:rPr lang="ko-KR" altLang="en-US" dirty="0"/>
              <a:t> 대한 상관분석을 수행하기 위해서는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상관계수를 사용해야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상관계수 값이 </a:t>
            </a:r>
            <a:r>
              <a:rPr lang="en-US" altLang="ko-KR" dirty="0"/>
              <a:t>0</a:t>
            </a:r>
            <a:r>
              <a:rPr lang="ko-KR" altLang="en-US" dirty="0"/>
              <a:t>인 경우에는 두 변수 간의 상관성이 존재하지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상관계수 값은 </a:t>
            </a:r>
            <a:r>
              <a:rPr lang="en-US" altLang="ko-KR" dirty="0"/>
              <a:t>-10</a:t>
            </a:r>
            <a:r>
              <a:rPr lang="ko-KR" altLang="en-US" dirty="0"/>
              <a:t>부터 </a:t>
            </a:r>
            <a:r>
              <a:rPr lang="en-US" altLang="ko-KR" dirty="0"/>
              <a:t>10 </a:t>
            </a:r>
            <a:r>
              <a:rPr lang="ko-KR" altLang="en-US" dirty="0"/>
              <a:t>사이의 값을 가질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공분산과 유사한 개념이지만 공분산이 음의 무한대부터 양의 무한대까지의 값을 갖는 문제를 해경하기 위해 등장하였다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다음중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 방법에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평균 대치법의 경우 조건부 평균 대치법과 비조건부 평균 대치법으로 나뉠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결측값이</a:t>
            </a:r>
            <a:r>
              <a:rPr lang="ko-KR" altLang="en-US" dirty="0"/>
              <a:t> 많은 경우에는 </a:t>
            </a:r>
            <a:r>
              <a:rPr lang="ko-KR" altLang="en-US" dirty="0" err="1"/>
              <a:t>단순대치법을</a:t>
            </a:r>
            <a:r>
              <a:rPr lang="ko-KR" altLang="en-US" dirty="0"/>
              <a:t> 수행하는 것이 이상적이다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다중 대치법은 대치 분석 결합의 순서로 구성된다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분류를 위한 </a:t>
            </a:r>
            <a:r>
              <a:rPr lang="en-US" altLang="ko-KR" dirty="0"/>
              <a:t>k-NN </a:t>
            </a:r>
            <a:r>
              <a:rPr lang="ko-KR" altLang="en-US" dirty="0"/>
              <a:t>알고리즘을 사용해서 </a:t>
            </a:r>
            <a:r>
              <a:rPr lang="ko-KR" altLang="en-US" dirty="0" err="1"/>
              <a:t>결측값을</a:t>
            </a:r>
            <a:r>
              <a:rPr lang="ko-KR" altLang="en-US" dirty="0"/>
              <a:t> 대치할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2179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06644-E4A7-2975-182F-B5690DA4D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4AB425-A9F2-8A9E-C93A-4F5F8E20825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00E46C-A434-8AC3-9E27-D84CF15679DC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자기조직화지도에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인공신경망을 이해하기 쉬운 저차원의 뉴런으로 정렬하여 지도 형태로 시각화한 기법으로 분류 분석의 일종이다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한번 경쟁층에 도달한 입력 벡터는 가중치가 변경되어도 입력 벡터에 대한 </a:t>
            </a:r>
            <a:r>
              <a:rPr lang="ko-KR" altLang="en-US" dirty="0" err="1"/>
              <a:t>승자노드는</a:t>
            </a:r>
            <a:r>
              <a:rPr lang="ko-KR" altLang="en-US" dirty="0"/>
              <a:t> 변경되지 않는다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역전파</a:t>
            </a:r>
            <a:r>
              <a:rPr lang="ko-KR" altLang="en-US" dirty="0"/>
              <a:t> 알고리즘을 사용하여 빠른 방식으로 군집을 수행한다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가까운 뉴런은 더 가깝게</a:t>
            </a:r>
            <a:r>
              <a:rPr lang="en-US" altLang="ko-KR" dirty="0"/>
              <a:t>, </a:t>
            </a:r>
            <a:r>
              <a:rPr lang="ko-KR" altLang="en-US" dirty="0"/>
              <a:t>먼 뉴런은 더 멀게 가중치를 조정해가며 군집을 형성하는 방법이다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43.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평균 군집에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최단 연결법을 사용하는 경우 </a:t>
            </a:r>
            <a:r>
              <a:rPr lang="en-US" altLang="ko-KR" dirty="0"/>
              <a:t>seed</a:t>
            </a:r>
            <a:r>
              <a:rPr lang="ko-KR" altLang="en-US" dirty="0"/>
              <a:t>의 값은 자동으로 결정된다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잡음이나 </a:t>
            </a:r>
            <a:r>
              <a:rPr lang="ko-KR" altLang="en-US" dirty="0" err="1"/>
              <a:t>이상값에</a:t>
            </a:r>
            <a:r>
              <a:rPr lang="ko-KR" altLang="en-US" dirty="0"/>
              <a:t> 민감하기 때문에 평균 대신 중앙값을 사용하기도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seed</a:t>
            </a:r>
            <a:r>
              <a:rPr lang="ko-KR" altLang="en-US" dirty="0"/>
              <a:t>의 변경에 따라 데이터들을 다른 군집으로 이동할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분석을 수행하기에 앞서 사전에 주어진 목적이 없기 때문에 결과의 해석이 어렵다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4376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BF95C-300C-74C9-EF06-86AB889A1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BC6F6F-D87F-00B8-3BA0-3550229829AB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545FA1-F5B8-4E09-2CA2-F38FB535092A}"/>
              </a:ext>
            </a:extLst>
          </p:cNvPr>
          <p:cNvSpPr txBox="1"/>
          <p:nvPr/>
        </p:nvSpPr>
        <p:spPr>
          <a:xfrm>
            <a:off x="395111" y="970845"/>
            <a:ext cx="11604978" cy="5162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아래는 다중회귀분석을 수행한 결과다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잘못 해석한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050" dirty="0"/>
              <a:t>&gt; summary(result)</a:t>
            </a:r>
          </a:p>
          <a:p>
            <a:endParaRPr lang="en-US" altLang="ko-KR" sz="1050" dirty="0"/>
          </a:p>
          <a:p>
            <a:r>
              <a:rPr lang="en-US" altLang="ko-KR" sz="1050" dirty="0"/>
              <a:t>Call:</a:t>
            </a:r>
          </a:p>
          <a:p>
            <a:r>
              <a:rPr lang="en-US" altLang="ko-KR" sz="1050" dirty="0" err="1"/>
              <a:t>lm</a:t>
            </a:r>
            <a:r>
              <a:rPr lang="en-US" altLang="ko-KR" sz="1050" dirty="0"/>
              <a:t>(formula = y ~ ., data = test)</a:t>
            </a:r>
          </a:p>
          <a:p>
            <a:endParaRPr lang="en-US" altLang="ko-KR" sz="1050" dirty="0"/>
          </a:p>
          <a:p>
            <a:r>
              <a:rPr lang="en-US" altLang="ko-KR" sz="1050" dirty="0"/>
              <a:t>Residuals:</a:t>
            </a:r>
          </a:p>
          <a:p>
            <a:r>
              <a:rPr lang="en-US" altLang="ko-KR" sz="1050" dirty="0"/>
              <a:t>Min	1Q	Median	3Q	Max</a:t>
            </a:r>
          </a:p>
          <a:p>
            <a:r>
              <a:rPr lang="en-US" altLang="ko-KR" sz="1050" dirty="0"/>
              <a:t>-1.30479	-0.10482	-0.01758	0.09824	2.58093</a:t>
            </a:r>
          </a:p>
          <a:p>
            <a:endParaRPr lang="en-US" altLang="ko-KR" sz="1050" dirty="0"/>
          </a:p>
          <a:p>
            <a:r>
              <a:rPr lang="en-US" altLang="ko-KR" sz="1050" dirty="0"/>
              <a:t>Coefficients:</a:t>
            </a:r>
          </a:p>
          <a:p>
            <a:r>
              <a:rPr lang="en-US" altLang="ko-KR" sz="1050" dirty="0"/>
              <a:t>	Estimate	Std. Error	t value	</a:t>
            </a:r>
            <a:r>
              <a:rPr lang="en-US" altLang="ko-KR" sz="1050" dirty="0" err="1"/>
              <a:t>Pr</a:t>
            </a:r>
            <a:r>
              <a:rPr lang="en-US" altLang="ko-KR" sz="1050" dirty="0"/>
              <a:t>(&gt;|t|)</a:t>
            </a:r>
          </a:p>
          <a:p>
            <a:r>
              <a:rPr lang="en-US" altLang="ko-KR" sz="1050" dirty="0"/>
              <a:t>(Intercept)	-1.940e+00	4.560e-02	-42.55	&lt;2e-16	***</a:t>
            </a:r>
          </a:p>
          <a:p>
            <a:r>
              <a:rPr lang="en-US" altLang="ko-KR" sz="1050" dirty="0"/>
              <a:t>x1	2.080e-02	5.639e-04	36.89	&lt;2e-16	***</a:t>
            </a:r>
          </a:p>
          <a:p>
            <a:r>
              <a:rPr lang="en-US" altLang="ko-KR" sz="1050" dirty="0"/>
              <a:t>x2	1.789e-02	3.645e-04	49.08	&lt;2e-16	***</a:t>
            </a:r>
          </a:p>
          <a:p>
            <a:r>
              <a:rPr lang="en-US" altLang="ko-KR" sz="1050" dirty="0"/>
              <a:t>x3	1.083e-04	1.950e-07	555.36	&lt;2e-16	***</a:t>
            </a:r>
          </a:p>
          <a:p>
            <a:endParaRPr lang="en-US" altLang="ko-KR" sz="1050" dirty="0"/>
          </a:p>
          <a:p>
            <a:r>
              <a:rPr lang="en-US" altLang="ko-KR" sz="1050" dirty="0"/>
              <a:t>Residual standard error : 0.1792 on 53936 degrees of freedom</a:t>
            </a:r>
          </a:p>
          <a:p>
            <a:r>
              <a:rPr lang="en-US" altLang="ko-KR" sz="1050" dirty="0"/>
              <a:t>Multiple R-squared: 0.8572, Adjusted R-squared: 0.8571</a:t>
            </a:r>
          </a:p>
          <a:p>
            <a:r>
              <a:rPr lang="en-US" altLang="ko-KR" sz="1050" dirty="0"/>
              <a:t>F-statistic: 1.079e+05 on 3 and 53936 DF, p-value: &lt;2.3e-16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pPr marL="342900" indent="-342900">
              <a:buAutoNum type="arabicPeriod"/>
            </a:pPr>
            <a:r>
              <a:rPr lang="ko-KR" altLang="en-US" dirty="0"/>
              <a:t>위 모형은 유의수준 </a:t>
            </a:r>
            <a:r>
              <a:rPr lang="en-US" altLang="ko-KR" dirty="0"/>
              <a:t>5% </a:t>
            </a:r>
            <a:r>
              <a:rPr lang="ko-KR" altLang="en-US" dirty="0"/>
              <a:t>내에서 통계적으로 유의하다고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모형과 더불어 모든 회귀계수들의 유의확률 값이 </a:t>
            </a:r>
            <a:r>
              <a:rPr lang="en-US" altLang="ko-KR" dirty="0"/>
              <a:t>0.05</a:t>
            </a:r>
            <a:r>
              <a:rPr lang="ko-KR" altLang="en-US" dirty="0"/>
              <a:t>보다 작으므로 이상적인 결과라고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결정계수와 수정된 결정계수의 차이가 없는 걸로 보아 </a:t>
            </a:r>
            <a:r>
              <a:rPr lang="en-US" altLang="ko-KR" dirty="0"/>
              <a:t>x1, x2, x3</a:t>
            </a:r>
            <a:r>
              <a:rPr lang="ko-KR" altLang="en-US" dirty="0"/>
              <a:t>는 거의 독립이라고 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 회귀분석에 사용된 데이터의 개수는 </a:t>
            </a:r>
            <a:r>
              <a:rPr lang="en-US" altLang="ko-KR" dirty="0"/>
              <a:t>53940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1213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7490-7371-CDFA-8B3E-E46B8F72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8A001F-3A52-9B95-C42B-D738FE291AB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57EE-91DD-F7EE-525E-3B28BB49232D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단순회귀분석에서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최소제곱법에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추정값의</a:t>
            </a:r>
            <a:r>
              <a:rPr lang="ko-KR" altLang="en-US" dirty="0"/>
              <a:t> 차이의 제곱합이 최소가 되는 회귀계수와 회귀상수를 찾는 방법 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추정값의</a:t>
            </a:r>
            <a:r>
              <a:rPr lang="ko-KR" altLang="en-US" dirty="0"/>
              <a:t> 차이의 합의 제곱이 최소가 되는 회귀계수와 회귀상수를 찾는 방법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추정값의</a:t>
            </a:r>
            <a:r>
              <a:rPr lang="ko-KR" altLang="en-US" dirty="0"/>
              <a:t> 차이의 제곱합이 최소가 되는 결정계수와 </a:t>
            </a:r>
            <a:r>
              <a:rPr lang="en-US" altLang="ko-KR" dirty="0"/>
              <a:t>F-</a:t>
            </a:r>
            <a:r>
              <a:rPr lang="ko-KR" altLang="en-US" dirty="0"/>
              <a:t>통계량을 찾는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실제값과</a:t>
            </a:r>
            <a:r>
              <a:rPr lang="ko-KR" altLang="en-US" dirty="0"/>
              <a:t> </a:t>
            </a:r>
            <a:r>
              <a:rPr lang="ko-KR" altLang="en-US" dirty="0" err="1"/>
              <a:t>추정값의</a:t>
            </a:r>
            <a:r>
              <a:rPr lang="ko-KR" altLang="en-US" dirty="0"/>
              <a:t> 차이의 합의 제곱이 최소가 되는 결정계수와 </a:t>
            </a:r>
            <a:r>
              <a:rPr lang="en-US" altLang="ko-KR" dirty="0"/>
              <a:t>F-</a:t>
            </a:r>
            <a:r>
              <a:rPr lang="ko-KR" altLang="en-US" dirty="0"/>
              <a:t>통계량을 찾는 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46.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다중 대치법은 데이터의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결측값을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처리하기 위한 방법을 그 순서에 상관없이 나열한 것이다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ㄱ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ㄴ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), (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ㄷ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들어갈 알맞은 용어로 바르게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짝지은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: </a:t>
            </a:r>
            <a:r>
              <a:rPr lang="ko-KR" altLang="en-US" dirty="0"/>
              <a:t>대치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 : </a:t>
            </a:r>
            <a:r>
              <a:rPr lang="ko-KR" altLang="en-US" dirty="0"/>
              <a:t>결합 </a:t>
            </a:r>
            <a:r>
              <a:rPr lang="en-US" altLang="ko-KR" dirty="0"/>
              <a:t>(</a:t>
            </a:r>
            <a:r>
              <a:rPr lang="ko-KR" altLang="en-US" dirty="0" err="1"/>
              <a:t>ㄷ</a:t>
            </a:r>
            <a:r>
              <a:rPr lang="en-US" altLang="ko-KR" dirty="0"/>
              <a:t>) : </a:t>
            </a:r>
            <a:r>
              <a:rPr lang="ko-KR" altLang="en-US" dirty="0"/>
              <a:t>분석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: </a:t>
            </a:r>
            <a:r>
              <a:rPr lang="ko-KR" altLang="en-US" dirty="0"/>
              <a:t>대치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 :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 err="1"/>
              <a:t>ㄷ</a:t>
            </a:r>
            <a:r>
              <a:rPr lang="en-US" altLang="ko-KR" dirty="0"/>
              <a:t>) : </a:t>
            </a:r>
            <a:r>
              <a:rPr lang="ko-KR" altLang="en-US" dirty="0"/>
              <a:t>결합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: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 : </a:t>
            </a:r>
            <a:r>
              <a:rPr lang="ko-KR" altLang="en-US" dirty="0"/>
              <a:t>대치 </a:t>
            </a:r>
            <a:r>
              <a:rPr lang="en-US" altLang="ko-KR" dirty="0"/>
              <a:t>(</a:t>
            </a:r>
            <a:r>
              <a:rPr lang="ko-KR" altLang="en-US" dirty="0" err="1"/>
              <a:t>ㄷ</a:t>
            </a:r>
            <a:r>
              <a:rPr lang="en-US" altLang="ko-KR" dirty="0"/>
              <a:t>) : </a:t>
            </a:r>
            <a:r>
              <a:rPr lang="ko-KR" altLang="en-US" dirty="0"/>
              <a:t>결합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: </a:t>
            </a:r>
            <a:r>
              <a:rPr lang="ko-KR" altLang="en-US" dirty="0"/>
              <a:t>분석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 : </a:t>
            </a:r>
            <a:r>
              <a:rPr lang="ko-KR" altLang="en-US" dirty="0"/>
              <a:t>결합 </a:t>
            </a:r>
            <a:r>
              <a:rPr lang="en-US" altLang="ko-KR" dirty="0"/>
              <a:t>(</a:t>
            </a:r>
            <a:r>
              <a:rPr lang="ko-KR" altLang="en-US" dirty="0" err="1"/>
              <a:t>ㄷ</a:t>
            </a:r>
            <a:r>
              <a:rPr lang="en-US" altLang="ko-KR" dirty="0"/>
              <a:t>) : </a:t>
            </a:r>
            <a:r>
              <a:rPr lang="ko-KR" altLang="en-US" dirty="0"/>
              <a:t>대치</a:t>
            </a:r>
            <a:endParaRPr lang="en-US" altLang="ko-KR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F9E124-9205-10D8-F9E7-1D0205C23E67}"/>
              </a:ext>
            </a:extLst>
          </p:cNvPr>
          <p:cNvSpPr/>
          <p:nvPr/>
        </p:nvSpPr>
        <p:spPr>
          <a:xfrm>
            <a:off x="1123950" y="3648501"/>
            <a:ext cx="9944100" cy="10244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lphaUcPeriod"/>
            </a:pPr>
            <a:r>
              <a:rPr lang="ko-KR" altLang="en-US" dirty="0"/>
              <a:t>결측 자료의 예측분포 또는 사후분포에서 추출된 </a:t>
            </a:r>
            <a:r>
              <a:rPr lang="ko-KR" altLang="en-US" dirty="0" err="1"/>
              <a:t>결측값과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ㄱ</a:t>
            </a:r>
            <a:r>
              <a:rPr lang="en-US" altLang="ko-KR" dirty="0"/>
              <a:t>) </a:t>
            </a:r>
            <a:r>
              <a:rPr lang="ko-KR" altLang="en-US" dirty="0"/>
              <a:t>하여 활용</a:t>
            </a:r>
            <a:endParaRPr lang="en-US" altLang="ko-KR" dirty="0"/>
          </a:p>
          <a:p>
            <a:pPr marL="342900" indent="-342900">
              <a:buAutoNum type="alphaUcPeriod"/>
            </a:pPr>
            <a:r>
              <a:rPr lang="ko-KR" altLang="en-US" dirty="0" err="1"/>
              <a:t>모수의</a:t>
            </a:r>
            <a:r>
              <a:rPr lang="ko-KR" altLang="en-US" dirty="0"/>
              <a:t> 점 추정과 표준오차의 추정치를 구한 뒤 여러 표본으로부터 도출된 결과를 </a:t>
            </a:r>
            <a:r>
              <a:rPr lang="en-US" altLang="ko-KR" dirty="0"/>
              <a:t>(</a:t>
            </a:r>
            <a:r>
              <a:rPr lang="ko-KR" altLang="en-US" dirty="0"/>
              <a:t>ㄴ</a:t>
            </a:r>
            <a:r>
              <a:rPr lang="en-US" altLang="ko-KR" dirty="0"/>
              <a:t>)</a:t>
            </a:r>
          </a:p>
          <a:p>
            <a:pPr marL="342900" indent="-342900">
              <a:buAutoNum type="alphaUcPeriod"/>
            </a:pPr>
            <a:r>
              <a:rPr lang="ko-KR" altLang="en-US" dirty="0"/>
              <a:t>같은 예측 분포로 만들어진 표본으로부터 </a:t>
            </a:r>
            <a:r>
              <a:rPr lang="en-US" altLang="ko-KR" dirty="0"/>
              <a:t>(</a:t>
            </a:r>
            <a:r>
              <a:rPr lang="ko-KR" altLang="en-US" dirty="0" err="1"/>
              <a:t>ㄷ</a:t>
            </a:r>
            <a:r>
              <a:rPr lang="en-US" altLang="ko-KR" dirty="0"/>
              <a:t>) </a:t>
            </a:r>
            <a:r>
              <a:rPr lang="ko-KR" altLang="en-US" dirty="0"/>
              <a:t>수령</a:t>
            </a:r>
          </a:p>
        </p:txBody>
      </p:sp>
    </p:spTree>
    <p:extLst>
      <p:ext uri="{BB962C8B-B14F-4D97-AF65-F5344CB8AC3E}">
        <p14:creationId xmlns:p14="http://schemas.microsoft.com/office/powerpoint/2010/main" val="1066400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34E0-9706-F1C9-4A6A-9397B798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922E654-AB0B-B2CD-508A-4EBB4A5718C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3F3D0F-EE95-0BDA-25F3-D27592286EA0}"/>
              </a:ext>
            </a:extLst>
          </p:cNvPr>
          <p:cNvSpPr txBox="1"/>
          <p:nvPr/>
        </p:nvSpPr>
        <p:spPr>
          <a:xfrm>
            <a:off x="395111" y="970845"/>
            <a:ext cx="116049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K-fold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교차 검증에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결측값을</a:t>
            </a:r>
            <a:r>
              <a:rPr lang="ko-KR" altLang="en-US" dirty="0"/>
              <a:t> 대치하는 방법의 일종으로 주변 </a:t>
            </a:r>
            <a:r>
              <a:rPr lang="en-US" altLang="ko-KR" dirty="0"/>
              <a:t>K</a:t>
            </a:r>
            <a:r>
              <a:rPr lang="ko-KR" altLang="en-US" dirty="0"/>
              <a:t>개의 데이터를 분석하여 </a:t>
            </a:r>
            <a:r>
              <a:rPr lang="ko-KR" altLang="en-US" dirty="0" err="1"/>
              <a:t>결측값을</a:t>
            </a:r>
            <a:r>
              <a:rPr lang="ko-KR" altLang="en-US" dirty="0"/>
              <a:t> 대치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분할의 무작위성으로 인한 낮은 신뢰도를 보완하기 위한 방법으로 </a:t>
            </a:r>
            <a:r>
              <a:rPr lang="en-US" altLang="ko-KR" dirty="0"/>
              <a:t>K</a:t>
            </a:r>
            <a:r>
              <a:rPr lang="ko-KR" altLang="en-US" dirty="0"/>
              <a:t>번의 데이터 분할을 통해 각각의 분류기로부터 얻은 결과에 대해 </a:t>
            </a:r>
            <a:r>
              <a:rPr lang="ko-KR" altLang="en-US" dirty="0" err="1"/>
              <a:t>보팅을</a:t>
            </a:r>
            <a:r>
              <a:rPr lang="ko-KR" altLang="en-US" dirty="0"/>
              <a:t> 통해 최종 결과를 선정하는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전체 데이터를 </a:t>
            </a:r>
            <a:r>
              <a:rPr lang="en-US" altLang="ko-KR" dirty="0"/>
              <a:t>K</a:t>
            </a:r>
            <a:r>
              <a:rPr lang="ko-KR" altLang="en-US" dirty="0"/>
              <a:t>개의 데이터셋으로 나눈 뒤 </a:t>
            </a:r>
            <a:r>
              <a:rPr lang="en-US" altLang="ko-KR" dirty="0"/>
              <a:t>K-1</a:t>
            </a:r>
            <a:r>
              <a:rPr lang="ko-KR" altLang="en-US" dirty="0"/>
              <a:t>개의 데이터를 학습 데이터로 활용하여 나머지 </a:t>
            </a:r>
            <a:r>
              <a:rPr lang="en-US" altLang="ko-KR" dirty="0"/>
              <a:t>1</a:t>
            </a:r>
            <a:r>
              <a:rPr lang="ko-KR" altLang="en-US" dirty="0"/>
              <a:t>개의 데이터셋의 검증을 수행하는 방법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데이터를 </a:t>
            </a:r>
            <a:r>
              <a:rPr lang="en-US" altLang="ko-KR" dirty="0"/>
              <a:t>K</a:t>
            </a:r>
            <a:r>
              <a:rPr lang="ko-KR" altLang="en-US" dirty="0"/>
              <a:t>개의 그룹으로 </a:t>
            </a:r>
            <a:r>
              <a:rPr lang="ko-KR" altLang="en-US" dirty="0" err="1"/>
              <a:t>군집화하기</a:t>
            </a:r>
            <a:r>
              <a:rPr lang="ko-KR" altLang="en-US" dirty="0"/>
              <a:t> 위한 방법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마이닝은 그 특성에 따라 지도학습과 비지도학습으로 나뉠 수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다음에 나열된 기법 중 그 특성이 다른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Expectation Maximization Algorithm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K-Means </a:t>
            </a:r>
            <a:r>
              <a:rPr lang="en-US" altLang="ko-KR" dirty="0" err="1"/>
              <a:t>Clusetering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err="1"/>
              <a:t>Apriori</a:t>
            </a:r>
            <a:r>
              <a:rPr lang="en-US" altLang="ko-KR" dirty="0"/>
              <a:t> Algorithm</a:t>
            </a:r>
          </a:p>
          <a:p>
            <a:pPr marL="342900" indent="-342900">
              <a:buAutoNum type="arabicPeriod"/>
            </a:pPr>
            <a:r>
              <a:rPr lang="en-US" altLang="ko-KR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638793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7D32E-8BA5-26CE-472C-76B10AF66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C68A84-CA1A-4EC8-264D-6D56B8DD0B74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F45C75-68F3-D974-5C42-3F44E7B11F4E}"/>
              </a:ext>
            </a:extLst>
          </p:cNvPr>
          <p:cNvSpPr txBox="1"/>
          <p:nvPr/>
        </p:nvSpPr>
        <p:spPr>
          <a:xfrm>
            <a:off x="395111" y="970845"/>
            <a:ext cx="11604978" cy="541686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아래는 회귀분석을 수행한 뒤 분산분석표를 탐색한 것이다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결정계수 값을 계산하는 식으로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sz="1400" dirty="0"/>
          </a:p>
          <a:p>
            <a:r>
              <a:rPr lang="en-US" altLang="ko-KR" sz="1400" dirty="0"/>
              <a:t>&gt; </a:t>
            </a:r>
            <a:r>
              <a:rPr lang="en-US" altLang="ko-KR" sz="1400" dirty="0" err="1"/>
              <a:t>anova</a:t>
            </a:r>
            <a:r>
              <a:rPr lang="en-US" altLang="ko-KR" sz="1400" dirty="0"/>
              <a:t>(result)</a:t>
            </a:r>
          </a:p>
          <a:p>
            <a:r>
              <a:rPr lang="en-US" altLang="ko-KR" sz="1400" dirty="0"/>
              <a:t>Analysis of Variance Table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Response: y</a:t>
            </a:r>
          </a:p>
          <a:p>
            <a:r>
              <a:rPr lang="en-US" altLang="ko-KR" sz="1400" dirty="0"/>
              <a:t>	</a:t>
            </a:r>
            <a:r>
              <a:rPr lang="en-US" altLang="ko-KR" sz="1400" dirty="0" err="1"/>
              <a:t>Df</a:t>
            </a:r>
            <a:r>
              <a:rPr lang="en-US" altLang="ko-KR" sz="1400" dirty="0"/>
              <a:t>	Sum Sq	Mean Sq	F value	</a:t>
            </a:r>
            <a:r>
              <a:rPr lang="en-US" altLang="ko-KR" sz="1400" dirty="0" err="1"/>
              <a:t>Pr</a:t>
            </a:r>
            <a:r>
              <a:rPr lang="en-US" altLang="ko-KR" sz="1400" dirty="0"/>
              <a:t>(&gt;F)</a:t>
            </a:r>
          </a:p>
          <a:p>
            <a:r>
              <a:rPr lang="en-US" altLang="ko-KR" sz="1400" dirty="0"/>
              <a:t>x	1	82629	82629	2645.3	&lt;2.2e-16	***</a:t>
            </a:r>
          </a:p>
          <a:p>
            <a:r>
              <a:rPr lang="en-US" altLang="ko-KR" sz="1400" dirty="0"/>
              <a:t>Residuals	98	3061	31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3061 / (82629 + 3061)				2.   82629 / (82629 + 3061)</a:t>
            </a:r>
          </a:p>
          <a:p>
            <a:r>
              <a:rPr lang="en-US" altLang="ko-KR" dirty="0"/>
              <a:t>3.   31 / (82629 + 31)				4.   82629 / (82629 + 31)</a:t>
            </a:r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분류분석을 평가하기 위한 지표는 여러 가지가 있다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재현율과 정밀도 모두 모형의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예측 정도를 나타내는 지표지만 두 지표는 높은 확률로 음의 상관관계를 가질 수 있다는 문제가 있는데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이를 해결하기 위해 등장한 것이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구하는 식으로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(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여기서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재현율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는 정밀도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AB / (A + B)					2.   2AB / (A + B)</a:t>
            </a:r>
          </a:p>
          <a:p>
            <a:r>
              <a:rPr lang="en-US" altLang="ko-KR" dirty="0"/>
              <a:t>3.   (A + B) / 2AB					4.   (A + B) / AB</a:t>
            </a:r>
          </a:p>
        </p:txBody>
      </p:sp>
    </p:spTree>
    <p:extLst>
      <p:ext uri="{BB962C8B-B14F-4D97-AF65-F5344CB8AC3E}">
        <p14:creationId xmlns:p14="http://schemas.microsoft.com/office/powerpoint/2010/main" val="4123008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BB17F-0A7F-924A-D5B7-EB257134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C820DC-88ED-3190-8AC2-0EF89D4E853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D268FE-5998-D747-5BF0-1F7318B9D804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나머지와 종류가 다른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MariaDB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Cassandra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MongoDB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HBase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갖추어야 할 역량으로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가트너가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제시하지 않은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데이터에 대한 이해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분석론에</a:t>
            </a:r>
            <a:r>
              <a:rPr lang="ko-KR" altLang="en-US" dirty="0"/>
              <a:t> 대한 지식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비즈니스 요소에 초점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데이터베이스 모델링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559729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B244A-AAFB-0BF5-AD9A-79FF6766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0263C0-4047-987F-8213-19BF786D786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2EB86-BB1D-974B-9C1E-63C2F55F0E4F}"/>
              </a:ext>
            </a:extLst>
          </p:cNvPr>
          <p:cNvSpPr txBox="1"/>
          <p:nvPr/>
        </p:nvSpPr>
        <p:spPr>
          <a:xfrm>
            <a:off x="395111" y="786179"/>
            <a:ext cx="618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정답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42B45C6-578A-993E-E312-C49820C3C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84102"/>
              </p:ext>
            </p:extLst>
          </p:nvPr>
        </p:nvGraphicFramePr>
        <p:xfrm>
          <a:off x="1286935" y="1340934"/>
          <a:ext cx="9618130" cy="4521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61813">
                  <a:extLst>
                    <a:ext uri="{9D8B030D-6E8A-4147-A177-3AD203B41FA5}">
                      <a16:colId xmlns:a16="http://schemas.microsoft.com/office/drawing/2014/main" val="1666412551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554362016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614159319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205891941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371893861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803698499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371924492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42330508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611566549"/>
                    </a:ext>
                  </a:extLst>
                </a:gridCol>
                <a:gridCol w="961813">
                  <a:extLst>
                    <a:ext uri="{9D8B030D-6E8A-4147-A177-3AD203B41FA5}">
                      <a16:colId xmlns:a16="http://schemas.microsoft.com/office/drawing/2014/main" val="116859139"/>
                    </a:ext>
                  </a:extLst>
                </a:gridCol>
              </a:tblGrid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01152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5144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</a:t>
                      </a:r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14239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40294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29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762547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9349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39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74052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321913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49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문제</a:t>
                      </a:r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87272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1939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019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7F11-26F1-B073-1085-98143CD44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26C6D7F-8635-A9D9-18C6-DFC68FAE845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9DE57-8E50-C8FA-30FF-C039E329AB53}"/>
              </a:ext>
            </a:extLst>
          </p:cNvPr>
          <p:cNvSpPr txBox="1"/>
          <p:nvPr/>
        </p:nvSpPr>
        <p:spPr>
          <a:xfrm>
            <a:off x="395111" y="970845"/>
            <a:ext cx="116049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아래에서 설명하는 기술은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블록체인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메타버스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사물인터넷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마이데이터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아래에서 설명하는 빅데이터 관련 기술은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IoT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마이닝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디지털 </a:t>
            </a:r>
            <a:r>
              <a:rPr lang="ko-KR" altLang="en-US" dirty="0" err="1"/>
              <a:t>초지능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Human Pose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B99001A6-A0AD-1234-EC3E-1BFEBE4118F9}"/>
              </a:ext>
            </a:extLst>
          </p:cNvPr>
          <p:cNvSpPr/>
          <p:nvPr/>
        </p:nvSpPr>
        <p:spPr>
          <a:xfrm>
            <a:off x="1225550" y="1381976"/>
            <a:ext cx="9944100" cy="9391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관리 대상이 되는 데이터를 하나의 블록으로 생성하고 대규모의 노드들 사이에 </a:t>
            </a:r>
            <a:r>
              <a:rPr lang="ko-KR" altLang="en-US" dirty="0" err="1"/>
              <a:t>분산저장하는</a:t>
            </a:r>
            <a:r>
              <a:rPr lang="ko-KR" altLang="en-US" dirty="0"/>
              <a:t> </a:t>
            </a:r>
            <a:r>
              <a:rPr lang="en-US" altLang="ko-KR" dirty="0"/>
              <a:t>P2P </a:t>
            </a:r>
            <a:r>
              <a:rPr lang="ko-KR" altLang="en-US" dirty="0"/>
              <a:t>방식을 기반으로 하며</a:t>
            </a:r>
            <a:r>
              <a:rPr lang="en-US" altLang="ko-KR" dirty="0"/>
              <a:t>, </a:t>
            </a:r>
            <a:r>
              <a:rPr lang="ko-KR" altLang="en-US" dirty="0"/>
              <a:t>중앙 집중 구조가 아니라 개인 간 자유로운 거래가 가능한 분산 데이터 저장 기술의 일종이다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EE0DCAA-EB6C-656D-0ED2-088E4E83969E}"/>
              </a:ext>
            </a:extLst>
          </p:cNvPr>
          <p:cNvSpPr/>
          <p:nvPr/>
        </p:nvSpPr>
        <p:spPr>
          <a:xfrm>
            <a:off x="1123950" y="4161355"/>
            <a:ext cx="9944100" cy="750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모든 사물에 센서 및 통신기능을 내장함으로써 인터넷에 연결하여 사물들 간 서로 정보를 주고받으며 사용자가 원격에서 사물을 조정할 수 있는 기술이다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3045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7ACD4-4CC5-FF15-C16D-7D302600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1CDCF1-ECC2-0933-B864-93F4B3BBC90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4768D-30A9-ADC5-BDC9-E386CF53F7B8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DIKW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대한 설명으로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en-US" altLang="ko-KR" dirty="0"/>
              <a:t>: </a:t>
            </a:r>
            <a:r>
              <a:rPr lang="ko-KR" altLang="en-US" dirty="0"/>
              <a:t>가공되지 않은 있는 그대로의 사실을 나타내는 자료이다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정보 </a:t>
            </a:r>
            <a:r>
              <a:rPr lang="en-US" altLang="ko-KR" dirty="0"/>
              <a:t>: </a:t>
            </a:r>
            <a:r>
              <a:rPr lang="ko-KR" altLang="en-US" dirty="0"/>
              <a:t>여러 데이터 간 상호 관계 속에서 얻은 의미 있는 자료이다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지식 </a:t>
            </a:r>
            <a:r>
              <a:rPr lang="en-US" altLang="ko-KR" dirty="0"/>
              <a:t>: </a:t>
            </a:r>
            <a:r>
              <a:rPr lang="ko-KR" altLang="en-US" dirty="0"/>
              <a:t>여러 정보의 종합적인 결과로 개인의 결정에 기준이 되는 가치 있는 자료다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지혜 </a:t>
            </a:r>
            <a:r>
              <a:rPr lang="en-US" altLang="ko-KR" dirty="0"/>
              <a:t>: </a:t>
            </a:r>
            <a:r>
              <a:rPr lang="ko-KR" altLang="en-US" dirty="0"/>
              <a:t>개인에게 내재되어 있어 타인과의 공유가 쉽게 가능한 자료다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중현대사회에서의 빅데이터 기능을 설명하는 것으로 가장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현대사회에서 빅데이터는 차세대로 넘어가기 위한 발판을 마련해준다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현대사회에서 빅데이터는 기존에 모르던 새로운 가치를 발견할 수 있도록 도와준다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현대사회에서 빅데이터는 </a:t>
            </a:r>
            <a:r>
              <a:rPr lang="ko-KR" altLang="en-US" dirty="0" err="1"/>
              <a:t>비대면</a:t>
            </a:r>
            <a:r>
              <a:rPr lang="ko-KR" altLang="en-US" dirty="0"/>
              <a:t> 서비스의 발전을 위한 기술을 제공해준다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현대사회에서 빅데이터는 현대사회의 에너지를 제공해주는 원동력이다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57269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0535F-CFB4-D8F9-91F9-A271883AA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32BED7A-3736-EBD1-D836-2173E8BDA49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58B980-DF82-6913-0F07-F95677846461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반정형 데이터의 예시로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파일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{‘name’ : ‘JSON</a:t>
            </a:r>
            <a:r>
              <a:rPr lang="ko-KR" altLang="en-US" dirty="0"/>
              <a:t>입니다</a:t>
            </a:r>
            <a:r>
              <a:rPr lang="en-US" altLang="ko-KR" dirty="0"/>
              <a:t>.’}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이모티콘을</a:t>
            </a:r>
            <a:r>
              <a:rPr lang="ko-KR" altLang="en-US" dirty="0"/>
              <a:t> 포함한 영화 리뷰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&lt;note&gt;&lt;to&gt;XML</a:t>
            </a:r>
            <a:r>
              <a:rPr lang="ko-KR" altLang="en-US" dirty="0"/>
              <a:t>입니다</a:t>
            </a:r>
            <a:r>
              <a:rPr lang="en-US" altLang="ko-KR" dirty="0"/>
              <a:t>.&lt;/to&gt;&lt;/note&gt;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마트에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데이터 마트의 일부분이다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사용자의 의사결정에 도움을 주기 위한 분산된 데이터들을 한 곳에 공통된 형식으로 변환하여 모아놓은 집합니다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마트는 반드시 데이터베이스 관리 시스템으로 관리되어야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특정 목적을 달성하기 위해 개인 또는 조직에게 전달되기 위한 최종 데이터  형태이다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899274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7A7B8-DFF3-2313-7AAE-E27DAA94D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5B8887B-2142-0E9C-B308-8EF638A720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88386-BAC1-296C-C71C-18F4555FBF31}"/>
              </a:ext>
            </a:extLst>
          </p:cNvPr>
          <p:cNvSpPr txBox="1"/>
          <p:nvPr/>
        </p:nvSpPr>
        <p:spPr>
          <a:xfrm>
            <a:off x="395111" y="970845"/>
            <a:ext cx="11604978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보기에서 설명하는 것과 가장 관련이 깊은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동의에서 책임으로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책임 원칙 훼손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네트워크 최적화 중요성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알고리즈미스트</a:t>
            </a:r>
            <a:r>
              <a:rPr lang="ko-KR" altLang="en-US" dirty="0"/>
              <a:t> 등장</a:t>
            </a: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D2BC5EE-2363-730D-3C7C-B17F9BE97140}"/>
              </a:ext>
            </a:extLst>
          </p:cNvPr>
          <p:cNvSpPr/>
          <p:nvPr/>
        </p:nvSpPr>
        <p:spPr>
          <a:xfrm>
            <a:off x="1225550" y="1585175"/>
            <a:ext cx="9944100" cy="18438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IT </a:t>
            </a:r>
            <a:r>
              <a:rPr lang="ko-KR" altLang="en-US" dirty="0"/>
              <a:t>기술의 발전으로 </a:t>
            </a:r>
            <a:r>
              <a:rPr lang="en-US" altLang="ko-KR" dirty="0"/>
              <a:t>SNS</a:t>
            </a:r>
            <a:r>
              <a:rPr lang="ko-KR" altLang="en-US" dirty="0"/>
              <a:t>가 등장했으나 </a:t>
            </a:r>
            <a:r>
              <a:rPr lang="en-US" altLang="ko-KR" dirty="0"/>
              <a:t>SNS </a:t>
            </a:r>
            <a:r>
              <a:rPr lang="ko-KR" altLang="en-US" dirty="0"/>
              <a:t>사용자의 게시글은 누구나 접근 가능하며 수집 가능하다는 특징이 있어 악용되는 사례가 빈번하다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나</a:t>
            </a:r>
            <a:r>
              <a:rPr lang="en-US" altLang="ko-KR" dirty="0"/>
              <a:t>) </a:t>
            </a:r>
            <a:r>
              <a:rPr lang="ko-KR" altLang="en-US" dirty="0"/>
              <a:t>구글은 사용자의 인터넷 기록 및 검색을 분석하여 인터넷 종료 이후 사용자의 행동을 </a:t>
            </a:r>
            <a:r>
              <a:rPr lang="en-US" altLang="ko-KR" dirty="0"/>
              <a:t>87% </a:t>
            </a:r>
            <a:r>
              <a:rPr lang="ko-KR" altLang="en-US" dirty="0"/>
              <a:t>정확도로 예측할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0956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AA94A-8B7E-E9A9-91C8-AB5324769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BA9E0F-2535-4CA9-1033-DD0BEFCBC2D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BDDAE2-9D1E-C8A1-A209-E1E086A502FA}"/>
              </a:ext>
            </a:extLst>
          </p:cNvPr>
          <p:cNvSpPr txBox="1"/>
          <p:nvPr/>
        </p:nvSpPr>
        <p:spPr>
          <a:xfrm>
            <a:off x="395111" y="970845"/>
            <a:ext cx="11604978" cy="369331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아래 설명에서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들어갈 알맞은 단어는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 A ) : </a:t>
            </a:r>
            <a:r>
              <a:rPr lang="ko-KR" altLang="en-US" dirty="0"/>
              <a:t>사전처리</a:t>
            </a:r>
            <a:r>
              <a:rPr lang="en-US" altLang="ko-KR" dirty="0"/>
              <a:t>, ( B ) : </a:t>
            </a:r>
            <a:r>
              <a:rPr lang="ko-KR" altLang="en-US" dirty="0"/>
              <a:t>사후처리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 A ) : </a:t>
            </a:r>
            <a:r>
              <a:rPr lang="ko-KR" altLang="en-US" dirty="0"/>
              <a:t>사후처리</a:t>
            </a:r>
            <a:r>
              <a:rPr lang="en-US" altLang="ko-KR" dirty="0"/>
              <a:t>, ( B ) : </a:t>
            </a:r>
            <a:r>
              <a:rPr lang="ko-KR" altLang="en-US" dirty="0"/>
              <a:t>사전처리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 A ) : </a:t>
            </a:r>
            <a:r>
              <a:rPr lang="ko-KR" altLang="en-US" dirty="0"/>
              <a:t>상관분석</a:t>
            </a:r>
            <a:r>
              <a:rPr lang="en-US" altLang="ko-KR" dirty="0"/>
              <a:t>, ( B ) :</a:t>
            </a:r>
            <a:r>
              <a:rPr lang="ko-KR" altLang="en-US" dirty="0"/>
              <a:t> 인과분석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en-US" altLang="ko-KR" dirty="0"/>
              <a:t>( A ) : </a:t>
            </a:r>
            <a:r>
              <a:rPr lang="ko-KR" altLang="en-US" dirty="0"/>
              <a:t>인과분석</a:t>
            </a:r>
            <a:r>
              <a:rPr lang="en-US" altLang="ko-KR" dirty="0"/>
              <a:t>, ( B ) : </a:t>
            </a:r>
            <a:r>
              <a:rPr lang="ko-KR" altLang="en-US" dirty="0"/>
              <a:t>상관분석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536C706-350E-80FB-61F8-65E59F7EF59A}"/>
              </a:ext>
            </a:extLst>
          </p:cNvPr>
          <p:cNvSpPr/>
          <p:nvPr/>
        </p:nvSpPr>
        <p:spPr>
          <a:xfrm>
            <a:off x="1225550" y="1585176"/>
            <a:ext cx="9944100" cy="13442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데이터의 수집 및 저장 기술의 발전에 따라 분석을 위한 하드웨어적 한계는 존재하지 않는다고 봐도 무방하다</a:t>
            </a:r>
            <a:r>
              <a:rPr lang="en-US" altLang="ko-KR" dirty="0"/>
              <a:t>. </a:t>
            </a:r>
            <a:r>
              <a:rPr lang="ko-KR" altLang="en-US" dirty="0"/>
              <a:t>빅데이터가 도래한 </a:t>
            </a:r>
            <a:r>
              <a:rPr lang="en-US" altLang="ko-KR" dirty="0"/>
              <a:t>21</a:t>
            </a:r>
            <a:r>
              <a:rPr lang="ko-KR" altLang="en-US" dirty="0"/>
              <a:t>세기 분석 목적에 맞게 데이터를 선별 및 </a:t>
            </a:r>
            <a:r>
              <a:rPr lang="ko-KR" altLang="en-US" dirty="0" err="1"/>
              <a:t>전처리하여</a:t>
            </a:r>
            <a:r>
              <a:rPr lang="ko-KR" altLang="en-US" dirty="0"/>
              <a:t> 분석하는 </a:t>
            </a:r>
            <a:r>
              <a:rPr lang="en-US" altLang="ko-KR" dirty="0"/>
              <a:t>( A ) </a:t>
            </a:r>
            <a:r>
              <a:rPr lang="ko-KR" altLang="en-US" dirty="0"/>
              <a:t>방식에서 가능한 많은 데이터를 분석 대상으로 보는 </a:t>
            </a:r>
            <a:r>
              <a:rPr lang="en-US" altLang="ko-KR" dirty="0"/>
              <a:t>( B ) </a:t>
            </a:r>
            <a:r>
              <a:rPr lang="ko-KR" altLang="en-US" dirty="0"/>
              <a:t>방식으로의 변화가 발생했다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4456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F4A4-8D08-FE33-CAF6-4E5C73C02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9DFAC4-2894-D72A-B53B-9B0325BD98F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모의고사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98E8B4-DF73-164F-5231-C8D6C8AE88A9}"/>
              </a:ext>
            </a:extLst>
          </p:cNvPr>
          <p:cNvSpPr txBox="1"/>
          <p:nvPr/>
        </p:nvSpPr>
        <p:spPr>
          <a:xfrm>
            <a:off x="395111" y="970845"/>
            <a:ext cx="116049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빅데이터 분석 방법론 중 서로 피드백을 주고받을 수 있는 단계로 바르게 연결된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분석 기획 </a:t>
            </a:r>
            <a:r>
              <a:rPr lang="en-US" altLang="ko-KR" dirty="0"/>
              <a:t>– </a:t>
            </a:r>
            <a:r>
              <a:rPr lang="ko-KR" altLang="en-US" dirty="0"/>
              <a:t>데이터 준비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준비 </a:t>
            </a:r>
            <a:r>
              <a:rPr lang="en-US" altLang="ko-KR" dirty="0"/>
              <a:t>–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 </a:t>
            </a:r>
            <a:r>
              <a:rPr lang="en-US" altLang="ko-KR" dirty="0"/>
              <a:t>– </a:t>
            </a:r>
            <a:r>
              <a:rPr lang="ko-KR" altLang="en-US" dirty="0"/>
              <a:t>시스템 구현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시스템 구현 </a:t>
            </a:r>
            <a:r>
              <a:rPr lang="en-US" altLang="ko-KR" dirty="0"/>
              <a:t>– </a:t>
            </a:r>
            <a:r>
              <a:rPr lang="ko-KR" altLang="en-US" dirty="0"/>
              <a:t>평가 및 전개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다음 중 기업에 필요한 데이터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인력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조직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분석업무 등이 적용되지 않아 성숙한 분석 수준을 확보하기 위한 여러 방면에서 사전준비가 필요한기업은 어느 유형인가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확산형 기업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정착형 기업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도입형 기업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준비형 기업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049506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5033</TotalTime>
  <Words>2554</Words>
  <Application>Microsoft Office PowerPoint</Application>
  <PresentationFormat>와이드스크린</PresentationFormat>
  <Paragraphs>629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맑은 고딕</vt:lpstr>
      <vt:lpstr>Arial</vt:lpstr>
      <vt:lpstr>Calibri</vt:lpstr>
      <vt:lpstr>Calibri Light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admin</cp:lastModifiedBy>
  <cp:revision>105</cp:revision>
  <dcterms:created xsi:type="dcterms:W3CDTF">2023-03-03T04:11:37Z</dcterms:created>
  <dcterms:modified xsi:type="dcterms:W3CDTF">2025-07-30T12:44:54Z</dcterms:modified>
</cp:coreProperties>
</file>