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7" r:id="rId2"/>
    <p:sldId id="295" r:id="rId3"/>
    <p:sldId id="301" r:id="rId4"/>
    <p:sldId id="296" r:id="rId5"/>
    <p:sldId id="400" r:id="rId6"/>
    <p:sldId id="401" r:id="rId7"/>
    <p:sldId id="316" r:id="rId8"/>
    <p:sldId id="298" r:id="rId9"/>
    <p:sldId id="399" r:id="rId10"/>
    <p:sldId id="309" r:id="rId11"/>
    <p:sldId id="311" r:id="rId12"/>
    <p:sldId id="299" r:id="rId13"/>
    <p:sldId id="308" r:id="rId14"/>
    <p:sldId id="310" r:id="rId15"/>
    <p:sldId id="312" r:id="rId16"/>
    <p:sldId id="300" r:id="rId17"/>
    <p:sldId id="313" r:id="rId18"/>
    <p:sldId id="302" r:id="rId19"/>
    <p:sldId id="303" r:id="rId20"/>
    <p:sldId id="314" r:id="rId21"/>
    <p:sldId id="304" r:id="rId22"/>
    <p:sldId id="31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B026F7-2D6C-4B8F-A4F6-F2371E0BFC27}" v="25" dt="2025-04-15T00:52:00.371"/>
    <p1510:client id="{E4CF98E1-14EB-4D57-B098-48532B0ACC57}" v="22" dt="2025-04-15T00:44:37.0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5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25" y="168"/>
      </p:cViewPr>
      <p:guideLst>
        <p:guide orient="horz" pos="123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946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281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895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377621"/>
            <a:ext cx="841960" cy="365125"/>
          </a:xfrm>
        </p:spPr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Picture 19">
            <a:extLst>
              <a:ext uri="{FF2B5EF4-FFF2-40B4-BE49-F238E27FC236}">
                <a16:creationId xmlns:a16="http://schemas.microsoft.com/office/drawing/2014/main" id="{B65002DB-48D5-44AF-AB3B-848E3CEC599C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0" y="710063"/>
            <a:ext cx="12192000" cy="15545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>
            <a:contourClr>
              <a:schemeClr val="bg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9">
            <a:extLst>
              <a:ext uri="{FF2B5EF4-FFF2-40B4-BE49-F238E27FC236}">
                <a16:creationId xmlns:a16="http://schemas.microsoft.com/office/drawing/2014/main" id="{FADD8EC0-986E-4325-AA6F-B290C742AC24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3760" y="6454083"/>
            <a:ext cx="12192000" cy="15545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>
            <a:contourClr>
              <a:schemeClr val="bg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코리아IT아카데미">
            <a:extLst>
              <a:ext uri="{FF2B5EF4-FFF2-40B4-BE49-F238E27FC236}">
                <a16:creationId xmlns:a16="http://schemas.microsoft.com/office/drawing/2014/main" id="{70F864A8-6083-9939-DC92-F80BE61845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231" y="68741"/>
            <a:ext cx="1481138" cy="59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075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71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552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79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743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459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170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969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63EDB-1354-478B-B820-8DD3252AB327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97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bt.youngjin.com/exam/index.php?no=80" TargetMode="External"/><Relationship Id="rId2" Type="http://schemas.openxmlformats.org/officeDocument/2006/relationships/hyperlink" Target="https://newbt.kr/%EC%8B%9C%ED%97%98/%EB%8D%B0%EC%9D%B4%ED%84%B0%EB%B6%84%EC%84%9D%20%EC%A4%80%EC%A0%84%EB%AC%B8%EA%B0%8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03DAB-88F0-2594-F6FB-31DBB05B6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5281D-3F31-79EB-85AB-E176522A9C1F}"/>
              </a:ext>
            </a:extLst>
          </p:cNvPr>
          <p:cNvSpPr txBox="1"/>
          <p:nvPr/>
        </p:nvSpPr>
        <p:spPr>
          <a:xfrm>
            <a:off x="2772351" y="4472153"/>
            <a:ext cx="6647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나정수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/>
              <a:t>2025.07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CE0C8-36D8-5A43-CA3B-3BBF248CB3DB}"/>
              </a:ext>
            </a:extLst>
          </p:cNvPr>
          <p:cNvSpPr txBox="1"/>
          <p:nvPr/>
        </p:nvSpPr>
        <p:spPr>
          <a:xfrm>
            <a:off x="3689730" y="1945063"/>
            <a:ext cx="48125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직무역량교육</a:t>
            </a:r>
            <a:endParaRPr lang="en-US" altLang="ko-KR" sz="32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/>
            <a:r>
              <a:rPr lang="en-US" altLang="ko-KR" sz="3200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3200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ADsP</a:t>
            </a:r>
            <a:r>
              <a:rPr lang="ko-KR" altLang="en-US" sz="3200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자격증 </a:t>
            </a:r>
            <a:r>
              <a:rPr lang="ko-KR" altLang="en-US" sz="3200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취득반</a:t>
            </a:r>
            <a:r>
              <a:rPr lang="en-US" altLang="ko-KR" sz="3200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32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/>
            <a:endParaRPr lang="en-US" altLang="ko-KR" sz="3200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1</a:t>
            </a:r>
          </a:p>
        </p:txBody>
      </p:sp>
    </p:spTree>
    <p:extLst>
      <p:ext uri="{BB962C8B-B14F-4D97-AF65-F5344CB8AC3E}">
        <p14:creationId xmlns:p14="http://schemas.microsoft.com/office/powerpoint/2010/main" val="1083411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F6098-820B-4183-22D9-0C38EA707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3FC7C0-2E16-5C79-FE1C-5AB23B6A15EC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이해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데이터의 이해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1B2BE0-F7A1-3028-2B00-66D39A4E6D91}"/>
              </a:ext>
            </a:extLst>
          </p:cNvPr>
          <p:cNvSpPr txBox="1"/>
          <p:nvPr/>
        </p:nvSpPr>
        <p:spPr>
          <a:xfrm>
            <a:off x="395111" y="970845"/>
            <a:ext cx="10995378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데이터에 대한 설명으로 부적절한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데이터는 있는 그대로의 사실을 나타내며 그 자체가 중요한 의미를 갖는다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데이터는 정보를 얻기 위한 근거가 될 수 있다는 당위적 특성을 지니고 있다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‘</a:t>
            </a:r>
            <a:r>
              <a:rPr lang="ko-KR" altLang="en-US" dirty="0"/>
              <a:t>주다</a:t>
            </a:r>
            <a:r>
              <a:rPr lang="en-US" altLang="ko-KR" dirty="0"/>
              <a:t>’</a:t>
            </a:r>
            <a:r>
              <a:rPr lang="ko-KR" altLang="en-US" dirty="0"/>
              <a:t>의 의미를 갖는 라틴어인 </a:t>
            </a:r>
            <a:r>
              <a:rPr lang="en-US" altLang="ko-KR" dirty="0"/>
              <a:t>‘dare’</a:t>
            </a:r>
            <a:r>
              <a:rPr lang="ko-KR" altLang="en-US" dirty="0"/>
              <a:t>가 그 어원이다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데이터는 종류에 따라 정성적 데이터와 정량적 데이터로 나눌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정량적 데이터와 정성적 데이터로 데이터를 구분할 때 특성이 다른 하나는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풍속</a:t>
            </a:r>
            <a:r>
              <a:rPr lang="en-US" altLang="ko-KR" dirty="0"/>
              <a:t>		2.    </a:t>
            </a:r>
            <a:r>
              <a:rPr lang="ko-KR" altLang="en-US" dirty="0"/>
              <a:t>습도</a:t>
            </a:r>
            <a:r>
              <a:rPr lang="en-US" altLang="ko-KR" dirty="0"/>
              <a:t>		3.    </a:t>
            </a:r>
            <a:r>
              <a:rPr lang="ko-KR" altLang="en-US" dirty="0"/>
              <a:t>기상 특보</a:t>
            </a:r>
            <a:r>
              <a:rPr lang="en-US" altLang="ko-KR" dirty="0"/>
              <a:t>		4.    </a:t>
            </a:r>
            <a:r>
              <a:rPr lang="ko-KR" altLang="en-US" dirty="0"/>
              <a:t>강수량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반정형 데이터의 예시로 부적절한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HTML</a:t>
            </a:r>
            <a:r>
              <a:rPr lang="ko-KR" altLang="en-US" dirty="0"/>
              <a:t> 파일</a:t>
            </a:r>
            <a:r>
              <a:rPr lang="en-US" altLang="ko-KR" dirty="0"/>
              <a:t>		2.    {‘name’ : ‘JSON</a:t>
            </a:r>
            <a:r>
              <a:rPr lang="ko-KR" altLang="en-US" dirty="0"/>
              <a:t>입니다</a:t>
            </a:r>
            <a:r>
              <a:rPr lang="en-US" altLang="ko-KR" dirty="0"/>
              <a:t>.’}	  </a:t>
            </a:r>
          </a:p>
          <a:p>
            <a:r>
              <a:rPr lang="en-US" altLang="ko-KR" dirty="0"/>
              <a:t>3.   </a:t>
            </a:r>
            <a:r>
              <a:rPr lang="ko-KR" altLang="en-US" dirty="0" err="1"/>
              <a:t>이모티콘을</a:t>
            </a:r>
            <a:r>
              <a:rPr lang="ko-KR" altLang="en-US" dirty="0"/>
              <a:t> 포함한 영화 리뷰</a:t>
            </a:r>
            <a:r>
              <a:rPr lang="en-US" altLang="ko-KR" dirty="0"/>
              <a:t>	4.   &lt;note&gt;&lt;to&gt;XML</a:t>
            </a:r>
            <a:r>
              <a:rPr lang="ko-KR" altLang="en-US" dirty="0"/>
              <a:t>입니다</a:t>
            </a:r>
            <a:r>
              <a:rPr lang="en-US" altLang="ko-KR" dirty="0"/>
              <a:t>.&lt;/to&gt;&lt;/</a:t>
            </a:r>
            <a:r>
              <a:rPr lang="en-US" altLang="ko-KR" dirty="0" err="1"/>
              <a:t>nore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0207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FEB1C-DA7A-07B5-CA77-C073814D5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7929E6-AAEF-C39C-BD77-BE28779234CC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이해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데이터의 이해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1DDD50-E0C9-F1EA-84BA-964F0C1D4099}"/>
              </a:ext>
            </a:extLst>
          </p:cNvPr>
          <p:cNvSpPr txBox="1"/>
          <p:nvPr/>
        </p:nvSpPr>
        <p:spPr>
          <a:xfrm>
            <a:off x="395111" y="970845"/>
            <a:ext cx="10995378" cy="34163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제타바이트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크기에 해당하는 것으로 적절한 것은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1024</a:t>
            </a:r>
            <a:r>
              <a:rPr lang="ko-KR" altLang="en-US" dirty="0" err="1"/>
              <a:t>페타바이트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1024</a:t>
            </a:r>
            <a:r>
              <a:rPr lang="ko-KR" altLang="en-US" dirty="0" err="1"/>
              <a:t>테라바이트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1024</a:t>
            </a:r>
            <a:r>
              <a:rPr lang="ko-KR" altLang="en-US" dirty="0" err="1"/>
              <a:t>엑사바이트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1024</a:t>
            </a:r>
            <a:r>
              <a:rPr lang="ko-KR" altLang="en-US" dirty="0" err="1"/>
              <a:t>요타바이트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개인이 보유한 경험을 다른 사람이 쉽게 접근할 수 있도록 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문서나 매체로 변환하는 과정은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표출화</a:t>
            </a:r>
            <a:r>
              <a:rPr lang="en-US" altLang="ko-KR" dirty="0"/>
              <a:t>	2.    </a:t>
            </a:r>
            <a:r>
              <a:rPr lang="ko-KR" altLang="en-US" dirty="0"/>
              <a:t>공통화</a:t>
            </a:r>
            <a:r>
              <a:rPr lang="en-US" altLang="ko-KR" dirty="0"/>
              <a:t>	3.    </a:t>
            </a:r>
            <a:r>
              <a:rPr lang="ko-KR" altLang="en-US" dirty="0"/>
              <a:t>내면화</a:t>
            </a:r>
            <a:r>
              <a:rPr lang="en-US" altLang="ko-KR" dirty="0"/>
              <a:t>	4.    </a:t>
            </a:r>
            <a:r>
              <a:rPr lang="ko-KR" altLang="en-US" dirty="0"/>
              <a:t>연결화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7582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CD885-0E1C-0480-543B-C525DF86F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35CA97-C692-15DE-6A94-63BB5390CF37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이해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데이터의 이해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57AD36-C751-B5A1-6D1B-05D6A0BA581A}"/>
              </a:ext>
            </a:extLst>
          </p:cNvPr>
          <p:cNvSpPr txBox="1"/>
          <p:nvPr/>
        </p:nvSpPr>
        <p:spPr>
          <a:xfrm>
            <a:off x="395111" y="970845"/>
            <a:ext cx="10995378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베이스의 특징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통합된 데이터 </a:t>
            </a:r>
            <a:r>
              <a:rPr lang="en-US" altLang="ko-KR" dirty="0"/>
              <a:t>: </a:t>
            </a:r>
            <a:r>
              <a:rPr lang="ko-KR" altLang="en-US" dirty="0"/>
              <a:t>데이터가 중복되지 않는다</a:t>
            </a:r>
            <a:r>
              <a:rPr lang="en-US" altLang="ko-KR" dirty="0"/>
              <a:t>. (</a:t>
            </a:r>
            <a:r>
              <a:rPr lang="ko-KR" altLang="en-US" dirty="0"/>
              <a:t>유일성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저장된 데이터</a:t>
            </a:r>
            <a:r>
              <a:rPr lang="en-US" altLang="ko-KR" dirty="0"/>
              <a:t> : </a:t>
            </a:r>
            <a:r>
              <a:rPr lang="ko-KR" altLang="en-US" dirty="0"/>
              <a:t>저장매체에 저장되어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공용 데이터 </a:t>
            </a:r>
            <a:r>
              <a:rPr lang="en-US" altLang="ko-KR" dirty="0"/>
              <a:t>: </a:t>
            </a:r>
            <a:r>
              <a:rPr lang="ko-KR" altLang="en-US" dirty="0"/>
              <a:t>공유할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변화하는 데이터 </a:t>
            </a:r>
            <a:r>
              <a:rPr lang="en-US" altLang="ko-KR" dirty="0"/>
              <a:t>: </a:t>
            </a:r>
            <a:r>
              <a:rPr lang="ko-KR" altLang="en-US" dirty="0"/>
              <a:t>최신의 데이터를 유지해야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베이스 활용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OLTP</a:t>
            </a:r>
            <a:r>
              <a:rPr lang="ko-KR" altLang="en-US" dirty="0"/>
              <a:t> </a:t>
            </a:r>
            <a:r>
              <a:rPr lang="en-US" altLang="ko-KR" dirty="0"/>
              <a:t>(Online Transaction Processing) : </a:t>
            </a:r>
            <a:r>
              <a:rPr lang="ko-KR" altLang="en-US" dirty="0"/>
              <a:t>단순 자동화 중심 시스템 </a:t>
            </a:r>
            <a:r>
              <a:rPr lang="en-US" altLang="ko-KR" dirty="0"/>
              <a:t>(</a:t>
            </a:r>
            <a:r>
              <a:rPr lang="ko-KR" altLang="en-US" dirty="0"/>
              <a:t>거래</a:t>
            </a:r>
            <a:r>
              <a:rPr lang="en-US" altLang="ko-KR" dirty="0"/>
              <a:t>, </a:t>
            </a:r>
            <a:r>
              <a:rPr lang="ko-KR" altLang="en-US" dirty="0"/>
              <a:t>관리</a:t>
            </a:r>
            <a:r>
              <a:rPr lang="en-US" altLang="ko-KR" dirty="0"/>
              <a:t>, </a:t>
            </a:r>
            <a:r>
              <a:rPr lang="ko-KR" altLang="en-US" dirty="0"/>
              <a:t>주문 등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OLAP (Online Analytical Processing) : </a:t>
            </a:r>
            <a:r>
              <a:rPr lang="ko-KR" altLang="en-US" dirty="0"/>
              <a:t>분석 중심의 시스템 </a:t>
            </a:r>
            <a:r>
              <a:rPr lang="en-US" altLang="ko-KR" dirty="0"/>
              <a:t>(</a:t>
            </a:r>
            <a:r>
              <a:rPr lang="ko-KR" altLang="en-US" dirty="0"/>
              <a:t>데이터 분석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베이스 종류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RDB (Relational Data Base)</a:t>
            </a:r>
          </a:p>
          <a:p>
            <a:pPr marL="742950" lvl="1" indent="-285750">
              <a:buFontTx/>
              <a:buChar char="-"/>
            </a:pPr>
            <a:r>
              <a:rPr lang="en-US" altLang="ko-KR" b="1" dirty="0"/>
              <a:t>Oracle</a:t>
            </a:r>
            <a:r>
              <a:rPr lang="en-US" altLang="ko-KR" dirty="0"/>
              <a:t>, </a:t>
            </a:r>
            <a:r>
              <a:rPr lang="en-US" altLang="ko-KR" b="1" dirty="0"/>
              <a:t>MySQL</a:t>
            </a:r>
            <a:r>
              <a:rPr lang="en-US" altLang="ko-KR" dirty="0"/>
              <a:t>, MS-SQL, DB2, </a:t>
            </a:r>
            <a:r>
              <a:rPr lang="en-US" altLang="ko-KR" b="1" dirty="0"/>
              <a:t>MariaDB</a:t>
            </a:r>
            <a:r>
              <a:rPr lang="en-US" altLang="ko-KR" dirty="0"/>
              <a:t>, IBM, </a:t>
            </a:r>
            <a:r>
              <a:rPr lang="en-US" altLang="ko-KR" b="1" dirty="0"/>
              <a:t>SQLite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NoSQL</a:t>
            </a:r>
          </a:p>
          <a:p>
            <a:pPr marL="742950" lvl="1" indent="-285750">
              <a:buFontTx/>
              <a:buChar char="-"/>
            </a:pPr>
            <a:r>
              <a:rPr lang="en-US" altLang="ko-KR" b="1" dirty="0"/>
              <a:t>MongoDB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CouchDB, Dynamo, Bigtable </a:t>
            </a:r>
            <a:r>
              <a:rPr lang="ko-KR" altLang="en-US" dirty="0"/>
              <a:t>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2876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4E175-007C-63E3-BA4F-212B9C7FC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26A261-13B0-4518-0622-91DA2CC97B5D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이해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데이터의 이해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1AFC7-DB94-311B-83A4-625084CC0ACF}"/>
              </a:ext>
            </a:extLst>
          </p:cNvPr>
          <p:cNvSpPr txBox="1"/>
          <p:nvPr/>
        </p:nvSpPr>
        <p:spPr>
          <a:xfrm>
            <a:off x="395111" y="970845"/>
            <a:ext cx="10995378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이해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DDL (Data Definition Language) : CREATE, ALTER, RENAME, DROP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DML (Date Manipulation Language) : SELECT, INSERT, UPDATE, DELETE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DCL (Data Control Language) : GRANT, REVOKE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TCL (Transaction Control Language) : COMMIT, SAVEPOINT, ROLLBACK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기본 문법</a:t>
            </a:r>
            <a:endParaRPr lang="en-US" altLang="ko-KR" dirty="0"/>
          </a:p>
          <a:p>
            <a:r>
              <a:rPr lang="en-US" altLang="ko-KR" dirty="0"/>
              <a:t>SELECT [</a:t>
            </a:r>
            <a:r>
              <a:rPr lang="ko-KR" altLang="en-US" dirty="0"/>
              <a:t>컬럼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FROM [</a:t>
            </a:r>
            <a:r>
              <a:rPr lang="ko-KR" altLang="en-US" dirty="0"/>
              <a:t>테이블</a:t>
            </a:r>
            <a:r>
              <a:rPr lang="en-US" altLang="ko-KR" dirty="0"/>
              <a:t>] WHERE [</a:t>
            </a:r>
            <a:r>
              <a:rPr lang="ko-KR" altLang="en-US" dirty="0" err="1"/>
              <a:t>조건절</a:t>
            </a:r>
            <a:r>
              <a:rPr lang="en-US" altLang="ko-KR" dirty="0"/>
              <a:t>] GROUP BY [</a:t>
            </a:r>
            <a:r>
              <a:rPr lang="ko-KR" altLang="en-US" dirty="0" err="1"/>
              <a:t>대상컬럼</a:t>
            </a:r>
            <a:r>
              <a:rPr lang="en-US" altLang="ko-KR" dirty="0"/>
              <a:t>] HAVING [</a:t>
            </a:r>
            <a:r>
              <a:rPr lang="ko-KR" altLang="en-US" dirty="0" err="1"/>
              <a:t>조건절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마트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(DM)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 데이터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웨어하우스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(DW)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웨어하우스에서</a:t>
            </a:r>
            <a:r>
              <a:rPr lang="ko-KR" altLang="en-US" dirty="0"/>
              <a:t> 한 곳에 집합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데이터 마트로 분할 및 개인</a:t>
            </a:r>
            <a:r>
              <a:rPr lang="en-US" altLang="ko-KR" dirty="0"/>
              <a:t>, </a:t>
            </a:r>
            <a:r>
              <a:rPr lang="ko-KR" altLang="en-US" dirty="0"/>
              <a:t>조직에 전달</a:t>
            </a:r>
            <a:endParaRPr lang="en-US" altLang="ko-KR" dirty="0"/>
          </a:p>
        </p:txBody>
      </p:sp>
      <p:pic>
        <p:nvPicPr>
          <p:cNvPr id="1028" name="Picture 4" descr="1. 데이터의 저장 - 데이터베이스, 데이터 웨어하우스, 데이터마트">
            <a:extLst>
              <a:ext uri="{FF2B5EF4-FFF2-40B4-BE49-F238E27FC236}">
                <a16:creationId xmlns:a16="http://schemas.microsoft.com/office/drawing/2014/main" id="{0CA5F8AA-5906-7137-19A1-637282C54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1" y="4091889"/>
            <a:ext cx="4998027" cy="169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804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6CFE1-92DF-4985-9896-C1DC3755D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2B5198-1424-6A3D-07FF-D6D6E1846E95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이해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데이터의 이해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332D2E-D679-C083-EA5E-7D0CB07867E6}"/>
              </a:ext>
            </a:extLst>
          </p:cNvPr>
          <p:cNvSpPr txBox="1"/>
          <p:nvPr/>
        </p:nvSpPr>
        <p:spPr>
          <a:xfrm>
            <a:off x="395111" y="970845"/>
            <a:ext cx="10995378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데이터베이스의 특징을 순서대로 올바르게 나열한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변화</a:t>
            </a:r>
            <a:r>
              <a:rPr lang="en-US" altLang="ko-KR" dirty="0"/>
              <a:t>-</a:t>
            </a:r>
            <a:r>
              <a:rPr lang="ko-KR" altLang="en-US" dirty="0"/>
              <a:t>저장</a:t>
            </a:r>
            <a:r>
              <a:rPr lang="en-US" altLang="ko-KR" dirty="0"/>
              <a:t>-</a:t>
            </a:r>
            <a:r>
              <a:rPr lang="ko-KR" altLang="en-US" dirty="0"/>
              <a:t>공용</a:t>
            </a:r>
            <a:r>
              <a:rPr lang="en-US" altLang="ko-KR" dirty="0"/>
              <a:t>-</a:t>
            </a:r>
            <a:r>
              <a:rPr lang="ko-KR" altLang="en-US" dirty="0"/>
              <a:t>통합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통합</a:t>
            </a:r>
            <a:r>
              <a:rPr lang="en-US" altLang="ko-KR" dirty="0"/>
              <a:t>-</a:t>
            </a:r>
            <a:r>
              <a:rPr lang="ko-KR" altLang="en-US" dirty="0"/>
              <a:t>저장</a:t>
            </a:r>
            <a:r>
              <a:rPr lang="en-US" altLang="ko-KR" dirty="0"/>
              <a:t>-</a:t>
            </a:r>
            <a:r>
              <a:rPr lang="ko-KR" altLang="en-US" dirty="0"/>
              <a:t>변화</a:t>
            </a:r>
            <a:r>
              <a:rPr lang="en-US" altLang="ko-KR" dirty="0"/>
              <a:t>-</a:t>
            </a:r>
            <a:r>
              <a:rPr lang="ko-KR" altLang="en-US" dirty="0"/>
              <a:t>저장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통합</a:t>
            </a:r>
            <a:r>
              <a:rPr lang="en-US" altLang="ko-KR" dirty="0"/>
              <a:t>-</a:t>
            </a:r>
            <a:r>
              <a:rPr lang="ko-KR" altLang="en-US" dirty="0"/>
              <a:t>공용</a:t>
            </a:r>
            <a:r>
              <a:rPr lang="en-US" altLang="ko-KR" dirty="0"/>
              <a:t>-</a:t>
            </a:r>
            <a:r>
              <a:rPr lang="ko-KR" altLang="en-US" dirty="0"/>
              <a:t>저장</a:t>
            </a:r>
            <a:r>
              <a:rPr lang="en-US" altLang="ko-KR" dirty="0"/>
              <a:t>-</a:t>
            </a:r>
            <a:r>
              <a:rPr lang="ko-KR" altLang="en-US" dirty="0"/>
              <a:t>변화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통합</a:t>
            </a:r>
            <a:r>
              <a:rPr lang="en-US" altLang="ko-KR" dirty="0"/>
              <a:t>-</a:t>
            </a:r>
            <a:r>
              <a:rPr lang="ko-KR" altLang="en-US" dirty="0"/>
              <a:t>저장</a:t>
            </a:r>
            <a:r>
              <a:rPr lang="en-US" altLang="ko-KR" dirty="0"/>
              <a:t>-</a:t>
            </a:r>
            <a:r>
              <a:rPr lang="ko-KR" altLang="en-US" dirty="0"/>
              <a:t>공용</a:t>
            </a:r>
            <a:r>
              <a:rPr lang="en-US" altLang="ko-KR" dirty="0"/>
              <a:t>-</a:t>
            </a:r>
            <a:r>
              <a:rPr lang="ko-KR" altLang="en-US" dirty="0"/>
              <a:t>변화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일반적으로 기업이 보유한 원천 데이터들은 클라우드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서버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로컬 등 다양한 환경에 분산되어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저장된다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이러한 데이터를 한곳으로 모아 통합 관리하는 데이터베이스는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r>
              <a:rPr lang="en-US" altLang="ko-KR" dirty="0"/>
              <a:t>1.  DW	2.  OLAP	3.  OLTP	4.  BI   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132FB26-C272-0E7E-B80A-315E6C84389B}"/>
              </a:ext>
            </a:extLst>
          </p:cNvPr>
          <p:cNvSpPr/>
          <p:nvPr/>
        </p:nvSpPr>
        <p:spPr>
          <a:xfrm>
            <a:off x="872836" y="1527464"/>
            <a:ext cx="9944100" cy="1267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/>
              <a:t>데이터는 중복되어 저장되지 않음을 의미한다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데이터는 컴퓨터로 접근 가능한 매체에 저장됨을 의미한다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데이터는 다수의 사용자가 공동 목적으로 활용할 수 있음을 의미한다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데이터는 추가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삭제를 통해 항상 최신의 정확한 데이터로 유지됨을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949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9F446-BC50-7C37-947C-079407265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DCE5B5-409E-C92B-1EA5-BEEDAB9004C1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이해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데이터의 이해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0CF53-45E5-68CF-667B-AAE61E7D12F9}"/>
              </a:ext>
            </a:extLst>
          </p:cNvPr>
          <p:cNvSpPr txBox="1"/>
          <p:nvPr/>
        </p:nvSpPr>
        <p:spPr>
          <a:xfrm>
            <a:off x="395111" y="970845"/>
            <a:ext cx="10995378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나머지와 종류가 다른 데이터베이스는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MariaDB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Cassandra</a:t>
            </a:r>
          </a:p>
          <a:p>
            <a:pPr marL="342900" indent="-342900">
              <a:buAutoNum type="arabicPeriod"/>
            </a:pPr>
            <a:r>
              <a:rPr lang="en-US" altLang="ko-KR" dirty="0"/>
              <a:t>MongoDB</a:t>
            </a:r>
          </a:p>
          <a:p>
            <a:pPr marL="342900" indent="-342900">
              <a:buAutoNum type="arabicPeriod"/>
            </a:pPr>
            <a:r>
              <a:rPr lang="en-US" altLang="ko-KR" dirty="0"/>
              <a:t>HBase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데이터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웨어하우스와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데이터 마트에 대한 설명으로 올바른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웨어하우스는</a:t>
            </a:r>
            <a:r>
              <a:rPr lang="ko-KR" altLang="en-US" dirty="0"/>
              <a:t> 데이터 마트의 일부분이다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데이터 마트는 사용자의 의사결정에 도움을 주기 위해 분산된 데이터들을 한 곳에 공통된 형식으로 변환하여 모아놓은 집합이다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웨어하우스와</a:t>
            </a:r>
            <a:r>
              <a:rPr lang="ko-KR" altLang="en-US" dirty="0"/>
              <a:t> 데이터 마트는 반드시 데이터베이스 관리 시스템으로 관리되어야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데이터 마트는 특정 목적을 달성하기 위해 개인 또는 조직에게 전달되기 위한 최종 데이터 형태다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6077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90055-81FF-694F-D5B8-7267A2C60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64753E-E925-5C7F-FB55-D2FF1457B42E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이해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데이터의 가치와 미래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D37C9F-CC98-D265-99E5-FCDB320A1106}"/>
              </a:ext>
            </a:extLst>
          </p:cNvPr>
          <p:cNvSpPr txBox="1"/>
          <p:nvPr/>
        </p:nvSpPr>
        <p:spPr>
          <a:xfrm>
            <a:off x="395111" y="970845"/>
            <a:ext cx="10995378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3V</a:t>
            </a:r>
            <a:endParaRPr lang="en-US" altLang="ko-KR" dirty="0"/>
          </a:p>
          <a:p>
            <a:r>
              <a:rPr lang="en-US" altLang="ko-KR" dirty="0"/>
              <a:t>Volume : </a:t>
            </a:r>
            <a:r>
              <a:rPr lang="ko-KR" altLang="en-US" dirty="0"/>
              <a:t>양</a:t>
            </a:r>
            <a:endParaRPr lang="en-US" altLang="ko-KR" dirty="0"/>
          </a:p>
          <a:p>
            <a:r>
              <a:rPr lang="en-US" altLang="ko-KR" dirty="0"/>
              <a:t>Variety : </a:t>
            </a:r>
            <a:r>
              <a:rPr lang="ko-KR" altLang="en-US" dirty="0"/>
              <a:t>유형</a:t>
            </a:r>
            <a:endParaRPr lang="en-US" altLang="ko-KR" dirty="0"/>
          </a:p>
          <a:p>
            <a:r>
              <a:rPr lang="en-US" altLang="ko-KR" dirty="0"/>
              <a:t>Velocity : </a:t>
            </a:r>
            <a:r>
              <a:rPr lang="ko-KR" altLang="en-US" dirty="0"/>
              <a:t>속도</a:t>
            </a:r>
            <a:endParaRPr lang="en-US" altLang="ko-KR" dirty="0"/>
          </a:p>
          <a:p>
            <a:r>
              <a:rPr lang="en-US" altLang="ko-KR" dirty="0"/>
              <a:t>(Value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가치 추가 시 </a:t>
            </a:r>
            <a:r>
              <a:rPr lang="en-US" altLang="ko-KR" dirty="0"/>
              <a:t>4V)</a:t>
            </a:r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빅데이터가 만들어내는 변화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사전처리 → 사후처리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표본조사 → 전수조사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질 → 양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인과관계 → 상관관계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빅데이터 가치 산정의 어려움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 활용 방식 </a:t>
            </a:r>
            <a:r>
              <a:rPr lang="en-US" altLang="ko-KR" dirty="0"/>
              <a:t>: </a:t>
            </a:r>
            <a:r>
              <a:rPr lang="ko-KR" altLang="en-US" dirty="0"/>
              <a:t>누가</a:t>
            </a:r>
            <a:r>
              <a:rPr lang="en-US" altLang="ko-KR" dirty="0"/>
              <a:t>, </a:t>
            </a:r>
            <a:r>
              <a:rPr lang="ko-KR" altLang="en-US" dirty="0"/>
              <a:t>언제</a:t>
            </a:r>
            <a:r>
              <a:rPr lang="en-US" altLang="ko-KR" dirty="0"/>
              <a:t>, </a:t>
            </a:r>
            <a:r>
              <a:rPr lang="ko-KR" altLang="en-US" dirty="0"/>
              <a:t>어떻게 활용하는지 몰라서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가치 창출 방식 </a:t>
            </a:r>
            <a:r>
              <a:rPr lang="en-US" altLang="ko-KR" dirty="0"/>
              <a:t>: </a:t>
            </a:r>
            <a:r>
              <a:rPr lang="ko-KR" altLang="en-US" dirty="0"/>
              <a:t>없던 가치를 새롭게 창출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분석 기술의 발전 </a:t>
            </a:r>
            <a:r>
              <a:rPr lang="en-US" altLang="ko-KR" dirty="0"/>
              <a:t>: </a:t>
            </a:r>
            <a:r>
              <a:rPr lang="ko-KR" altLang="en-US" dirty="0"/>
              <a:t>가치 유무 차이를 나누기 어려움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0097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2B1EC-019B-B033-7D03-07EE0F34E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D1D95B-9AEE-6B0D-5064-8FF13FC0650A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이해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데이터의 가치와 미래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F63935-B265-9A72-EC2F-41787F0EA5B2}"/>
              </a:ext>
            </a:extLst>
          </p:cNvPr>
          <p:cNvSpPr txBox="1"/>
          <p:nvPr/>
        </p:nvSpPr>
        <p:spPr>
          <a:xfrm>
            <a:off x="395111" y="970845"/>
            <a:ext cx="10995378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설명에서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 B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들어갈 알맞은 단어는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(A) : </a:t>
            </a:r>
            <a:r>
              <a:rPr lang="ko-KR" altLang="en-US" dirty="0"/>
              <a:t>사전처리</a:t>
            </a:r>
            <a:r>
              <a:rPr lang="en-US" altLang="ko-KR" dirty="0"/>
              <a:t>, (B) : </a:t>
            </a:r>
            <a:r>
              <a:rPr lang="ko-KR" altLang="en-US" dirty="0"/>
              <a:t>사후처리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(A) : </a:t>
            </a:r>
            <a:r>
              <a:rPr lang="ko-KR" altLang="en-US" dirty="0"/>
              <a:t>사후처리</a:t>
            </a:r>
            <a:r>
              <a:rPr lang="en-US" altLang="ko-KR" dirty="0"/>
              <a:t>, (B) : </a:t>
            </a:r>
            <a:r>
              <a:rPr lang="ko-KR" altLang="en-US" dirty="0"/>
              <a:t>사전처리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(A) : </a:t>
            </a:r>
            <a:r>
              <a:rPr lang="ko-KR" altLang="en-US" dirty="0"/>
              <a:t>상관분석</a:t>
            </a:r>
            <a:r>
              <a:rPr lang="en-US" altLang="ko-KR" dirty="0"/>
              <a:t>, (B) : </a:t>
            </a:r>
            <a:r>
              <a:rPr lang="ko-KR" altLang="en-US" dirty="0"/>
              <a:t>인과분석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(A) : </a:t>
            </a:r>
            <a:r>
              <a:rPr lang="ko-KR" altLang="en-US" dirty="0"/>
              <a:t>인과분석</a:t>
            </a:r>
            <a:r>
              <a:rPr lang="en-US" altLang="ko-KR" dirty="0"/>
              <a:t>, (B) : </a:t>
            </a:r>
            <a:r>
              <a:rPr lang="ko-KR" altLang="en-US" dirty="0"/>
              <a:t>상관분석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초기 빅데이터의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3V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요소로 부적절한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크기</a:t>
            </a:r>
            <a:r>
              <a:rPr lang="en-US" altLang="ko-KR" dirty="0"/>
              <a:t>(Volume)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다양성</a:t>
            </a:r>
            <a:r>
              <a:rPr lang="en-US" altLang="ko-KR" dirty="0"/>
              <a:t>(Variety)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속도</a:t>
            </a:r>
            <a:r>
              <a:rPr lang="en-US" altLang="ko-KR" dirty="0"/>
              <a:t>(Velocity)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진실성</a:t>
            </a:r>
            <a:r>
              <a:rPr lang="en-US" altLang="ko-KR" dirty="0"/>
              <a:t>(Veracity)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CA4E918-BD48-B6DC-205B-BF8626DBED98}"/>
              </a:ext>
            </a:extLst>
          </p:cNvPr>
          <p:cNvSpPr/>
          <p:nvPr/>
        </p:nvSpPr>
        <p:spPr>
          <a:xfrm>
            <a:off x="872836" y="1527464"/>
            <a:ext cx="9944100" cy="1267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데이터의 수집 및 저장 기술의 발전에 따라 분석을 위한 하드웨어적 한계는 존재하지 않는다고 봐도 무방하다</a:t>
            </a:r>
            <a:r>
              <a:rPr lang="en-US" altLang="ko-KR" dirty="0"/>
              <a:t>. </a:t>
            </a:r>
            <a:r>
              <a:rPr lang="ko-KR" altLang="en-US" dirty="0"/>
              <a:t>빅데이터가 도래한 </a:t>
            </a:r>
            <a:r>
              <a:rPr lang="en-US" altLang="ko-KR" dirty="0"/>
              <a:t>21</a:t>
            </a:r>
            <a:r>
              <a:rPr lang="ko-KR" altLang="en-US" dirty="0"/>
              <a:t>세기 분석 목적에 맞게 데이터를 선별 및 </a:t>
            </a:r>
            <a:r>
              <a:rPr lang="ko-KR" altLang="en-US" dirty="0" err="1"/>
              <a:t>전처리하여</a:t>
            </a:r>
            <a:r>
              <a:rPr lang="ko-KR" altLang="en-US" dirty="0"/>
              <a:t> 분석하는 </a:t>
            </a:r>
            <a:r>
              <a:rPr lang="en-US" altLang="ko-KR" dirty="0"/>
              <a:t>(A) </a:t>
            </a:r>
            <a:r>
              <a:rPr lang="ko-KR" altLang="en-US" dirty="0"/>
              <a:t>방식에서 가능한 한 많은 데이터를 분석 대상으로 보는 </a:t>
            </a:r>
            <a:r>
              <a:rPr lang="en-US" altLang="ko-KR" dirty="0"/>
              <a:t>(B) </a:t>
            </a:r>
            <a:r>
              <a:rPr lang="ko-KR" altLang="en-US" dirty="0"/>
              <a:t>방식으로의 변화가 발생했다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619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C1771-5E84-75E1-0309-8B6FF0943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134971-62A3-592E-7C35-E94FE3031B42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이해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데이터의 가치와 미래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D73209-A42F-A6A2-BE9F-CC1642DDACF5}"/>
              </a:ext>
            </a:extLst>
          </p:cNvPr>
          <p:cNvSpPr txBox="1"/>
          <p:nvPr/>
        </p:nvSpPr>
        <p:spPr>
          <a:xfrm>
            <a:off x="395111" y="970845"/>
            <a:ext cx="10995378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가지 빅데이터 기본 테크닉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연관 규칙 학습 </a:t>
            </a:r>
            <a:r>
              <a:rPr lang="en-US" altLang="ko-KR" dirty="0"/>
              <a:t>: </a:t>
            </a:r>
            <a:r>
              <a:rPr lang="ko-KR" altLang="en-US" dirty="0"/>
              <a:t>변수 간 상관관계 분석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유형분석 </a:t>
            </a:r>
            <a:r>
              <a:rPr lang="en-US" altLang="ko-KR" dirty="0"/>
              <a:t>: </a:t>
            </a:r>
            <a:r>
              <a:rPr lang="ko-KR" altLang="en-US" dirty="0"/>
              <a:t>범주를 찾아 분류 분석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유전 알고리즘 </a:t>
            </a:r>
            <a:r>
              <a:rPr lang="en-US" altLang="ko-KR" dirty="0"/>
              <a:t>: </a:t>
            </a:r>
            <a:r>
              <a:rPr lang="ko-KR" altLang="en-US" dirty="0"/>
              <a:t>최적화를 위한 분석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기계학습 </a:t>
            </a:r>
            <a:r>
              <a:rPr lang="en-US" altLang="ko-KR" dirty="0"/>
              <a:t>(Machine Learning) : </a:t>
            </a:r>
            <a:r>
              <a:rPr lang="ko-KR" altLang="en-US" dirty="0"/>
              <a:t>데이터로부터 규칙을 찾아 예측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회귀분석 </a:t>
            </a:r>
            <a:r>
              <a:rPr lang="en-US" altLang="ko-KR" dirty="0"/>
              <a:t>: </a:t>
            </a:r>
            <a:r>
              <a:rPr lang="ko-KR" altLang="en-US" dirty="0"/>
              <a:t>독립변수의 원인으로 종속변수의 결과를 예측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감정분석 </a:t>
            </a:r>
            <a:r>
              <a:rPr lang="en-US" altLang="ko-KR" dirty="0"/>
              <a:t>: </a:t>
            </a:r>
            <a:r>
              <a:rPr lang="ko-KR" altLang="en-US" dirty="0"/>
              <a:t>비정형 데이터 마이닝</a:t>
            </a:r>
            <a:r>
              <a:rPr lang="en-US" altLang="ko-KR" dirty="0"/>
              <a:t>, </a:t>
            </a:r>
            <a:r>
              <a:rPr lang="ko-KR" altLang="en-US" dirty="0"/>
              <a:t>긍정</a:t>
            </a:r>
            <a:r>
              <a:rPr lang="en-US" altLang="ko-KR" dirty="0"/>
              <a:t>, </a:t>
            </a:r>
            <a:r>
              <a:rPr lang="ko-KR" altLang="en-US" dirty="0"/>
              <a:t>부정 선별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소셜 네트워크 분석 </a:t>
            </a:r>
            <a:r>
              <a:rPr lang="en-US" altLang="ko-KR" dirty="0"/>
              <a:t>: </a:t>
            </a:r>
            <a:r>
              <a:rPr lang="ko-KR" altLang="en-US" dirty="0"/>
              <a:t>사회 관계망 분석</a:t>
            </a:r>
            <a:r>
              <a:rPr lang="en-US" altLang="ko-KR" dirty="0"/>
              <a:t>, </a:t>
            </a:r>
            <a:r>
              <a:rPr lang="ko-KR" altLang="en-US" dirty="0"/>
              <a:t>관계 분석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6966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F1EE2-FA35-7C78-0916-A41D2F088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07B781-0599-3F8B-027C-F59A4A8CAE29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이해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데이터의 가치와 미래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BAC5A4-D52A-53E4-67F0-A7A1B881C3C8}"/>
              </a:ext>
            </a:extLst>
          </p:cNvPr>
          <p:cNvSpPr txBox="1"/>
          <p:nvPr/>
        </p:nvSpPr>
        <p:spPr>
          <a:xfrm>
            <a:off x="395111" y="970845"/>
            <a:ext cx="10995378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빅데이터의 위기요인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통제방안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사생활 침해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사용자 행동패턴 파악</a:t>
            </a:r>
            <a:r>
              <a:rPr lang="en-US" altLang="ko-KR" dirty="0"/>
              <a:t>, SNS</a:t>
            </a:r>
            <a:r>
              <a:rPr lang="ko-KR" altLang="en-US" dirty="0"/>
              <a:t>를 통해 얻은 정보로 </a:t>
            </a:r>
            <a:r>
              <a:rPr lang="ko-KR" altLang="en-US" dirty="0" err="1"/>
              <a:t>빈집털이</a:t>
            </a:r>
            <a:r>
              <a:rPr lang="ko-KR" altLang="en-US" dirty="0"/>
              <a:t> 등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통제방안 </a:t>
            </a:r>
            <a:r>
              <a:rPr lang="en-US" altLang="ko-KR" dirty="0"/>
              <a:t>: </a:t>
            </a:r>
            <a:r>
              <a:rPr lang="ko-KR" altLang="en-US" dirty="0"/>
              <a:t>동의 → 책임 </a:t>
            </a:r>
            <a:r>
              <a:rPr lang="en-US" altLang="ko-KR" dirty="0"/>
              <a:t>(</a:t>
            </a:r>
            <a:r>
              <a:rPr lang="ko-KR" altLang="en-US" dirty="0"/>
              <a:t>개인정보 제공자의 동의 보단 개인정보 사용자의 책임으로 해결</a:t>
            </a:r>
            <a:r>
              <a:rPr lang="en-US" altLang="ko-KR" dirty="0"/>
              <a:t>)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책임원칙 훼손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책임이 없는데도 불구하고 불이익</a:t>
            </a:r>
            <a:r>
              <a:rPr lang="en-US" altLang="ko-KR" dirty="0"/>
              <a:t>. Ex) </a:t>
            </a:r>
            <a:r>
              <a:rPr lang="ko-KR" altLang="en-US" dirty="0"/>
              <a:t>신용카드 발급여부에 따른 불이익</a:t>
            </a:r>
            <a:r>
              <a:rPr lang="en-US" altLang="ko-KR" dirty="0"/>
              <a:t>, </a:t>
            </a:r>
            <a:r>
              <a:rPr lang="ko-KR" altLang="en-US" dirty="0"/>
              <a:t>범죄 예측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통제방안 </a:t>
            </a:r>
            <a:r>
              <a:rPr lang="en-US" altLang="ko-KR" dirty="0"/>
              <a:t>: </a:t>
            </a:r>
            <a:r>
              <a:rPr lang="ko-KR" altLang="en-US" dirty="0"/>
              <a:t>결과 기반 책임 원칙 고수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오용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데이터 과신</a:t>
            </a:r>
            <a:r>
              <a:rPr lang="en-US" altLang="ko-KR" dirty="0"/>
              <a:t>. Ex) </a:t>
            </a:r>
            <a:r>
              <a:rPr lang="ko-KR" altLang="en-US" dirty="0"/>
              <a:t>비행기 탑승 금지자 목록에 미 상원 의원 포함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  </a:t>
            </a:r>
            <a:r>
              <a:rPr lang="ko-KR" altLang="en-US" dirty="0"/>
              <a:t>통제방안 </a:t>
            </a:r>
            <a:r>
              <a:rPr lang="en-US" altLang="ko-KR" dirty="0"/>
              <a:t>: </a:t>
            </a:r>
            <a:r>
              <a:rPr lang="ko-KR" altLang="en-US" dirty="0"/>
              <a:t>알고리즘 접근 허용 </a:t>
            </a:r>
            <a:r>
              <a:rPr lang="en-US" altLang="ko-KR" dirty="0"/>
              <a:t>(</a:t>
            </a:r>
            <a:r>
              <a:rPr lang="ko-KR" altLang="en-US" dirty="0"/>
              <a:t>전문인력 </a:t>
            </a:r>
            <a:r>
              <a:rPr lang="en-US" altLang="ko-KR" dirty="0"/>
              <a:t>: </a:t>
            </a:r>
            <a:r>
              <a:rPr lang="en-US" altLang="ko-KR" dirty="0" err="1"/>
              <a:t>Algorithmist</a:t>
            </a:r>
            <a:r>
              <a:rPr lang="en-US" altLang="ko-KR" dirty="0"/>
              <a:t>)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7281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EDCA7-687E-054E-E2D1-7F6B58818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0A275E-399F-59AF-863B-07F15B407848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강사 소개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7913E2-372A-974E-AB36-20C098BFEDBC}"/>
              </a:ext>
            </a:extLst>
          </p:cNvPr>
          <p:cNvSpPr txBox="1"/>
          <p:nvPr/>
        </p:nvSpPr>
        <p:spPr>
          <a:xfrm>
            <a:off x="1358537" y="1062446"/>
            <a:ext cx="907433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약력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en-US" altLang="ko-KR" dirty="0"/>
              <a:t>::  </a:t>
            </a:r>
            <a:r>
              <a:rPr lang="ko-KR" altLang="en-US" dirty="0"/>
              <a:t>충북대학교 정보통계학 전공</a:t>
            </a:r>
            <a:endParaRPr lang="en-US" altLang="ko-KR" dirty="0"/>
          </a:p>
          <a:p>
            <a:r>
              <a:rPr lang="en-US" altLang="ko-KR" dirty="0"/>
              <a:t>::  </a:t>
            </a:r>
            <a:r>
              <a:rPr lang="ko-KR" altLang="en-US" dirty="0"/>
              <a:t>통계인재개발원 </a:t>
            </a:r>
            <a:r>
              <a:rPr lang="en-US" altLang="ko-KR" dirty="0"/>
              <a:t>SAS </a:t>
            </a:r>
            <a:r>
              <a:rPr lang="ko-KR" altLang="en-US" dirty="0"/>
              <a:t>초</a:t>
            </a:r>
            <a:r>
              <a:rPr lang="en-US" altLang="ko-KR" dirty="0"/>
              <a:t>·</a:t>
            </a:r>
            <a:r>
              <a:rPr lang="ko-KR" altLang="en-US" dirty="0"/>
              <a:t>중</a:t>
            </a:r>
            <a:r>
              <a:rPr lang="en-US" altLang="ko-KR" dirty="0"/>
              <a:t> ·</a:t>
            </a:r>
            <a:r>
              <a:rPr lang="ko-KR" altLang="en-US" dirty="0"/>
              <a:t>고급 프로그래밍 과정 보조강사</a:t>
            </a:r>
            <a:endParaRPr lang="en-US" altLang="ko-KR" dirty="0"/>
          </a:p>
          <a:p>
            <a:r>
              <a:rPr lang="en-US" altLang="ko-KR" dirty="0"/>
              <a:t>::  </a:t>
            </a:r>
            <a:r>
              <a:rPr lang="ko-KR" altLang="en-US" dirty="0"/>
              <a:t>㈜ </a:t>
            </a:r>
            <a:r>
              <a:rPr lang="ko-KR" altLang="en-US" dirty="0" err="1"/>
              <a:t>신테카바이오</a:t>
            </a:r>
            <a:r>
              <a:rPr lang="ko-KR" altLang="en-US" dirty="0"/>
              <a:t> </a:t>
            </a:r>
            <a:r>
              <a:rPr lang="en-US" altLang="ko-KR" dirty="0"/>
              <a:t>AI</a:t>
            </a:r>
            <a:r>
              <a:rPr lang="ko-KR" altLang="en-US" dirty="0"/>
              <a:t>신약개발전략기획팀 주임연구원</a:t>
            </a:r>
            <a:endParaRPr lang="en-US" altLang="ko-KR" dirty="0"/>
          </a:p>
          <a:p>
            <a:r>
              <a:rPr lang="en-US" altLang="ko-KR" dirty="0"/>
              <a:t>::  </a:t>
            </a:r>
            <a:r>
              <a:rPr lang="ko-KR" altLang="en-US" dirty="0"/>
              <a:t>㈜ </a:t>
            </a:r>
            <a:r>
              <a:rPr lang="ko-KR" altLang="en-US" dirty="0" err="1"/>
              <a:t>마루이엔지</a:t>
            </a:r>
            <a:r>
              <a:rPr lang="ko-KR" altLang="en-US" dirty="0"/>
              <a:t> 시스템 관리 및 개발 주임 </a:t>
            </a:r>
            <a:r>
              <a:rPr lang="en-US" altLang="ko-KR" dirty="0"/>
              <a:t>(</a:t>
            </a:r>
            <a:r>
              <a:rPr lang="ko-KR" altLang="en-US" dirty="0"/>
              <a:t>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::  </a:t>
            </a:r>
            <a:r>
              <a:rPr lang="ko-KR" altLang="en-US" dirty="0"/>
              <a:t>코리아 </a:t>
            </a:r>
            <a:r>
              <a:rPr lang="en-US" altLang="ko-KR" dirty="0"/>
              <a:t>IT </a:t>
            </a:r>
            <a:r>
              <a:rPr lang="ko-KR" altLang="en-US" dirty="0"/>
              <a:t>아카데미 파이썬 프로그래밍 </a:t>
            </a:r>
            <a:r>
              <a:rPr lang="en-US" altLang="ko-KR" dirty="0"/>
              <a:t>&amp; </a:t>
            </a:r>
            <a:r>
              <a:rPr lang="en-US" altLang="ko-KR" dirty="0" err="1"/>
              <a:t>ADsP</a:t>
            </a:r>
            <a:r>
              <a:rPr lang="ko-KR" altLang="en-US" dirty="0"/>
              <a:t> 자격 강사 </a:t>
            </a:r>
            <a:r>
              <a:rPr lang="en-US" altLang="ko-KR" dirty="0"/>
              <a:t>(</a:t>
            </a:r>
            <a:r>
              <a:rPr lang="ko-KR" altLang="en-US" dirty="0"/>
              <a:t>현</a:t>
            </a:r>
            <a:r>
              <a:rPr lang="en-US" altLang="ko-KR" dirty="0"/>
              <a:t>)</a:t>
            </a:r>
          </a:p>
          <a:p>
            <a:endParaRPr lang="en-US" altLang="ko-KR" sz="1400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기술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자격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en-US" altLang="ko-KR" dirty="0"/>
              <a:t>::  </a:t>
            </a:r>
            <a:r>
              <a:rPr lang="en-US" altLang="ko-KR" dirty="0" err="1"/>
              <a:t>ADsP</a:t>
            </a:r>
            <a:r>
              <a:rPr lang="en-US" altLang="ko-KR" dirty="0"/>
              <a:t> </a:t>
            </a:r>
            <a:r>
              <a:rPr lang="ko-KR" altLang="en-US" dirty="0"/>
              <a:t>데이터 분석 준전문가</a:t>
            </a:r>
            <a:endParaRPr lang="en-US" altLang="ko-KR" dirty="0"/>
          </a:p>
          <a:p>
            <a:r>
              <a:rPr lang="en-US" altLang="ko-KR" dirty="0"/>
              <a:t>::  SQLD SQL</a:t>
            </a:r>
            <a:r>
              <a:rPr lang="ko-KR" altLang="en-US" dirty="0"/>
              <a:t>개발자</a:t>
            </a:r>
            <a:endParaRPr lang="en-US" altLang="ko-KR" dirty="0"/>
          </a:p>
          <a:p>
            <a:r>
              <a:rPr lang="en-US" altLang="ko-KR" dirty="0"/>
              <a:t>::  </a:t>
            </a:r>
            <a:r>
              <a:rPr lang="ko-KR" altLang="en-US" dirty="0"/>
              <a:t>사회조사분석사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::  Python</a:t>
            </a:r>
            <a:r>
              <a:rPr lang="ko-KR" altLang="en-US" dirty="0"/>
              <a:t> 알고리즘</a:t>
            </a:r>
            <a:r>
              <a:rPr lang="en-US" altLang="ko-KR" dirty="0"/>
              <a:t>, </a:t>
            </a:r>
            <a:r>
              <a:rPr lang="ko-KR" altLang="en-US" dirty="0" err="1"/>
              <a:t>백앤드</a:t>
            </a:r>
            <a:r>
              <a:rPr lang="en-US" altLang="ko-KR" dirty="0"/>
              <a:t>, Linux </a:t>
            </a:r>
            <a:r>
              <a:rPr lang="ko-KR" altLang="en-US" dirty="0"/>
              <a:t>시스템 제어 개발</a:t>
            </a:r>
            <a:endParaRPr lang="en-US" altLang="ko-KR" dirty="0"/>
          </a:p>
          <a:p>
            <a:r>
              <a:rPr lang="en-US" altLang="ko-KR" dirty="0"/>
              <a:t>::  R </a:t>
            </a:r>
            <a:r>
              <a:rPr lang="ko-KR" altLang="en-US" dirty="0"/>
              <a:t>시각화</a:t>
            </a:r>
            <a:r>
              <a:rPr lang="en-US" altLang="ko-KR" dirty="0"/>
              <a:t>, </a:t>
            </a:r>
            <a:r>
              <a:rPr lang="ko-KR" altLang="en-US" dirty="0"/>
              <a:t>데이터 분석</a:t>
            </a:r>
            <a:endParaRPr lang="en-US" altLang="ko-KR" dirty="0"/>
          </a:p>
          <a:p>
            <a:r>
              <a:rPr lang="en-US" altLang="ko-KR" dirty="0"/>
              <a:t>::  SAS,</a:t>
            </a:r>
            <a:r>
              <a:rPr lang="ko-KR" altLang="en-US" dirty="0"/>
              <a:t> </a:t>
            </a:r>
            <a:r>
              <a:rPr lang="en-US" altLang="ko-KR" dirty="0"/>
              <a:t>SPSS</a:t>
            </a:r>
            <a:r>
              <a:rPr lang="ko-KR" altLang="en-US" dirty="0"/>
              <a:t> 통계분석 프로그래밍</a:t>
            </a:r>
            <a:endParaRPr lang="en-US" altLang="ko-KR" dirty="0"/>
          </a:p>
          <a:p>
            <a:r>
              <a:rPr lang="en-US" altLang="ko-KR" dirty="0"/>
              <a:t>::  Java,</a:t>
            </a:r>
            <a:r>
              <a:rPr lang="ko-KR" altLang="en-US" dirty="0"/>
              <a:t> </a:t>
            </a:r>
            <a:r>
              <a:rPr lang="en-US" altLang="ko-KR" dirty="0"/>
              <a:t>HTML,</a:t>
            </a:r>
            <a:r>
              <a:rPr lang="ko-KR" altLang="en-US" dirty="0"/>
              <a:t> </a:t>
            </a:r>
            <a:r>
              <a:rPr lang="en-US" altLang="ko-KR" dirty="0"/>
              <a:t>CSS, </a:t>
            </a:r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 err="1"/>
              <a:t>웹개발</a:t>
            </a:r>
            <a:endParaRPr lang="en-US" altLang="ko-KR" dirty="0"/>
          </a:p>
          <a:p>
            <a:r>
              <a:rPr lang="en-US" altLang="ko-KR" dirty="0"/>
              <a:t>::  Linux </a:t>
            </a:r>
            <a:r>
              <a:rPr lang="ko-KR" altLang="en-US" dirty="0"/>
              <a:t>시스템 관리 및 </a:t>
            </a:r>
            <a:r>
              <a:rPr lang="en-US" altLang="ko-KR" dirty="0"/>
              <a:t>Shell Script</a:t>
            </a:r>
          </a:p>
        </p:txBody>
      </p:sp>
    </p:spTree>
    <p:extLst>
      <p:ext uri="{BB962C8B-B14F-4D97-AF65-F5344CB8AC3E}">
        <p14:creationId xmlns:p14="http://schemas.microsoft.com/office/powerpoint/2010/main" val="2334578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5B863-98A9-4837-FCB5-A32D5FCF3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E61906-8F97-F66A-9219-5D86F154CA3F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이해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데이터의 가치와 미래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63A535-0A85-78AD-24C7-891D4824CCBA}"/>
              </a:ext>
            </a:extLst>
          </p:cNvPr>
          <p:cNvSpPr txBox="1"/>
          <p:nvPr/>
        </p:nvSpPr>
        <p:spPr>
          <a:xfrm>
            <a:off x="395111" y="970845"/>
            <a:ext cx="10995378" cy="535531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빅데이터의 위기 요인과 그에 대한 통제 방안을 올바르게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짝지은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 err="1"/>
              <a:t>ㄱ</a:t>
            </a:r>
            <a:r>
              <a:rPr lang="en-US" altLang="ko-KR" dirty="0"/>
              <a:t>, </a:t>
            </a:r>
            <a:r>
              <a:rPr lang="ko-KR" altLang="en-US" dirty="0"/>
              <a:t>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ㄱ</a:t>
            </a:r>
            <a:r>
              <a:rPr lang="en-US" altLang="ko-KR" dirty="0"/>
              <a:t>, </a:t>
            </a:r>
            <a:r>
              <a:rPr lang="ko-KR" altLang="en-US" dirty="0" err="1"/>
              <a:t>ㄷ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ㄴ</a:t>
            </a:r>
            <a:r>
              <a:rPr lang="en-US" altLang="ko-KR" dirty="0"/>
              <a:t>, </a:t>
            </a:r>
            <a:r>
              <a:rPr lang="ko-KR" altLang="en-US" dirty="0" err="1"/>
              <a:t>ㄷ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ㄱ</a:t>
            </a:r>
            <a:r>
              <a:rPr lang="en-US" altLang="ko-KR" dirty="0"/>
              <a:t>,</a:t>
            </a:r>
            <a:r>
              <a:rPr lang="ko-KR" altLang="en-US" dirty="0"/>
              <a:t> ㄴ</a:t>
            </a:r>
            <a:r>
              <a:rPr lang="en-US" altLang="ko-KR" dirty="0"/>
              <a:t>, </a:t>
            </a:r>
            <a:r>
              <a:rPr lang="ko-KR" altLang="en-US" dirty="0" err="1"/>
              <a:t>ㄷ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아래 보기에서 설명하는 직업은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알고리즈미스트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분석가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사이언티스트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엔지니어</a:t>
            </a:r>
            <a:endParaRPr lang="en-US" altLang="ko-KR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947E7F6-A3D3-C303-E5BC-57C824E794C3}"/>
              </a:ext>
            </a:extLst>
          </p:cNvPr>
          <p:cNvSpPr/>
          <p:nvPr/>
        </p:nvSpPr>
        <p:spPr>
          <a:xfrm>
            <a:off x="872836" y="1527465"/>
            <a:ext cx="9944100" cy="9455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/>
              <a:t>ㄱ</a:t>
            </a:r>
            <a:r>
              <a:rPr lang="en-US" altLang="ko-KR" dirty="0"/>
              <a:t>. </a:t>
            </a:r>
            <a:r>
              <a:rPr lang="ko-KR" altLang="en-US" dirty="0"/>
              <a:t>사생활 침해 </a:t>
            </a:r>
            <a:r>
              <a:rPr lang="en-US" altLang="ko-KR" dirty="0"/>
              <a:t>– </a:t>
            </a:r>
            <a:r>
              <a:rPr lang="ko-KR" altLang="en-US" dirty="0"/>
              <a:t>사용자 책임</a:t>
            </a:r>
            <a:endParaRPr lang="en-US" altLang="ko-KR" dirty="0"/>
          </a:p>
          <a:p>
            <a:r>
              <a:rPr lang="ko-KR" altLang="en-US" dirty="0" err="1"/>
              <a:t>ㄴ</a:t>
            </a:r>
            <a:r>
              <a:rPr lang="en-US" altLang="ko-KR" dirty="0"/>
              <a:t>. </a:t>
            </a:r>
            <a:r>
              <a:rPr lang="ko-KR" altLang="en-US" dirty="0"/>
              <a:t>책임 원칙 훼손 </a:t>
            </a:r>
            <a:r>
              <a:rPr lang="en-US" altLang="ko-KR" dirty="0"/>
              <a:t>– </a:t>
            </a:r>
            <a:r>
              <a:rPr lang="ko-KR" altLang="en-US" dirty="0"/>
              <a:t>결과 기반 책임 원칙 고수</a:t>
            </a:r>
            <a:endParaRPr lang="en-US" altLang="ko-KR" dirty="0"/>
          </a:p>
          <a:p>
            <a:r>
              <a:rPr lang="ko-KR" altLang="en-US" dirty="0" err="1"/>
              <a:t>ㄷ</a:t>
            </a:r>
            <a:r>
              <a:rPr lang="en-US" altLang="ko-KR" dirty="0"/>
              <a:t>. </a:t>
            </a:r>
            <a:r>
              <a:rPr lang="ko-KR" altLang="en-US" dirty="0"/>
              <a:t>데이터 오용 </a:t>
            </a:r>
            <a:r>
              <a:rPr lang="en-US" altLang="ko-KR" dirty="0"/>
              <a:t>– </a:t>
            </a:r>
            <a:r>
              <a:rPr lang="ko-KR" altLang="en-US" dirty="0"/>
              <a:t>알고리즘 접근 제한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F3F2545-DE3B-B0B5-4E3B-E6B79107C202}"/>
              </a:ext>
            </a:extLst>
          </p:cNvPr>
          <p:cNvSpPr/>
          <p:nvPr/>
        </p:nvSpPr>
        <p:spPr>
          <a:xfrm>
            <a:off x="872836" y="4457700"/>
            <a:ext cx="9944100" cy="5957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다양한 산업 분야에서 생성된 알고리즘으로 부당한 피해를 입지 않도록 돕는 직업이다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이들은 알고리즘을 해석해 피해를 본 사람을 구제하는 전문가다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486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B2CF2-2F00-3F97-92BB-CD2C572FE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E6DFF8-A2AB-4746-4112-525241E2C778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이해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데이터의 가치와 미래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46FF77-86D5-E4F9-C3D3-53EDD44400BA}"/>
              </a:ext>
            </a:extLst>
          </p:cNvPr>
          <p:cNvSpPr txBox="1"/>
          <p:nvPr/>
        </p:nvSpPr>
        <p:spPr>
          <a:xfrm>
            <a:off x="374329" y="1947590"/>
            <a:ext cx="10995378" cy="9233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일차원적 분석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E36CF7-1749-8E85-FA89-D0311EA62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19010"/>
              </p:ext>
            </p:extLst>
          </p:nvPr>
        </p:nvGraphicFramePr>
        <p:xfrm>
          <a:off x="1872801" y="2306807"/>
          <a:ext cx="8351854" cy="1584960"/>
        </p:xfrm>
        <a:graphic>
          <a:graphicData uri="http://schemas.openxmlformats.org/drawingml/2006/table">
            <a:tbl>
              <a:tblPr/>
              <a:tblGrid>
                <a:gridCol w="1827484">
                  <a:extLst>
                    <a:ext uri="{9D8B030D-6E8A-4147-A177-3AD203B41FA5}">
                      <a16:colId xmlns:a16="http://schemas.microsoft.com/office/drawing/2014/main" val="3204206187"/>
                    </a:ext>
                  </a:extLst>
                </a:gridCol>
                <a:gridCol w="6524370">
                  <a:extLst>
                    <a:ext uri="{9D8B030D-6E8A-4147-A177-3AD203B41FA5}">
                      <a16:colId xmlns:a16="http://schemas.microsoft.com/office/drawing/2014/main" val="1424364576"/>
                    </a:ext>
                  </a:extLst>
                </a:gridCol>
              </a:tblGrid>
              <a:tr h="316517"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effectLst/>
                        </a:rPr>
                        <a:t>산업</a:t>
                      </a: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effectLst/>
                        </a:rPr>
                        <a:t>일차원적 분석 애플리케이션</a:t>
                      </a: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950764"/>
                  </a:ext>
                </a:extLst>
              </a:tr>
              <a:tr h="263764"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</a:rPr>
                        <a:t>금융 서비스</a:t>
                      </a: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</a:rPr>
                        <a:t>신용점수 산정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사기 탐지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가격 책정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693475"/>
                  </a:ext>
                </a:extLst>
              </a:tr>
              <a:tr h="263764"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</a:rPr>
                        <a:t>에너지</a:t>
                      </a: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effectLst/>
                        </a:rPr>
                        <a:t>트레이딩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공급</a:t>
                      </a:r>
                      <a:r>
                        <a:rPr lang="en-US" altLang="ko-KR" sz="1400" dirty="0">
                          <a:effectLst/>
                        </a:rPr>
                        <a:t>/</a:t>
                      </a:r>
                      <a:r>
                        <a:rPr lang="ko-KR" altLang="en-US" sz="1400" dirty="0">
                          <a:effectLst/>
                        </a:rPr>
                        <a:t>수요 예측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215534"/>
                  </a:ext>
                </a:extLst>
              </a:tr>
              <a:tr h="263764"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</a:rPr>
                        <a:t>병원</a:t>
                      </a: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</a:rPr>
                        <a:t>가격 책정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고객 로열티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수익 관리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778594"/>
                  </a:ext>
                </a:extLst>
              </a:tr>
              <a:tr h="263764"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</a:rPr>
                        <a:t>정부</a:t>
                      </a: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</a:rPr>
                        <a:t>사기탐지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사례관리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범죄방지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수익 최적화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06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103C19E-A935-D7C9-4FE8-5F477D208D4B}"/>
              </a:ext>
            </a:extLst>
          </p:cNvPr>
          <p:cNvSpPr txBox="1"/>
          <p:nvPr/>
        </p:nvSpPr>
        <p:spPr>
          <a:xfrm>
            <a:off x="374329" y="1158335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빅데이터 분석의 핵심은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‘Big’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아닌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인사이트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n-US" altLang="ko-KR" dirty="0"/>
          </a:p>
          <a:p>
            <a:r>
              <a:rPr lang="ko-KR" altLang="en-US" dirty="0"/>
              <a:t>데이터의 양보다 데이터의 가치가 더 중요하다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8A13B9-CD9D-79BD-A652-AFF8D98E0C9E}"/>
              </a:ext>
            </a:extLst>
          </p:cNvPr>
          <p:cNvSpPr txBox="1"/>
          <p:nvPr/>
        </p:nvSpPr>
        <p:spPr>
          <a:xfrm>
            <a:off x="374329" y="3987081"/>
            <a:ext cx="94530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사이언스 구성 요소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Analytics : </a:t>
            </a:r>
            <a:r>
              <a:rPr lang="ko-KR" altLang="en-US" dirty="0"/>
              <a:t>수학</a:t>
            </a:r>
            <a:r>
              <a:rPr lang="en-US" altLang="ko-KR" dirty="0"/>
              <a:t>, </a:t>
            </a:r>
            <a:r>
              <a:rPr lang="ko-KR" altLang="en-US" dirty="0"/>
              <a:t>확률 모델</a:t>
            </a:r>
            <a:r>
              <a:rPr lang="en-US" altLang="ko-KR" dirty="0"/>
              <a:t>, </a:t>
            </a:r>
            <a:r>
              <a:rPr lang="ko-KR" altLang="en-US" dirty="0"/>
              <a:t>분석 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IT(Data Management) : </a:t>
            </a:r>
            <a:r>
              <a:rPr lang="ko-KR" altLang="en-US" dirty="0"/>
              <a:t>프로그래밍</a:t>
            </a:r>
            <a:r>
              <a:rPr lang="en-US" altLang="ko-KR" dirty="0"/>
              <a:t>, </a:t>
            </a:r>
            <a:r>
              <a:rPr lang="ko-KR" altLang="en-US" dirty="0"/>
              <a:t>데이터 엔지니어링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비즈니스 분석 </a:t>
            </a:r>
            <a:r>
              <a:rPr lang="en-US" altLang="ko-KR" dirty="0"/>
              <a:t>: </a:t>
            </a:r>
            <a:r>
              <a:rPr lang="ko-KR" altLang="en-US" dirty="0"/>
              <a:t>커뮤니케이션</a:t>
            </a:r>
            <a:r>
              <a:rPr lang="en-US" altLang="ko-KR" dirty="0"/>
              <a:t>, </a:t>
            </a:r>
            <a:r>
              <a:rPr lang="ko-KR" altLang="en-US" dirty="0"/>
              <a:t>프레젠테이션</a:t>
            </a:r>
            <a:r>
              <a:rPr lang="en-US" altLang="ko-KR" dirty="0"/>
              <a:t>, </a:t>
            </a:r>
            <a:r>
              <a:rPr lang="ko-KR" altLang="en-US" dirty="0"/>
              <a:t>스토리텔링</a:t>
            </a:r>
            <a:r>
              <a:rPr lang="en-US" altLang="ko-KR" dirty="0"/>
              <a:t>, </a:t>
            </a:r>
            <a:r>
              <a:rPr lang="ko-KR" altLang="en-US" dirty="0"/>
              <a:t>시각화 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사이언티스트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요구 역량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하드스킬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빅데이터 이론 지식</a:t>
            </a:r>
            <a:r>
              <a:rPr lang="en-US" altLang="ko-KR" dirty="0"/>
              <a:t>, </a:t>
            </a:r>
            <a:r>
              <a:rPr lang="ko-KR" altLang="en-US" dirty="0"/>
              <a:t>분석기술 숙련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소프트 스킬 </a:t>
            </a:r>
            <a:r>
              <a:rPr lang="en-US" altLang="ko-KR" dirty="0"/>
              <a:t>: </a:t>
            </a:r>
            <a:r>
              <a:rPr lang="ko-KR" altLang="en-US" dirty="0"/>
              <a:t>통찰력 있는 분석</a:t>
            </a:r>
            <a:r>
              <a:rPr lang="en-US" altLang="ko-KR" dirty="0"/>
              <a:t>, </a:t>
            </a:r>
            <a:r>
              <a:rPr lang="ko-KR" altLang="en-US" dirty="0"/>
              <a:t>설득력 있는 분석</a:t>
            </a:r>
            <a:r>
              <a:rPr lang="en-US" altLang="ko-KR" dirty="0"/>
              <a:t>, </a:t>
            </a:r>
            <a:r>
              <a:rPr lang="ko-KR" altLang="en-US" dirty="0"/>
              <a:t>다분야 협력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1605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F068D-06A3-2A40-3B94-8F9828904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9E5294-28BB-F058-6CA8-918D0511FE22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이해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데이터의 가치와 미래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A68EB0-1609-CB4E-B42B-917A8F031EC7}"/>
              </a:ext>
            </a:extLst>
          </p:cNvPr>
          <p:cNvSpPr txBox="1"/>
          <p:nvPr/>
        </p:nvSpPr>
        <p:spPr>
          <a:xfrm>
            <a:off x="395111" y="970845"/>
            <a:ext cx="10995378" cy="480131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데이터 사이언스의 구성 요소로 부적절한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네트워크 구축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웨어하우징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스토리텔링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패턴 인식과 학습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데이터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사이언티스트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요구 역량 중 소프트 스킬의 요소로 바르게 나열한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 err="1"/>
              <a:t>ㄱ</a:t>
            </a:r>
            <a:r>
              <a:rPr lang="en-US" altLang="ko-KR" dirty="0"/>
              <a:t>, </a:t>
            </a:r>
            <a:r>
              <a:rPr lang="ko-KR" altLang="en-US" dirty="0" err="1"/>
              <a:t>ㄷ</a:t>
            </a:r>
            <a:r>
              <a:rPr lang="en-US" altLang="ko-KR" dirty="0"/>
              <a:t>, </a:t>
            </a:r>
            <a:r>
              <a:rPr lang="ko-KR" altLang="en-US" dirty="0"/>
              <a:t>ㄹ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ㄴ</a:t>
            </a:r>
            <a:r>
              <a:rPr lang="en-US" altLang="ko-KR" dirty="0"/>
              <a:t>, </a:t>
            </a:r>
            <a:r>
              <a:rPr lang="ko-KR" altLang="en-US" dirty="0"/>
              <a:t>ㄹ</a:t>
            </a:r>
            <a:r>
              <a:rPr lang="en-US" altLang="ko-KR" dirty="0"/>
              <a:t>, </a:t>
            </a:r>
            <a:r>
              <a:rPr lang="ko-KR" altLang="en-US" dirty="0" err="1"/>
              <a:t>ㅁ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ㄱ</a:t>
            </a:r>
            <a:r>
              <a:rPr lang="en-US" altLang="ko-KR" dirty="0"/>
              <a:t>, </a:t>
            </a:r>
            <a:r>
              <a:rPr lang="ko-KR" altLang="en-US" dirty="0" err="1"/>
              <a:t>ㄷ</a:t>
            </a:r>
            <a:r>
              <a:rPr lang="en-US" altLang="ko-KR" dirty="0"/>
              <a:t>, </a:t>
            </a:r>
            <a:r>
              <a:rPr lang="ko-KR" altLang="en-US" dirty="0" err="1"/>
              <a:t>ㅂ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ㄷ</a:t>
            </a:r>
            <a:r>
              <a:rPr lang="en-US" altLang="ko-KR" dirty="0"/>
              <a:t>, </a:t>
            </a:r>
            <a:r>
              <a:rPr lang="ko-KR" altLang="en-US" dirty="0"/>
              <a:t>ㄹ</a:t>
            </a:r>
            <a:r>
              <a:rPr lang="en-US" altLang="ko-KR" dirty="0"/>
              <a:t>, </a:t>
            </a:r>
            <a:r>
              <a:rPr lang="ko-KR" altLang="en-US" dirty="0" err="1"/>
              <a:t>ㅂ</a:t>
            </a:r>
            <a:endParaRPr lang="en-US" altLang="ko-KR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CAB4B10-ADF2-40B1-2012-08A36BD9E318}"/>
              </a:ext>
            </a:extLst>
          </p:cNvPr>
          <p:cNvSpPr/>
          <p:nvPr/>
        </p:nvSpPr>
        <p:spPr>
          <a:xfrm>
            <a:off x="1123950" y="3345874"/>
            <a:ext cx="9944100" cy="9663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/>
              <a:t>ㄱ</a:t>
            </a:r>
            <a:r>
              <a:rPr lang="en-US" altLang="ko-KR" dirty="0"/>
              <a:t>. </a:t>
            </a:r>
            <a:r>
              <a:rPr lang="ko-KR" altLang="en-US" dirty="0"/>
              <a:t>분석 설계 최적화</a:t>
            </a:r>
            <a:r>
              <a:rPr lang="en-US" altLang="ko-KR" dirty="0"/>
              <a:t>	</a:t>
            </a:r>
            <a:r>
              <a:rPr lang="ko-KR" altLang="en-US" dirty="0"/>
              <a:t>ㄴ</a:t>
            </a:r>
            <a:r>
              <a:rPr lang="en-US" altLang="ko-KR" dirty="0"/>
              <a:t>. </a:t>
            </a:r>
            <a:r>
              <a:rPr lang="ko-KR" altLang="en-US" dirty="0"/>
              <a:t>분석 방법론 습득</a:t>
            </a:r>
            <a:r>
              <a:rPr lang="en-US" altLang="ko-KR" dirty="0"/>
              <a:t>	</a:t>
            </a:r>
            <a:r>
              <a:rPr lang="ko-KR" altLang="en-US" dirty="0" err="1"/>
              <a:t>ㄷ</a:t>
            </a:r>
            <a:r>
              <a:rPr lang="en-US" altLang="ko-KR" dirty="0"/>
              <a:t>. </a:t>
            </a:r>
            <a:r>
              <a:rPr lang="ko-KR" altLang="en-US" dirty="0"/>
              <a:t>창의적 사고</a:t>
            </a:r>
            <a:endParaRPr lang="en-US" altLang="ko-KR" dirty="0"/>
          </a:p>
          <a:p>
            <a:r>
              <a:rPr lang="ko-KR" altLang="en-US" dirty="0" err="1"/>
              <a:t>ㄹ</a:t>
            </a:r>
            <a:r>
              <a:rPr lang="en-US" altLang="ko-KR" dirty="0"/>
              <a:t>. </a:t>
            </a:r>
            <a:r>
              <a:rPr lang="ko-KR" altLang="en-US" dirty="0"/>
              <a:t>스토리텔링</a:t>
            </a:r>
            <a:r>
              <a:rPr lang="en-US" altLang="ko-KR" dirty="0"/>
              <a:t>		</a:t>
            </a:r>
            <a:r>
              <a:rPr lang="ko-KR" altLang="en-US" dirty="0" err="1"/>
              <a:t>ㅁ</a:t>
            </a:r>
            <a:r>
              <a:rPr lang="en-US" altLang="ko-KR" dirty="0"/>
              <a:t>. </a:t>
            </a:r>
            <a:r>
              <a:rPr lang="ko-KR" altLang="en-US" dirty="0"/>
              <a:t>분석 노하우</a:t>
            </a:r>
            <a:r>
              <a:rPr lang="en-US" altLang="ko-KR" dirty="0"/>
              <a:t>		</a:t>
            </a:r>
            <a:r>
              <a:rPr lang="ko-KR" altLang="en-US" dirty="0" err="1"/>
              <a:t>ㅂ</a:t>
            </a:r>
            <a:r>
              <a:rPr lang="en-US" altLang="ko-KR" dirty="0"/>
              <a:t>. </a:t>
            </a:r>
            <a:r>
              <a:rPr lang="ko-KR" altLang="en-US" dirty="0"/>
              <a:t>커뮤니케이션</a:t>
            </a:r>
          </a:p>
        </p:txBody>
      </p:sp>
    </p:spTree>
    <p:extLst>
      <p:ext uri="{BB962C8B-B14F-4D97-AF65-F5344CB8AC3E}">
        <p14:creationId xmlns:p14="http://schemas.microsoft.com/office/powerpoint/2010/main" val="1762627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ABF96-58E8-5788-FC69-3AE24E22E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82111F9-4A4C-7D8A-6765-8D8EC6DD4D89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 err="1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ADsP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란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9F5919-3AD6-E8AC-CA58-8BA24982AD32}"/>
              </a:ext>
            </a:extLst>
          </p:cNvPr>
          <p:cNvSpPr txBox="1"/>
          <p:nvPr/>
        </p:nvSpPr>
        <p:spPr>
          <a:xfrm>
            <a:off x="4356330" y="1167227"/>
            <a:ext cx="347933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A</a:t>
            </a:r>
            <a:r>
              <a:rPr lang="en-US" altLang="ko-KR" sz="4000" dirty="0"/>
              <a:t>dvanced</a:t>
            </a:r>
          </a:p>
          <a:p>
            <a:r>
              <a:rPr lang="en-US" altLang="ko-KR" sz="4000" b="1" dirty="0"/>
              <a:t>D</a:t>
            </a:r>
            <a:r>
              <a:rPr lang="en-US" altLang="ko-KR" sz="4000" dirty="0"/>
              <a:t>ata</a:t>
            </a:r>
            <a:r>
              <a:rPr lang="ko-KR" altLang="en-US" sz="4000" dirty="0"/>
              <a:t> </a:t>
            </a:r>
            <a:r>
              <a:rPr lang="en-US" altLang="ko-KR" sz="4000" dirty="0"/>
              <a:t>Analytics</a:t>
            </a:r>
          </a:p>
          <a:p>
            <a:r>
              <a:rPr lang="en-US" altLang="ko-KR" sz="4000" b="1" dirty="0"/>
              <a:t>S</a:t>
            </a:r>
            <a:r>
              <a:rPr lang="en-US" altLang="ko-KR" sz="4000" dirty="0"/>
              <a:t>emi</a:t>
            </a:r>
          </a:p>
          <a:p>
            <a:r>
              <a:rPr lang="en-US" altLang="ko-KR" sz="4400" b="1" dirty="0"/>
              <a:t>P</a:t>
            </a:r>
            <a:r>
              <a:rPr lang="en-US" altLang="ko-KR" sz="4000" dirty="0"/>
              <a:t>rofessional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78B410-4D48-0C33-264A-F0A679789778}"/>
              </a:ext>
            </a:extLst>
          </p:cNvPr>
          <p:cNvSpPr txBox="1"/>
          <p:nvPr/>
        </p:nvSpPr>
        <p:spPr>
          <a:xfrm>
            <a:off x="241958" y="4930768"/>
            <a:ext cx="117080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데이터분석 준전문가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ADsP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: Advanced Data Analytics Semi-Professional)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란</a:t>
            </a:r>
            <a:endParaRPr lang="en-US" altLang="ko-KR" b="0" i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 algn="ctr"/>
            <a:endParaRPr lang="en-US" altLang="ko-KR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 algn="ctr"/>
            <a:r>
              <a:rPr lang="ko-KR" altLang="en-US" b="0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데이터 이해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에 대한 기본지식을 바탕으로 </a:t>
            </a:r>
            <a:r>
              <a:rPr lang="ko-KR" altLang="en-US" b="0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데이터분석 기획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및 </a:t>
            </a:r>
            <a:r>
              <a:rPr lang="ko-KR" altLang="en-US" b="0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데이터분석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등의 직무를 수행하는 실무자를 말한다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794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A5BCB-A561-5063-A4BD-7916E8212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580CDD-288F-687F-4236-03A04758902D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시험 안내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1BFF9A1-43D4-F991-1BA8-1F21AFD48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162078"/>
              </p:ext>
            </p:extLst>
          </p:nvPr>
        </p:nvGraphicFramePr>
        <p:xfrm>
          <a:off x="2039382" y="1113483"/>
          <a:ext cx="8113236" cy="2907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206">
                  <a:extLst>
                    <a:ext uri="{9D8B030D-6E8A-4147-A177-3AD203B41FA5}">
                      <a16:colId xmlns:a16="http://schemas.microsoft.com/office/drawing/2014/main" val="3317045803"/>
                    </a:ext>
                  </a:extLst>
                </a:gridCol>
                <a:gridCol w="1352206">
                  <a:extLst>
                    <a:ext uri="{9D8B030D-6E8A-4147-A177-3AD203B41FA5}">
                      <a16:colId xmlns:a16="http://schemas.microsoft.com/office/drawing/2014/main" val="1455892345"/>
                    </a:ext>
                  </a:extLst>
                </a:gridCol>
                <a:gridCol w="1352206">
                  <a:extLst>
                    <a:ext uri="{9D8B030D-6E8A-4147-A177-3AD203B41FA5}">
                      <a16:colId xmlns:a16="http://schemas.microsoft.com/office/drawing/2014/main" val="4269892129"/>
                    </a:ext>
                  </a:extLst>
                </a:gridCol>
                <a:gridCol w="1352206">
                  <a:extLst>
                    <a:ext uri="{9D8B030D-6E8A-4147-A177-3AD203B41FA5}">
                      <a16:colId xmlns:a16="http://schemas.microsoft.com/office/drawing/2014/main" val="2900067901"/>
                    </a:ext>
                  </a:extLst>
                </a:gridCol>
                <a:gridCol w="1352206">
                  <a:extLst>
                    <a:ext uri="{9D8B030D-6E8A-4147-A177-3AD203B41FA5}">
                      <a16:colId xmlns:a16="http://schemas.microsoft.com/office/drawing/2014/main" val="807556015"/>
                    </a:ext>
                  </a:extLst>
                </a:gridCol>
                <a:gridCol w="1352206">
                  <a:extLst>
                    <a:ext uri="{9D8B030D-6E8A-4147-A177-3AD203B41FA5}">
                      <a16:colId xmlns:a16="http://schemas.microsoft.com/office/drawing/2014/main" val="316371664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회차</a:t>
                      </a:r>
                      <a:endParaRPr lang="en-US" altLang="ko-K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원서접수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수험표발급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시험일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사전점수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합격자발표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0788188"/>
                  </a:ext>
                </a:extLst>
              </a:tr>
              <a:tr h="591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제 </a:t>
                      </a:r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  <a:r>
                        <a:rPr lang="ko-KR" alt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회</a:t>
                      </a:r>
                      <a:endParaRPr lang="en-US" altLang="ko-K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1.20~1.24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3.14~3.18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0292625"/>
                  </a:ext>
                </a:extLst>
              </a:tr>
              <a:tr h="591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제 </a:t>
                      </a:r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r>
                        <a:rPr lang="ko-KR" alt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회</a:t>
                      </a:r>
                      <a:endParaRPr lang="en-US" altLang="ko-K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4.14~4.18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5.17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6.5~6.10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336670"/>
                  </a:ext>
                </a:extLst>
              </a:tr>
              <a:tr h="591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제 </a:t>
                      </a:r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</a:t>
                      </a:r>
                      <a:r>
                        <a:rPr lang="ko-KR" alt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회</a:t>
                      </a:r>
                      <a:endParaRPr lang="en-US" altLang="ko-K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7.7~7.11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7.25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8.9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8.29~9.2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9.5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629093"/>
                  </a:ext>
                </a:extLst>
              </a:tr>
              <a:tr h="591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제 </a:t>
                      </a:r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  <a:r>
                        <a:rPr lang="ko-KR" alt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9.22~9.26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10.17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11.21~11.25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11.28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19354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BFA2DF8-09D1-C48B-D4DB-3D35DEBAEFDF}"/>
              </a:ext>
            </a:extLst>
          </p:cNvPr>
          <p:cNvSpPr txBox="1"/>
          <p:nvPr/>
        </p:nvSpPr>
        <p:spPr>
          <a:xfrm>
            <a:off x="1100666" y="4508591"/>
            <a:ext cx="9990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과목 및 문항 수 </a:t>
            </a:r>
            <a:r>
              <a:rPr lang="en-US" altLang="ko-KR" dirty="0"/>
              <a:t>: </a:t>
            </a:r>
            <a:r>
              <a:rPr lang="ko-KR" altLang="en-US" dirty="0"/>
              <a:t>데이터 이해</a:t>
            </a:r>
            <a:r>
              <a:rPr lang="en-US" altLang="ko-KR" dirty="0"/>
              <a:t>(10) / </a:t>
            </a:r>
            <a:r>
              <a:rPr lang="ko-KR" altLang="en-US" dirty="0"/>
              <a:t>데이터분석 기획</a:t>
            </a:r>
            <a:r>
              <a:rPr lang="en-US" altLang="ko-KR" dirty="0"/>
              <a:t>(10) / </a:t>
            </a:r>
            <a:r>
              <a:rPr lang="ko-KR" altLang="en-US" dirty="0"/>
              <a:t>데이터분석</a:t>
            </a:r>
            <a:r>
              <a:rPr lang="en-US" altLang="ko-KR" dirty="0"/>
              <a:t>(30) </a:t>
            </a:r>
            <a:r>
              <a:rPr lang="ko-KR" altLang="en-US" dirty="0"/>
              <a:t>총 </a:t>
            </a:r>
            <a:r>
              <a:rPr lang="en-US" altLang="ko-KR" dirty="0"/>
              <a:t>50</a:t>
            </a:r>
            <a:r>
              <a:rPr lang="ko-KR" altLang="en-US" dirty="0"/>
              <a:t>문항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합격 기준 </a:t>
            </a:r>
            <a:r>
              <a:rPr lang="en-US" altLang="ko-KR" dirty="0"/>
              <a:t>: </a:t>
            </a:r>
            <a:r>
              <a:rPr lang="ko-KR" altLang="en-US" dirty="0"/>
              <a:t>총점 </a:t>
            </a:r>
            <a:r>
              <a:rPr lang="en-US" altLang="ko-KR" dirty="0"/>
              <a:t>60</a:t>
            </a:r>
            <a:r>
              <a:rPr lang="ko-KR" altLang="en-US" dirty="0"/>
              <a:t>점 이상 </a:t>
            </a:r>
            <a:r>
              <a:rPr lang="en-US" altLang="ko-KR" dirty="0"/>
              <a:t>/ </a:t>
            </a:r>
            <a:r>
              <a:rPr lang="ko-KR" altLang="en-US" dirty="0"/>
              <a:t>과목별 </a:t>
            </a:r>
            <a:r>
              <a:rPr lang="en-US" altLang="ko-KR" dirty="0"/>
              <a:t>40% </a:t>
            </a:r>
            <a:r>
              <a:rPr lang="ko-KR" altLang="en-US" dirty="0"/>
              <a:t>미만 취득 과락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시험 시간 </a:t>
            </a:r>
            <a:r>
              <a:rPr lang="en-US" altLang="ko-KR" dirty="0"/>
              <a:t>: 90</a:t>
            </a:r>
            <a:r>
              <a:rPr lang="ko-KR" altLang="en-US" dirty="0"/>
              <a:t>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4481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A6E99F1-3BA5-79C4-9F21-46E9A976BE53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강의 진행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106B66-CE87-2652-CE57-4C0D472F9AD4}"/>
              </a:ext>
            </a:extLst>
          </p:cNvPr>
          <p:cNvSpPr txBox="1"/>
          <p:nvPr/>
        </p:nvSpPr>
        <p:spPr>
          <a:xfrm>
            <a:off x="1358537" y="1375818"/>
            <a:ext cx="81958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주차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강의소개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과목 데이터 이해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과목 데이터분석 기획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주차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과목 데이터분석 기획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3</a:t>
            </a:r>
            <a:r>
              <a:rPr lang="ko-KR" altLang="en-US" dirty="0"/>
              <a:t>과목 데이터분석 </a:t>
            </a:r>
            <a:r>
              <a:rPr lang="en-US" altLang="ko-KR" dirty="0"/>
              <a:t>:: R </a:t>
            </a:r>
            <a:r>
              <a:rPr lang="ko-KR" altLang="en-US" dirty="0"/>
              <a:t>기초와 데이터 마트</a:t>
            </a:r>
            <a:endParaRPr lang="en-US" altLang="ko-KR" dirty="0"/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주차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3</a:t>
            </a:r>
            <a:r>
              <a:rPr lang="ko-KR" altLang="en-US" dirty="0"/>
              <a:t>과목 데이터분석 </a:t>
            </a:r>
            <a:r>
              <a:rPr lang="en-US" altLang="ko-KR" dirty="0"/>
              <a:t>:: </a:t>
            </a:r>
            <a:r>
              <a:rPr lang="ko-KR" altLang="en-US" dirty="0"/>
              <a:t>통계 분석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3</a:t>
            </a:r>
            <a:r>
              <a:rPr lang="ko-KR" altLang="en-US" dirty="0"/>
              <a:t>과목 데이터분석 </a:t>
            </a:r>
            <a:r>
              <a:rPr lang="en-US" altLang="ko-KR" dirty="0"/>
              <a:t>:: </a:t>
            </a:r>
            <a:r>
              <a:rPr lang="ko-KR" altLang="en-US" dirty="0"/>
              <a:t>정형데이터 마이닝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주차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미 이수 진도 강의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주요 문제 풀이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A30E0C-C0D5-739B-1BCE-9338DA82E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761" y="1306286"/>
            <a:ext cx="3415577" cy="436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2BB73C-B4B7-E172-2EFB-6383D5904A42}"/>
              </a:ext>
            </a:extLst>
          </p:cNvPr>
          <p:cNvSpPr txBox="1"/>
          <p:nvPr/>
        </p:nvSpPr>
        <p:spPr>
          <a:xfrm>
            <a:off x="9356559" y="5670467"/>
            <a:ext cx="1068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 교재</a:t>
            </a:r>
          </a:p>
        </p:txBody>
      </p:sp>
    </p:spTree>
    <p:extLst>
      <p:ext uri="{BB962C8B-B14F-4D97-AF65-F5344CB8AC3E}">
        <p14:creationId xmlns:p14="http://schemas.microsoft.com/office/powerpoint/2010/main" val="1425357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7945F-1E61-AE0F-14EE-282BCBEAE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4333BB-882A-3D4A-9AE9-5B7654856949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1F5605-A760-9BE5-3E35-407CD9A81DDE}"/>
              </a:ext>
            </a:extLst>
          </p:cNvPr>
          <p:cNvSpPr txBox="1"/>
          <p:nvPr/>
        </p:nvSpPr>
        <p:spPr>
          <a:xfrm>
            <a:off x="1358537" y="1375818"/>
            <a:ext cx="81958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교재 외 기출문제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오픈채팅방을 통해 기출문제 공유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sz="1400" dirty="0">
                <a:solidFill>
                  <a:schemeClr val="accent1"/>
                </a:solidFill>
              </a:rPr>
              <a:t>	</a:t>
            </a:r>
            <a:r>
              <a:rPr lang="ko-KR" altLang="en-US" sz="1400" dirty="0">
                <a:solidFill>
                  <a:schemeClr val="accent1"/>
                </a:solidFill>
              </a:rPr>
              <a:t>출력 및 다운로드는 자유롭게 사용하나</a:t>
            </a:r>
            <a:r>
              <a:rPr lang="en-US" altLang="ko-KR" sz="1400" dirty="0">
                <a:solidFill>
                  <a:schemeClr val="accent1"/>
                </a:solidFill>
              </a:rPr>
              <a:t>, </a:t>
            </a:r>
            <a:r>
              <a:rPr lang="ko-KR" altLang="en-US" sz="1400" dirty="0">
                <a:solidFill>
                  <a:schemeClr val="accent1"/>
                </a:solidFill>
              </a:rPr>
              <a:t>배포나 공유는 자재해주시길 바랍니다</a:t>
            </a:r>
            <a:r>
              <a:rPr lang="en-US" altLang="ko-KR" sz="1400" dirty="0">
                <a:solidFill>
                  <a:schemeClr val="accent1"/>
                </a:solidFill>
              </a:rPr>
              <a:t>.</a:t>
            </a:r>
          </a:p>
          <a:p>
            <a:endParaRPr lang="en-US" altLang="ko-KR" sz="1400" dirty="0">
              <a:solidFill>
                <a:schemeClr val="accent1"/>
              </a:solidFill>
            </a:endParaRPr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CBT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hlinkClick r:id="rId2"/>
              </a:rPr>
              <a:t>데이터분석 준전문가 시험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>
                <a:hlinkClick r:id="rId3"/>
              </a:rPr>
              <a:t>ADsP</a:t>
            </a:r>
            <a:r>
              <a:rPr lang="en-US" altLang="ko-KR" dirty="0">
                <a:hlinkClick r:id="rId3"/>
              </a:rPr>
              <a:t> </a:t>
            </a:r>
            <a:r>
              <a:rPr lang="ko-KR" altLang="en-US" dirty="0">
                <a:hlinkClick r:id="rId3"/>
              </a:rPr>
              <a:t>필기 모의고사</a:t>
            </a:r>
            <a:endParaRPr lang="en-US" altLang="ko-KR" dirty="0"/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교재 모의고사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교재 내 기출문제  및 모의고사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 외 문제풀이 경험이 필요하다면 자유롭게 자료 검색을 통해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3310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CDA87-3C56-9FB1-ED01-27AD2090B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413A7C-8232-76DA-86F5-70A2A5307AA2}"/>
              </a:ext>
            </a:extLst>
          </p:cNvPr>
          <p:cNvSpPr txBox="1">
            <a:spLocks/>
          </p:cNvSpPr>
          <p:nvPr/>
        </p:nvSpPr>
        <p:spPr>
          <a:xfrm>
            <a:off x="1525616" y="2822452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lang="ko-KR" altLang="en-US" sz="4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과목</a:t>
            </a:r>
            <a:r>
              <a:rPr lang="en-US" altLang="ko-KR" sz="4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4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이해</a:t>
            </a:r>
            <a:endParaRPr lang="en-US" altLang="ko-KR" sz="4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7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632AB-39F3-7C18-ACDF-DC06320F3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CDD8DA1-19D6-CF45-E58C-1A5694FD5217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이해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데이터의 이해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6F776A-FEA9-8F66-1BBF-24F112B3F0F2}"/>
              </a:ext>
            </a:extLst>
          </p:cNvPr>
          <p:cNvSpPr txBox="1"/>
          <p:nvPr/>
        </p:nvSpPr>
        <p:spPr>
          <a:xfrm>
            <a:off x="395111" y="970845"/>
            <a:ext cx="5418667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</a:t>
            </a:r>
            <a:endParaRPr lang="en-US" altLang="ko-KR" dirty="0"/>
          </a:p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객관적 사실</a:t>
            </a:r>
            <a:endParaRPr lang="en-US" altLang="ko-KR" dirty="0"/>
          </a:p>
          <a:p>
            <a:r>
              <a:rPr lang="en-US" altLang="ko-KR" dirty="0"/>
              <a:t>Information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데이터에 의미 부여</a:t>
            </a:r>
            <a:endParaRPr lang="en-US" altLang="ko-KR" dirty="0"/>
          </a:p>
          <a:p>
            <a:r>
              <a:rPr lang="en-US" altLang="ko-KR" dirty="0"/>
              <a:t>Knowledge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정보 분류 및 개인의 경험 결합</a:t>
            </a:r>
            <a:endParaRPr lang="en-US" altLang="ko-KR" dirty="0"/>
          </a:p>
          <a:p>
            <a:r>
              <a:rPr lang="en-US" altLang="ko-KR" dirty="0"/>
              <a:t>Wisdom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지식의 축적</a:t>
            </a:r>
            <a:r>
              <a:rPr lang="en-US" altLang="ko-KR" dirty="0"/>
              <a:t>, </a:t>
            </a:r>
            <a:r>
              <a:rPr lang="ko-KR" altLang="en-US" dirty="0"/>
              <a:t>창의성</a:t>
            </a:r>
            <a:r>
              <a:rPr lang="en-US" altLang="ko-KR" dirty="0"/>
              <a:t>(</a:t>
            </a:r>
            <a:r>
              <a:rPr lang="ko-KR" altLang="en-US" dirty="0"/>
              <a:t>추측</a:t>
            </a:r>
            <a:r>
              <a:rPr lang="en-US" altLang="ko-KR" dirty="0"/>
              <a:t>, </a:t>
            </a:r>
            <a:r>
              <a:rPr lang="ko-KR" altLang="en-US" dirty="0"/>
              <a:t>예측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데이터의 특성</a:t>
            </a:r>
            <a:endParaRPr lang="en-US" altLang="ko-KR" dirty="0"/>
          </a:p>
          <a:p>
            <a:r>
              <a:rPr lang="ko-KR" altLang="en-US" dirty="0"/>
              <a:t>존재적 특성</a:t>
            </a:r>
            <a:r>
              <a:rPr lang="en-US" altLang="ko-KR" dirty="0"/>
              <a:t>(</a:t>
            </a:r>
            <a:r>
              <a:rPr lang="ko-KR" altLang="en-US" dirty="0"/>
              <a:t>사실</a:t>
            </a:r>
            <a:r>
              <a:rPr lang="en-US" altLang="ko-KR" dirty="0"/>
              <a:t>) vs</a:t>
            </a:r>
            <a:r>
              <a:rPr lang="ko-KR" altLang="en-US" dirty="0"/>
              <a:t> 당위적 특성</a:t>
            </a:r>
            <a:r>
              <a:rPr lang="en-US" altLang="ko-KR" dirty="0"/>
              <a:t>(</a:t>
            </a:r>
            <a:r>
              <a:rPr lang="ko-KR" altLang="en-US" dirty="0"/>
              <a:t>근거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데이터의 유형</a:t>
            </a:r>
            <a:endParaRPr lang="en-US" altLang="ko-KR" dirty="0"/>
          </a:p>
          <a:p>
            <a:r>
              <a:rPr lang="ko-KR" altLang="en-US" dirty="0"/>
              <a:t>정성적 데이터 </a:t>
            </a:r>
            <a:r>
              <a:rPr lang="en-US" altLang="ko-KR" dirty="0"/>
              <a:t>vs </a:t>
            </a:r>
            <a:r>
              <a:rPr lang="ko-KR" altLang="en-US" dirty="0"/>
              <a:t>정량적 데이터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46EC33-E34A-EB73-21D9-47579FA7EBD0}"/>
              </a:ext>
            </a:extLst>
          </p:cNvPr>
          <p:cNvSpPr txBox="1"/>
          <p:nvPr/>
        </p:nvSpPr>
        <p:spPr>
          <a:xfrm>
            <a:off x="5130945" y="4733320"/>
            <a:ext cx="5824041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단위</a:t>
            </a:r>
            <a:endParaRPr lang="en-US" altLang="ko-KR" dirty="0"/>
          </a:p>
          <a:p>
            <a:pPr algn="r"/>
            <a:r>
              <a:rPr lang="en-US" altLang="ko-KR" dirty="0"/>
              <a:t>Bit  -  byte  -  KB  -  MB  -  GB  -  TB  -  PB  -  EB  -  ZB  -  YB</a:t>
            </a:r>
          </a:p>
          <a:p>
            <a:pPr algn="r"/>
            <a:r>
              <a:rPr lang="ko-KR" altLang="en-US" sz="1400" dirty="0"/>
              <a:t>비트 </a:t>
            </a:r>
            <a:r>
              <a:rPr lang="en-US" altLang="ko-KR" sz="1400" dirty="0"/>
              <a:t>– </a:t>
            </a:r>
            <a:r>
              <a:rPr lang="ko-KR" altLang="en-US" sz="1400" dirty="0"/>
              <a:t>바이트 </a:t>
            </a:r>
            <a:r>
              <a:rPr lang="en-US" altLang="ko-KR" sz="1400" dirty="0"/>
              <a:t>– </a:t>
            </a:r>
            <a:r>
              <a:rPr lang="ko-KR" altLang="en-US" sz="1400" dirty="0"/>
              <a:t>키로 </a:t>
            </a:r>
            <a:r>
              <a:rPr lang="en-US" altLang="ko-KR" sz="1400" dirty="0"/>
              <a:t>– </a:t>
            </a:r>
            <a:r>
              <a:rPr lang="ko-KR" altLang="en-US" sz="1400" dirty="0"/>
              <a:t>메가 </a:t>
            </a:r>
            <a:r>
              <a:rPr lang="en-US" altLang="ko-KR" sz="1400" dirty="0"/>
              <a:t>– </a:t>
            </a:r>
            <a:r>
              <a:rPr lang="ko-KR" altLang="en-US" sz="1400" dirty="0"/>
              <a:t>기가 </a:t>
            </a:r>
            <a:r>
              <a:rPr lang="en-US" altLang="ko-KR" sz="1400" dirty="0"/>
              <a:t>– </a:t>
            </a:r>
            <a:r>
              <a:rPr lang="ko-KR" altLang="en-US" sz="1400" dirty="0"/>
              <a:t>테라 </a:t>
            </a:r>
            <a:r>
              <a:rPr lang="en-US" altLang="ko-KR" sz="1400" dirty="0"/>
              <a:t>– </a:t>
            </a:r>
            <a:r>
              <a:rPr lang="ko-KR" altLang="en-US" sz="1400" dirty="0" err="1"/>
              <a:t>페타</a:t>
            </a:r>
            <a:r>
              <a:rPr lang="ko-KR" altLang="en-US" sz="1400" dirty="0"/>
              <a:t> </a:t>
            </a:r>
            <a:r>
              <a:rPr lang="en-US" altLang="ko-KR" sz="1400" dirty="0"/>
              <a:t>– </a:t>
            </a:r>
            <a:r>
              <a:rPr lang="ko-KR" altLang="en-US" sz="1400" dirty="0" err="1"/>
              <a:t>엑사</a:t>
            </a:r>
            <a:r>
              <a:rPr lang="ko-KR" altLang="en-US" sz="1400" dirty="0"/>
              <a:t> </a:t>
            </a:r>
            <a:r>
              <a:rPr lang="en-US" altLang="ko-KR" sz="1400" dirty="0"/>
              <a:t>– </a:t>
            </a:r>
            <a:r>
              <a:rPr lang="ko-KR" altLang="en-US" sz="1400" dirty="0"/>
              <a:t>제타 </a:t>
            </a:r>
            <a:r>
              <a:rPr lang="en-US" altLang="ko-KR" sz="1400" dirty="0"/>
              <a:t>- </a:t>
            </a:r>
            <a:r>
              <a:rPr lang="ko-KR" altLang="en-US" sz="1400" dirty="0" err="1"/>
              <a:t>요타</a:t>
            </a:r>
            <a:endParaRPr lang="en-US" altLang="ko-KR" sz="1400" dirty="0"/>
          </a:p>
          <a:p>
            <a:pPr algn="r"/>
            <a:r>
              <a:rPr lang="ko-KR" altLang="en-US" dirty="0"/>
              <a:t>코      밑       긴      털       빼</a:t>
            </a:r>
            <a:r>
              <a:rPr lang="en-US" altLang="ko-KR" dirty="0"/>
              <a:t>(PE)      </a:t>
            </a:r>
            <a:r>
              <a:rPr lang="ko-KR" altLang="en-US" dirty="0"/>
              <a:t>죠</a:t>
            </a:r>
            <a:r>
              <a:rPr lang="en-US" altLang="ko-KR" dirty="0"/>
              <a:t>(Z YO)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F46318-2462-0B9C-4CEB-F82DD67DB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337" y="924351"/>
            <a:ext cx="504825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73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AD33B-7780-2360-29D0-26A095B82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DF2312-91AF-8D61-0300-D4782A7B0942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이해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데이터의 이해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D8756F-45DF-FC73-7198-69DB438299D6}"/>
              </a:ext>
            </a:extLst>
          </p:cNvPr>
          <p:cNvSpPr txBox="1"/>
          <p:nvPr/>
        </p:nvSpPr>
        <p:spPr>
          <a:xfrm>
            <a:off x="911687" y="4033687"/>
            <a:ext cx="4865511" cy="14773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암묵지와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형식지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ko-KR" altLang="en-US" dirty="0" err="1"/>
              <a:t>암묵지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언어나 문자로 나타나지 않는 지식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형식지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문서</a:t>
            </a:r>
            <a:r>
              <a:rPr lang="en-US" altLang="ko-KR" dirty="0"/>
              <a:t>, </a:t>
            </a:r>
            <a:r>
              <a:rPr lang="ko-KR" altLang="en-US" dirty="0"/>
              <a:t>형태</a:t>
            </a:r>
            <a:r>
              <a:rPr lang="en-US" altLang="ko-KR" dirty="0"/>
              <a:t>, </a:t>
            </a:r>
            <a:r>
              <a:rPr lang="ko-KR" altLang="en-US" dirty="0"/>
              <a:t>형상화된 지식</a:t>
            </a:r>
            <a:endParaRPr lang="en-US" altLang="ko-K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769D41D-F897-4D02-6829-9DCD5A63A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993" y="3628014"/>
            <a:ext cx="3795336" cy="203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0D1DFE0-C596-41B6-07D8-875471AD4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027617"/>
              </p:ext>
            </p:extLst>
          </p:nvPr>
        </p:nvGraphicFramePr>
        <p:xfrm>
          <a:off x="1785295" y="1197878"/>
          <a:ext cx="5720643" cy="1463040"/>
        </p:xfrm>
        <a:graphic>
          <a:graphicData uri="http://schemas.openxmlformats.org/drawingml/2006/table">
            <a:tbl>
              <a:tblPr/>
              <a:tblGrid>
                <a:gridCol w="1906881">
                  <a:extLst>
                    <a:ext uri="{9D8B030D-6E8A-4147-A177-3AD203B41FA5}">
                      <a16:colId xmlns:a16="http://schemas.microsoft.com/office/drawing/2014/main" val="3204206187"/>
                    </a:ext>
                  </a:extLst>
                </a:gridCol>
                <a:gridCol w="1906881">
                  <a:extLst>
                    <a:ext uri="{9D8B030D-6E8A-4147-A177-3AD203B41FA5}">
                      <a16:colId xmlns:a16="http://schemas.microsoft.com/office/drawing/2014/main" val="1424364576"/>
                    </a:ext>
                  </a:extLst>
                </a:gridCol>
                <a:gridCol w="1906881">
                  <a:extLst>
                    <a:ext uri="{9D8B030D-6E8A-4147-A177-3AD203B41FA5}">
                      <a16:colId xmlns:a16="http://schemas.microsoft.com/office/drawing/2014/main" val="2197959642"/>
                    </a:ext>
                  </a:extLst>
                </a:gridCol>
              </a:tblGrid>
              <a:tr h="287270"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구분</a:t>
                      </a: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특징</a:t>
                      </a: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예시</a:t>
                      </a: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950764"/>
                  </a:ext>
                </a:extLst>
              </a:tr>
              <a:tr h="365398"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정형</a:t>
                      </a: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틀 </a:t>
                      </a:r>
                      <a:r>
                        <a:rPr lang="en-US" dirty="0">
                          <a:effectLst/>
                        </a:rPr>
                        <a:t>O / </a:t>
                      </a:r>
                      <a:r>
                        <a:rPr lang="ko-KR" altLang="en-US" dirty="0">
                          <a:effectLst/>
                        </a:rPr>
                        <a:t>연산 </a:t>
                      </a:r>
                      <a:r>
                        <a:rPr lang="en-US" dirty="0">
                          <a:effectLst/>
                        </a:rPr>
                        <a:t>O</a:t>
                      </a: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CSV,</a:t>
                      </a:r>
                      <a:r>
                        <a:rPr lang="ko-KR" altLang="en-US" dirty="0">
                          <a:effectLst/>
                        </a:rPr>
                        <a:t>엑셀</a:t>
                      </a: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693475"/>
                  </a:ext>
                </a:extLst>
              </a:tr>
              <a:tr h="365398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비정형</a:t>
                      </a: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틀 </a:t>
                      </a:r>
                      <a:r>
                        <a:rPr lang="en-US" dirty="0">
                          <a:effectLst/>
                        </a:rPr>
                        <a:t>X / </a:t>
                      </a:r>
                      <a:r>
                        <a:rPr lang="ko-KR" altLang="en-US" dirty="0">
                          <a:effectLst/>
                        </a:rPr>
                        <a:t>연산 </a:t>
                      </a:r>
                      <a:r>
                        <a:rPr lang="en-US" dirty="0">
                          <a:effectLst/>
                        </a:rPr>
                        <a:t>O</a:t>
                      </a: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댓글</a:t>
                      </a:r>
                      <a:r>
                        <a:rPr lang="en-US" altLang="ko-KR" dirty="0">
                          <a:effectLst/>
                        </a:rPr>
                        <a:t>,</a:t>
                      </a:r>
                      <a:r>
                        <a:rPr lang="ko-KR" altLang="en-US" dirty="0">
                          <a:effectLst/>
                        </a:rPr>
                        <a:t>영상</a:t>
                      </a:r>
                      <a:r>
                        <a:rPr lang="en-US" altLang="ko-KR" dirty="0">
                          <a:effectLst/>
                        </a:rPr>
                        <a:t>,</a:t>
                      </a:r>
                      <a:r>
                        <a:rPr lang="ko-KR" altLang="en-US" dirty="0">
                          <a:effectLst/>
                        </a:rPr>
                        <a:t>음성</a:t>
                      </a: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215534"/>
                  </a:ext>
                </a:extLst>
              </a:tr>
              <a:tr h="365398"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반정형</a:t>
                      </a: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형태 </a:t>
                      </a:r>
                      <a:r>
                        <a:rPr lang="en-US">
                          <a:effectLst/>
                        </a:rPr>
                        <a:t>O / </a:t>
                      </a:r>
                      <a:r>
                        <a:rPr lang="ko-KR" altLang="en-US">
                          <a:effectLst/>
                        </a:rPr>
                        <a:t>연산 </a:t>
                      </a:r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XML,JSON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77859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3E355EE-D7C3-F0C1-6E5A-BB4BA91E034B}"/>
              </a:ext>
            </a:extLst>
          </p:cNvPr>
          <p:cNvSpPr txBox="1"/>
          <p:nvPr/>
        </p:nvSpPr>
        <p:spPr>
          <a:xfrm>
            <a:off x="796453" y="786200"/>
            <a:ext cx="6175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정형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비정형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반정형 데이터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35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4271</TotalTime>
  <Words>1845</Words>
  <Application>Microsoft Office PowerPoint</Application>
  <PresentationFormat>와이드스크린</PresentationFormat>
  <Paragraphs>380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Open Sans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Darryl (채성화)</dc:creator>
  <cp:lastModifiedBy>Peter (나정수)</cp:lastModifiedBy>
  <cp:revision>59</cp:revision>
  <dcterms:created xsi:type="dcterms:W3CDTF">2023-03-03T04:11:37Z</dcterms:created>
  <dcterms:modified xsi:type="dcterms:W3CDTF">2025-07-20T13:02:32Z</dcterms:modified>
</cp:coreProperties>
</file>