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317" r:id="rId3"/>
    <p:sldId id="319" r:id="rId4"/>
    <p:sldId id="321" r:id="rId5"/>
    <p:sldId id="318" r:id="rId6"/>
    <p:sldId id="322" r:id="rId7"/>
    <p:sldId id="320" r:id="rId8"/>
    <p:sldId id="323" r:id="rId9"/>
    <p:sldId id="324" r:id="rId10"/>
    <p:sldId id="326" r:id="rId11"/>
    <p:sldId id="327" r:id="rId12"/>
    <p:sldId id="400" r:id="rId13"/>
    <p:sldId id="328" r:id="rId14"/>
    <p:sldId id="335" r:id="rId15"/>
    <p:sldId id="333" r:id="rId16"/>
    <p:sldId id="329" r:id="rId17"/>
    <p:sldId id="332" r:id="rId18"/>
    <p:sldId id="330" r:id="rId19"/>
    <p:sldId id="339" r:id="rId20"/>
    <p:sldId id="331" r:id="rId21"/>
    <p:sldId id="340" r:id="rId22"/>
    <p:sldId id="341" r:id="rId23"/>
    <p:sldId id="342" r:id="rId24"/>
    <p:sldId id="343" r:id="rId25"/>
    <p:sldId id="344" r:id="rId26"/>
    <p:sldId id="34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026F7-2D6C-4B8F-A4F6-F2371E0BFC27}" v="25" dt="2025-04-15T00:52:00.371"/>
    <p1510:client id="{E4CF98E1-14EB-4D57-B098-48532B0ACC57}" v="22" dt="2025-04-15T00:44:37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5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4" y="72"/>
      </p:cViewPr>
      <p:guideLst>
        <p:guide orient="horz" pos="1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946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81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95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77621"/>
            <a:ext cx="841960" cy="365125"/>
          </a:xfrm>
        </p:spPr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Picture 19">
            <a:extLst>
              <a:ext uri="{FF2B5EF4-FFF2-40B4-BE49-F238E27FC236}">
                <a16:creationId xmlns:a16="http://schemas.microsoft.com/office/drawing/2014/main" id="{B65002DB-48D5-44AF-AB3B-848E3CEC599C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0" y="710063"/>
            <a:ext cx="12192000" cy="1554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9">
            <a:extLst>
              <a:ext uri="{FF2B5EF4-FFF2-40B4-BE49-F238E27FC236}">
                <a16:creationId xmlns:a16="http://schemas.microsoft.com/office/drawing/2014/main" id="{FADD8EC0-986E-4325-AA6F-B290C742AC24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3760" y="6454083"/>
            <a:ext cx="12192000" cy="15545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코리아IT아카데미">
            <a:extLst>
              <a:ext uri="{FF2B5EF4-FFF2-40B4-BE49-F238E27FC236}">
                <a16:creationId xmlns:a16="http://schemas.microsoft.com/office/drawing/2014/main" id="{70F864A8-6083-9939-DC92-F80BE61845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231" y="68741"/>
            <a:ext cx="1481138" cy="59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075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71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52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79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4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59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170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96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3EDB-1354-478B-B820-8DD3252AB327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7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03DAB-88F0-2594-F6FB-31DBB05B6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5281D-3F31-79EB-85AB-E176522A9C1F}"/>
              </a:ext>
            </a:extLst>
          </p:cNvPr>
          <p:cNvSpPr txBox="1"/>
          <p:nvPr/>
        </p:nvSpPr>
        <p:spPr>
          <a:xfrm>
            <a:off x="2772351" y="4472153"/>
            <a:ext cx="6647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나정수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2025.07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CE0C8-36D8-5A43-CA3B-3BBF248CB3DB}"/>
              </a:ext>
            </a:extLst>
          </p:cNvPr>
          <p:cNvSpPr txBox="1"/>
          <p:nvPr/>
        </p:nvSpPr>
        <p:spPr>
          <a:xfrm>
            <a:off x="3689730" y="1945063"/>
            <a:ext cx="48125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직무역량교육</a:t>
            </a:r>
            <a:endParaRPr lang="en-US" altLang="ko-KR" sz="32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r>
              <a:rPr lang="en-US" altLang="ko-KR" sz="3200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3200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ADsP</a:t>
            </a:r>
            <a:r>
              <a:rPr lang="ko-KR" altLang="en-US" sz="3200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자격증 </a:t>
            </a:r>
            <a:r>
              <a:rPr lang="ko-KR" altLang="en-US" sz="3200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취득반</a:t>
            </a:r>
            <a:r>
              <a:rPr lang="en-US" altLang="ko-KR" sz="3200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32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endParaRPr lang="en-US" altLang="ko-KR" sz="3200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2</a:t>
            </a:r>
          </a:p>
        </p:txBody>
      </p:sp>
    </p:spTree>
    <p:extLst>
      <p:ext uri="{BB962C8B-B14F-4D97-AF65-F5344CB8AC3E}">
        <p14:creationId xmlns:p14="http://schemas.microsoft.com/office/powerpoint/2010/main" val="1083411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5BBC1-A0FD-A75F-E102-FF605B91A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442FC3-D33E-EF11-E1D9-503BEC34CA19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분석 기획의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4595D8-F389-D346-0954-231DF5FB53F6}"/>
              </a:ext>
            </a:extLst>
          </p:cNvPr>
          <p:cNvSpPr txBox="1"/>
          <p:nvPr/>
        </p:nvSpPr>
        <p:spPr>
          <a:xfrm>
            <a:off x="395111" y="970845"/>
            <a:ext cx="11604978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과제 탐색 방법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하향식 접근법 </a:t>
            </a:r>
            <a:r>
              <a:rPr lang="en-US" altLang="ko-KR" dirty="0"/>
              <a:t>: </a:t>
            </a:r>
            <a:r>
              <a:rPr lang="ko-KR" altLang="en-US" dirty="0"/>
              <a:t>일반적 방식</a:t>
            </a:r>
            <a:r>
              <a:rPr lang="en-US" altLang="ko-KR" dirty="0"/>
              <a:t>, </a:t>
            </a:r>
            <a:r>
              <a:rPr lang="ko-KR" altLang="en-US" dirty="0"/>
              <a:t>폭포수 모델</a:t>
            </a:r>
            <a:r>
              <a:rPr lang="en-US" altLang="ko-KR" dirty="0"/>
              <a:t>, </a:t>
            </a:r>
            <a:r>
              <a:rPr lang="ko-KR" altLang="en-US" dirty="0"/>
              <a:t>분석 대상을 알 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상향식 접근법 </a:t>
            </a:r>
            <a:r>
              <a:rPr lang="en-US" altLang="ko-KR" dirty="0"/>
              <a:t>: </a:t>
            </a:r>
            <a:r>
              <a:rPr lang="ko-KR" altLang="en-US" dirty="0"/>
              <a:t>빠른 해결책 제시</a:t>
            </a:r>
            <a:r>
              <a:rPr lang="en-US" altLang="ko-KR" dirty="0"/>
              <a:t>, </a:t>
            </a:r>
            <a:r>
              <a:rPr lang="ko-KR" altLang="en-US" dirty="0"/>
              <a:t>분석 대상을 모를 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과제 발굴 개념도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하향식 접근법 </a:t>
            </a:r>
            <a:r>
              <a:rPr lang="en-US" altLang="ko-KR" dirty="0"/>
              <a:t>(</a:t>
            </a:r>
            <a:r>
              <a:rPr lang="ko-KR" altLang="en-US" dirty="0"/>
              <a:t>분석 대상을 알 때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문제 탐색 단계</a:t>
            </a:r>
            <a:endParaRPr lang="en-US" altLang="ko-KR" dirty="0"/>
          </a:p>
          <a:p>
            <a:pPr lvl="2"/>
            <a:r>
              <a:rPr lang="en-US" altLang="ko-KR" dirty="0"/>
              <a:t>- </a:t>
            </a:r>
            <a:r>
              <a:rPr lang="ko-KR" altLang="en-US" b="1" dirty="0"/>
              <a:t>비즈니스 모델 탐색 기법</a:t>
            </a:r>
            <a:r>
              <a:rPr lang="en-US" altLang="ko-KR" dirty="0"/>
              <a:t>, </a:t>
            </a:r>
            <a:r>
              <a:rPr lang="ko-KR" altLang="en-US" b="1" dirty="0"/>
              <a:t>분석기회 발굴 및 범위 확장</a:t>
            </a:r>
            <a:r>
              <a:rPr lang="en-US" altLang="ko-KR" dirty="0"/>
              <a:t>, </a:t>
            </a:r>
            <a:r>
              <a:rPr lang="ko-KR" altLang="en-US" dirty="0"/>
              <a:t>외부 참조 모델 기반 문제 탐색</a:t>
            </a:r>
            <a:r>
              <a:rPr lang="en-US" altLang="ko-KR" dirty="0"/>
              <a:t>, </a:t>
            </a:r>
            <a:r>
              <a:rPr lang="ko-KR" altLang="en-US" dirty="0"/>
              <a:t>분석 </a:t>
            </a:r>
            <a:r>
              <a:rPr lang="ko-KR" altLang="en-US" dirty="0" err="1"/>
              <a:t>유스케이스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문제 정의 단계</a:t>
            </a:r>
            <a:endParaRPr lang="en-US" altLang="ko-KR" dirty="0"/>
          </a:p>
          <a:p>
            <a:pPr lvl="2"/>
            <a:r>
              <a:rPr lang="en-US" altLang="ko-KR" dirty="0"/>
              <a:t>- </a:t>
            </a:r>
            <a:r>
              <a:rPr lang="ko-KR" altLang="en-US" dirty="0"/>
              <a:t>식별된 비즈니스 문제를 데이터 문제로 변환하여 과제 정의 </a:t>
            </a:r>
            <a:r>
              <a:rPr lang="en-US" altLang="ko-KR" dirty="0"/>
              <a:t>(</a:t>
            </a:r>
            <a:r>
              <a:rPr lang="ko-KR" altLang="en-US" dirty="0"/>
              <a:t>비즈니스 → 데이터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해결 방안 탐색 단계</a:t>
            </a:r>
            <a:endParaRPr lang="en-US" altLang="ko-KR" dirty="0"/>
          </a:p>
          <a:p>
            <a:pPr lvl="2"/>
            <a:r>
              <a:rPr lang="en-US" altLang="ko-KR" dirty="0"/>
              <a:t>- </a:t>
            </a:r>
            <a:r>
              <a:rPr lang="ko-KR" altLang="en-US" dirty="0"/>
              <a:t>과제 정의 후 어떻게 해결할 것인지 그 방안을 탐색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타당성 검토 단계</a:t>
            </a:r>
            <a:endParaRPr lang="en-US" altLang="ko-KR" dirty="0"/>
          </a:p>
          <a:p>
            <a:pPr lvl="2"/>
            <a:r>
              <a:rPr lang="en-US" altLang="ko-KR" dirty="0"/>
              <a:t>- </a:t>
            </a:r>
            <a:r>
              <a:rPr lang="ko-KR" altLang="en-US" dirty="0"/>
              <a:t>경제적 타당성</a:t>
            </a:r>
            <a:r>
              <a:rPr lang="en-US" altLang="ko-KR" dirty="0"/>
              <a:t>, </a:t>
            </a:r>
            <a:r>
              <a:rPr lang="ko-KR" altLang="en-US" dirty="0"/>
              <a:t>기술적 타당성 검토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상향식 접근법 </a:t>
            </a:r>
            <a:r>
              <a:rPr lang="en-US" altLang="ko-KR" dirty="0"/>
              <a:t>(</a:t>
            </a:r>
            <a:r>
              <a:rPr lang="ko-KR" altLang="en-US" dirty="0"/>
              <a:t>분석 대상을 모를 때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지도</a:t>
            </a:r>
            <a:r>
              <a:rPr lang="en-US" altLang="ko-KR" dirty="0"/>
              <a:t>·</a:t>
            </a:r>
            <a:r>
              <a:rPr lang="ko-KR" altLang="en-US" dirty="0"/>
              <a:t>비지도학습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프로토타입</a:t>
            </a:r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3065CD-11F0-6D24-ED94-29CD7131D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795" y="935850"/>
            <a:ext cx="4301836" cy="225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96C4DF4-6539-602D-E439-0B0204F5100B}"/>
              </a:ext>
            </a:extLst>
          </p:cNvPr>
          <p:cNvCxnSpPr>
            <a:cxnSpLocks/>
          </p:cNvCxnSpPr>
          <p:nvPr/>
        </p:nvCxnSpPr>
        <p:spPr>
          <a:xfrm>
            <a:off x="9875520" y="2118360"/>
            <a:ext cx="0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206AFC8-6111-C274-AC78-2657FB2F5CA6}"/>
              </a:ext>
            </a:extLst>
          </p:cNvPr>
          <p:cNvCxnSpPr>
            <a:cxnSpLocks/>
          </p:cNvCxnSpPr>
          <p:nvPr/>
        </p:nvCxnSpPr>
        <p:spPr>
          <a:xfrm flipV="1">
            <a:off x="11079480" y="2118360"/>
            <a:ext cx="0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177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79251-0B27-7F4E-9369-D9DF92F62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D2859A-6972-87A3-755D-46C81FA3F208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분석 기획의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B279C-9D2B-3DF5-B035-8781740D27DC}"/>
              </a:ext>
            </a:extLst>
          </p:cNvPr>
          <p:cNvSpPr txBox="1"/>
          <p:nvPr/>
        </p:nvSpPr>
        <p:spPr>
          <a:xfrm>
            <a:off x="395111" y="970845"/>
            <a:ext cx="11604978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과제 탐색 방법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하향식 접근법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탐색 단계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비즈니스 모델 탐색 기법</a:t>
            </a:r>
            <a:endParaRPr lang="en-US" altLang="ko-KR" b="1" dirty="0"/>
          </a:p>
          <a:p>
            <a:pPr lvl="1"/>
            <a:r>
              <a:rPr lang="ko-KR" altLang="en-US" dirty="0"/>
              <a:t>비즈니스 모델 캔버스의 </a:t>
            </a:r>
            <a:r>
              <a:rPr lang="en-US" altLang="ko-KR" dirty="0"/>
              <a:t>9</a:t>
            </a:r>
            <a:r>
              <a:rPr lang="ko-KR" altLang="en-US" dirty="0"/>
              <a:t>가지 블록을 </a:t>
            </a:r>
            <a:r>
              <a:rPr lang="en-US" altLang="ko-KR" dirty="0"/>
              <a:t>5</a:t>
            </a:r>
            <a:r>
              <a:rPr lang="ko-KR" altLang="en-US" dirty="0"/>
              <a:t>가지로 단순화 한 탐색 기법 </a:t>
            </a:r>
            <a:endParaRPr lang="en-US" altLang="ko-KR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58D0F1-29C7-031B-FDBB-8C3F84E33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690" y="2459116"/>
            <a:ext cx="3266898" cy="236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ine element canvas of Business Model (Osterwalder &amp; Pigneur, 2010) ">
            <a:extLst>
              <a:ext uri="{FF2B5EF4-FFF2-40B4-BE49-F238E27FC236}">
                <a16:creationId xmlns:a16="http://schemas.microsoft.com/office/drawing/2014/main" id="{7E792484-60D3-12C6-A119-A0E1D104A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17" y="2570515"/>
            <a:ext cx="594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62AFE38-56CE-73AA-D9BF-5F34EE01D611}"/>
              </a:ext>
            </a:extLst>
          </p:cNvPr>
          <p:cNvCxnSpPr>
            <a:stCxn id="2050" idx="3"/>
            <a:endCxn id="1026" idx="1"/>
          </p:cNvCxnSpPr>
          <p:nvPr/>
        </p:nvCxnSpPr>
        <p:spPr>
          <a:xfrm flipV="1">
            <a:off x="6532417" y="3642077"/>
            <a:ext cx="7672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134BC0-A181-2CFD-630D-3BE7E881FF47}"/>
              </a:ext>
            </a:extLst>
          </p:cNvPr>
          <p:cNvSpPr txBox="1"/>
          <p:nvPr/>
        </p:nvSpPr>
        <p:spPr>
          <a:xfrm>
            <a:off x="449283" y="5112981"/>
            <a:ext cx="10778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dirty="0"/>
              <a:t>핵심 활동</a:t>
            </a:r>
            <a:r>
              <a:rPr lang="en-US" altLang="ko-KR" dirty="0"/>
              <a:t>, </a:t>
            </a:r>
            <a:r>
              <a:rPr lang="ko-KR" altLang="en-US" dirty="0"/>
              <a:t>핵심 파트너</a:t>
            </a:r>
            <a:r>
              <a:rPr lang="en-US" altLang="ko-KR" dirty="0"/>
              <a:t>, </a:t>
            </a:r>
            <a:r>
              <a:rPr lang="ko-KR" altLang="en-US" dirty="0"/>
              <a:t>핵심 자원</a:t>
            </a:r>
            <a:r>
              <a:rPr lang="en-US" altLang="ko-KR" dirty="0"/>
              <a:t>, </a:t>
            </a:r>
            <a:r>
              <a:rPr lang="ko-KR" altLang="en-US" dirty="0"/>
              <a:t>비용</a:t>
            </a:r>
            <a:r>
              <a:rPr lang="en-US" altLang="ko-KR" dirty="0"/>
              <a:t>, </a:t>
            </a:r>
            <a:r>
              <a:rPr lang="ko-KR" altLang="en-US" dirty="0"/>
              <a:t>고객 관계</a:t>
            </a:r>
            <a:r>
              <a:rPr lang="en-US" altLang="ko-KR" dirty="0"/>
              <a:t>, </a:t>
            </a:r>
            <a:r>
              <a:rPr lang="ko-KR" altLang="en-US" dirty="0"/>
              <a:t>고객</a:t>
            </a:r>
            <a:r>
              <a:rPr lang="en-US" altLang="ko-KR" dirty="0"/>
              <a:t>, </a:t>
            </a:r>
            <a:r>
              <a:rPr lang="ko-KR" altLang="en-US" dirty="0"/>
              <a:t>채널</a:t>
            </a:r>
            <a:r>
              <a:rPr lang="en-US" altLang="ko-KR" dirty="0"/>
              <a:t>, </a:t>
            </a:r>
            <a:r>
              <a:rPr lang="ko-KR" altLang="en-US" dirty="0"/>
              <a:t>수익</a:t>
            </a:r>
            <a:r>
              <a:rPr lang="en-US" altLang="ko-KR" dirty="0"/>
              <a:t>, </a:t>
            </a:r>
            <a:r>
              <a:rPr lang="ko-KR" altLang="en-US" dirty="0"/>
              <a:t>가치 제안 등 비즈니스 모델 기반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단순화하여 업무</a:t>
            </a:r>
            <a:r>
              <a:rPr lang="en-US" altLang="ko-KR" dirty="0"/>
              <a:t>-</a:t>
            </a:r>
            <a:r>
              <a:rPr lang="ko-KR" altLang="en-US" dirty="0"/>
              <a:t>제품</a:t>
            </a:r>
            <a:r>
              <a:rPr lang="en-US" altLang="ko-KR" dirty="0"/>
              <a:t>-</a:t>
            </a:r>
            <a:r>
              <a:rPr lang="ko-KR" altLang="en-US" dirty="0"/>
              <a:t>고객 단위의 문제 발굴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규제</a:t>
            </a:r>
            <a:r>
              <a:rPr lang="en-US" altLang="ko-KR" dirty="0"/>
              <a:t>&amp;</a:t>
            </a:r>
            <a:r>
              <a:rPr lang="ko-KR" altLang="en-US" dirty="0"/>
              <a:t>감사</a:t>
            </a:r>
            <a:r>
              <a:rPr lang="en-US" altLang="ko-KR" dirty="0"/>
              <a:t>-</a:t>
            </a:r>
            <a:r>
              <a:rPr lang="ko-KR" altLang="en-US" dirty="0"/>
              <a:t>자원 인프라 두 가지 기회를 추가로 도출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309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E1DD4-CA87-E0CB-47C3-49CCD164E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1EC0DA-7E49-35DE-C422-472156709F8D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분석 기획의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89B47-1C0D-E09D-E3DB-5938351EB0CE}"/>
              </a:ext>
            </a:extLst>
          </p:cNvPr>
          <p:cNvSpPr txBox="1"/>
          <p:nvPr/>
        </p:nvSpPr>
        <p:spPr>
          <a:xfrm>
            <a:off x="395111" y="970845"/>
            <a:ext cx="1160497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과제 탐색 방법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하향식 접근법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탐색 단계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분석기회 발굴 및 범위 확장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거시적 관점</a:t>
            </a:r>
            <a:endParaRPr lang="en-US" altLang="ko-KR" dirty="0"/>
          </a:p>
          <a:p>
            <a:pPr lvl="2"/>
            <a:r>
              <a:rPr lang="ko-KR" altLang="en-US" dirty="0"/>
              <a:t>문제 혹은 변화가 기업에 주는 영향 탐색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경쟁자 확대 관점</a:t>
            </a:r>
            <a:endParaRPr lang="en-US" altLang="ko-KR" dirty="0"/>
          </a:p>
          <a:p>
            <a:pPr lvl="2"/>
            <a:r>
              <a:rPr lang="ko-KR" altLang="en-US" dirty="0"/>
              <a:t>기업에 위협이 될 상황 탐색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시장 니즈 탐색</a:t>
            </a:r>
            <a:endParaRPr lang="en-US" altLang="ko-KR" dirty="0"/>
          </a:p>
          <a:p>
            <a:pPr lvl="2"/>
            <a:r>
              <a:rPr lang="ko-KR" altLang="en-US" dirty="0"/>
              <a:t>시장의 니즈 탐색 관점에서 문제 탐색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역량의 재해석</a:t>
            </a:r>
            <a:endParaRPr lang="en-US" altLang="ko-KR" dirty="0"/>
          </a:p>
          <a:p>
            <a:pPr lvl="2"/>
            <a:r>
              <a:rPr lang="ko-KR" altLang="en-US" dirty="0"/>
              <a:t>역량의 재해석 관점에서 다시 기업</a:t>
            </a:r>
            <a:endParaRPr lang="en-US" altLang="ko-KR" dirty="0"/>
          </a:p>
          <a:p>
            <a:pPr lvl="2"/>
            <a:r>
              <a:rPr lang="ko-KR" altLang="en-US" dirty="0"/>
              <a:t>내부를 둘러보기</a:t>
            </a:r>
            <a:endParaRPr lang="en-US" altLang="ko-K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F45C527-10CD-55A4-4BCF-70C061B69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992" y="1635545"/>
            <a:ext cx="4831133" cy="285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42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1F391-9D6B-08D7-4861-CE39CFDE2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86B7F6-2808-93F9-A67F-5CBA556459EF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분석 기획의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70841-CFF5-AE56-417D-C129F27EBF76}"/>
              </a:ext>
            </a:extLst>
          </p:cNvPr>
          <p:cNvSpPr txBox="1"/>
          <p:nvPr/>
        </p:nvSpPr>
        <p:spPr>
          <a:xfrm>
            <a:off x="395111" y="970845"/>
            <a:ext cx="11604978" cy="25853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과제 탐색 방법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상향식 접근법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지도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비지도 학습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프로토타입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지도 학습</a:t>
            </a:r>
            <a:endParaRPr lang="en-US" altLang="ko-KR" b="1" dirty="0"/>
          </a:p>
          <a:p>
            <a:pPr lvl="1"/>
            <a:r>
              <a:rPr lang="ko-KR" altLang="en-US" dirty="0"/>
              <a:t>정답을 알려주고 데이터 활용 분석모델 학습 </a:t>
            </a:r>
            <a:r>
              <a:rPr lang="en-US" altLang="ko-KR" dirty="0"/>
              <a:t>(</a:t>
            </a:r>
            <a:r>
              <a:rPr lang="ko-KR" altLang="en-US" dirty="0"/>
              <a:t>머신 러닝</a:t>
            </a:r>
            <a:r>
              <a:rPr lang="en-US" altLang="ko-KR" dirty="0"/>
              <a:t>, </a:t>
            </a:r>
            <a:r>
              <a:rPr lang="ko-KR" altLang="en-US" dirty="0"/>
              <a:t>인공신경망</a:t>
            </a:r>
            <a:r>
              <a:rPr lang="en-US" altLang="ko-KR" dirty="0"/>
              <a:t>)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비지도 학습</a:t>
            </a:r>
            <a:endParaRPr lang="en-US" altLang="ko-KR" b="1" dirty="0"/>
          </a:p>
          <a:p>
            <a:pPr lvl="1"/>
            <a:r>
              <a:rPr lang="ko-KR" altLang="en-US" dirty="0"/>
              <a:t>정답을 알려주지 않고 학습 </a:t>
            </a:r>
            <a:r>
              <a:rPr lang="en-US" altLang="ko-KR" dirty="0"/>
              <a:t>(</a:t>
            </a:r>
            <a:r>
              <a:rPr lang="ko-KR" altLang="en-US" dirty="0"/>
              <a:t>군집분석</a:t>
            </a:r>
            <a:r>
              <a:rPr lang="en-US" altLang="ko-KR" dirty="0"/>
              <a:t>, </a:t>
            </a:r>
            <a:r>
              <a:rPr lang="ko-KR" altLang="en-US" dirty="0"/>
              <a:t>기술통계</a:t>
            </a:r>
            <a:r>
              <a:rPr lang="en-US" altLang="ko-KR" dirty="0"/>
              <a:t>, </a:t>
            </a:r>
            <a:r>
              <a:rPr lang="ko-KR" altLang="en-US" dirty="0"/>
              <a:t>장바구니 분석</a:t>
            </a:r>
            <a:r>
              <a:rPr lang="en-US" altLang="ko-KR" dirty="0"/>
              <a:t>)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프로토 타입</a:t>
            </a:r>
            <a:endParaRPr lang="en-US" altLang="ko-KR" b="1" dirty="0"/>
          </a:p>
          <a:p>
            <a:pPr lvl="1"/>
            <a:r>
              <a:rPr lang="ko-KR" altLang="en-US" dirty="0"/>
              <a:t>사용자중심</a:t>
            </a:r>
            <a:r>
              <a:rPr lang="en-US" altLang="ko-KR" dirty="0"/>
              <a:t>. </a:t>
            </a:r>
            <a:r>
              <a:rPr lang="ko-KR" altLang="en-US" dirty="0"/>
              <a:t>시행착오를 통해 문제 해결</a:t>
            </a:r>
            <a:r>
              <a:rPr lang="en-US" altLang="ko-KR" dirty="0"/>
              <a:t>. </a:t>
            </a:r>
            <a:r>
              <a:rPr lang="ko-KR" altLang="en-US" dirty="0"/>
              <a:t>분석을 통한 개선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45DE4-8976-015F-B6E8-19D595EFE119}"/>
              </a:ext>
            </a:extLst>
          </p:cNvPr>
          <p:cNvSpPr txBox="1"/>
          <p:nvPr/>
        </p:nvSpPr>
        <p:spPr>
          <a:xfrm>
            <a:off x="395111" y="4176890"/>
            <a:ext cx="11604978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디자인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씽킹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IDEO</a:t>
            </a:r>
            <a:r>
              <a:rPr lang="ko-KR" altLang="en-US" dirty="0"/>
              <a:t>사의 디자인 </a:t>
            </a:r>
            <a:r>
              <a:rPr lang="ko-KR" altLang="en-US" dirty="0" err="1"/>
              <a:t>씽킹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문제 발견</a:t>
            </a:r>
            <a:r>
              <a:rPr lang="en-US" altLang="ko-KR" dirty="0"/>
              <a:t>-</a:t>
            </a:r>
            <a:r>
              <a:rPr lang="ko-KR" altLang="en-US" dirty="0"/>
              <a:t>솔루션 반복</a:t>
            </a:r>
            <a:r>
              <a:rPr lang="en-US" altLang="ko-KR" dirty="0"/>
              <a:t>, </a:t>
            </a:r>
            <a:r>
              <a:rPr lang="ko-KR" altLang="en-US" dirty="0"/>
              <a:t>더블 다이아몬드 형태</a:t>
            </a:r>
            <a:r>
              <a:rPr lang="en-US" altLang="ko-KR" dirty="0"/>
              <a:t>, </a:t>
            </a:r>
            <a:r>
              <a:rPr lang="ko-KR" altLang="en-US" b="1" dirty="0"/>
              <a:t>수렴과 발산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스탠퍼드대학</a:t>
            </a:r>
            <a:r>
              <a:rPr lang="ko-KR" altLang="en-US" dirty="0"/>
              <a:t> </a:t>
            </a:r>
            <a:r>
              <a:rPr lang="en-US" altLang="ko-KR" dirty="0" err="1"/>
              <a:t>d.school</a:t>
            </a:r>
            <a:r>
              <a:rPr lang="ko-KR" altLang="en-US" dirty="0"/>
              <a:t>의 디자인 </a:t>
            </a:r>
            <a:r>
              <a:rPr lang="ko-KR" altLang="en-US" dirty="0" err="1"/>
              <a:t>씽킹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b="1" dirty="0"/>
              <a:t>인간 중심 사고</a:t>
            </a:r>
            <a:r>
              <a:rPr lang="en-US" altLang="ko-KR" dirty="0"/>
              <a:t>, </a:t>
            </a:r>
            <a:r>
              <a:rPr lang="ko-KR" altLang="en-US" dirty="0"/>
              <a:t>공감</a:t>
            </a:r>
            <a:r>
              <a:rPr lang="en-US" altLang="ko-KR" dirty="0"/>
              <a:t>-</a:t>
            </a:r>
            <a:r>
              <a:rPr lang="ko-KR" altLang="en-US" dirty="0"/>
              <a:t>문제정의</a:t>
            </a:r>
            <a:r>
              <a:rPr lang="en-US" altLang="ko-KR" dirty="0"/>
              <a:t>-</a:t>
            </a:r>
            <a:r>
              <a:rPr lang="ko-KR" altLang="en-US" dirty="0"/>
              <a:t>아이디어도출</a:t>
            </a:r>
            <a:r>
              <a:rPr lang="en-US" altLang="ko-KR" dirty="0"/>
              <a:t>-</a:t>
            </a:r>
            <a:r>
              <a:rPr lang="ko-KR" altLang="en-US" dirty="0"/>
              <a:t>프로토타입</a:t>
            </a:r>
            <a:r>
              <a:rPr lang="en-US" altLang="ko-KR" dirty="0"/>
              <a:t>-</a:t>
            </a:r>
            <a:r>
              <a:rPr lang="ko-KR" altLang="en-US" dirty="0"/>
              <a:t>테스트</a:t>
            </a:r>
            <a:r>
              <a:rPr lang="en-US" altLang="ko-KR" dirty="0"/>
              <a:t>-</a:t>
            </a:r>
            <a:r>
              <a:rPr lang="ko-KR" altLang="en-US" dirty="0"/>
              <a:t>평가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528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18E82-3B72-AEE7-2E63-4570B09A7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3858E3-25C7-2D3E-AC0A-764772491C06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분석 기획의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0930A2-3004-EF36-FF57-068CC1881F41}"/>
              </a:ext>
            </a:extLst>
          </p:cNvPr>
          <p:cNvSpPr txBox="1"/>
          <p:nvPr/>
        </p:nvSpPr>
        <p:spPr>
          <a:xfrm>
            <a:off x="395111" y="970845"/>
            <a:ext cx="109953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상향식 접근법에 대한 설명으로 잘못된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다양한 데이터 조합에서 인사이트를 찾아내는 방법이다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사전에 정의된 문제를 해결하기 위한 접근 방법이다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디자인 </a:t>
            </a:r>
            <a:r>
              <a:rPr lang="ko-KR" altLang="en-US" dirty="0" err="1"/>
              <a:t>씽킹</a:t>
            </a:r>
            <a:r>
              <a:rPr lang="ko-KR" altLang="en-US" dirty="0"/>
              <a:t> 접근법은 상향식의 발산 단계와 하향식의 수렴 단계를 반복적으로 수행하여 효율적인 의사결정을 수행하는 것을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Bottom-up </a:t>
            </a:r>
            <a:r>
              <a:rPr lang="ko-KR" altLang="en-US" dirty="0"/>
              <a:t>방식으로 일반적으로 비지도학습을 활용하여 접근한다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하향식 접근법에 대한 설명으로 잘못된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문제 탐색</a:t>
            </a:r>
            <a:r>
              <a:rPr lang="en-US" altLang="ko-KR" dirty="0"/>
              <a:t>, </a:t>
            </a:r>
            <a:r>
              <a:rPr lang="ko-KR" altLang="en-US" dirty="0"/>
              <a:t>문제 정의</a:t>
            </a:r>
            <a:r>
              <a:rPr lang="en-US" altLang="ko-KR" dirty="0"/>
              <a:t>, </a:t>
            </a:r>
            <a:r>
              <a:rPr lang="ko-KR" altLang="en-US" dirty="0"/>
              <a:t>해결 방안 탐색</a:t>
            </a:r>
            <a:r>
              <a:rPr lang="en-US" altLang="ko-KR" dirty="0"/>
              <a:t>, </a:t>
            </a:r>
            <a:r>
              <a:rPr lang="ko-KR" altLang="en-US" dirty="0"/>
              <a:t>타당성 검토 순으로 수행된다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기존의 </a:t>
            </a:r>
            <a:r>
              <a:rPr lang="ko-KR" altLang="en-US" dirty="0" err="1"/>
              <a:t>유스케이스를</a:t>
            </a:r>
            <a:r>
              <a:rPr lang="ko-KR" altLang="en-US" dirty="0"/>
              <a:t> 최대한 활용하여 과거의 실패를 되풀이하지 않도록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거시적 관점으로는 대체재</a:t>
            </a:r>
            <a:r>
              <a:rPr lang="en-US" altLang="ko-KR" dirty="0"/>
              <a:t>, </a:t>
            </a:r>
            <a:r>
              <a:rPr lang="ko-KR" altLang="en-US" dirty="0"/>
              <a:t>경쟁자</a:t>
            </a:r>
            <a:r>
              <a:rPr lang="en-US" altLang="ko-KR" dirty="0"/>
              <a:t>, </a:t>
            </a:r>
            <a:r>
              <a:rPr lang="ko-KR" altLang="en-US" dirty="0"/>
              <a:t>신규 </a:t>
            </a:r>
            <a:r>
              <a:rPr lang="ko-KR" altLang="en-US" dirty="0" err="1"/>
              <a:t>진입자</a:t>
            </a:r>
            <a:r>
              <a:rPr lang="ko-KR" altLang="en-US" dirty="0"/>
              <a:t> 등의 관점에서 문제를 탐색할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해결 방안 탐색에서는 기존 시스템 활용 가능 여부와 기업의 역량 여부에 따라 </a:t>
            </a:r>
            <a:r>
              <a:rPr lang="en-US" altLang="ko-KR" dirty="0"/>
              <a:t>4</a:t>
            </a:r>
            <a:r>
              <a:rPr lang="ko-KR" altLang="en-US" dirty="0"/>
              <a:t>가지의 해결책을 제시할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9285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B39B0-6520-49F1-B0AD-7B11D473A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9FC052-5868-DD43-1768-2A05DE45D43B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분석 기획의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B6305-17E1-BB57-6C16-5036B3BC549E}"/>
              </a:ext>
            </a:extLst>
          </p:cNvPr>
          <p:cNvSpPr txBox="1"/>
          <p:nvPr/>
        </p:nvSpPr>
        <p:spPr>
          <a:xfrm>
            <a:off x="395111" y="970845"/>
            <a:ext cx="1160497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분석 과제 발굴에 대한 설명이 잘못된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모든 분석 과제는 이해관계자들이 이해할 수 있도록 프로젝트의 수행 목적에 알맞은 과제 정의서 형태로 도출된다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대규모 데이터가 빠르게 생성되고 변화하는 현대사회에는 문제 정의가 어렵기 때문에 다양한 데이터의 조합 속에서 인사이트를 찾아내는 것을 상향식 접근법이라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문제가 주어졌을 때 각 과정을 체계적으로 해결하는 방법을 하향식 접근법이라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IDEO</a:t>
            </a:r>
            <a:r>
              <a:rPr lang="ko-KR" altLang="en-US" dirty="0"/>
              <a:t>사의 디자인 </a:t>
            </a:r>
            <a:r>
              <a:rPr lang="ko-KR" altLang="en-US" dirty="0" err="1"/>
              <a:t>씽킹</a:t>
            </a:r>
            <a:r>
              <a:rPr lang="ko-KR" altLang="en-US" dirty="0"/>
              <a:t> 프로세스는 비즈니스와 기술</a:t>
            </a:r>
            <a:r>
              <a:rPr lang="en-US" altLang="ko-KR" dirty="0"/>
              <a:t>, </a:t>
            </a:r>
            <a:r>
              <a:rPr lang="ko-KR" altLang="en-US" dirty="0"/>
              <a:t>그리고 인간 중심 사고가 만나 혁신적 해결책을 도출하는 방법을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프로토타이핑 기법의 내용으로 적절한 것은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신속하게 해결책 모형 제시</a:t>
            </a:r>
            <a:r>
              <a:rPr lang="en-US" altLang="ko-KR" dirty="0"/>
              <a:t>, </a:t>
            </a:r>
            <a:r>
              <a:rPr lang="ko-KR" altLang="en-US" dirty="0"/>
              <a:t>상향식 접근 방법에 활용한다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빠른 결과보다 모델의 정확성에 중점을 둔 기법이다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워터폴</a:t>
            </a:r>
            <a:r>
              <a:rPr lang="ko-KR" altLang="en-US" dirty="0"/>
              <a:t> 방식처럼 전체적인 플랜을 짜고 문서를 통해 개발한다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대표적인 하향식 접근방법 기법이다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9114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497DC-FE84-0EC8-1B79-7EEC9FF13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30D5A6-78B5-64DA-3838-7331E78F6532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분석 기획의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67CEF9-472D-A477-EBC1-91D4B3694886}"/>
              </a:ext>
            </a:extLst>
          </p:cNvPr>
          <p:cNvSpPr txBox="1"/>
          <p:nvPr/>
        </p:nvSpPr>
        <p:spPr>
          <a:xfrm>
            <a:off x="395111" y="970845"/>
            <a:ext cx="11604978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정확도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정밀도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정확도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모델 활용성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				     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정밀도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안정성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03BA21-029B-48C2-659B-E3151101E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541" y="1437664"/>
            <a:ext cx="2657304" cy="248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C6191FD-9F37-46D3-D896-38F4F193E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330" y="1156828"/>
            <a:ext cx="2972956" cy="285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A35C5D-2D5B-E86F-798B-A899A92F0276}"/>
              </a:ext>
            </a:extLst>
          </p:cNvPr>
          <p:cNvSpPr txBox="1"/>
          <p:nvPr/>
        </p:nvSpPr>
        <p:spPr>
          <a:xfrm>
            <a:off x="395111" y="4853984"/>
            <a:ext cx="11604978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CMMI (Capability Maturity Model Integration)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능력 성숙도 통합 모델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개인 역량</a:t>
            </a:r>
            <a:r>
              <a:rPr lang="en-US" altLang="ko-KR" dirty="0"/>
              <a:t>		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약간의 개발 프로세스</a:t>
            </a:r>
            <a:r>
              <a:rPr lang="en-US" altLang="ko-KR" dirty="0"/>
              <a:t>	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조직관리 프로세스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체계적인 관리</a:t>
            </a:r>
            <a:r>
              <a:rPr lang="en-US" altLang="ko-KR" dirty="0"/>
              <a:t>, </a:t>
            </a:r>
            <a:r>
              <a:rPr lang="ko-KR" altLang="en-US" dirty="0"/>
              <a:t>정량적 측정 가능</a:t>
            </a:r>
            <a:r>
              <a:rPr lang="en-US" altLang="ko-KR" dirty="0"/>
              <a:t>		5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최적화 프로세스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3953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0442B-1719-B187-5EF2-E7955320F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0742EB-8B11-AB68-02A2-45BD19279CBC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분석 기획의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6EBAC-207F-2631-05ED-EFFAE363B038}"/>
              </a:ext>
            </a:extLst>
          </p:cNvPr>
          <p:cNvSpPr txBox="1"/>
          <p:nvPr/>
        </p:nvSpPr>
        <p:spPr>
          <a:xfrm>
            <a:off x="395111" y="970845"/>
            <a:ext cx="11604978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정확도와 정밀도에 대한 설명으로 잘못된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정확도란 모델의 </a:t>
            </a:r>
            <a:r>
              <a:rPr lang="ko-KR" altLang="en-US" dirty="0" err="1"/>
              <a:t>예측값이</a:t>
            </a:r>
            <a:r>
              <a:rPr lang="ko-KR" altLang="en-US" dirty="0"/>
              <a:t> 실제 값에 얼마나 가까운지를 나타낸다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정밀도란 모델을 반복적으로 수행했을 때 모델 값들의 편차 수준을 나타낸다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분석 안정성을 확보해야 할 경우 정확도를 중시해야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정확도와 정밀도는 분석 모델의 성능을 측정하는 요소로써 활용된다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능력 성숙도 통합 모델에 대한 설명으로 부적절 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능력 성숙도 통합 모델은 소프트웨어 및 시스템 공학의 역량 성숙도를 파악하기 위한 모델이다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계층적 프로세스 모델의 일종으로 </a:t>
            </a:r>
            <a:r>
              <a:rPr lang="en-US" altLang="ko-KR" dirty="0"/>
              <a:t>6</a:t>
            </a:r>
            <a:r>
              <a:rPr lang="ko-KR" altLang="en-US" dirty="0"/>
              <a:t>가지 단계로 구분된다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단계 수준에서는 개인의 역량이 큰 프로젝트의 성공 여부를 결정한다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단계와 </a:t>
            </a:r>
            <a:r>
              <a:rPr lang="en-US" altLang="ko-KR" dirty="0"/>
              <a:t>3</a:t>
            </a:r>
            <a:r>
              <a:rPr lang="ko-KR" altLang="en-US" dirty="0"/>
              <a:t>단계의 가장 큰 차이는 조직을 관리하기 위한 전사 차원의 표준 프로세스 존재 여부다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2491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8C914-14A6-2F4F-BA0C-2D0EF4F67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236A9B-DC09-18E9-2ACC-AF23D8EB08FA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분석 마스터 플랜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A3F20-86C3-3BDA-3359-FB29A8C36915}"/>
              </a:ext>
            </a:extLst>
          </p:cNvPr>
          <p:cNvSpPr txBox="1"/>
          <p:nvPr/>
        </p:nvSpPr>
        <p:spPr>
          <a:xfrm>
            <a:off x="395111" y="970845"/>
            <a:ext cx="109953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마스터플랜 수립 프레임워크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분석 과제 도출</a:t>
            </a:r>
            <a:r>
              <a:rPr lang="en-US" altLang="ko-KR" dirty="0"/>
              <a:t> </a:t>
            </a:r>
            <a:r>
              <a:rPr lang="ko-KR" altLang="en-US" dirty="0"/>
              <a:t>→</a:t>
            </a:r>
            <a:r>
              <a:rPr lang="en-US" altLang="ko-KR" dirty="0"/>
              <a:t> </a:t>
            </a:r>
            <a:r>
              <a:rPr lang="ko-KR" altLang="en-US" dirty="0"/>
              <a:t>우선순위 평가</a:t>
            </a:r>
            <a:r>
              <a:rPr lang="en-US" altLang="ko-KR" dirty="0"/>
              <a:t> </a:t>
            </a:r>
            <a:r>
              <a:rPr lang="ko-KR" altLang="en-US" dirty="0"/>
              <a:t>→</a:t>
            </a:r>
            <a:r>
              <a:rPr lang="en-US" altLang="ko-KR" dirty="0"/>
              <a:t> </a:t>
            </a:r>
            <a:r>
              <a:rPr lang="ko-KR" altLang="en-US" dirty="0"/>
              <a:t>이행계획 수립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우선 순위 고려 요소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전략적 중요도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비즈니스 성과</a:t>
            </a:r>
            <a:r>
              <a:rPr lang="en-US" altLang="ko-KR" dirty="0"/>
              <a:t>/</a:t>
            </a:r>
            <a:r>
              <a:rPr lang="en-US" altLang="ko-KR" b="1" dirty="0"/>
              <a:t>ROI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실행 용이성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적용 범위 </a:t>
            </a:r>
            <a:r>
              <a:rPr lang="en-US" altLang="ko-KR" dirty="0"/>
              <a:t>/ </a:t>
            </a:r>
            <a:r>
              <a:rPr lang="ko-KR" altLang="en-US" dirty="0"/>
              <a:t>방식 고려 요소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업무 내재화 적용 수준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분석 데이터 적용 수준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기술 적용 수준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E2392D-DF87-8214-54D6-D651A443F7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08"/>
          <a:stretch/>
        </p:blipFill>
        <p:spPr bwMode="auto">
          <a:xfrm>
            <a:off x="4573616" y="2275567"/>
            <a:ext cx="7009507" cy="265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684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FCCD9-D9C7-DA4D-0F10-D80014F0B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76072B-E676-4F98-0111-EE8B7779AAA2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분석 마스터 플랜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48A1D7-B8D9-D4EA-D445-584B1C033A0A}"/>
              </a:ext>
            </a:extLst>
          </p:cNvPr>
          <p:cNvSpPr txBox="1"/>
          <p:nvPr/>
        </p:nvSpPr>
        <p:spPr>
          <a:xfrm>
            <a:off x="395111" y="970845"/>
            <a:ext cx="116049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포트폴리오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사분면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(Quadrant)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분석을 활용한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우선순위 평가 기준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난이도 </a:t>
            </a:r>
            <a:r>
              <a:rPr lang="en-US" altLang="ko-KR" dirty="0"/>
              <a:t>&amp; </a:t>
            </a:r>
            <a:r>
              <a:rPr lang="ko-KR" altLang="en-US" dirty="0"/>
              <a:t>시급성을 동시에 고려해 판단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시급성 </a:t>
            </a:r>
            <a:r>
              <a:rPr lang="en-US" altLang="ko-KR" dirty="0"/>
              <a:t>: Ⅲ - Ⅰ - Ⅳ - Ⅱ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난이도 </a:t>
            </a:r>
            <a:r>
              <a:rPr lang="en-US" altLang="ko-KR" dirty="0"/>
              <a:t>: Ⅲ - Ⅳ - Ⅰ - Ⅱ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(Return On Investment)</a:t>
            </a:r>
          </a:p>
          <a:p>
            <a:endParaRPr lang="en-US" altLang="ko-KR" dirty="0"/>
          </a:p>
          <a:p>
            <a:r>
              <a:rPr lang="en-US" altLang="ko-KR" dirty="0"/>
              <a:t>4V = 3V(</a:t>
            </a:r>
            <a:r>
              <a:rPr lang="ko-KR" altLang="en-US" dirty="0"/>
              <a:t>빅데이터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  <a:r>
              <a:rPr lang="en-US" altLang="ko-KR" dirty="0"/>
              <a:t>) + Value(</a:t>
            </a:r>
            <a:r>
              <a:rPr lang="ko-KR" altLang="en-US" dirty="0"/>
              <a:t>가치</a:t>
            </a:r>
            <a:r>
              <a:rPr lang="en-US" altLang="ko-KR" dirty="0"/>
              <a:t> :</a:t>
            </a:r>
            <a:r>
              <a:rPr lang="ko-KR" altLang="en-US" dirty="0"/>
              <a:t>비즈니스 효과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Value : </a:t>
            </a:r>
            <a:r>
              <a:rPr lang="ko-KR" altLang="en-US" dirty="0"/>
              <a:t>시급성</a:t>
            </a:r>
            <a:r>
              <a:rPr lang="en-US" altLang="ko-KR" dirty="0"/>
              <a:t>, </a:t>
            </a:r>
            <a:r>
              <a:rPr lang="ko-KR" altLang="en-US" dirty="0"/>
              <a:t>전략적 중요도</a:t>
            </a:r>
            <a:r>
              <a:rPr lang="en-US" altLang="ko-KR" dirty="0"/>
              <a:t>, </a:t>
            </a:r>
            <a:r>
              <a:rPr lang="ko-KR" altLang="en-US" dirty="0"/>
              <a:t>비즈니스 전략</a:t>
            </a:r>
            <a:endParaRPr lang="en-US" altLang="ko-KR" dirty="0"/>
          </a:p>
        </p:txBody>
      </p:sp>
      <p:pic>
        <p:nvPicPr>
          <p:cNvPr id="1026" name="Picture 2" descr="ADsP 데이터 분석 준전문가] 2과목 데이터의 분석 기획 (프로젝트 관리방안, ROI, 4V, ISP, 정보전략계획, 우선순위  매트릭스)">
            <a:extLst>
              <a:ext uri="{FF2B5EF4-FFF2-40B4-BE49-F238E27FC236}">
                <a16:creationId xmlns:a16="http://schemas.microsoft.com/office/drawing/2014/main" id="{FB5C6CAA-DD0A-E3E7-3295-97D9303C8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051" y="2817504"/>
            <a:ext cx="3550920" cy="333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5ED323-A2BF-713D-5D97-B7613AF09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75"/>
          <a:stretch/>
        </p:blipFill>
        <p:spPr bwMode="auto">
          <a:xfrm>
            <a:off x="4990582" y="1022893"/>
            <a:ext cx="7009507" cy="155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390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A944E-7F2E-DF03-97EF-992693C39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8C4CCF-40FF-C099-EFA0-036C3352729C}"/>
              </a:ext>
            </a:extLst>
          </p:cNvPr>
          <p:cNvSpPr txBox="1">
            <a:spLocks/>
          </p:cNvSpPr>
          <p:nvPr/>
        </p:nvSpPr>
        <p:spPr>
          <a:xfrm>
            <a:off x="1525616" y="2822452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lang="ko-KR" altLang="en-US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과목</a:t>
            </a:r>
            <a:r>
              <a:rPr lang="en-US" altLang="ko-KR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</a:t>
            </a:r>
            <a:endParaRPr lang="en-US" altLang="ko-KR" sz="4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883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4357C-8664-04EF-2600-333E2F991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31739B-141D-EE64-0834-18562703A13E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분석 마스터 플랜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563B87-C43E-9D0C-FEC2-74D4F624A597}"/>
              </a:ext>
            </a:extLst>
          </p:cNvPr>
          <p:cNvSpPr txBox="1"/>
          <p:nvPr/>
        </p:nvSpPr>
        <p:spPr>
          <a:xfrm>
            <a:off x="395111" y="970845"/>
            <a:ext cx="11604978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활용해 분석 과제 우선순위를 평가할 때 시급성을 판단하는 기준으로 올바른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분석 수준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분석 적용 비용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전략적 중요도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가공 비용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마스터플랜에 대한 설명으로 가장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탐색한 문제에 대한 해결 방안들을 총체적인 관점에서 적용 우선순위를 설정하기 위함이다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우선순위 결정을 위해서는 전략적 중요도</a:t>
            </a:r>
            <a:r>
              <a:rPr lang="en-US" altLang="ko-KR" dirty="0"/>
              <a:t>, ROI </a:t>
            </a:r>
            <a:r>
              <a:rPr lang="ko-KR" altLang="en-US" dirty="0"/>
              <a:t>관점 등의 요소를 고려한다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적용 범위 및 방식을 고려하기 위해 실행 용이성과 기술 적용 수준의 요소를 고려한다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분석 마스터플랜은 분석 과제 도출</a:t>
            </a:r>
            <a:r>
              <a:rPr lang="en-US" altLang="ko-KR" dirty="0"/>
              <a:t>, </a:t>
            </a:r>
            <a:r>
              <a:rPr lang="ko-KR" altLang="en-US" dirty="0"/>
              <a:t>우선순위 평가</a:t>
            </a:r>
            <a:r>
              <a:rPr lang="en-US" altLang="ko-KR" dirty="0"/>
              <a:t>, </a:t>
            </a:r>
            <a:r>
              <a:rPr lang="ko-KR" altLang="en-US" dirty="0"/>
              <a:t>이행계획 수립 순서로 수행된다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4976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187A5-0DF5-95F4-DDEF-C04ADD4EB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8AC6B4-633B-74ED-0F83-13489B16D830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분석 마스터 플랜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12C10-93A1-0521-39DD-889A19484DC0}"/>
              </a:ext>
            </a:extLst>
          </p:cNvPr>
          <p:cNvSpPr txBox="1"/>
          <p:nvPr/>
        </p:nvSpPr>
        <p:spPr>
          <a:xfrm>
            <a:off x="395111" y="970845"/>
            <a:ext cx="10995378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거버넌스 체계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기업의 의사결정을 위한 데이터의 분석과 활용을 위한 체계적인 </a:t>
            </a:r>
            <a:r>
              <a:rPr lang="ko-KR" altLang="en-US" b="1" dirty="0"/>
              <a:t>관리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거버넌스 체계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구성요소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조직</a:t>
            </a:r>
            <a:r>
              <a:rPr lang="en-US" altLang="ko-KR" dirty="0"/>
              <a:t>, </a:t>
            </a:r>
            <a:r>
              <a:rPr lang="ko-KR" altLang="en-US" dirty="0"/>
              <a:t>과제 기획 및 운영 </a:t>
            </a:r>
            <a:r>
              <a:rPr lang="ko-KR" altLang="en-US" b="1" dirty="0"/>
              <a:t>프로세스</a:t>
            </a:r>
            <a:r>
              <a:rPr lang="en-US" altLang="ko-KR" dirty="0"/>
              <a:t>, </a:t>
            </a:r>
            <a:r>
              <a:rPr lang="ko-KR" altLang="en-US" dirty="0"/>
              <a:t>분석 관련 </a:t>
            </a:r>
            <a:r>
              <a:rPr lang="ko-KR" altLang="en-US" b="1" dirty="0"/>
              <a:t>시스템</a:t>
            </a:r>
            <a:r>
              <a:rPr lang="en-US" altLang="ko-KR" dirty="0"/>
              <a:t>, </a:t>
            </a:r>
            <a:r>
              <a:rPr lang="ko-KR" altLang="en-US" b="1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분석 관련 </a:t>
            </a:r>
            <a:r>
              <a:rPr lang="ko-KR" altLang="en-US" b="1" dirty="0"/>
              <a:t>교육</a:t>
            </a:r>
            <a:r>
              <a:rPr lang="ko-KR" altLang="en-US" dirty="0"/>
              <a:t> 및 마인드 육성 체계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거버넌스 체계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준비도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48A9D56-6F49-CE34-15FB-B59A4C87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616" y="3044914"/>
            <a:ext cx="616267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01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AB984-67B9-FFD6-2AFF-204DC2B8C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68DE54-83DF-588C-0B52-E11042C71584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분석 마스터 플랜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C37BE5-E739-3BAF-BC42-95FE8E1A926A}"/>
              </a:ext>
            </a:extLst>
          </p:cNvPr>
          <p:cNvSpPr txBox="1"/>
          <p:nvPr/>
        </p:nvSpPr>
        <p:spPr>
          <a:xfrm>
            <a:off x="395111" y="970845"/>
            <a:ext cx="10995378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거버넌스 체계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성숙도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거버넌스 체계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수준 진단 결과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2B5B6D-D9C2-74D1-ABB3-C449A60C6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11" y="1325733"/>
            <a:ext cx="4643890" cy="489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592C88F-C6A6-5B9E-68F3-2B1ECAA5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77"/>
          <a:stretch/>
        </p:blipFill>
        <p:spPr bwMode="auto">
          <a:xfrm>
            <a:off x="6415314" y="1325733"/>
            <a:ext cx="4643890" cy="327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712979-427E-2E8F-85DF-55044528005E}"/>
              </a:ext>
            </a:extLst>
          </p:cNvPr>
          <p:cNvSpPr txBox="1"/>
          <p:nvPr/>
        </p:nvSpPr>
        <p:spPr>
          <a:xfrm>
            <a:off x="6966516" y="4957220"/>
            <a:ext cx="3541486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/>
              <a:t>준비를 </a:t>
            </a:r>
            <a:r>
              <a:rPr lang="en-US" altLang="ko-KR" b="1" dirty="0"/>
              <a:t>	</a:t>
            </a:r>
            <a:r>
              <a:rPr lang="ko-KR" altLang="en-US" b="1" dirty="0"/>
              <a:t>정</a:t>
            </a:r>
            <a:r>
              <a:rPr lang="en-US" altLang="ko-KR" sz="1050" dirty="0"/>
              <a:t> ( </a:t>
            </a:r>
            <a:r>
              <a:rPr lang="ko-KR" altLang="en-US" sz="1050" dirty="0" err="1"/>
              <a:t>착형</a:t>
            </a:r>
            <a:r>
              <a:rPr lang="en-US" altLang="ko-KR" sz="1050" dirty="0"/>
              <a:t>)	</a:t>
            </a:r>
            <a:r>
              <a:rPr lang="ko-KR" altLang="en-US" b="1" dirty="0"/>
              <a:t>확</a:t>
            </a:r>
            <a:r>
              <a:rPr lang="en-US" altLang="ko-KR" sz="1050" dirty="0"/>
              <a:t> ( </a:t>
            </a:r>
            <a:r>
              <a:rPr lang="ko-KR" altLang="en-US" sz="1050" dirty="0"/>
              <a:t>산형</a:t>
            </a:r>
            <a:r>
              <a:rPr lang="en-US" altLang="ko-KR" sz="1050" dirty="0"/>
              <a:t>)     </a:t>
            </a:r>
            <a:r>
              <a:rPr lang="ko-KR" altLang="en-US" b="1" dirty="0"/>
              <a:t>하게</a:t>
            </a:r>
            <a:endParaRPr lang="en-US" altLang="ko-KR" sz="1050" b="1" dirty="0"/>
          </a:p>
          <a:p>
            <a:r>
              <a:rPr lang="en-US" altLang="ko-KR" sz="1050" dirty="0"/>
              <a:t>	</a:t>
            </a:r>
            <a:r>
              <a:rPr lang="ko-KR" altLang="en-US" b="1" dirty="0"/>
              <a:t>준비형</a:t>
            </a:r>
            <a:r>
              <a:rPr lang="en-US" altLang="ko-KR" b="1" dirty="0"/>
              <a:t>	</a:t>
            </a:r>
            <a:r>
              <a:rPr lang="ko-KR" altLang="en-US" b="1" dirty="0"/>
              <a:t>도입형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2043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F529C-8F7B-F577-1084-EF8FB07E2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C95279-BEFF-37E8-05FF-7B9D39DDCC87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분석 마스터 플랜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6CEC3-312E-6FB6-9BA9-319523364E02}"/>
              </a:ext>
            </a:extLst>
          </p:cNvPr>
          <p:cNvSpPr txBox="1"/>
          <p:nvPr/>
        </p:nvSpPr>
        <p:spPr>
          <a:xfrm>
            <a:off x="395111" y="970845"/>
            <a:ext cx="10995378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조직 및 인력방안 수립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분석 조직 유형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집중구조 </a:t>
            </a:r>
            <a:r>
              <a:rPr lang="en-US" altLang="ko-KR" dirty="0"/>
              <a:t>: </a:t>
            </a:r>
            <a:r>
              <a:rPr lang="ko-KR" altLang="en-US" dirty="0"/>
              <a:t>별도 분석 조직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일부 현업 부서와 업무 중복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기능구조 </a:t>
            </a:r>
            <a:r>
              <a:rPr lang="en-US" altLang="ko-KR" dirty="0"/>
              <a:t>: </a:t>
            </a:r>
            <a:r>
              <a:rPr lang="ko-KR" altLang="en-US" dirty="0"/>
              <a:t>조직 별 분석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전사적 핵심 분석 어려움</a:t>
            </a:r>
            <a:r>
              <a:rPr lang="en-US" altLang="ko-KR" dirty="0"/>
              <a:t>, </a:t>
            </a:r>
            <a:r>
              <a:rPr lang="ko-KR" altLang="en-US" dirty="0"/>
              <a:t>업무 중복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분산구조 </a:t>
            </a:r>
            <a:r>
              <a:rPr lang="en-US" altLang="ko-KR" dirty="0"/>
              <a:t>: </a:t>
            </a:r>
            <a:r>
              <a:rPr lang="ko-KR" altLang="en-US" dirty="0"/>
              <a:t>분석 조직 인력을 분산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전사적 분석 가능</a:t>
            </a:r>
            <a:r>
              <a:rPr lang="en-US" altLang="ko-KR" dirty="0"/>
              <a:t>, </a:t>
            </a:r>
            <a:r>
              <a:rPr lang="ko-KR" altLang="en-US" dirty="0"/>
              <a:t>분석 결과 신속하게 실무 적용 가능</a:t>
            </a:r>
            <a:endParaRPr lang="en-US" altLang="ko-K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8DFA380-2008-25D5-8FBF-3BEC85C0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50" y="1578656"/>
            <a:ext cx="8632099" cy="219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673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A5808-37B7-FA3C-A84C-823F34209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127854-8FDB-42A2-C0F2-FCF7C8F2184A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분석 마스터 플랜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CD3F-E2AB-BA2B-18B8-2691C3C6722B}"/>
              </a:ext>
            </a:extLst>
          </p:cNvPr>
          <p:cNvSpPr txBox="1"/>
          <p:nvPr/>
        </p:nvSpPr>
        <p:spPr>
          <a:xfrm>
            <a:off x="395111" y="970845"/>
            <a:ext cx="10995378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도입에 대한 문화적 대응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60ADEE6-E59C-9065-ECDA-7460564A9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1717910"/>
            <a:ext cx="6432550" cy="416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03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933D4-D23D-762B-20CC-E45F769F4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6E1CFB-8B6C-4A43-8C40-CADE6650C631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분석 마스터 플랜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830BDD-E67D-80DA-8FE8-62D9D2B2AFC3}"/>
              </a:ext>
            </a:extLst>
          </p:cNvPr>
          <p:cNvSpPr txBox="1"/>
          <p:nvPr/>
        </p:nvSpPr>
        <p:spPr>
          <a:xfrm>
            <a:off x="395111" y="970845"/>
            <a:ext cx="11604978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분석 거버넌스의 구성 요소가 아닌 것은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비용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조직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시스템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분석 조직에 대한 설명으로 가장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전사적 관점의 분석 과제를 도출한다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타 부서 간 유기적인 협력을 통해 업무를 수행한다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업무의 최종 의사 결정을 수행한다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집중형 또는 분산형 구조를 이룬다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5656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E82D4-6AB3-4853-1731-3D06F85AC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41DF30-00B0-CD89-34D1-2DB812EBBCE9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분석 마스터 플랜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CC516-B55B-90E4-BA66-18832DBBEF12}"/>
              </a:ext>
            </a:extLst>
          </p:cNvPr>
          <p:cNvSpPr txBox="1"/>
          <p:nvPr/>
        </p:nvSpPr>
        <p:spPr>
          <a:xfrm>
            <a:off x="395111" y="970845"/>
            <a:ext cx="11604978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기업의 데이터 분석의 성숙도는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가지 수준으로 나누어서 진단할 수 있다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분석을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진화시키고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혁신 및 성과 향상에 기여하는 단계는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도입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활용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확산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최적화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분석 준비도의 평가 요소에 해당하지 않는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분석 비용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분석 기법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분석 인력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IT </a:t>
            </a:r>
            <a:r>
              <a:rPr lang="ko-KR" altLang="en-US" dirty="0"/>
              <a:t>인프라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957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3D5A9-9F1E-7FCB-2E22-211C8AC68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379DFF-6EA9-DA6E-BD53-AFE3CBE88FB6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분석 기획의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345FEC-E837-39AC-3020-839FF321EF3E}"/>
              </a:ext>
            </a:extLst>
          </p:cNvPr>
          <p:cNvSpPr txBox="1"/>
          <p:nvPr/>
        </p:nvSpPr>
        <p:spPr>
          <a:xfrm>
            <a:off x="395111" y="970845"/>
            <a:ext cx="10995378" cy="4801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대상과 그 방법에 따른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가지 분석 주제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최적화</a:t>
            </a:r>
            <a:r>
              <a:rPr lang="en-US" altLang="ko-KR" dirty="0"/>
              <a:t>(Optimization)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해결책</a:t>
            </a:r>
            <a:r>
              <a:rPr lang="en-US" altLang="ko-KR" dirty="0"/>
              <a:t>(Solution)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발견</a:t>
            </a:r>
            <a:r>
              <a:rPr lang="en-US" altLang="ko-KR" dirty="0"/>
              <a:t>(Discovery)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통찰</a:t>
            </a:r>
            <a:r>
              <a:rPr lang="en-US" altLang="ko-KR" dirty="0"/>
              <a:t>(Insight)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기업의 합리적 의사결정 방해요소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고정관념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편향된 생각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프레이밍</a:t>
            </a:r>
            <a:r>
              <a:rPr lang="ko-KR" altLang="en-US" dirty="0"/>
              <a:t> 효과 </a:t>
            </a:r>
            <a:r>
              <a:rPr lang="en-US" altLang="ko-KR" dirty="0"/>
              <a:t>: </a:t>
            </a:r>
            <a:r>
              <a:rPr lang="ko-KR" altLang="en-US" dirty="0"/>
              <a:t>동일한 사건이나 상황을 두고도 개인의 판단이나 선택이 달라질 수 있는 현상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목표 시점별 분석 기획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과제 중심적인 접근 방식 </a:t>
            </a:r>
            <a:r>
              <a:rPr lang="en-US" altLang="ko-KR" dirty="0"/>
              <a:t>: </a:t>
            </a:r>
            <a:r>
              <a:rPr lang="ko-KR" altLang="en-US" dirty="0"/>
              <a:t>단기</a:t>
            </a:r>
            <a:r>
              <a:rPr lang="en-US" altLang="ko-KR" dirty="0"/>
              <a:t>, </a:t>
            </a:r>
            <a:r>
              <a:rPr lang="ko-KR" altLang="en-US" dirty="0"/>
              <a:t>문제 해결 목표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장기적인 마스터플랜 방식 </a:t>
            </a:r>
            <a:r>
              <a:rPr lang="en-US" altLang="ko-KR" dirty="0"/>
              <a:t>: </a:t>
            </a:r>
            <a:r>
              <a:rPr lang="ko-KR" altLang="en-US" dirty="0"/>
              <a:t>장기</a:t>
            </a:r>
            <a:r>
              <a:rPr lang="en-US" altLang="ko-KR" dirty="0"/>
              <a:t>, </a:t>
            </a:r>
            <a:r>
              <a:rPr lang="ko-KR" altLang="en-US" dirty="0"/>
              <a:t>지속적인 분석</a:t>
            </a:r>
            <a:r>
              <a:rPr lang="en-US" altLang="ko-KR" dirty="0"/>
              <a:t>, </a:t>
            </a:r>
            <a:r>
              <a:rPr lang="ko-KR" altLang="en-US" dirty="0"/>
              <a:t>정확도</a:t>
            </a:r>
            <a:r>
              <a:rPr lang="en-US" altLang="ko-KR" dirty="0"/>
              <a:t>, </a:t>
            </a:r>
            <a:r>
              <a:rPr lang="ko-KR" altLang="en-US" dirty="0"/>
              <a:t>문제 정의 목표</a:t>
            </a: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80737D-44BF-808A-1E8B-061AC69A9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55" y="878749"/>
            <a:ext cx="4301836" cy="225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854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E08AA-EFA6-AB28-2E21-3AE4E9436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6BDA92-808A-0711-C692-3420CA2B443E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분석 기획의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F59C2-0EE1-1607-B898-814E50DD6336}"/>
              </a:ext>
            </a:extLst>
          </p:cNvPr>
          <p:cNvSpPr txBox="1"/>
          <p:nvPr/>
        </p:nvSpPr>
        <p:spPr>
          <a:xfrm>
            <a:off x="395111" y="970845"/>
            <a:ext cx="1099537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분석의 대상과 분석 방법에 따라 크게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가지 유형으로 나눌 수 있다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4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가지 유형 중 분석 대상은 명확한 반면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방법이 명확하지 않은 것으로 가장 적절한 것은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최적화</a:t>
            </a:r>
            <a:r>
              <a:rPr lang="en-US" altLang="ko-KR" dirty="0"/>
              <a:t>(Optimization)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해결책</a:t>
            </a:r>
            <a:r>
              <a:rPr lang="en-US" altLang="ko-KR" dirty="0"/>
              <a:t>(Solution)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통찰력</a:t>
            </a:r>
            <a:r>
              <a:rPr lang="en-US" altLang="ko-KR" dirty="0"/>
              <a:t>(Insight)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발견</a:t>
            </a:r>
            <a:r>
              <a:rPr lang="en-US" altLang="ko-KR" dirty="0"/>
              <a:t>(Discovery)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“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장기적인 마스터플랜 방식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비하여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과제중심적인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접근 방식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특징으로 적절하지 않은 것은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Quick &amp; Win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Speed &amp; Test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Problem Solving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Accuracy &amp; Deploy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8625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A8EB1-F8AF-4A6A-34E6-2908F0A15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F4479E-989D-FCA0-F9F8-59562D420028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분석 기획의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F5DFAB-48CD-D25D-5E94-625E73986E27}"/>
              </a:ext>
            </a:extLst>
          </p:cNvPr>
          <p:cNvSpPr txBox="1"/>
          <p:nvPr/>
        </p:nvSpPr>
        <p:spPr>
          <a:xfrm>
            <a:off x="395111" y="970845"/>
            <a:ext cx="10995378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방법론이 적용되는 업무 특성에 따른 모델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폭포수 모델 </a:t>
            </a:r>
            <a:r>
              <a:rPr lang="en-US" altLang="ko-KR" dirty="0"/>
              <a:t>: </a:t>
            </a:r>
            <a:r>
              <a:rPr lang="ko-KR" altLang="en-US" dirty="0"/>
              <a:t>단계적 진행 </a:t>
            </a:r>
            <a:r>
              <a:rPr lang="en-US" altLang="ko-KR" dirty="0"/>
              <a:t>(</a:t>
            </a:r>
            <a:r>
              <a:rPr lang="ko-KR" altLang="en-US" dirty="0"/>
              <a:t>문제가 발생할 경우 이전 단계로 돌아갈 수 있다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프로토타입 모델 </a:t>
            </a:r>
            <a:r>
              <a:rPr lang="en-US" altLang="ko-KR" dirty="0"/>
              <a:t>: </a:t>
            </a:r>
            <a:r>
              <a:rPr lang="ko-KR" altLang="en-US" dirty="0"/>
              <a:t>사용자 중심</a:t>
            </a:r>
            <a:r>
              <a:rPr lang="en-US" altLang="ko-KR" dirty="0"/>
              <a:t> (</a:t>
            </a:r>
            <a:r>
              <a:rPr lang="ko-KR" altLang="en-US" dirty="0"/>
              <a:t>일부 개발 → 요구분석 → 개선</a:t>
            </a:r>
            <a:r>
              <a:rPr lang="en-US" altLang="ko-KR" dirty="0"/>
              <a:t>, </a:t>
            </a:r>
            <a:r>
              <a:rPr lang="ko-KR" altLang="en-US" dirty="0"/>
              <a:t>점진적 진행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나선형 모델 </a:t>
            </a:r>
            <a:r>
              <a:rPr lang="en-US" altLang="ko-KR" dirty="0"/>
              <a:t>: </a:t>
            </a:r>
            <a:r>
              <a:rPr lang="ko-KR" altLang="en-US" dirty="0"/>
              <a:t>반복</a:t>
            </a:r>
            <a:r>
              <a:rPr lang="en-US" altLang="ko-KR" dirty="0"/>
              <a:t>, </a:t>
            </a:r>
            <a:r>
              <a:rPr lang="ko-KR" altLang="en-US" dirty="0"/>
              <a:t>점증적 진행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계층적 모델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단계</a:t>
            </a:r>
            <a:r>
              <a:rPr lang="en-US" altLang="ko-KR" dirty="0"/>
              <a:t>(Phase)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테스크</a:t>
            </a:r>
            <a:r>
              <a:rPr lang="en-US" altLang="ko-KR" dirty="0"/>
              <a:t>(Task) - </a:t>
            </a:r>
            <a:r>
              <a:rPr lang="ko-KR" altLang="en-US" dirty="0"/>
              <a:t>스텝</a:t>
            </a:r>
            <a:r>
              <a:rPr lang="en-US" altLang="ko-KR" dirty="0"/>
              <a:t>(Step)	:: </a:t>
            </a:r>
            <a:r>
              <a:rPr lang="ko-KR" altLang="en-US" dirty="0"/>
              <a:t>일반적인 빅데이터 분석 방법론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프로세스 그룹</a:t>
            </a:r>
            <a:r>
              <a:rPr lang="en-US" altLang="ko-KR" dirty="0"/>
              <a:t>, </a:t>
            </a:r>
            <a:r>
              <a:rPr lang="ko-KR" altLang="en-US" dirty="0"/>
              <a:t>단계별 산출물 생성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테스크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단계를 구성하는 단위 활동</a:t>
            </a:r>
            <a:r>
              <a:rPr lang="en-US" altLang="ko-KR" dirty="0"/>
              <a:t>, </a:t>
            </a:r>
            <a:r>
              <a:rPr lang="ko-KR" altLang="en-US" dirty="0"/>
              <a:t>품질 검토 항목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스텝 </a:t>
            </a:r>
            <a:r>
              <a:rPr lang="en-US" altLang="ko-KR" dirty="0"/>
              <a:t>: </a:t>
            </a:r>
            <a:r>
              <a:rPr lang="ko-KR" altLang="en-US" dirty="0"/>
              <a:t>입</a:t>
            </a:r>
            <a:r>
              <a:rPr lang="en-US" altLang="ko-KR" dirty="0"/>
              <a:t>·</a:t>
            </a:r>
            <a:r>
              <a:rPr lang="ko-KR" altLang="en-US" dirty="0"/>
              <a:t>출력 자료</a:t>
            </a:r>
            <a:r>
              <a:rPr lang="en-US" altLang="ko-KR" dirty="0"/>
              <a:t>, </a:t>
            </a:r>
            <a:r>
              <a:rPr lang="ko-KR" altLang="en-US" dirty="0"/>
              <a:t>처리 및 도구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방법론 구성요소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상세한 절차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도구와 기법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템플릿과 산출물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9730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6E72C-4EE8-5D50-89F7-99BEF408B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1D453C-CA55-BAD0-9806-4CC1C16CCBAD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분석 기획의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2DCFC3-1FBC-D67B-96CF-A05F3E9BB1D4}"/>
              </a:ext>
            </a:extLst>
          </p:cNvPr>
          <p:cNvSpPr txBox="1"/>
          <p:nvPr/>
        </p:nvSpPr>
        <p:spPr>
          <a:xfrm>
            <a:off x="395111" y="970845"/>
            <a:ext cx="10995378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순차적으로 진행되면서 이전 단계가 완료되어야 다음 단계로 진행할 수 있는 모델은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프로토타입 모델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애자일 모델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나선형 모델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폭포수 모델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빅데이터 분석 방법론에 대한 설명으로 올바른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단계</a:t>
            </a:r>
            <a:r>
              <a:rPr lang="en-US" altLang="ko-KR" dirty="0"/>
              <a:t>, </a:t>
            </a:r>
            <a:r>
              <a:rPr lang="ko-KR" altLang="en-US" dirty="0"/>
              <a:t>스텝</a:t>
            </a:r>
            <a:r>
              <a:rPr lang="en-US" altLang="ko-KR" dirty="0"/>
              <a:t>, </a:t>
            </a:r>
            <a:r>
              <a:rPr lang="ko-KR" altLang="en-US" dirty="0" err="1"/>
              <a:t>테스크</a:t>
            </a:r>
            <a:r>
              <a:rPr lang="ko-KR" altLang="en-US" dirty="0"/>
              <a:t> 순으로 구성된다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각 단계별로 베이스라인을 관리한다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스텝은 단계의 구성단위이다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테스크는</a:t>
            </a:r>
            <a:r>
              <a:rPr lang="ko-KR" altLang="en-US" dirty="0"/>
              <a:t> 입력과 출력으로 구성된다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7201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BF45B-A80E-9FF1-BE44-1DCD9DE4F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A69CFD-31A3-8DA0-4A0D-FA0B36A0F706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분석 기획의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9B0BB-E331-F7FA-C259-410351ADDC4E}"/>
              </a:ext>
            </a:extLst>
          </p:cNvPr>
          <p:cNvSpPr txBox="1"/>
          <p:nvPr/>
        </p:nvSpPr>
        <p:spPr>
          <a:xfrm>
            <a:off x="395111" y="970845"/>
            <a:ext cx="11221926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KDD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분석 방법론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Knowledge Discovery in Database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데이터셋 선택 → 데이터 </a:t>
            </a:r>
            <a:r>
              <a:rPr lang="ko-KR" altLang="en-US" dirty="0" err="1"/>
              <a:t>전처리</a:t>
            </a:r>
            <a:r>
              <a:rPr lang="ko-KR" altLang="en-US" dirty="0"/>
              <a:t> → 데이터 변환 → 텍스트 마이닝 → 해석</a:t>
            </a:r>
            <a:r>
              <a:rPr lang="en-US" altLang="ko-KR" dirty="0"/>
              <a:t>, </a:t>
            </a:r>
            <a:r>
              <a:rPr lang="ko-KR" altLang="en-US" dirty="0"/>
              <a:t>평가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CRISP-DM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분석 방법론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Cross Industry Standard Process for Data Mining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업무 이해 → 데이터 이해 → 데이터 준비 → 모델링 → 평가 → 전개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분석 방법론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교재 참고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(p.80)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분석 기획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비즈니스 이해 및 범위 설정</a:t>
            </a:r>
            <a:r>
              <a:rPr lang="en-US" altLang="ko-KR" dirty="0"/>
              <a:t> - </a:t>
            </a:r>
            <a:r>
              <a:rPr lang="ko-KR" altLang="en-US" dirty="0"/>
              <a:t>프로젝트 정의 및 계획 수립 </a:t>
            </a:r>
            <a:r>
              <a:rPr lang="en-US" altLang="ko-KR" dirty="0"/>
              <a:t>– </a:t>
            </a:r>
            <a:r>
              <a:rPr lang="ko-KR" altLang="en-US" dirty="0"/>
              <a:t>프로젝트 위험 계획 수립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필요 데이터 정의 </a:t>
            </a:r>
            <a:r>
              <a:rPr lang="en-US" altLang="ko-KR" dirty="0"/>
              <a:t>- </a:t>
            </a:r>
            <a:r>
              <a:rPr lang="ko-KR" altLang="en-US" dirty="0"/>
              <a:t>데이터 스토어 설계 </a:t>
            </a:r>
            <a:r>
              <a:rPr lang="en-US" altLang="ko-KR" dirty="0"/>
              <a:t>- </a:t>
            </a:r>
            <a:r>
              <a:rPr lang="ko-KR" altLang="en-US" dirty="0"/>
              <a:t>데이터 수집 및 적합성 검정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분석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분석용 데이터 준비 </a:t>
            </a:r>
            <a:r>
              <a:rPr lang="en-US" altLang="ko-KR" dirty="0"/>
              <a:t>- </a:t>
            </a:r>
            <a:r>
              <a:rPr lang="ko-KR" altLang="en-US" dirty="0"/>
              <a:t>텍스트 분석 </a:t>
            </a:r>
            <a:r>
              <a:rPr lang="en-US" altLang="ko-KR" dirty="0"/>
              <a:t>- </a:t>
            </a:r>
            <a:r>
              <a:rPr lang="ko-KR" altLang="en-US" dirty="0"/>
              <a:t>탐색적 분석 </a:t>
            </a:r>
            <a:r>
              <a:rPr lang="en-US" altLang="ko-KR" dirty="0"/>
              <a:t>- </a:t>
            </a:r>
            <a:r>
              <a:rPr lang="ko-KR" altLang="en-US" dirty="0"/>
              <a:t>모델링 </a:t>
            </a:r>
            <a:r>
              <a:rPr lang="en-US" altLang="ko-KR" dirty="0"/>
              <a:t>- </a:t>
            </a:r>
            <a:r>
              <a:rPr lang="ko-KR" altLang="en-US" dirty="0"/>
              <a:t>모델 평가 및 검증 </a:t>
            </a:r>
            <a:r>
              <a:rPr lang="en-US" altLang="ko-KR" dirty="0"/>
              <a:t>- </a:t>
            </a:r>
            <a:r>
              <a:rPr lang="ko-KR" altLang="en-US" dirty="0"/>
              <a:t>모델 적용 및 운영방안 수립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시스템 구현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설계 및 구현 </a:t>
            </a:r>
            <a:r>
              <a:rPr lang="en-US" altLang="ko-KR" dirty="0"/>
              <a:t>- </a:t>
            </a:r>
            <a:r>
              <a:rPr lang="ko-KR" altLang="en-US" dirty="0"/>
              <a:t>시스템 테스트 및 운영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평가 및 전개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모델 발전계획 수립 </a:t>
            </a:r>
            <a:r>
              <a:rPr lang="en-US" altLang="ko-KR" dirty="0"/>
              <a:t>- </a:t>
            </a:r>
            <a:r>
              <a:rPr lang="ko-KR" altLang="en-US" dirty="0"/>
              <a:t>프로젝트 평가 및 보고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7086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62B95-D486-6AB4-DE70-C6B404254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B55F0C-D386-C3BA-4F77-DFA3BE3DEB39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분석 기획의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9D264-30E1-8DA0-65FB-19C77BFAC403}"/>
              </a:ext>
            </a:extLst>
          </p:cNvPr>
          <p:cNvSpPr txBox="1"/>
          <p:nvPr/>
        </p:nvSpPr>
        <p:spPr>
          <a:xfrm>
            <a:off x="395111" y="970845"/>
            <a:ext cx="10995378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CRISP-DM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노이즈와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결측치를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식별하고 제거한 뒤 데이터셋을 선택하는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업무를 수행하는 단계는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업무 이해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이해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모델링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KDD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 방법론에서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이상값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처리를 수행해야 하는 단계로 올바른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데이터셋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변환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마이닝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6223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28582-9117-8BEB-A54B-0063038C9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C1B876-0FC1-F3D8-9FFD-12DC3629FCE8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기획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분석 기획의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372F4-A00F-7259-FE09-6B28E5EA17A5}"/>
              </a:ext>
            </a:extLst>
          </p:cNvPr>
          <p:cNvSpPr txBox="1"/>
          <p:nvPr/>
        </p:nvSpPr>
        <p:spPr>
          <a:xfrm>
            <a:off x="395111" y="970845"/>
            <a:ext cx="10995378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분석기획 단계에서의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가지 과정 순서가 바르게 연결된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데이터 분석 위험 식별 → 비즈니스 이해 및 범위 설정 → 프로젝트 수행 계획 수립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분석 위험 식별 → 프로젝트 수행 계획 수립 → 비즈니스 이해 및 범위 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비즈니스 이해 및 범위 설정 → 프로젝트 수행 계획 수립 → 데이터 분석 위험 식별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비즈니스 이해 및 범위 설정 → 데이터 분석 위험 식별 → 프로젝트 수행 계획 수립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빅데이터 분석 방법론의 데이터 분석 단계에서 수행하는 주요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테스크가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아닌 것은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텍스트 분석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모델링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모델 평가 및 검증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모델 발전 계획 수립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5057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4485</TotalTime>
  <Words>2058</Words>
  <Application>Microsoft Office PowerPoint</Application>
  <PresentationFormat>와이드스크린</PresentationFormat>
  <Paragraphs>359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Darryl (채성화)</dc:creator>
  <cp:lastModifiedBy>Peter (나정수)</cp:lastModifiedBy>
  <cp:revision>65</cp:revision>
  <dcterms:created xsi:type="dcterms:W3CDTF">2023-03-03T04:11:37Z</dcterms:created>
  <dcterms:modified xsi:type="dcterms:W3CDTF">2025-07-18T07:19:28Z</dcterms:modified>
</cp:coreProperties>
</file>