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7" r:id="rId2"/>
    <p:sldId id="346" r:id="rId3"/>
    <p:sldId id="349" r:id="rId4"/>
    <p:sldId id="356" r:id="rId5"/>
    <p:sldId id="350" r:id="rId6"/>
    <p:sldId id="351" r:id="rId7"/>
    <p:sldId id="352" r:id="rId8"/>
    <p:sldId id="403" r:id="rId9"/>
    <p:sldId id="354" r:id="rId10"/>
    <p:sldId id="35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B026F7-2D6C-4B8F-A4F6-F2371E0BFC27}" v="25" dt="2025-04-15T00:52:00.371"/>
    <p1510:client id="{E4CF98E1-14EB-4D57-B098-48532B0ACC57}" v="22" dt="2025-04-15T00:44:37.0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5" autoAdjust="0"/>
    <p:restoredTop sz="94660"/>
  </p:normalViewPr>
  <p:slideViewPr>
    <p:cSldViewPr snapToGrid="0">
      <p:cViewPr varScale="1">
        <p:scale>
          <a:sx n="64" d="100"/>
          <a:sy n="64" d="100"/>
        </p:scale>
        <p:origin x="564" y="72"/>
      </p:cViewPr>
      <p:guideLst>
        <p:guide orient="horz" pos="123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946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281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895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377621"/>
            <a:ext cx="841960" cy="365125"/>
          </a:xfrm>
        </p:spPr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Picture 19">
            <a:extLst>
              <a:ext uri="{FF2B5EF4-FFF2-40B4-BE49-F238E27FC236}">
                <a16:creationId xmlns:a16="http://schemas.microsoft.com/office/drawing/2014/main" id="{B65002DB-48D5-44AF-AB3B-848E3CEC599C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0" y="710063"/>
            <a:ext cx="12192000" cy="15545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>
            <a:contourClr>
              <a:schemeClr val="bg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9">
            <a:extLst>
              <a:ext uri="{FF2B5EF4-FFF2-40B4-BE49-F238E27FC236}">
                <a16:creationId xmlns:a16="http://schemas.microsoft.com/office/drawing/2014/main" id="{FADD8EC0-986E-4325-AA6F-B290C742AC24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3760" y="6454083"/>
            <a:ext cx="12192000" cy="15545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>
            <a:contourClr>
              <a:schemeClr val="bg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코리아IT아카데미">
            <a:extLst>
              <a:ext uri="{FF2B5EF4-FFF2-40B4-BE49-F238E27FC236}">
                <a16:creationId xmlns:a16="http://schemas.microsoft.com/office/drawing/2014/main" id="{70F864A8-6083-9939-DC92-F80BE61845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231" y="68741"/>
            <a:ext cx="1481138" cy="59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075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71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552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79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743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459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170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969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63EDB-1354-478B-B820-8DD3252AB327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97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03DAB-88F0-2594-F6FB-31DBB05B6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5281D-3F31-79EB-85AB-E176522A9C1F}"/>
              </a:ext>
            </a:extLst>
          </p:cNvPr>
          <p:cNvSpPr txBox="1"/>
          <p:nvPr/>
        </p:nvSpPr>
        <p:spPr>
          <a:xfrm>
            <a:off x="2772351" y="4472153"/>
            <a:ext cx="6647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나정수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/>
              <a:t>2025.07.21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CE0C8-36D8-5A43-CA3B-3BBF248CB3DB}"/>
              </a:ext>
            </a:extLst>
          </p:cNvPr>
          <p:cNvSpPr txBox="1"/>
          <p:nvPr/>
        </p:nvSpPr>
        <p:spPr>
          <a:xfrm>
            <a:off x="3689730" y="1945063"/>
            <a:ext cx="48125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직무역량교육</a:t>
            </a:r>
            <a:endParaRPr lang="en-US" altLang="ko-KR" sz="32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/>
            <a:r>
              <a:rPr lang="en-US" altLang="ko-KR" sz="3200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3200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ADsP</a:t>
            </a:r>
            <a:r>
              <a:rPr lang="ko-KR" altLang="en-US" sz="3200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자격증 </a:t>
            </a:r>
            <a:r>
              <a:rPr lang="ko-KR" altLang="en-US" sz="3200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취득반</a:t>
            </a:r>
            <a:r>
              <a:rPr lang="en-US" altLang="ko-KR" sz="3200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32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/>
            <a:endParaRPr lang="en-US" altLang="ko-KR" sz="3200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2400" b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3_2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411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3F306-2C78-22F5-523A-309698C83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9FAD8D3-5D5C-18E9-B6A8-6751CEAE12D4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R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기초와 데이터 마트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E83800-BA3F-85D7-A0B8-80A182DB6B30}"/>
              </a:ext>
            </a:extLst>
          </p:cNvPr>
          <p:cNvSpPr txBox="1"/>
          <p:nvPr/>
        </p:nvSpPr>
        <p:spPr>
          <a:xfrm>
            <a:off x="395111" y="970845"/>
            <a:ext cx="11604978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이상값에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대한 설명으로 가장 부적절한 것은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평균으로부터 표준편차의 </a:t>
            </a:r>
            <a:r>
              <a:rPr lang="en-US" altLang="ko-KR" dirty="0"/>
              <a:t>3</a:t>
            </a:r>
            <a:r>
              <a:rPr lang="ko-KR" altLang="en-US" dirty="0"/>
              <a:t>배 이상 떨어져 있는 값을 이상치로 판단할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군집분석을 이용해 다른 데이터들과 거리상 멀리 떨어진 데이터를 이상치로 판단할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Q2 ± 1.5 * IQR </a:t>
            </a:r>
            <a:r>
              <a:rPr lang="ko-KR" altLang="en-US" dirty="0"/>
              <a:t>보다 크거나 작으면 이상치로 인식한다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회귀분석에서는 동일수준의 설명변수에 대해서 종속변수의 상이한 값을 이상치로 판단할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분석을 수행하기 전 데이터의 이해는 무엇보다 중요하다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그에 따라 데이터의 기초 통계량 값을 확인하고 다양한 관점에서 데이터를 바라보기 위해 시각화를 수행하는 작업은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ESD</a:t>
            </a:r>
          </a:p>
          <a:p>
            <a:pPr marL="342900" indent="-342900">
              <a:buAutoNum type="arabicPeriod"/>
            </a:pPr>
            <a:r>
              <a:rPr lang="en-US" altLang="ko-KR" dirty="0"/>
              <a:t>EDA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CMMI</a:t>
            </a:r>
          </a:p>
          <a:p>
            <a:pPr marL="342900" indent="-342900">
              <a:buAutoNum type="arabicPeriod"/>
            </a:pPr>
            <a:r>
              <a:rPr lang="en-US" altLang="ko-KR" dirty="0"/>
              <a:t>ODS</a:t>
            </a:r>
          </a:p>
        </p:txBody>
      </p:sp>
    </p:spTree>
    <p:extLst>
      <p:ext uri="{BB962C8B-B14F-4D97-AF65-F5344CB8AC3E}">
        <p14:creationId xmlns:p14="http://schemas.microsoft.com/office/powerpoint/2010/main" val="1193818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A2A91-DDA5-B36F-E9A0-EBA55CDFA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C75EC2-BCA8-1F31-CEF5-9D22CAD0E528}"/>
              </a:ext>
            </a:extLst>
          </p:cNvPr>
          <p:cNvSpPr txBox="1">
            <a:spLocks/>
          </p:cNvSpPr>
          <p:nvPr/>
        </p:nvSpPr>
        <p:spPr>
          <a:xfrm>
            <a:off x="1525616" y="2822452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  <a:r>
              <a:rPr lang="ko-KR" altLang="en-US" sz="4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과목</a:t>
            </a:r>
            <a:r>
              <a:rPr lang="en-US" altLang="ko-KR" sz="4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4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</a:t>
            </a:r>
            <a:endParaRPr lang="en-US" altLang="ko-KR" sz="4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434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84F55-D3F2-097B-77F7-C571F38DE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C8A16A-D974-156A-B3A5-579463EA513E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R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기초와 데이터 마트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B1F0C0-1BE9-06A6-A1AB-36A9D19D56F5}"/>
              </a:ext>
            </a:extLst>
          </p:cNvPr>
          <p:cNvSpPr txBox="1"/>
          <p:nvPr/>
        </p:nvSpPr>
        <p:spPr>
          <a:xfrm>
            <a:off x="395110" y="970845"/>
            <a:ext cx="11796889" cy="535531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마트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 </a:t>
            </a:r>
            <a:r>
              <a:rPr lang="ko-KR" altLang="en-US" dirty="0" err="1"/>
              <a:t>웨어하우스</a:t>
            </a:r>
            <a:r>
              <a:rPr lang="ko-KR" altLang="en-US" dirty="0"/>
              <a:t> ⊃ 데이터 마트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사용자</a:t>
            </a:r>
            <a:r>
              <a:rPr lang="ko-KR" altLang="en-US" dirty="0"/>
              <a:t>와 연결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특정 목적</a:t>
            </a:r>
            <a:r>
              <a:rPr lang="ko-KR" altLang="en-US" dirty="0"/>
              <a:t>을 위해 사용</a:t>
            </a:r>
            <a:r>
              <a:rPr lang="en-US" altLang="ko-KR" dirty="0"/>
              <a:t>		</a:t>
            </a:r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마트 활용 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기존 운영 시스템</a:t>
            </a:r>
            <a:r>
              <a:rPr lang="en-US" altLang="ko-KR" dirty="0"/>
              <a:t>(Legacy)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직접 운영 시스템에 접근해 데이터를 활용하는 것은 위험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스테이징</a:t>
            </a:r>
            <a:r>
              <a:rPr lang="en-US" altLang="ko-KR" dirty="0"/>
              <a:t>(staging) </a:t>
            </a:r>
            <a:r>
              <a:rPr lang="ko-KR" altLang="en-US" dirty="0"/>
              <a:t>영역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데이터 로딩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ODS(Operational Data Store) : </a:t>
            </a:r>
            <a:r>
              <a:rPr lang="ko-KR" altLang="en-US" dirty="0"/>
              <a:t>운영 데이터 스토어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데이터의 실시간성과 효율적인 관리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err="1"/>
              <a:t>스테이징과의</a:t>
            </a:r>
            <a:r>
              <a:rPr lang="ko-KR" altLang="en-US" dirty="0"/>
              <a:t> 차이는 </a:t>
            </a:r>
            <a:r>
              <a:rPr lang="ko-KR" altLang="en-US" dirty="0" err="1"/>
              <a:t>전처리</a:t>
            </a:r>
            <a:r>
              <a:rPr lang="ko-KR" altLang="en-US" dirty="0"/>
              <a:t> 유무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운영 시스템 → </a:t>
            </a:r>
            <a:r>
              <a:rPr lang="ko-KR" altLang="en-US" dirty="0" err="1"/>
              <a:t>스테이징</a:t>
            </a:r>
            <a:r>
              <a:rPr lang="ko-KR" altLang="en-US" dirty="0"/>
              <a:t> → </a:t>
            </a:r>
            <a:r>
              <a:rPr lang="en-US" altLang="ko-KR" dirty="0"/>
              <a:t>ODS</a:t>
            </a:r>
          </a:p>
          <a:p>
            <a:r>
              <a:rPr lang="en-US" altLang="ko-KR" dirty="0"/>
              <a:t>       </a:t>
            </a:r>
            <a:r>
              <a:rPr lang="ko-KR" altLang="en-US" dirty="0"/>
              <a:t>→ </a:t>
            </a:r>
            <a:r>
              <a:rPr lang="en-US" altLang="ko-KR" dirty="0"/>
              <a:t>DW </a:t>
            </a:r>
            <a:r>
              <a:rPr lang="ko-KR" altLang="en-US" dirty="0"/>
              <a:t>→ </a:t>
            </a:r>
            <a:r>
              <a:rPr lang="en-US" altLang="ko-KR" dirty="0"/>
              <a:t>DM </a:t>
            </a:r>
            <a:r>
              <a:rPr lang="ko-KR" altLang="en-US" dirty="0"/>
              <a:t>→ 분석 툴 </a:t>
            </a:r>
            <a:r>
              <a:rPr lang="en-US" altLang="ko-KR" dirty="0"/>
              <a:t>(Python, R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</p:txBody>
      </p:sp>
      <p:pic>
        <p:nvPicPr>
          <p:cNvPr id="1026" name="Picture 2" descr="ADsP 3과목 데이터 분석 개요">
            <a:extLst>
              <a:ext uri="{FF2B5EF4-FFF2-40B4-BE49-F238E27FC236}">
                <a16:creationId xmlns:a16="http://schemas.microsoft.com/office/drawing/2014/main" id="{DB546550-717E-5DE2-3DA4-D6FB7BCE0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408" y="2901245"/>
            <a:ext cx="4261184" cy="280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487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16864-CE17-7388-8EF4-5648226C6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FDC096-4E60-0E2F-31E4-C1BA0D413138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R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기초와 데이터 마트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620850-DB69-4513-4BFB-3A0060183987}"/>
              </a:ext>
            </a:extLst>
          </p:cNvPr>
          <p:cNvSpPr txBox="1"/>
          <p:nvPr/>
        </p:nvSpPr>
        <p:spPr>
          <a:xfrm>
            <a:off x="395110" y="970845"/>
            <a:ext cx="11796889" cy="313932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정제 </a:t>
            </a:r>
            <a:r>
              <a:rPr lang="en-US" altLang="ko-KR" dirty="0"/>
              <a:t>: </a:t>
            </a:r>
            <a:r>
              <a:rPr lang="ko-KR" altLang="en-US" dirty="0" err="1"/>
              <a:t>결측값</a:t>
            </a:r>
            <a:r>
              <a:rPr lang="en-US" altLang="ko-KR" dirty="0"/>
              <a:t>, </a:t>
            </a:r>
            <a:r>
              <a:rPr lang="ko-KR" altLang="en-US" dirty="0" err="1"/>
              <a:t>이상값을</a:t>
            </a:r>
            <a:r>
              <a:rPr lang="ko-KR" altLang="en-US" dirty="0"/>
              <a:t> 처리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변수 처리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b="1" dirty="0"/>
              <a:t>요약변수</a:t>
            </a:r>
            <a:r>
              <a:rPr lang="ko-KR" altLang="en-US" dirty="0"/>
              <a:t> </a:t>
            </a:r>
            <a:r>
              <a:rPr lang="en-US" altLang="ko-KR" dirty="0"/>
              <a:t>: summary, </a:t>
            </a:r>
            <a:r>
              <a:rPr lang="ko-KR" altLang="en-US" dirty="0"/>
              <a:t>통계자료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변수 선택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차원 축소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b="1" dirty="0"/>
              <a:t>파생변수</a:t>
            </a:r>
            <a:r>
              <a:rPr lang="ko-KR" altLang="en-US" dirty="0"/>
              <a:t> 생성 </a:t>
            </a:r>
            <a:r>
              <a:rPr lang="en-US" altLang="ko-KR" dirty="0"/>
              <a:t>: </a:t>
            </a:r>
            <a:r>
              <a:rPr lang="ko-KR" altLang="en-US" dirty="0"/>
              <a:t>특정 목적</a:t>
            </a:r>
            <a:r>
              <a:rPr lang="en-US" altLang="ko-KR" dirty="0"/>
              <a:t>, </a:t>
            </a:r>
            <a:r>
              <a:rPr lang="ko-KR" altLang="en-US" dirty="0"/>
              <a:t>조건을 만족하는 변수 </a:t>
            </a:r>
            <a:r>
              <a:rPr lang="en-US" altLang="ko-KR" dirty="0"/>
              <a:t>(ex. </a:t>
            </a:r>
            <a:r>
              <a:rPr lang="ko-KR" altLang="en-US" dirty="0"/>
              <a:t>단순 합계가 아닌 월별 매출액</a:t>
            </a:r>
            <a:r>
              <a:rPr lang="en-US" altLang="ko-KR" dirty="0"/>
              <a:t>, </a:t>
            </a:r>
            <a:r>
              <a:rPr lang="ko-KR" altLang="en-US" dirty="0"/>
              <a:t>남성 고객의 구매 총액 등</a:t>
            </a:r>
            <a:r>
              <a:rPr lang="en-US" altLang="ko-KR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변수 변환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클래스 불균형</a:t>
            </a:r>
            <a:r>
              <a:rPr lang="en-US" altLang="ko-KR" dirty="0"/>
              <a:t>(</a:t>
            </a:r>
            <a:r>
              <a:rPr lang="ko-KR" altLang="en-US" dirty="0"/>
              <a:t>불균형 데이터 처리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2063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22430-F4C2-89F6-A470-489918333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E9E338-E7DD-0157-98A2-3F4B93738544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R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기초와 데이터 마트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674E0E-C646-71FC-87E4-EF1C224DD76D}"/>
              </a:ext>
            </a:extLst>
          </p:cNvPr>
          <p:cNvSpPr txBox="1"/>
          <p:nvPr/>
        </p:nvSpPr>
        <p:spPr>
          <a:xfrm>
            <a:off x="395110" y="970845"/>
            <a:ext cx="11796889" cy="369331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탐색적 데이터 분석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(EDA)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EDA : Exploratory Data Analysis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데이터의 </a:t>
            </a:r>
            <a:r>
              <a:rPr lang="ko-KR" altLang="en-US" dirty="0" err="1"/>
              <a:t>통곗값</a:t>
            </a:r>
            <a:r>
              <a:rPr lang="en-US" altLang="ko-KR" dirty="0"/>
              <a:t>, </a:t>
            </a:r>
            <a:r>
              <a:rPr lang="ko-KR" altLang="en-US" dirty="0"/>
              <a:t>분포 등 </a:t>
            </a:r>
            <a:r>
              <a:rPr lang="ko-KR" altLang="en-US" b="1" dirty="0"/>
              <a:t>시각화</a:t>
            </a:r>
            <a:r>
              <a:rPr lang="ko-KR" altLang="en-US" dirty="0"/>
              <a:t> 및 분석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결측값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존재하지 않는 데이터</a:t>
            </a:r>
            <a:r>
              <a:rPr lang="en-US" altLang="ko-KR" dirty="0"/>
              <a:t>(NA,NULL </a:t>
            </a:r>
            <a:r>
              <a:rPr lang="ko-KR" altLang="en-US" dirty="0"/>
              <a:t>등</a:t>
            </a:r>
            <a:r>
              <a:rPr lang="en-US" altLang="ko-KR" dirty="0"/>
              <a:t>)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단순 </a:t>
            </a:r>
            <a:r>
              <a:rPr lang="ko-KR" altLang="en-US" dirty="0" err="1"/>
              <a:t>대치법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데이터 삭제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평균 </a:t>
            </a:r>
            <a:r>
              <a:rPr lang="ko-KR" altLang="en-US" dirty="0" err="1"/>
              <a:t>대치법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중앙값으로 대치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단순 확률 </a:t>
            </a:r>
            <a:r>
              <a:rPr lang="ko-KR" altLang="en-US" dirty="0" err="1"/>
              <a:t>대치법</a:t>
            </a:r>
            <a:r>
              <a:rPr lang="ko-KR" altLang="en-US" dirty="0"/>
              <a:t> </a:t>
            </a:r>
            <a:r>
              <a:rPr lang="en-US" altLang="ko-KR" dirty="0"/>
              <a:t>: KNN(</a:t>
            </a:r>
            <a:r>
              <a:rPr lang="ko-KR" altLang="en-US" dirty="0"/>
              <a:t>가장 많은 데이터로 대치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다중 </a:t>
            </a:r>
            <a:r>
              <a:rPr lang="ko-KR" altLang="en-US" dirty="0" err="1"/>
              <a:t>대치법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여러 번의 대치를 통해 임의 완전자료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1056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0E175-5F23-2640-DBD3-FD6706832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C76267-AE7A-D926-813D-6495554DC42C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R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기초와 데이터 마트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BF9D44-D696-3237-B0B0-1BE3C97F1EBD}"/>
              </a:ext>
            </a:extLst>
          </p:cNvPr>
          <p:cNvSpPr txBox="1"/>
          <p:nvPr/>
        </p:nvSpPr>
        <p:spPr>
          <a:xfrm>
            <a:off x="395111" y="970845"/>
            <a:ext cx="11413068" cy="535531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결측값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단순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대치법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데이터 삭제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결측값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평균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대치법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중앙값으로 대치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결측값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단순 확률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대치법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KNN (K-Nearest</a:t>
            </a:r>
            <a:r>
              <a:rPr lang="ko-KR" altLang="en-US" dirty="0"/>
              <a:t> </a:t>
            </a:r>
            <a:r>
              <a:rPr lang="en-US" altLang="ko-KR" dirty="0"/>
              <a:t>Neighbor)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가장 많은 데이터로 대치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결측값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다중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대치법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여러 번의 대치를 통해 임의 완전자료 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대치 → 분석 → 결합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29C937-F48A-D2F2-47A9-19F5715D7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862" y="1181359"/>
            <a:ext cx="3370508" cy="125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F3B0358-3DBC-90CD-C529-0B0176E27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554" y="2882175"/>
            <a:ext cx="4063393" cy="154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B89FFCF-9E37-F378-B010-9594F02E83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52"/>
          <a:stretch/>
        </p:blipFill>
        <p:spPr bwMode="auto">
          <a:xfrm>
            <a:off x="6890251" y="1099594"/>
            <a:ext cx="3866229" cy="133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C420242-F678-BFDE-1A40-E7D839114A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79"/>
          <a:stretch/>
        </p:blipFill>
        <p:spPr bwMode="auto">
          <a:xfrm>
            <a:off x="6404303" y="4520484"/>
            <a:ext cx="4650671" cy="180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382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A0F5C-FA10-29A8-CDDB-6CCF68E3A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102C7B-06FB-3A74-180C-BB2BA28BC764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R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기초와 데이터 마트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A488D2-F28E-6AE0-0BAF-03452C49E633}"/>
              </a:ext>
            </a:extLst>
          </p:cNvPr>
          <p:cNvSpPr txBox="1"/>
          <p:nvPr/>
        </p:nvSpPr>
        <p:spPr>
          <a:xfrm>
            <a:off x="395110" y="970845"/>
            <a:ext cx="11796889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이상값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다른 데이터와 비교했을 때 극단적으로 크거나 작은 값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이상값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판단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ESD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Extreme Studentized Deviation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평균으로부터 표준편차</a:t>
            </a:r>
            <a:r>
              <a:rPr lang="en-US" altLang="ko-KR" dirty="0"/>
              <a:t>*3 </a:t>
            </a:r>
            <a:r>
              <a:rPr lang="ko-KR" altLang="en-US" dirty="0"/>
              <a:t>만큼 떨어진 값들을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이상값으로</a:t>
            </a:r>
            <a:r>
              <a:rPr lang="ko-KR" altLang="en-US" dirty="0"/>
              <a:t> 인식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이상값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판단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사분위수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사분위수를 이용하여 </a:t>
            </a:r>
            <a:r>
              <a:rPr lang="en-US" altLang="ko-KR" dirty="0"/>
              <a:t>Q1:25%, Q3:75% </a:t>
            </a:r>
            <a:r>
              <a:rPr lang="ko-KR" altLang="en-US" dirty="0"/>
              <a:t>해당 값을 활용하여 판단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IQR : </a:t>
            </a:r>
            <a:r>
              <a:rPr lang="ko-KR" altLang="en-US" dirty="0"/>
              <a:t>사분범위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Q1 – (1.5 * IQR) ~ Q3 + (1.5 * IQR) </a:t>
            </a:r>
            <a:r>
              <a:rPr lang="ko-KR" altLang="en-US" dirty="0"/>
              <a:t>안에 포함되지 않는 값을 </a:t>
            </a:r>
            <a:r>
              <a:rPr lang="ko-KR" altLang="en-US" dirty="0" err="1"/>
              <a:t>이상값으로</a:t>
            </a:r>
            <a:r>
              <a:rPr lang="ko-KR" altLang="en-US" dirty="0"/>
              <a:t> 판단</a:t>
            </a:r>
            <a:r>
              <a:rPr lang="en-US" altLang="ko-KR" dirty="0"/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668C7CD-B797-3863-4529-02D09C1C8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554" y="2075328"/>
            <a:ext cx="53340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382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B4F0E-90C9-E268-DF0A-376F2C10E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B6469C4-CE3B-3811-4647-041BEB1CB296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R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기초와 데이터 마트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41335D-06B3-851E-2790-8653C910367A}"/>
              </a:ext>
            </a:extLst>
          </p:cNvPr>
          <p:cNvSpPr txBox="1"/>
          <p:nvPr/>
        </p:nvSpPr>
        <p:spPr>
          <a:xfrm>
            <a:off x="395110" y="970845"/>
            <a:ext cx="11796889" cy="563231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이상값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판단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사분위수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평균과 다른 개념으로 중앙값</a:t>
            </a:r>
            <a:r>
              <a:rPr lang="en-US" altLang="ko-KR" dirty="0"/>
              <a:t>(Median)</a:t>
            </a:r>
            <a:r>
              <a:rPr lang="ko-KR" altLang="en-US" dirty="0"/>
              <a:t>이란 데이터를 순서대로 나열했을 때 위치 상 가운데 있는 값을 의미한다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사분위수란 중앙값과 같이 위치 개념으로 데이터를 </a:t>
            </a:r>
            <a:r>
              <a:rPr lang="en-US" altLang="ko-KR" dirty="0"/>
              <a:t>4</a:t>
            </a:r>
            <a:r>
              <a:rPr lang="ko-KR" altLang="en-US" dirty="0"/>
              <a:t>등분 했을 때 각각 </a:t>
            </a:r>
            <a:r>
              <a:rPr lang="en-US" altLang="ko-KR" dirty="0"/>
              <a:t>1</a:t>
            </a:r>
            <a:r>
              <a:rPr lang="ko-KR" altLang="en-US" dirty="0"/>
              <a:t>번째</a:t>
            </a:r>
            <a:r>
              <a:rPr lang="en-US" altLang="ko-KR" dirty="0"/>
              <a:t>, 3</a:t>
            </a:r>
            <a:r>
              <a:rPr lang="ko-KR" altLang="en-US" dirty="0" err="1"/>
              <a:t>번째로</a:t>
            </a:r>
            <a:r>
              <a:rPr lang="ko-KR" altLang="en-US" dirty="0"/>
              <a:t> 나뉘는 위치를 의미한다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위치 상 데이터가 없을 경우 양 옆의 데이터 값의 평균을 해당 값으로 계산한다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IQR (Interquartile Range) </a:t>
            </a:r>
            <a:r>
              <a:rPr lang="ko-KR" altLang="en-US" dirty="0"/>
              <a:t>사분범위 </a:t>
            </a:r>
            <a:r>
              <a:rPr lang="en-US" altLang="ko-KR" dirty="0"/>
              <a:t>: Q3 - Q1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Q1 – (1.5 * IQR) ~ Q3 + (1.5 * IQR) </a:t>
            </a:r>
            <a:r>
              <a:rPr lang="ko-KR" altLang="en-US" dirty="0"/>
              <a:t>안에 포함되지 않는 값을 </a:t>
            </a:r>
            <a:r>
              <a:rPr lang="ko-KR" altLang="en-US" dirty="0" err="1"/>
              <a:t>이상값으로</a:t>
            </a:r>
            <a:r>
              <a:rPr lang="ko-KR" altLang="en-US" dirty="0"/>
              <a:t> 판단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3074" name="Picture 2" descr="Data set in two halves">
            <a:extLst>
              <a:ext uri="{FF2B5EF4-FFF2-40B4-BE49-F238E27FC236}">
                <a16:creationId xmlns:a16="http://schemas.microsoft.com/office/drawing/2014/main" id="{3F0B4051-2E03-6E3B-B13E-5745604BF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023" y="1921786"/>
            <a:ext cx="4683826" cy="116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inding Q1 and Q3">
            <a:extLst>
              <a:ext uri="{FF2B5EF4-FFF2-40B4-BE49-F238E27FC236}">
                <a16:creationId xmlns:a16="http://schemas.microsoft.com/office/drawing/2014/main" id="{C722E20A-A4EA-BA28-E8D3-7F504DA52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158" y="3574040"/>
            <a:ext cx="4507555" cy="116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573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D68D1-4E30-DD0B-8297-AAC911DFD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7F655B-FD80-72A5-3437-410A8AE9DA22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R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기초와 데이터 마트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4D466-13E9-4E77-2018-98DF2B6CB5C0}"/>
              </a:ext>
            </a:extLst>
          </p:cNvPr>
          <p:cNvSpPr txBox="1"/>
          <p:nvPr/>
        </p:nvSpPr>
        <p:spPr>
          <a:xfrm>
            <a:off x="395111" y="970845"/>
            <a:ext cx="11604978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여러 곳에 흩어진 데이터를 수집한 뒤 기업의 의사결정을 위해 공통의 형식으로 변환하여 데이터의 집합으로써 특정 목적을 달성하기 위해 추출된 작은 데이터 집합은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데이터베이스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마트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레이크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웨어하우스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결측치에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대한 설명으로 가장 부적절한 것은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해당 칸이 </a:t>
            </a:r>
            <a:r>
              <a:rPr lang="ko-KR" altLang="en-US" dirty="0" err="1"/>
              <a:t>비어있는</a:t>
            </a:r>
            <a:r>
              <a:rPr lang="ko-KR" altLang="en-US" dirty="0"/>
              <a:t> 경우 </a:t>
            </a:r>
            <a:r>
              <a:rPr lang="ko-KR" altLang="en-US" dirty="0" err="1"/>
              <a:t>결측치</a:t>
            </a:r>
            <a:r>
              <a:rPr lang="ko-KR" altLang="en-US" dirty="0"/>
              <a:t> 여부는 알기 쉽다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관측치가 있지만 실상 </a:t>
            </a:r>
            <a:r>
              <a:rPr lang="en-US" altLang="ko-KR" dirty="0"/>
              <a:t>default </a:t>
            </a:r>
            <a:r>
              <a:rPr lang="ko-KR" altLang="en-US" dirty="0"/>
              <a:t>값이 기록된 경우에도 </a:t>
            </a:r>
            <a:r>
              <a:rPr lang="ko-KR" altLang="en-US" dirty="0" err="1"/>
              <a:t>결측치로</a:t>
            </a:r>
            <a:r>
              <a:rPr lang="ko-KR" altLang="en-US" dirty="0"/>
              <a:t> 처리해야 하는 것이 바람직하다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결측치가</a:t>
            </a:r>
            <a:r>
              <a:rPr lang="ko-KR" altLang="en-US" dirty="0"/>
              <a:t> 있는 경우 다양한 대치 방법을 사용하여 완전한 자료로 만든 후 분석을 진행할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결측치가</a:t>
            </a:r>
            <a:r>
              <a:rPr lang="ko-KR" altLang="en-US" dirty="0"/>
              <a:t> </a:t>
            </a:r>
            <a:r>
              <a:rPr lang="en-US" altLang="ko-KR" dirty="0"/>
              <a:t>20% </a:t>
            </a:r>
            <a:r>
              <a:rPr lang="ko-KR" altLang="en-US" dirty="0"/>
              <a:t>이상인 경우에는 해당 변수를 제거하고 분석해야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4482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4556</TotalTime>
  <Words>660</Words>
  <Application>Microsoft Office PowerPoint</Application>
  <PresentationFormat>와이드스크린</PresentationFormat>
  <Paragraphs>138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Darryl (채성화)</dc:creator>
  <cp:lastModifiedBy>Peter (나정수)</cp:lastModifiedBy>
  <cp:revision>74</cp:revision>
  <dcterms:created xsi:type="dcterms:W3CDTF">2023-03-03T04:11:37Z</dcterms:created>
  <dcterms:modified xsi:type="dcterms:W3CDTF">2025-07-23T13:53:44Z</dcterms:modified>
</cp:coreProperties>
</file>