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7" r:id="rId2"/>
    <p:sldId id="346" r:id="rId3"/>
    <p:sldId id="357" r:id="rId4"/>
    <p:sldId id="404" r:id="rId5"/>
    <p:sldId id="359" r:id="rId6"/>
    <p:sldId id="358" r:id="rId7"/>
    <p:sldId id="360" r:id="rId8"/>
    <p:sldId id="361" r:id="rId9"/>
    <p:sldId id="370" r:id="rId10"/>
    <p:sldId id="362" r:id="rId11"/>
    <p:sldId id="364" r:id="rId12"/>
    <p:sldId id="365" r:id="rId13"/>
    <p:sldId id="366" r:id="rId14"/>
    <p:sldId id="367" r:id="rId15"/>
    <p:sldId id="368" r:id="rId16"/>
    <p:sldId id="369" r:id="rId17"/>
    <p:sldId id="406" r:id="rId18"/>
    <p:sldId id="371" r:id="rId19"/>
    <p:sldId id="372" r:id="rId20"/>
    <p:sldId id="405" r:id="rId21"/>
    <p:sldId id="381" r:id="rId22"/>
    <p:sldId id="373" r:id="rId23"/>
    <p:sldId id="383" r:id="rId24"/>
    <p:sldId id="384" r:id="rId25"/>
    <p:sldId id="385" r:id="rId26"/>
    <p:sldId id="374" r:id="rId27"/>
    <p:sldId id="376" r:id="rId28"/>
    <p:sldId id="375" r:id="rId29"/>
    <p:sldId id="377" r:id="rId30"/>
    <p:sldId id="378" r:id="rId31"/>
    <p:sldId id="380" r:id="rId32"/>
    <p:sldId id="387" r:id="rId33"/>
    <p:sldId id="379" r:id="rId34"/>
    <p:sldId id="386" r:id="rId35"/>
    <p:sldId id="388" r:id="rId36"/>
    <p:sldId id="389" r:id="rId37"/>
    <p:sldId id="390" r:id="rId38"/>
    <p:sldId id="391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B026F7-2D6C-4B8F-A4F6-F2371E0BFC27}" v="25" dt="2025-04-15T00:52:00.371"/>
    <p1510:client id="{E4CF98E1-14EB-4D57-B098-48532B0ACC57}" v="22" dt="2025-04-15T00:44:37.0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39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470" y="96"/>
      </p:cViewPr>
      <p:guideLst>
        <p:guide orient="horz" pos="123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EDB-1354-478B-B820-8DD3252AB327}" type="datetimeFigureOut">
              <a:rPr lang="ko-KR" altLang="en-US" smtClean="0"/>
              <a:t>2025-07-27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946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EDB-1354-478B-B820-8DD3252AB327}" type="datetimeFigureOut">
              <a:rPr lang="ko-KR" altLang="en-US" smtClean="0"/>
              <a:t>2025-07-27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281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EDB-1354-478B-B820-8DD3252AB327}" type="datetimeFigureOut">
              <a:rPr lang="ko-KR" altLang="en-US" smtClean="0"/>
              <a:t>2025-07-27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895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377621"/>
            <a:ext cx="841960" cy="365125"/>
          </a:xfrm>
        </p:spPr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Picture 19">
            <a:extLst>
              <a:ext uri="{FF2B5EF4-FFF2-40B4-BE49-F238E27FC236}">
                <a16:creationId xmlns:a16="http://schemas.microsoft.com/office/drawing/2014/main" id="{B65002DB-48D5-44AF-AB3B-848E3CEC599C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0" y="710063"/>
            <a:ext cx="12192000" cy="15545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>
            <a:contourClr>
              <a:schemeClr val="bg1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9">
            <a:extLst>
              <a:ext uri="{FF2B5EF4-FFF2-40B4-BE49-F238E27FC236}">
                <a16:creationId xmlns:a16="http://schemas.microsoft.com/office/drawing/2014/main" id="{FADD8EC0-986E-4325-AA6F-B290C742AC24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3760" y="6454083"/>
            <a:ext cx="12192000" cy="155452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>
            <a:contourClr>
              <a:schemeClr val="bg1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코리아IT아카데미">
            <a:extLst>
              <a:ext uri="{FF2B5EF4-FFF2-40B4-BE49-F238E27FC236}">
                <a16:creationId xmlns:a16="http://schemas.microsoft.com/office/drawing/2014/main" id="{70F864A8-6083-9939-DC92-F80BE61845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231" y="68741"/>
            <a:ext cx="1481138" cy="59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075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EDB-1354-478B-B820-8DD3252AB327}" type="datetimeFigureOut">
              <a:rPr lang="ko-KR" altLang="en-US" smtClean="0"/>
              <a:t>2025-07-27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271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EDB-1354-478B-B820-8DD3252AB327}" type="datetimeFigureOut">
              <a:rPr lang="ko-KR" altLang="en-US" smtClean="0"/>
              <a:t>2025-07-27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552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EDB-1354-478B-B820-8DD3252AB327}" type="datetimeFigureOut">
              <a:rPr lang="ko-KR" altLang="en-US" smtClean="0"/>
              <a:t>2025-07-27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79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EDB-1354-478B-B820-8DD3252AB327}" type="datetimeFigureOut">
              <a:rPr lang="ko-KR" altLang="en-US" smtClean="0"/>
              <a:t>2025-07-27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743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EDB-1354-478B-B820-8DD3252AB327}" type="datetimeFigureOut">
              <a:rPr lang="ko-KR" altLang="en-US" smtClean="0"/>
              <a:t>2025-07-27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459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EDB-1354-478B-B820-8DD3252AB327}" type="datetimeFigureOut">
              <a:rPr lang="ko-KR" altLang="en-US" smtClean="0"/>
              <a:t>2025-07-27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170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EDB-1354-478B-B820-8DD3252AB327}" type="datetimeFigureOut">
              <a:rPr lang="ko-KR" altLang="en-US" smtClean="0"/>
              <a:t>2025-07-27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969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63EDB-1354-478B-B820-8DD3252AB327}" type="datetimeFigureOut">
              <a:rPr lang="ko-KR" altLang="en-US" smtClean="0"/>
              <a:t>2025-07-27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97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03DAB-88F0-2594-F6FB-31DBB05B6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5281D-3F31-79EB-85AB-E176522A9C1F}"/>
              </a:ext>
            </a:extLst>
          </p:cNvPr>
          <p:cNvSpPr txBox="1"/>
          <p:nvPr/>
        </p:nvSpPr>
        <p:spPr>
          <a:xfrm>
            <a:off x="2772351" y="4472153"/>
            <a:ext cx="6647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/>
              <a:t>나정수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en-US" altLang="ko-KR" b="1" dirty="0"/>
              <a:t>2025.07.21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ACE0C8-36D8-5A43-CA3B-3BBF248CB3DB}"/>
              </a:ext>
            </a:extLst>
          </p:cNvPr>
          <p:cNvSpPr txBox="1"/>
          <p:nvPr/>
        </p:nvSpPr>
        <p:spPr>
          <a:xfrm>
            <a:off x="3689730" y="1945063"/>
            <a:ext cx="48125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직무역량교육</a:t>
            </a:r>
            <a:endParaRPr lang="en-US" altLang="ko-KR" sz="32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/>
            <a:r>
              <a:rPr lang="en-US" altLang="ko-KR" sz="3200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3200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ADsP</a:t>
            </a:r>
            <a:r>
              <a:rPr lang="ko-KR" altLang="en-US" sz="3200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자격증 </a:t>
            </a:r>
            <a:r>
              <a:rPr lang="ko-KR" altLang="en-US" sz="3200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취득반</a:t>
            </a:r>
            <a:r>
              <a:rPr lang="en-US" altLang="ko-KR" sz="3200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32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/>
            <a:endParaRPr lang="en-US" altLang="ko-KR" sz="3200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3_3</a:t>
            </a:r>
          </a:p>
        </p:txBody>
      </p:sp>
    </p:spTree>
    <p:extLst>
      <p:ext uri="{BB962C8B-B14F-4D97-AF65-F5344CB8AC3E}">
        <p14:creationId xmlns:p14="http://schemas.microsoft.com/office/powerpoint/2010/main" val="1083411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A9C353-C964-6FEF-AAFF-C60ECA8C0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AFE34F9-E2D1-5946-DAF7-5C0DDB6F410C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통계 분석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11D93E-0E95-DDC8-ED5F-83121CBF3DB1}"/>
              </a:ext>
            </a:extLst>
          </p:cNvPr>
          <p:cNvSpPr txBox="1"/>
          <p:nvPr/>
        </p:nvSpPr>
        <p:spPr>
          <a:xfrm>
            <a:off x="395111" y="970845"/>
            <a:ext cx="11604978" cy="507831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확률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P(A) : </a:t>
            </a:r>
            <a:r>
              <a:rPr lang="ko-KR" altLang="en-US" dirty="0"/>
              <a:t>모든 사건의 개수에서 특정 사건이 발생할 수 있는 비율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P(B|A) = P(A</a:t>
            </a:r>
            <a:r>
              <a:rPr lang="ko-KR" altLang="en-US" dirty="0"/>
              <a:t>∩</a:t>
            </a:r>
            <a:r>
              <a:rPr lang="en-US" altLang="ko-KR" dirty="0"/>
              <a:t>B) / P(A) : </a:t>
            </a:r>
            <a:r>
              <a:rPr lang="ko-KR" altLang="en-US" dirty="0"/>
              <a:t>조건부 확률</a:t>
            </a:r>
            <a:r>
              <a:rPr lang="en-US" altLang="ko-KR" dirty="0"/>
              <a:t>. A</a:t>
            </a:r>
            <a:r>
              <a:rPr lang="ko-KR" altLang="en-US" dirty="0"/>
              <a:t>라는 사건이 발생했다는 전제하에 또 다른 </a:t>
            </a:r>
            <a:r>
              <a:rPr lang="en-US" altLang="ko-KR" dirty="0"/>
              <a:t>B</a:t>
            </a:r>
            <a:r>
              <a:rPr lang="ko-KR" altLang="en-US" dirty="0"/>
              <a:t>라는 사건이 발생할 확률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기댓값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해당 사건 </a:t>
            </a:r>
            <a:r>
              <a:rPr lang="en-US" altLang="ko-KR" dirty="0"/>
              <a:t>* </a:t>
            </a:r>
            <a:r>
              <a:rPr lang="ko-KR" altLang="en-US" dirty="0"/>
              <a:t>발생할 확률 합 </a:t>
            </a:r>
            <a:r>
              <a:rPr lang="en-US" altLang="ko-KR" dirty="0"/>
              <a:t>(</a:t>
            </a:r>
            <a:r>
              <a:rPr lang="ko-KR" altLang="en-US" dirty="0"/>
              <a:t>평균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독립사건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배반사건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독립사건 </a:t>
            </a:r>
            <a:r>
              <a:rPr lang="en-US" altLang="ko-KR" dirty="0"/>
              <a:t>: </a:t>
            </a:r>
            <a:r>
              <a:rPr lang="ko-KR" altLang="en-US" dirty="0"/>
              <a:t>두 사건이 서로 영향을 끼치지 않고 독립</a:t>
            </a:r>
            <a:r>
              <a:rPr lang="en-US" altLang="ko-KR" dirty="0"/>
              <a:t>. Ex) </a:t>
            </a:r>
            <a:r>
              <a:rPr lang="ko-KR" altLang="en-US" dirty="0"/>
              <a:t>주사위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두 사건이 독립일 경우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P(A</a:t>
            </a:r>
            <a:r>
              <a:rPr lang="ko-KR" altLang="en-US" dirty="0"/>
              <a:t>∩</a:t>
            </a:r>
            <a:r>
              <a:rPr lang="en-US" altLang="ko-KR" dirty="0"/>
              <a:t>B) = P(A)*P(B)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배반사건 </a:t>
            </a:r>
            <a:r>
              <a:rPr lang="en-US" altLang="ko-KR" dirty="0"/>
              <a:t>: </a:t>
            </a:r>
            <a:r>
              <a:rPr lang="ko-KR" altLang="en-US" dirty="0"/>
              <a:t>두 사건의 공통된 부분이 없는 경우</a:t>
            </a:r>
            <a:r>
              <a:rPr lang="en-US" altLang="ko-KR" dirty="0"/>
              <a:t>. </a:t>
            </a:r>
            <a:r>
              <a:rPr lang="ko-KR" altLang="en-US" dirty="0"/>
              <a:t>교집합이 없는 경우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이산확률분포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연속확률분포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이산확률분포 </a:t>
            </a:r>
            <a:r>
              <a:rPr lang="en-US" altLang="ko-KR" dirty="0"/>
              <a:t>: </a:t>
            </a:r>
            <a:r>
              <a:rPr lang="ko-KR" altLang="en-US" dirty="0"/>
              <a:t>분포가 나타내는 값의 개수를 샐 수 있는 분포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연속확률분포 </a:t>
            </a:r>
            <a:r>
              <a:rPr lang="en-US" altLang="ko-KR" dirty="0"/>
              <a:t>: </a:t>
            </a:r>
            <a:r>
              <a:rPr lang="ko-KR" altLang="en-US" dirty="0"/>
              <a:t>분포가 나타내는 값의 개수를 샐 수 없는 분포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54273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04BBA3-4CCC-6A20-832C-B0CF97169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3953D1E-4077-E042-FB53-AA42132A407F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통계 분석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932BCF-6D40-1961-2BF7-9C2A4FD9E9F2}"/>
              </a:ext>
            </a:extLst>
          </p:cNvPr>
          <p:cNvSpPr txBox="1"/>
          <p:nvPr/>
        </p:nvSpPr>
        <p:spPr>
          <a:xfrm>
            <a:off x="395111" y="970845"/>
            <a:ext cx="11604978" cy="480131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아래 보기에 들어갈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와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바르게 고른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(A) </a:t>
            </a:r>
            <a:r>
              <a:rPr lang="ko-KR" altLang="en-US" dirty="0"/>
              <a:t>독립 </a:t>
            </a:r>
            <a:r>
              <a:rPr lang="en-US" altLang="ko-KR" dirty="0"/>
              <a:t>(B)</a:t>
            </a:r>
            <a:r>
              <a:rPr lang="ko-KR" altLang="en-US" dirty="0"/>
              <a:t> 상관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(A) </a:t>
            </a:r>
            <a:r>
              <a:rPr lang="ko-KR" altLang="en-US" dirty="0"/>
              <a:t>배반 </a:t>
            </a:r>
            <a:r>
              <a:rPr lang="en-US" altLang="ko-KR" dirty="0"/>
              <a:t>(B)</a:t>
            </a:r>
            <a:r>
              <a:rPr lang="ko-KR" altLang="en-US" dirty="0"/>
              <a:t> 독립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(A) </a:t>
            </a:r>
            <a:r>
              <a:rPr lang="ko-KR" altLang="en-US" dirty="0"/>
              <a:t>배반 </a:t>
            </a:r>
            <a:r>
              <a:rPr lang="en-US" altLang="ko-KR" dirty="0"/>
              <a:t>(B)</a:t>
            </a:r>
            <a:r>
              <a:rPr lang="ko-KR" altLang="en-US" dirty="0"/>
              <a:t> 상관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(A) </a:t>
            </a:r>
            <a:r>
              <a:rPr lang="ko-KR" altLang="en-US" dirty="0"/>
              <a:t>상관 </a:t>
            </a:r>
            <a:r>
              <a:rPr lang="en-US" altLang="ko-KR" dirty="0"/>
              <a:t>(B)</a:t>
            </a:r>
            <a:r>
              <a:rPr lang="ko-KR" altLang="en-US" dirty="0"/>
              <a:t> 배반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아래 확률변수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대한 확률분포표를 보고 확률변수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기댓값과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분산을 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계산하시오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기댓값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분산 </a:t>
            </a:r>
            <a:r>
              <a:rPr lang="en-US" altLang="ko-KR" dirty="0"/>
              <a:t>: 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61209AB-6FEF-8A37-3B78-AF167188CB4E}"/>
              </a:ext>
            </a:extLst>
          </p:cNvPr>
          <p:cNvSpPr/>
          <p:nvPr/>
        </p:nvSpPr>
        <p:spPr>
          <a:xfrm>
            <a:off x="1123950" y="1449340"/>
            <a:ext cx="9944100" cy="7068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두 개의 사건에 대하여 두 사건이 서로 공통 부분이 존재하지 않는 경우를 </a:t>
            </a:r>
            <a:r>
              <a:rPr lang="en-US" altLang="ko-KR" dirty="0"/>
              <a:t>(A) </a:t>
            </a:r>
            <a:r>
              <a:rPr lang="ko-KR" altLang="en-US" dirty="0"/>
              <a:t>관계라 하며</a:t>
            </a:r>
            <a:r>
              <a:rPr lang="en-US" altLang="ko-KR" dirty="0"/>
              <a:t>, </a:t>
            </a:r>
            <a:r>
              <a:rPr lang="ko-KR" altLang="en-US" dirty="0"/>
              <a:t>두 개의 사건이 공통인 부분은 존재한다 하더라도 서로 영향을 주지 않는 경우를 </a:t>
            </a:r>
            <a:r>
              <a:rPr lang="en-US" altLang="ko-KR" dirty="0"/>
              <a:t>(B)</a:t>
            </a:r>
            <a:r>
              <a:rPr lang="ko-KR" altLang="en-US" dirty="0"/>
              <a:t> 관계에 있다고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1235460-7AE5-F8DC-7CEA-077CFFBE31B2}"/>
              </a:ext>
            </a:extLst>
          </p:cNvPr>
          <p:cNvSpPr/>
          <p:nvPr/>
        </p:nvSpPr>
        <p:spPr>
          <a:xfrm>
            <a:off x="1123950" y="4107873"/>
            <a:ext cx="9944100" cy="7068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X		0		1		2		3</a:t>
            </a:r>
          </a:p>
          <a:p>
            <a:r>
              <a:rPr lang="en-US" altLang="ko-KR" dirty="0"/>
              <a:t>P(X=x)		1/8		1/8		1/4		1/2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7480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7AF42-B163-884F-28CE-E728CB676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10FF008-8571-5DF5-F1A3-346358320F9D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통계 분석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02752D-00AB-6774-503C-4E434DD28CA4}"/>
              </a:ext>
            </a:extLst>
          </p:cNvPr>
          <p:cNvSpPr txBox="1"/>
          <p:nvPr/>
        </p:nvSpPr>
        <p:spPr>
          <a:xfrm>
            <a:off x="395111" y="970845"/>
            <a:ext cx="11604978" cy="563231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이산확률분포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베르누이 분포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한 번 시행했을 때 성공이냐 </a:t>
            </a:r>
            <a:r>
              <a:rPr lang="ko-KR" altLang="en-US" dirty="0" err="1"/>
              <a:t>실패냐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E(X) = p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V(X) = p(1-p)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이산확률분포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이항 분포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N</a:t>
            </a:r>
            <a:r>
              <a:rPr lang="ko-KR" altLang="en-US" dirty="0"/>
              <a:t>번의 베르누이 시행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E(X) = np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V(X) = np(1-p)</a:t>
            </a:r>
          </a:p>
          <a:p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이산확률분포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초기하 분포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N</a:t>
            </a:r>
            <a:r>
              <a:rPr lang="ko-KR" altLang="en-US" dirty="0"/>
              <a:t>번의 베르누이 시행 </a:t>
            </a:r>
            <a:r>
              <a:rPr lang="en-US" altLang="ko-KR" dirty="0"/>
              <a:t>(</a:t>
            </a:r>
            <a:r>
              <a:rPr lang="ko-KR" altLang="en-US" dirty="0" err="1"/>
              <a:t>비복원</a:t>
            </a:r>
            <a:r>
              <a:rPr lang="ko-KR" altLang="en-US" dirty="0"/>
              <a:t> 추출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E(X) = np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V(X) = np(1-p)</a:t>
            </a:r>
          </a:p>
          <a:p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이산확률분포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기하분포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베르누이 시행을 성공할 때까지 </a:t>
            </a:r>
            <a:r>
              <a:rPr lang="en-US" altLang="ko-KR" dirty="0"/>
              <a:t>k</a:t>
            </a:r>
            <a:r>
              <a:rPr lang="ko-KR" altLang="en-US" dirty="0"/>
              <a:t>번 실패할 확률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E(X) = 1/p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V(X) = (1-p)/p</a:t>
            </a:r>
            <a:r>
              <a:rPr lang="en-US" altLang="ko-KR" baseline="30000" dirty="0"/>
              <a:t>2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9910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BA78C-8837-9771-2DAE-1D57125BA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12A3F1-5C77-90C7-751D-58304FC7455E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통계 분석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21ECA0-6E6F-EE7D-3E62-9FDDAD4F8BA8}"/>
              </a:ext>
            </a:extLst>
          </p:cNvPr>
          <p:cNvSpPr txBox="1"/>
          <p:nvPr/>
        </p:nvSpPr>
        <p:spPr>
          <a:xfrm>
            <a:off x="395111" y="970845"/>
            <a:ext cx="11604978" cy="230832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이산확률분포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다항 분포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이항 분포의 확장</a:t>
            </a:r>
            <a:r>
              <a:rPr lang="en-US" altLang="ko-KR" dirty="0"/>
              <a:t>, </a:t>
            </a:r>
            <a:r>
              <a:rPr lang="ko-KR" altLang="en-US" dirty="0"/>
              <a:t>조건 부여</a:t>
            </a:r>
            <a:r>
              <a:rPr lang="en-US" altLang="ko-KR" dirty="0"/>
              <a:t>, </a:t>
            </a:r>
            <a:r>
              <a:rPr lang="ko-KR" altLang="en-US" dirty="0"/>
              <a:t>각 시행이 나올 또 다른 확률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이산확률분포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포아송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분포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단위 시간</a:t>
            </a:r>
            <a:r>
              <a:rPr lang="en-US" altLang="ko-KR" dirty="0"/>
              <a:t>·</a:t>
            </a:r>
            <a:r>
              <a:rPr lang="ko-KR" altLang="en-US" dirty="0"/>
              <a:t>공간 내에서 발생할 수 있는 사건의 확률분포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E(X) =</a:t>
            </a:r>
            <a:r>
              <a:rPr lang="ko-KR" altLang="en-US" dirty="0"/>
              <a:t> </a:t>
            </a:r>
            <a:r>
              <a:rPr lang="en-US" altLang="ko-KR" dirty="0"/>
              <a:t>λ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V(X) = λ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평균과 분산이 동일</a:t>
            </a:r>
            <a:endParaRPr lang="en-US" altLang="ko-K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DCFEFAF-CD85-EFE0-171C-5B682D730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175" y="2878665"/>
            <a:ext cx="4901650" cy="341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830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C72D9-FD24-3352-08F0-283C8C969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0506207-ED6B-60AC-461A-8A2FE23DAAFF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통계 분석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906657-2864-76B9-2551-159464AF7EE2}"/>
              </a:ext>
            </a:extLst>
          </p:cNvPr>
          <p:cNvSpPr txBox="1"/>
          <p:nvPr/>
        </p:nvSpPr>
        <p:spPr>
          <a:xfrm>
            <a:off x="395111" y="970845"/>
            <a:ext cx="11604978" cy="452431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이산형 확률분포가 아닌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포아송</a:t>
            </a:r>
            <a:r>
              <a:rPr lang="ko-KR" altLang="en-US" dirty="0"/>
              <a:t> 분포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균일 분포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기하 분포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베르누이 분포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다음은 어느 확률 분포에 대한 설명인지 고르시오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기하 분포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베르누이 분포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정규 분포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포아송</a:t>
            </a:r>
            <a:r>
              <a:rPr lang="ko-KR" altLang="en-US" dirty="0"/>
              <a:t> 분포</a:t>
            </a:r>
            <a:endParaRPr lang="en-US" altLang="ko-KR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C9D11D7-BCB1-6D19-5626-4446DCD5AA8F}"/>
              </a:ext>
            </a:extLst>
          </p:cNvPr>
          <p:cNvSpPr/>
          <p:nvPr/>
        </p:nvSpPr>
        <p:spPr>
          <a:xfrm>
            <a:off x="1123950" y="3382562"/>
            <a:ext cx="9944100" cy="7068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발생할 수 있는 사건이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로 두 개인 확률분포를 </a:t>
            </a:r>
            <a:r>
              <a:rPr lang="en-US" altLang="ko-KR" dirty="0"/>
              <a:t>n</a:t>
            </a:r>
            <a:r>
              <a:rPr lang="ko-KR" altLang="en-US" dirty="0"/>
              <a:t>번 시행할 때 처음으로 성공인 시행</a:t>
            </a:r>
            <a:r>
              <a:rPr lang="en-US" altLang="ko-KR" dirty="0"/>
              <a:t>(</a:t>
            </a:r>
            <a:r>
              <a:rPr lang="ko-KR" altLang="en-US" dirty="0"/>
              <a:t>또는 </a:t>
            </a:r>
            <a:r>
              <a:rPr lang="en-US" altLang="ko-KR" dirty="0"/>
              <a:t>1</a:t>
            </a:r>
            <a:r>
              <a:rPr lang="ko-KR" altLang="en-US" dirty="0"/>
              <a:t>인 사건</a:t>
            </a:r>
            <a:r>
              <a:rPr lang="en-US" altLang="ko-KR" dirty="0"/>
              <a:t>)</a:t>
            </a:r>
            <a:r>
              <a:rPr lang="ko-KR" altLang="en-US" dirty="0"/>
              <a:t>이 나올 때 까지 </a:t>
            </a:r>
            <a:r>
              <a:rPr lang="en-US" altLang="ko-KR" dirty="0"/>
              <a:t>n</a:t>
            </a:r>
            <a:r>
              <a:rPr lang="ko-KR" altLang="en-US" dirty="0"/>
              <a:t>번 시행할 확률을 나타내는 분포이다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4498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06DFA1-CD7B-327B-D24A-016FFAE27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2760C3A-96F2-ABB2-B612-43FB273A2425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통계 분석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FA76DB-C8AB-F72A-3302-85DDC3CE7A56}"/>
              </a:ext>
            </a:extLst>
          </p:cNvPr>
          <p:cNvSpPr txBox="1"/>
          <p:nvPr/>
        </p:nvSpPr>
        <p:spPr>
          <a:xfrm>
            <a:off x="395111" y="970845"/>
            <a:ext cx="11604978" cy="507831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연속확률분포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모든 확률분포 그래프의 면적 합은 </a:t>
            </a:r>
            <a:r>
              <a:rPr lang="en-US" altLang="ko-KR" dirty="0"/>
              <a:t>1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연속확률분포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균일 분포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일정한 확률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연속확률분포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정규 분포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N(μ, σ</a:t>
            </a:r>
            <a:r>
              <a:rPr lang="en-US" altLang="ko-KR" baseline="30000" dirty="0"/>
              <a:t>2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대표적인 연속형 확률 분포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표준 정규 분포 </a:t>
            </a:r>
            <a:r>
              <a:rPr lang="en-US" altLang="ko-KR" dirty="0"/>
              <a:t>: </a:t>
            </a:r>
            <a:r>
              <a:rPr lang="ko-KR" altLang="en-US" dirty="0"/>
              <a:t>평균이 </a:t>
            </a:r>
            <a:r>
              <a:rPr lang="en-US" altLang="ko-KR" dirty="0"/>
              <a:t>0, </a:t>
            </a:r>
            <a:r>
              <a:rPr lang="ko-KR" altLang="en-US" dirty="0"/>
              <a:t>분산이 </a:t>
            </a:r>
            <a:r>
              <a:rPr lang="en-US" altLang="ko-KR" dirty="0"/>
              <a:t>1 </a:t>
            </a:r>
            <a:r>
              <a:rPr lang="ko-KR" altLang="en-US" dirty="0"/>
              <a:t>인 정규분포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확률변수 </a:t>
            </a:r>
            <a:r>
              <a:rPr lang="en-US" altLang="ko-KR" dirty="0"/>
              <a:t>X</a:t>
            </a:r>
            <a:r>
              <a:rPr lang="ko-KR" altLang="en-US" dirty="0"/>
              <a:t>의 표준화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Z = (X-μ)/σ ~ N(0,1</a:t>
            </a:r>
            <a:r>
              <a:rPr lang="en-US" altLang="ko-KR" baseline="30000" dirty="0"/>
              <a:t>2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연속확률분포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t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분포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t(n)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자유도</a:t>
            </a:r>
            <a:r>
              <a:rPr lang="en-US" altLang="ko-KR" dirty="0"/>
              <a:t> n : </a:t>
            </a:r>
            <a:r>
              <a:rPr lang="ko-KR" altLang="en-US" dirty="0"/>
              <a:t>모집단에 대한 정보를 줄 수 있는 독립적인 표본</a:t>
            </a:r>
            <a:r>
              <a:rPr lang="en-US" altLang="ko-KR" dirty="0"/>
              <a:t>(</a:t>
            </a:r>
            <a:r>
              <a:rPr lang="ko-KR" altLang="en-US" dirty="0"/>
              <a:t>자료</a:t>
            </a:r>
            <a:r>
              <a:rPr lang="en-US" altLang="ko-KR" dirty="0"/>
              <a:t>)</a:t>
            </a:r>
            <a:r>
              <a:rPr lang="ko-KR" altLang="en-US" dirty="0"/>
              <a:t>의 개수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자유도가 클 수록 표준정규분포에 가까워진다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모표준편차를</a:t>
            </a:r>
            <a:r>
              <a:rPr lang="ko-KR" altLang="en-US" dirty="0"/>
              <a:t> 모를 때 모평균을 추정하기 위해 사용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T </a:t>
            </a:r>
            <a:r>
              <a:rPr lang="ko-KR" altLang="en-US" b="1" dirty="0"/>
              <a:t>검정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두 집단의 평균 비교 검정을 위해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23943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08857-48E8-F3FB-7F4C-0CBE437C2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14F0DE-CE02-6011-037C-1C8B80939067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통계 분석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4CB0DE-6D4C-E330-02C2-E1BFC188764B}"/>
              </a:ext>
            </a:extLst>
          </p:cNvPr>
          <p:cNvSpPr txBox="1"/>
          <p:nvPr/>
        </p:nvSpPr>
        <p:spPr>
          <a:xfrm>
            <a:off x="395111" y="970845"/>
            <a:ext cx="11604978" cy="313932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연속확률분포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카이제곱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분포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χ</a:t>
            </a:r>
            <a:r>
              <a:rPr lang="en-US" altLang="ko-KR" baseline="30000" dirty="0"/>
              <a:t>2</a:t>
            </a:r>
            <a:r>
              <a:rPr lang="en-US" altLang="ko-KR" dirty="0"/>
              <a:t>(n)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표준정규분포를 따르는 확률변수 </a:t>
            </a:r>
            <a:r>
              <a:rPr lang="en-US" altLang="ko-KR" dirty="0"/>
              <a:t>Z</a:t>
            </a:r>
            <a:r>
              <a:rPr lang="ko-KR" altLang="en-US" dirty="0"/>
              <a:t>의 제곱합이 따르는 분포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동질성 검정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b="1" dirty="0" err="1"/>
              <a:t>모분산</a:t>
            </a:r>
            <a:r>
              <a:rPr lang="ko-KR" altLang="en-US" b="1" dirty="0"/>
              <a:t> 검정</a:t>
            </a:r>
            <a:r>
              <a:rPr lang="ko-KR" altLang="en-US" dirty="0"/>
              <a:t>에 사용</a:t>
            </a:r>
            <a:endParaRPr lang="en-US" altLang="ko-KR" dirty="0"/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연속확률분포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F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분포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F(k</a:t>
            </a:r>
            <a:r>
              <a:rPr lang="en-US" altLang="ko-KR" baseline="-25000" dirty="0"/>
              <a:t>1</a:t>
            </a:r>
            <a:r>
              <a:rPr lang="en-US" altLang="ko-KR" dirty="0"/>
              <a:t>,k</a:t>
            </a:r>
            <a:r>
              <a:rPr lang="en-US" altLang="ko-KR" baseline="-25000" dirty="0"/>
              <a:t>2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서로 독립인 두 </a:t>
            </a:r>
            <a:r>
              <a:rPr lang="ko-KR" altLang="en-US" dirty="0" err="1"/>
              <a:t>카이제곱</a:t>
            </a:r>
            <a:r>
              <a:rPr lang="ko-KR" altLang="en-US" dirty="0"/>
              <a:t> 분포를 따르는 확률변수를 각각의 자유도로 나누었을 때 서로의 비율이 따르는 분포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b="1" dirty="0" err="1"/>
              <a:t>등분산</a:t>
            </a:r>
            <a:r>
              <a:rPr lang="ko-KR" altLang="en-US" b="1" dirty="0"/>
              <a:t> 검정</a:t>
            </a:r>
            <a:r>
              <a:rPr lang="en-US" altLang="ko-KR" dirty="0"/>
              <a:t>, </a:t>
            </a:r>
            <a:r>
              <a:rPr lang="ko-KR" altLang="en-US" b="1" dirty="0"/>
              <a:t>분산분석</a:t>
            </a:r>
            <a:r>
              <a:rPr lang="ko-KR" altLang="en-US" dirty="0"/>
              <a:t>에 사용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0186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DB6C1-EE74-A365-25C6-96F5EE0DF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32991BB-382F-92DA-ADFE-39F3B3A1789D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통계 분석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C149D1-2EB6-FA69-58CA-D6356D039A43}"/>
              </a:ext>
            </a:extLst>
          </p:cNvPr>
          <p:cNvSpPr txBox="1"/>
          <p:nvPr/>
        </p:nvSpPr>
        <p:spPr>
          <a:xfrm>
            <a:off x="395111" y="970845"/>
            <a:ext cx="11604978" cy="92333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중심극한정리</a:t>
            </a:r>
            <a:endParaRPr lang="en-US" altLang="ko-KR" b="1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표본의 크기가 커질 수록 표본 평균의 분포는 모집단의 분포 모양과는 관계 없이 정규분포에 가까워진다</a:t>
            </a:r>
            <a:r>
              <a:rPr lang="en-US" altLang="ko-KR"/>
              <a:t>.</a:t>
            </a:r>
            <a:endParaRPr lang="en-US" altLang="ko-KR" dirty="0"/>
          </a:p>
        </p:txBody>
      </p:sp>
      <p:pic>
        <p:nvPicPr>
          <p:cNvPr id="2054" name="Picture 6" descr="Central limit theorem tutorial">
            <a:extLst>
              <a:ext uri="{FF2B5EF4-FFF2-40B4-BE49-F238E27FC236}">
                <a16:creationId xmlns:a16="http://schemas.microsoft.com/office/drawing/2014/main" id="{9B00E2AD-04E6-BDCD-D733-605FC91B0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561" y="2253716"/>
            <a:ext cx="7266878" cy="363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938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F7A08-6BBB-4789-A636-95877E2D5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E0AC2F3-70CA-ADA4-4BAD-DC19977DE91F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통계 분석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2565E8-C392-A30E-26DD-A734C6F35151}"/>
              </a:ext>
            </a:extLst>
          </p:cNvPr>
          <p:cNvSpPr txBox="1"/>
          <p:nvPr/>
        </p:nvSpPr>
        <p:spPr>
          <a:xfrm>
            <a:off x="395111" y="970845"/>
            <a:ext cx="11604978" cy="452431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분포의 특징으로 적절하지 않은 것은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자유도에 따라 분포가 변하는 특성을 갖고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자유도가 커질 수록 표준정규분포와 가까워진다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등분산</a:t>
            </a:r>
            <a:r>
              <a:rPr lang="ko-KR" altLang="en-US" dirty="0"/>
              <a:t> 검정에 사용된다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모표준편차를</a:t>
            </a:r>
            <a:r>
              <a:rPr lang="ko-KR" altLang="en-US" dirty="0"/>
              <a:t> 모를 때 사용된다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다음은 여러 확률 분포 중 어떤 확률 분포에 대한 설명이다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어느 확률 분포를 설명하는지 고르시오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t </a:t>
            </a:r>
            <a:r>
              <a:rPr lang="ko-KR" altLang="en-US" dirty="0"/>
              <a:t>분포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F </a:t>
            </a:r>
            <a:r>
              <a:rPr lang="ko-KR" altLang="en-US" dirty="0"/>
              <a:t>분포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카이제곱</a:t>
            </a:r>
            <a:r>
              <a:rPr lang="ko-KR" altLang="en-US" dirty="0"/>
              <a:t> 분포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포아송</a:t>
            </a:r>
            <a:r>
              <a:rPr lang="ko-KR" altLang="en-US" dirty="0"/>
              <a:t> 분포</a:t>
            </a:r>
            <a:endParaRPr lang="en-US" altLang="ko-KR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46A45CC-609E-965F-4D12-97F2FB1AEDE2}"/>
              </a:ext>
            </a:extLst>
          </p:cNvPr>
          <p:cNvSpPr/>
          <p:nvPr/>
        </p:nvSpPr>
        <p:spPr>
          <a:xfrm>
            <a:off x="1123950" y="3382562"/>
            <a:ext cx="9944100" cy="7068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N</a:t>
            </a:r>
            <a:r>
              <a:rPr lang="ko-KR" altLang="en-US" dirty="0"/>
              <a:t>개의 독립적인 표준정규분포의 제곱의 합으로 얻을 수 있는 분포로 모집단의 구성을 파악하기 위한 동질성 검정을 위해 사용되는 분포이다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8246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4F542-F3FE-3834-958D-4492BF3CB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441024-3A81-EE82-1EC8-07915AC1B23D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통계 분석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AE25B8-611E-8275-466A-5338A1FCACE4}"/>
              </a:ext>
            </a:extLst>
          </p:cNvPr>
          <p:cNvSpPr txBox="1"/>
          <p:nvPr/>
        </p:nvSpPr>
        <p:spPr>
          <a:xfrm>
            <a:off x="395111" y="970845"/>
            <a:ext cx="11604978" cy="480131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추정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모수의</a:t>
            </a:r>
            <a:r>
              <a:rPr lang="ko-KR" altLang="en-US" dirty="0"/>
              <a:t> 추정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점추정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구간추정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가설검정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b="1" dirty="0"/>
              <a:t>귀무가설</a:t>
            </a:r>
            <a:r>
              <a:rPr lang="ko-KR" altLang="en-US" dirty="0"/>
              <a:t> </a:t>
            </a:r>
            <a:r>
              <a:rPr lang="en-US" altLang="ko-KR" dirty="0"/>
              <a:t>H0</a:t>
            </a:r>
            <a:r>
              <a:rPr lang="ko-KR" altLang="en-US" dirty="0"/>
              <a:t>과 </a:t>
            </a:r>
            <a:r>
              <a:rPr lang="ko-KR" altLang="en-US" b="1" dirty="0"/>
              <a:t>대립가설</a:t>
            </a:r>
            <a:r>
              <a:rPr lang="ko-KR" altLang="en-US" dirty="0"/>
              <a:t> </a:t>
            </a:r>
            <a:r>
              <a:rPr lang="en-US" altLang="ko-KR" dirty="0"/>
              <a:t>H1 </a:t>
            </a:r>
            <a:r>
              <a:rPr lang="ko-KR" altLang="en-US" dirty="0"/>
              <a:t>설정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b="1" dirty="0"/>
              <a:t>유의수준 </a:t>
            </a:r>
            <a:r>
              <a:rPr lang="en-US" altLang="ko-KR" b="1" dirty="0"/>
              <a:t>α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3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b="1" dirty="0" err="1"/>
              <a:t>검정통계량</a:t>
            </a:r>
            <a:r>
              <a:rPr lang="ko-KR" altLang="en-US" dirty="0"/>
              <a:t> 계산</a:t>
            </a:r>
            <a:r>
              <a:rPr lang="en-US" altLang="ko-KR" dirty="0"/>
              <a:t>, </a:t>
            </a:r>
            <a:r>
              <a:rPr lang="ko-KR" altLang="en-US" dirty="0"/>
              <a:t>그에 따른 </a:t>
            </a:r>
            <a:r>
              <a:rPr lang="en-US" altLang="ko-KR" b="1" dirty="0"/>
              <a:t>p-value </a:t>
            </a:r>
            <a:r>
              <a:rPr lang="ko-KR" altLang="en-US" dirty="0"/>
              <a:t>계산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4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계산한 </a:t>
            </a:r>
            <a:r>
              <a:rPr lang="en-US" altLang="ko-KR" dirty="0"/>
              <a:t>p-value </a:t>
            </a:r>
            <a:r>
              <a:rPr lang="ko-KR" altLang="en-US" dirty="0"/>
              <a:t>≤ </a:t>
            </a:r>
            <a:r>
              <a:rPr lang="en-US" altLang="ko-KR" dirty="0"/>
              <a:t>α</a:t>
            </a:r>
            <a:r>
              <a:rPr lang="ko-KR" altLang="en-US" dirty="0"/>
              <a:t> 이면 귀무가설 기각</a:t>
            </a:r>
            <a:r>
              <a:rPr lang="en-US" altLang="ko-KR" dirty="0"/>
              <a:t>, p-value </a:t>
            </a:r>
            <a:r>
              <a:rPr lang="ko-KR" altLang="en-US" dirty="0"/>
              <a:t>≥ </a:t>
            </a:r>
            <a:r>
              <a:rPr lang="en-US" altLang="ko-KR" dirty="0"/>
              <a:t>α </a:t>
            </a:r>
            <a:r>
              <a:rPr lang="ko-KR" altLang="en-US" dirty="0"/>
              <a:t>이면 귀무가설 채택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제 </a:t>
            </a:r>
            <a:r>
              <a:rPr lang="en-US" altLang="ko-KR" b="1" dirty="0"/>
              <a:t>1</a:t>
            </a:r>
            <a:r>
              <a:rPr lang="ko-KR" altLang="en-US" b="1" dirty="0"/>
              <a:t>종 오류 </a:t>
            </a:r>
            <a:r>
              <a:rPr lang="en-US" altLang="ko-KR" b="1" dirty="0"/>
              <a:t>vs </a:t>
            </a:r>
            <a:r>
              <a:rPr lang="ko-KR" altLang="en-US" b="1" dirty="0"/>
              <a:t>제 </a:t>
            </a:r>
            <a:r>
              <a:rPr lang="en-US" altLang="ko-KR" b="1" dirty="0"/>
              <a:t>2</a:t>
            </a:r>
            <a:r>
              <a:rPr lang="ko-KR" altLang="en-US" b="1" dirty="0"/>
              <a:t>종 오류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신뢰구간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신뢰수준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유의수준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 err="1"/>
              <a:t>유의확률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668585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CA2A91-DDA5-B36F-E9A0-EBA55CDFA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DC75EC2-BCA8-1F31-CEF5-9D22CAD0E528}"/>
              </a:ext>
            </a:extLst>
          </p:cNvPr>
          <p:cNvSpPr txBox="1">
            <a:spLocks/>
          </p:cNvSpPr>
          <p:nvPr/>
        </p:nvSpPr>
        <p:spPr>
          <a:xfrm>
            <a:off x="1525616" y="2822452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  <a:r>
              <a:rPr lang="ko-KR" altLang="en-US" sz="4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과목</a:t>
            </a:r>
            <a:r>
              <a:rPr lang="en-US" altLang="ko-KR" sz="4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ko-KR" altLang="en-US" sz="4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</a:t>
            </a:r>
            <a:endParaRPr lang="en-US" altLang="ko-KR" sz="4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434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0A9875-63D4-7E8C-A44E-F8DA56862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CD6B0C-B23D-7D04-112F-9108FD5017D6}"/>
              </a:ext>
            </a:extLst>
          </p:cNvPr>
          <p:cNvSpPr txBox="1"/>
          <p:nvPr/>
        </p:nvSpPr>
        <p:spPr>
          <a:xfrm>
            <a:off x="395111" y="970845"/>
            <a:ext cx="11604978" cy="313932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가설검정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H0 : </a:t>
            </a:r>
            <a:r>
              <a:rPr lang="ko-KR" altLang="en-US" dirty="0"/>
              <a:t>귀무가설 </a:t>
            </a:r>
            <a:r>
              <a:rPr lang="en-US" altLang="ko-KR" dirty="0"/>
              <a:t>vs H1 : </a:t>
            </a:r>
            <a:r>
              <a:rPr lang="ko-KR" altLang="en-US" dirty="0"/>
              <a:t>대립가설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제 </a:t>
            </a:r>
            <a:r>
              <a:rPr lang="en-US" altLang="ko-KR" dirty="0"/>
              <a:t>1</a:t>
            </a:r>
            <a:r>
              <a:rPr lang="ko-KR" altLang="en-US" dirty="0"/>
              <a:t>종 오류 </a:t>
            </a:r>
            <a:r>
              <a:rPr lang="en-US" altLang="ko-KR" dirty="0"/>
              <a:t>vs </a:t>
            </a:r>
            <a:r>
              <a:rPr lang="ko-KR" altLang="en-US" dirty="0"/>
              <a:t>제 </a:t>
            </a:r>
            <a:r>
              <a:rPr lang="en-US" altLang="ko-KR" dirty="0"/>
              <a:t>2</a:t>
            </a:r>
            <a:r>
              <a:rPr lang="ko-KR" altLang="en-US" dirty="0"/>
              <a:t>종 오류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제 </a:t>
            </a:r>
            <a:r>
              <a:rPr lang="en-US" altLang="ko-KR" dirty="0"/>
              <a:t>1</a:t>
            </a:r>
            <a:r>
              <a:rPr lang="ko-KR" altLang="en-US" dirty="0"/>
              <a:t>종 오류를 줄이기 위해 유의수준 </a:t>
            </a:r>
            <a:r>
              <a:rPr lang="en-US" altLang="ko-KR" dirty="0"/>
              <a:t>α </a:t>
            </a:r>
            <a:r>
              <a:rPr lang="ko-KR" altLang="en-US" dirty="0"/>
              <a:t>설정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제 </a:t>
            </a:r>
            <a:r>
              <a:rPr lang="en-US" altLang="ko-KR" dirty="0"/>
              <a:t>1</a:t>
            </a:r>
            <a:r>
              <a:rPr lang="ko-KR" altLang="en-US" dirty="0"/>
              <a:t>종 오류 </a:t>
            </a:r>
            <a:r>
              <a:rPr lang="en-US" altLang="ko-KR" dirty="0"/>
              <a:t>vs </a:t>
            </a:r>
            <a:r>
              <a:rPr lang="ko-KR" altLang="en-US" dirty="0"/>
              <a:t>제 </a:t>
            </a:r>
            <a:r>
              <a:rPr lang="en-US" altLang="ko-KR" dirty="0"/>
              <a:t>2</a:t>
            </a:r>
            <a:r>
              <a:rPr lang="ko-KR" altLang="en-US" dirty="0"/>
              <a:t>종 오류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유의수준 </a:t>
            </a:r>
            <a:r>
              <a:rPr lang="en-US" altLang="ko-KR" dirty="0"/>
              <a:t>α : </a:t>
            </a:r>
            <a:r>
              <a:rPr lang="ko-KR" altLang="en-US" dirty="0"/>
              <a:t>제 </a:t>
            </a:r>
            <a:r>
              <a:rPr lang="en-US" altLang="ko-KR" dirty="0"/>
              <a:t>1</a:t>
            </a:r>
            <a:r>
              <a:rPr lang="ko-KR" altLang="en-US" dirty="0"/>
              <a:t>종 오류를 줄이기 위해 설정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 err="1"/>
              <a:t>검정력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귀무가설이</a:t>
            </a:r>
            <a:r>
              <a:rPr lang="ko-KR" altLang="en-US" dirty="0"/>
              <a:t> 거짓일 때 이를 기각할 확률로 </a:t>
            </a:r>
            <a:r>
              <a:rPr lang="ko-KR" altLang="en-US" dirty="0" err="1"/>
              <a:t>검정력이</a:t>
            </a:r>
            <a:r>
              <a:rPr lang="ko-KR" altLang="en-US" dirty="0"/>
              <a:t> 높아질 수록 제 </a:t>
            </a:r>
            <a:r>
              <a:rPr lang="en-US" altLang="ko-KR" dirty="0"/>
              <a:t>2</a:t>
            </a:r>
            <a:r>
              <a:rPr lang="ko-KR" altLang="en-US" dirty="0"/>
              <a:t>종오류를 범할 확률이 준다</a:t>
            </a:r>
            <a:r>
              <a:rPr lang="en-US" altLang="ko-KR" dirty="0"/>
              <a:t>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1534DB9-421B-BBD4-85CE-4D16265727C5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통계 분석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Picture 2" descr="개념 통계 19] 1종 오류와 2종 오류란 무엇인가">
            <a:extLst>
              <a:ext uri="{FF2B5EF4-FFF2-40B4-BE49-F238E27FC236}">
                <a16:creationId xmlns:a16="http://schemas.microsoft.com/office/drawing/2014/main" id="{54859D2B-3FDE-C80F-C844-7AF0A5BAE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053" y="4202416"/>
            <a:ext cx="7553093" cy="227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587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A9620C-FAA1-B0BC-11A8-8CB5CFBD8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신뢰 구간">
            <a:extLst>
              <a:ext uri="{FF2B5EF4-FFF2-40B4-BE49-F238E27FC236}">
                <a16:creationId xmlns:a16="http://schemas.microsoft.com/office/drawing/2014/main" id="{EDFDBA2E-4C81-05FB-81B5-9EEABBD78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489" y="777838"/>
            <a:ext cx="6599295" cy="389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24D0F7B-EE98-A9DF-3557-602393A2A495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통계 분석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248984-07CF-1611-A20F-37DBB5554497}"/>
              </a:ext>
            </a:extLst>
          </p:cNvPr>
          <p:cNvSpPr txBox="1"/>
          <p:nvPr/>
        </p:nvSpPr>
        <p:spPr>
          <a:xfrm>
            <a:off x="395111" y="970845"/>
            <a:ext cx="11604978" cy="424731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가설검정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검정 진행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가설 설정에 따른 분석 방법 선택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분석 진행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검정통계량</a:t>
            </a:r>
            <a:r>
              <a:rPr lang="ko-KR" altLang="en-US" dirty="0"/>
              <a:t> → 유의확률</a:t>
            </a:r>
            <a:r>
              <a:rPr lang="en-US" altLang="ko-KR" dirty="0"/>
              <a:t>(p-value) </a:t>
            </a:r>
            <a:r>
              <a:rPr lang="ko-KR" altLang="en-US" dirty="0"/>
              <a:t>계산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기각역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귀무가설을</a:t>
            </a:r>
            <a:r>
              <a:rPr lang="ko-KR" altLang="en-US" dirty="0"/>
              <a:t> 기각하는 구간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α &gt; p-value </a:t>
            </a:r>
            <a:r>
              <a:rPr lang="ko-KR" altLang="en-US" dirty="0"/>
              <a:t>면 귀무가설 기각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신뢰수준 </a:t>
            </a:r>
            <a:r>
              <a:rPr lang="en-US" altLang="ko-KR" dirty="0"/>
              <a:t>: 95%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신뢰구간 </a:t>
            </a:r>
            <a:r>
              <a:rPr lang="en-US" altLang="ko-KR" dirty="0"/>
              <a:t>: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FFEEB3-5520-062A-68F7-612EC1625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539" y="5813462"/>
            <a:ext cx="33147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904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BCD19-4B8F-F466-651A-1E578C4BA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F52D4DF-3C73-E521-87FF-40C9C83D2F63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통계 분석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9FBEBB-958B-FA24-D950-7F5B3BDFACB0}"/>
              </a:ext>
            </a:extLst>
          </p:cNvPr>
          <p:cNvSpPr txBox="1"/>
          <p:nvPr/>
        </p:nvSpPr>
        <p:spPr>
          <a:xfrm>
            <a:off x="395111" y="970845"/>
            <a:ext cx="11604978" cy="452431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추정과 가설검정에 대한 설명 중 가장 부적절한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모든 데이터를 조사하는 전수조사가 불가능하여 표본조사로 모집단을 파악하고자 하는 것이 목적이다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점 추정이란 모집단이 어느 특정한 값일 것이라 여기는 값을 찾는 것이다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귀무가설이란</a:t>
            </a:r>
            <a:r>
              <a:rPr lang="ko-KR" altLang="en-US" dirty="0"/>
              <a:t> 대립가설에 반하는 가설로 흔히 모집단이 어떤 값일 것이라 특정하는 가설이다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제</a:t>
            </a:r>
            <a:r>
              <a:rPr lang="en-US" altLang="ko-KR" dirty="0"/>
              <a:t>1</a:t>
            </a:r>
            <a:r>
              <a:rPr lang="ko-KR" altLang="en-US" dirty="0"/>
              <a:t>종 오류와 제</a:t>
            </a:r>
            <a:r>
              <a:rPr lang="en-US" altLang="ko-KR" dirty="0"/>
              <a:t>2</a:t>
            </a:r>
            <a:r>
              <a:rPr lang="ko-KR" altLang="en-US" dirty="0"/>
              <a:t>종 오류를 모두 줄이기 위해 유의수준을 사용한다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아래 보기에서 설명하는 용어는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유의확률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기각역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제</a:t>
            </a:r>
            <a:r>
              <a:rPr lang="en-US" altLang="ko-KR" dirty="0"/>
              <a:t>1</a:t>
            </a:r>
            <a:r>
              <a:rPr lang="ko-KR" altLang="en-US" dirty="0"/>
              <a:t>종 오류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제</a:t>
            </a:r>
            <a:r>
              <a:rPr lang="en-US" altLang="ko-KR" dirty="0"/>
              <a:t>2</a:t>
            </a:r>
            <a:r>
              <a:rPr lang="ko-KR" altLang="en-US" dirty="0"/>
              <a:t>종 오류</a:t>
            </a:r>
            <a:endParaRPr lang="en-US" altLang="ko-KR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0A782E4-9036-42A9-CBC6-26745E8B493A}"/>
              </a:ext>
            </a:extLst>
          </p:cNvPr>
          <p:cNvSpPr/>
          <p:nvPr/>
        </p:nvSpPr>
        <p:spPr>
          <a:xfrm>
            <a:off x="1123950" y="3382562"/>
            <a:ext cx="9944100" cy="7068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가설검정을 진행할 경우 특정 유의수준 이내에서 검정을 진행하여 </a:t>
            </a:r>
            <a:r>
              <a:rPr lang="ko-KR" altLang="en-US" dirty="0" err="1"/>
              <a:t>귀무가설의</a:t>
            </a:r>
            <a:r>
              <a:rPr lang="ko-KR" altLang="en-US" dirty="0"/>
              <a:t> 기각 여부를 판단한다</a:t>
            </a:r>
            <a:r>
              <a:rPr lang="en-US" altLang="ko-KR" dirty="0"/>
              <a:t>. </a:t>
            </a:r>
            <a:r>
              <a:rPr lang="ko-KR" altLang="en-US" dirty="0"/>
              <a:t>이것은 </a:t>
            </a:r>
            <a:r>
              <a:rPr lang="ko-KR" altLang="en-US" dirty="0" err="1"/>
              <a:t>검정통계량</a:t>
            </a:r>
            <a:r>
              <a:rPr lang="ko-KR" altLang="en-US" dirty="0"/>
              <a:t> </a:t>
            </a:r>
            <a:r>
              <a:rPr lang="ko-KR" altLang="en-US" dirty="0" err="1"/>
              <a:t>값으로부터</a:t>
            </a:r>
            <a:r>
              <a:rPr lang="ko-KR" altLang="en-US" dirty="0"/>
              <a:t> 얻은 값으로 </a:t>
            </a:r>
            <a:r>
              <a:rPr lang="ko-KR" altLang="en-US" dirty="0" err="1"/>
              <a:t>귀무가설의</a:t>
            </a:r>
            <a:r>
              <a:rPr lang="ko-KR" altLang="en-US" dirty="0"/>
              <a:t> 기각 여부를 판단할 수 있는 지표다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6059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7F9AA-9CE5-FFC7-37E7-A2E0605D1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72B4F60-900E-28D9-FC4C-C7EF7D3D7BE8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통계 분석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6289D-1EB8-B44C-B4E5-B4E41CF2E4DE}"/>
              </a:ext>
            </a:extLst>
          </p:cNvPr>
          <p:cNvSpPr txBox="1"/>
          <p:nvPr/>
        </p:nvSpPr>
        <p:spPr>
          <a:xfrm>
            <a:off x="395111" y="970845"/>
            <a:ext cx="11604978" cy="147732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전국 고등학교 남학생의 평균키를 조사하는데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모표준편차가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15cm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라고 한다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이때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명의 남학생을 모집단에서 임의로 추출하여 키를 쟀더니 평균키가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170cm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였다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전국 고등학교 남학생의 평균키에 대한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95%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신뢰구간과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99%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신뢰구간을 추정하라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단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Z</a:t>
            </a:r>
            <a:r>
              <a:rPr lang="en-US" altLang="ko-KR" b="1" baseline="-25000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0.025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1.96 , Z</a:t>
            </a:r>
            <a:r>
              <a:rPr lang="en-US" altLang="ko-KR" b="1" baseline="-25000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0.005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2.58)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25748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470C5-965F-CEEF-1F76-F6E12268B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227D92-FB27-1561-A484-3C2BB2FA165F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통계 분석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D0F58F-4FF6-6316-7C89-30D6197FA285}"/>
              </a:ext>
            </a:extLst>
          </p:cNvPr>
          <p:cNvSpPr txBox="1"/>
          <p:nvPr/>
        </p:nvSpPr>
        <p:spPr>
          <a:xfrm>
            <a:off x="395111" y="970845"/>
            <a:ext cx="11604978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비모수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검정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표본의 크기가 작고 정규성 가정</a:t>
            </a:r>
            <a:r>
              <a:rPr lang="en-US" altLang="ko-KR" dirty="0"/>
              <a:t>(</a:t>
            </a:r>
            <a:r>
              <a:rPr lang="ko-KR" altLang="en-US" dirty="0"/>
              <a:t>표본이 정규분포를 따르지 않음</a:t>
            </a:r>
            <a:r>
              <a:rPr lang="en-US" altLang="ko-KR" dirty="0"/>
              <a:t>)</a:t>
            </a:r>
            <a:r>
              <a:rPr lang="ko-KR" altLang="en-US" dirty="0"/>
              <a:t>을 만족하지 않을 때 사용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평균보다 중앙값</a:t>
            </a:r>
            <a:r>
              <a:rPr lang="en-US" altLang="ko-KR" dirty="0"/>
              <a:t>, </a:t>
            </a:r>
            <a:r>
              <a:rPr lang="ko-KR" altLang="en-US" dirty="0"/>
              <a:t>표본의 크기가 작은 경우 순위와 같은 서열척도</a:t>
            </a:r>
            <a:r>
              <a:rPr lang="en-US" altLang="ko-KR" dirty="0"/>
              <a:t>, </a:t>
            </a:r>
            <a:r>
              <a:rPr lang="ko-KR" altLang="en-US" dirty="0"/>
              <a:t>명목척도 등을 사용해 검정</a:t>
            </a:r>
            <a:endParaRPr lang="en-US" altLang="ko-K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AEB766B-9D20-D091-1270-E30125052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745" y="2195690"/>
            <a:ext cx="5884509" cy="408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44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5A637-E6B7-DC6D-FD7E-7FD9AD2AD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B658E80-122E-E3BE-446A-EF5CE2F557E2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통계 분석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F5E91-9BFF-2459-8A8E-ECC1A5CC28B9}"/>
              </a:ext>
            </a:extLst>
          </p:cNvPr>
          <p:cNvSpPr txBox="1"/>
          <p:nvPr/>
        </p:nvSpPr>
        <p:spPr>
          <a:xfrm>
            <a:off x="395111" y="970845"/>
            <a:ext cx="11604978" cy="175432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비모수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검정에 대한 설명으로 잘못된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극단값이</a:t>
            </a:r>
            <a:r>
              <a:rPr lang="ko-KR" altLang="en-US" dirty="0"/>
              <a:t> 존재하는 자료에 대해서도 </a:t>
            </a:r>
            <a:r>
              <a:rPr lang="ko-KR" altLang="en-US" dirty="0" err="1"/>
              <a:t>모수</a:t>
            </a:r>
            <a:r>
              <a:rPr lang="ko-KR" altLang="en-US" dirty="0"/>
              <a:t> 검정보다 항상 높은 </a:t>
            </a:r>
            <a:r>
              <a:rPr lang="ko-KR" altLang="en-US" dirty="0" err="1"/>
              <a:t>검정력을</a:t>
            </a:r>
            <a:r>
              <a:rPr lang="ko-KR" altLang="en-US" dirty="0"/>
              <a:t> 보인다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표본의 크기가 작고 정규성 가정을 만족하지 않을 때</a:t>
            </a:r>
            <a:r>
              <a:rPr lang="en-US" altLang="ko-KR" dirty="0"/>
              <a:t>, </a:t>
            </a:r>
            <a:r>
              <a:rPr lang="ko-KR" altLang="en-US" dirty="0" err="1"/>
              <a:t>모수</a:t>
            </a:r>
            <a:r>
              <a:rPr lang="ko-KR" altLang="en-US" dirty="0"/>
              <a:t> 검정보다 </a:t>
            </a:r>
            <a:r>
              <a:rPr lang="ko-KR" altLang="en-US" dirty="0" err="1"/>
              <a:t>비모수</a:t>
            </a:r>
            <a:r>
              <a:rPr lang="ko-KR" altLang="en-US" dirty="0"/>
              <a:t> 검정이 효과적이다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Wilcoxon </a:t>
            </a:r>
            <a:r>
              <a:rPr lang="ko-KR" altLang="en-US" dirty="0" err="1"/>
              <a:t>순위합</a:t>
            </a:r>
            <a:r>
              <a:rPr lang="ko-KR" altLang="en-US" dirty="0"/>
              <a:t> 검정</a:t>
            </a:r>
            <a:r>
              <a:rPr lang="en-US" altLang="ko-KR" dirty="0"/>
              <a:t>, Mann-Whitney </a:t>
            </a:r>
            <a:r>
              <a:rPr lang="ko-KR" altLang="en-US" dirty="0"/>
              <a:t>검정 등은 </a:t>
            </a:r>
            <a:r>
              <a:rPr lang="ko-KR" altLang="en-US" dirty="0" err="1"/>
              <a:t>비모수</a:t>
            </a:r>
            <a:r>
              <a:rPr lang="ko-KR" altLang="en-US" dirty="0"/>
              <a:t> 검정에 해당한다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숫자로는 표현되지만 수량화 및 평균에 의미가 없는 서열척도에 대해서도 검정이 가능하다는 장점이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1594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25E6B2-1CD4-CCAF-E458-5774539CD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4C84841-9DF8-20CF-7715-549469A317BA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통계 분석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CA1AD9-2317-1EC7-7584-DF3622EA0A39}"/>
              </a:ext>
            </a:extLst>
          </p:cNvPr>
          <p:cNvSpPr txBox="1"/>
          <p:nvPr/>
        </p:nvSpPr>
        <p:spPr>
          <a:xfrm>
            <a:off x="395111" y="970845"/>
            <a:ext cx="11604978" cy="535531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검정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일표본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검정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이표본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검정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대응표본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검정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분산분석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ANOVA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교차분석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교차분석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적합도 검정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독립성 검정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동질성 검정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상관분석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피어슨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상관분석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스피어만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상관분석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회귀분석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단순선형 회귀분석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다중선형 회귀분석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최적 회귀방정식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정규화 선형회귀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일반화 선형회귀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더비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왓슨 검정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다변량분석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다차원 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척도법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주성분분석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(PCA)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시계열분석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분산분석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:F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분포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교차분석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:χ</a:t>
            </a:r>
            <a:r>
              <a:rPr lang="en-US" altLang="ko-KR" b="1" baseline="30000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분포 사용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059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ED1E36-C354-EE91-6AD0-384D756F8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7E4A5D3-1005-8FE4-4457-F6A7115B4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519" y="1654360"/>
            <a:ext cx="9294135" cy="375584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FF92B4A-AE8E-3DF2-D9C3-1E8C9B3AD182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통계 분석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FF608C-A308-DECF-D392-F330D6DAC527}"/>
              </a:ext>
            </a:extLst>
          </p:cNvPr>
          <p:cNvSpPr txBox="1"/>
          <p:nvPr/>
        </p:nvSpPr>
        <p:spPr>
          <a:xfrm>
            <a:off x="395111" y="970845"/>
            <a:ext cx="11604978" cy="6463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일 표본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검정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/>
              <a:t>평균을 특정 값과 비교 </a:t>
            </a:r>
            <a:r>
              <a:rPr lang="en-US" altLang="ko-KR" dirty="0"/>
              <a:t>( = , &lt; , &gt; )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2BC9309-EDC1-FA5D-431A-9908E41D0815}"/>
              </a:ext>
            </a:extLst>
          </p:cNvPr>
          <p:cNvSpPr/>
          <p:nvPr/>
        </p:nvSpPr>
        <p:spPr>
          <a:xfrm>
            <a:off x="1413490" y="2879550"/>
            <a:ext cx="1961887" cy="29429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3F02DFE-A073-8084-55E0-FDA5F8BFC620}"/>
              </a:ext>
            </a:extLst>
          </p:cNvPr>
          <p:cNvSpPr/>
          <p:nvPr/>
        </p:nvSpPr>
        <p:spPr>
          <a:xfrm>
            <a:off x="3491215" y="2867386"/>
            <a:ext cx="1500855" cy="29429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56845C4-94FC-ECF6-1438-EDB1821BE7A4}"/>
              </a:ext>
            </a:extLst>
          </p:cNvPr>
          <p:cNvSpPr/>
          <p:nvPr/>
        </p:nvSpPr>
        <p:spPr>
          <a:xfrm>
            <a:off x="5109888" y="2858403"/>
            <a:ext cx="2814912" cy="31544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73F23C7-F3BF-40CF-FEA1-B28EB7B4BF68}"/>
              </a:ext>
            </a:extLst>
          </p:cNvPr>
          <p:cNvSpPr/>
          <p:nvPr/>
        </p:nvSpPr>
        <p:spPr>
          <a:xfrm>
            <a:off x="1329519" y="3520707"/>
            <a:ext cx="5409948" cy="62121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6E89A3-4AB4-8416-89B7-3FDE9F071CFE}"/>
              </a:ext>
            </a:extLst>
          </p:cNvPr>
          <p:cNvSpPr txBox="1"/>
          <p:nvPr/>
        </p:nvSpPr>
        <p:spPr>
          <a:xfrm>
            <a:off x="225777" y="2710274"/>
            <a:ext cx="1343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rgbClr val="FF0000"/>
                </a:solidFill>
              </a:rPr>
              <a:t>검정통계량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702EC6-8A24-0701-DCB4-2F99B6FC661E}"/>
              </a:ext>
            </a:extLst>
          </p:cNvPr>
          <p:cNvSpPr txBox="1"/>
          <p:nvPr/>
        </p:nvSpPr>
        <p:spPr>
          <a:xfrm>
            <a:off x="3648691" y="2540997"/>
            <a:ext cx="2356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자유도 </a:t>
            </a:r>
            <a:r>
              <a:rPr lang="en-US" altLang="ko-KR" sz="1600" b="1" dirty="0">
                <a:solidFill>
                  <a:srgbClr val="FF0000"/>
                </a:solidFill>
              </a:rPr>
              <a:t>(n=29+1)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D000ED-26B5-504E-2E4C-9F40FABABB51}"/>
              </a:ext>
            </a:extLst>
          </p:cNvPr>
          <p:cNvSpPr txBox="1"/>
          <p:nvPr/>
        </p:nvSpPr>
        <p:spPr>
          <a:xfrm>
            <a:off x="7732889" y="2420545"/>
            <a:ext cx="1343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유의확률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C0A33E-7FEA-F1BD-30AE-7D52D593895E}"/>
              </a:ext>
            </a:extLst>
          </p:cNvPr>
          <p:cNvSpPr txBox="1"/>
          <p:nvPr/>
        </p:nvSpPr>
        <p:spPr>
          <a:xfrm>
            <a:off x="10118730" y="3173848"/>
            <a:ext cx="1027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대립가설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58B763-1654-83F4-DDB2-65DD4B386386}"/>
              </a:ext>
            </a:extLst>
          </p:cNvPr>
          <p:cNvSpPr txBox="1"/>
          <p:nvPr/>
        </p:nvSpPr>
        <p:spPr>
          <a:xfrm>
            <a:off x="5784676" y="4237185"/>
            <a:ext cx="4454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95% </a:t>
            </a:r>
            <a:r>
              <a:rPr lang="ko-KR" altLang="en-US" sz="1600" b="1" dirty="0">
                <a:solidFill>
                  <a:srgbClr val="FF0000"/>
                </a:solidFill>
              </a:rPr>
              <a:t>신뢰수준의 신뢰구간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en-US" altLang="ko-KR" sz="1600" b="1" dirty="0">
                <a:solidFill>
                  <a:srgbClr val="FF0000"/>
                </a:solidFill>
              </a:rPr>
              <a:t>(</a:t>
            </a:r>
            <a:r>
              <a:rPr lang="ko-KR" altLang="en-US" sz="1600" b="1" dirty="0">
                <a:solidFill>
                  <a:srgbClr val="FF0000"/>
                </a:solidFill>
              </a:rPr>
              <a:t>신뢰구간을 통해 양측</a:t>
            </a:r>
            <a:r>
              <a:rPr lang="en-US" altLang="ko-KR" sz="1600" b="1" dirty="0">
                <a:solidFill>
                  <a:srgbClr val="FF0000"/>
                </a:solidFill>
              </a:rPr>
              <a:t>/</a:t>
            </a:r>
            <a:r>
              <a:rPr lang="ko-KR" altLang="en-US" sz="1600" b="1" dirty="0">
                <a:solidFill>
                  <a:srgbClr val="FF0000"/>
                </a:solidFill>
              </a:rPr>
              <a:t>단측 검정 구분 가능</a:t>
            </a:r>
            <a:r>
              <a:rPr lang="en-US" altLang="ko-KR" sz="1600" b="1" dirty="0">
                <a:solidFill>
                  <a:srgbClr val="FF0000"/>
                </a:solidFill>
              </a:rPr>
              <a:t>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165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9B0BFA-6D4F-2793-EA0A-50FAC8179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8EB38A-F628-D895-D3E8-C0C09F4AC43A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통계 분석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5161F8-3395-71E4-A8E4-F2CD98427469}"/>
              </a:ext>
            </a:extLst>
          </p:cNvPr>
          <p:cNvSpPr txBox="1"/>
          <p:nvPr/>
        </p:nvSpPr>
        <p:spPr>
          <a:xfrm>
            <a:off x="395111" y="970845"/>
            <a:ext cx="11604978" cy="6463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 표본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검정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/>
              <a:t>두 집단의 평균 비교</a:t>
            </a:r>
            <a:endParaRPr lang="en-US" altLang="ko-KR" dirty="0"/>
          </a:p>
        </p:txBody>
      </p:sp>
      <p:pic>
        <p:nvPicPr>
          <p:cNvPr id="1026" name="Picture 2" descr="T-test output in R">
            <a:extLst>
              <a:ext uri="{FF2B5EF4-FFF2-40B4-BE49-F238E27FC236}">
                <a16:creationId xmlns:a16="http://schemas.microsoft.com/office/drawing/2014/main" id="{08924E1C-274E-A2EA-9DEF-64974BB33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977" y="2143751"/>
            <a:ext cx="10127245" cy="374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7DCEA2D-647A-66E2-A865-1848FB852F00}"/>
              </a:ext>
            </a:extLst>
          </p:cNvPr>
          <p:cNvSpPr/>
          <p:nvPr/>
        </p:nvSpPr>
        <p:spPr>
          <a:xfrm>
            <a:off x="1320800" y="3408107"/>
            <a:ext cx="1704622" cy="25964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E74481F-0926-6C11-3E6A-3D7DEE370A2A}"/>
              </a:ext>
            </a:extLst>
          </p:cNvPr>
          <p:cNvSpPr/>
          <p:nvPr/>
        </p:nvSpPr>
        <p:spPr>
          <a:xfrm>
            <a:off x="3246111" y="3402463"/>
            <a:ext cx="1704622" cy="25964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927094F-C6D5-392F-9BDD-9F19404CF597}"/>
              </a:ext>
            </a:extLst>
          </p:cNvPr>
          <p:cNvSpPr/>
          <p:nvPr/>
        </p:nvSpPr>
        <p:spPr>
          <a:xfrm>
            <a:off x="5109888" y="3402463"/>
            <a:ext cx="2623001" cy="25964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DDF7C0A-23AD-2CD4-DD84-B5079341256F}"/>
              </a:ext>
            </a:extLst>
          </p:cNvPr>
          <p:cNvSpPr/>
          <p:nvPr/>
        </p:nvSpPr>
        <p:spPr>
          <a:xfrm>
            <a:off x="1320799" y="4059997"/>
            <a:ext cx="4655787" cy="66191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83CD67-1D9D-FA50-1046-30CD86412CE8}"/>
              </a:ext>
            </a:extLst>
          </p:cNvPr>
          <p:cNvSpPr txBox="1"/>
          <p:nvPr/>
        </p:nvSpPr>
        <p:spPr>
          <a:xfrm>
            <a:off x="1501422" y="2806266"/>
            <a:ext cx="1343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rgbClr val="FF0000"/>
                </a:solidFill>
              </a:rPr>
              <a:t>검정통계량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13CD7D-C35B-D340-C9DB-371F6C9071DF}"/>
              </a:ext>
            </a:extLst>
          </p:cNvPr>
          <p:cNvSpPr txBox="1"/>
          <p:nvPr/>
        </p:nvSpPr>
        <p:spPr>
          <a:xfrm>
            <a:off x="3648691" y="2806266"/>
            <a:ext cx="5201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자유도 </a:t>
            </a:r>
            <a:r>
              <a:rPr lang="en-US" altLang="ko-KR" sz="1600" b="1" dirty="0">
                <a:solidFill>
                  <a:srgbClr val="FF0000"/>
                </a:solidFill>
              </a:rPr>
              <a:t>(two sample t-test</a:t>
            </a:r>
            <a:r>
              <a:rPr lang="ko-KR" altLang="en-US" sz="1600" b="1" dirty="0">
                <a:solidFill>
                  <a:srgbClr val="FF0000"/>
                </a:solidFill>
              </a:rPr>
              <a:t>에서만 소수점</a:t>
            </a:r>
            <a:r>
              <a:rPr lang="en-US" altLang="ko-KR" sz="1600" b="1" dirty="0">
                <a:solidFill>
                  <a:srgbClr val="FF0000"/>
                </a:solidFill>
              </a:rPr>
              <a:t>. </a:t>
            </a:r>
            <a:r>
              <a:rPr lang="ko-KR" altLang="en-US" sz="1600" b="1" dirty="0">
                <a:solidFill>
                  <a:srgbClr val="FF0000"/>
                </a:solidFill>
              </a:rPr>
              <a:t>추정자유도</a:t>
            </a:r>
            <a:r>
              <a:rPr lang="en-US" altLang="ko-KR" sz="1600" b="1" dirty="0">
                <a:solidFill>
                  <a:srgbClr val="FF0000"/>
                </a:solidFill>
              </a:rPr>
              <a:t>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98AD96-27F0-5AB4-7FA9-692750104A09}"/>
              </a:ext>
            </a:extLst>
          </p:cNvPr>
          <p:cNvSpPr txBox="1"/>
          <p:nvPr/>
        </p:nvSpPr>
        <p:spPr>
          <a:xfrm>
            <a:off x="7343977" y="3048828"/>
            <a:ext cx="1343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유의확률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C4D8B3-442C-372C-3AF4-C887036509BD}"/>
              </a:ext>
            </a:extLst>
          </p:cNvPr>
          <p:cNvSpPr txBox="1"/>
          <p:nvPr/>
        </p:nvSpPr>
        <p:spPr>
          <a:xfrm>
            <a:off x="11164712" y="3721443"/>
            <a:ext cx="1027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대립가설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70B8F9-67F0-8114-44CF-2B2801B4EB2B}"/>
              </a:ext>
            </a:extLst>
          </p:cNvPr>
          <p:cNvSpPr txBox="1"/>
          <p:nvPr/>
        </p:nvSpPr>
        <p:spPr>
          <a:xfrm>
            <a:off x="5976587" y="4383353"/>
            <a:ext cx="2623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95% </a:t>
            </a:r>
            <a:r>
              <a:rPr lang="ko-KR" altLang="en-US" sz="1600" b="1" dirty="0">
                <a:solidFill>
                  <a:srgbClr val="FF0000"/>
                </a:solidFill>
              </a:rPr>
              <a:t>신뢰수준의 신뢰구간</a:t>
            </a:r>
          </a:p>
        </p:txBody>
      </p:sp>
    </p:spTree>
    <p:extLst>
      <p:ext uri="{BB962C8B-B14F-4D97-AF65-F5344CB8AC3E}">
        <p14:creationId xmlns:p14="http://schemas.microsoft.com/office/powerpoint/2010/main" val="2736957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DB986-D867-04D5-DA7E-FA63E8ABA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8A1F0756-5EC9-F465-0FEB-20FC9F885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044" y="1932186"/>
            <a:ext cx="9065459" cy="208671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99430F5-C7E4-A9A7-4C0A-8980CF508956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통계 분석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6EC4FF-F6B7-0467-BE96-9EEBF419E1A7}"/>
              </a:ext>
            </a:extLst>
          </p:cNvPr>
          <p:cNvSpPr txBox="1"/>
          <p:nvPr/>
        </p:nvSpPr>
        <p:spPr>
          <a:xfrm>
            <a:off x="395111" y="970845"/>
            <a:ext cx="11604978" cy="6463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분산분석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dirty="0"/>
              <a:t>3</a:t>
            </a:r>
            <a:r>
              <a:rPr lang="ko-KR" altLang="en-US" dirty="0"/>
              <a:t>개 이상의 집단의 평균 비교</a:t>
            </a:r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0E1FC36-1A07-90FD-AEA0-568180A5D3EF}"/>
              </a:ext>
            </a:extLst>
          </p:cNvPr>
          <p:cNvSpPr/>
          <p:nvPr/>
        </p:nvSpPr>
        <p:spPr>
          <a:xfrm>
            <a:off x="2796381" y="2692194"/>
            <a:ext cx="488686" cy="73680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FCE4CB2-32CA-8D41-2AE4-797F92CB024F}"/>
              </a:ext>
            </a:extLst>
          </p:cNvPr>
          <p:cNvSpPr/>
          <p:nvPr/>
        </p:nvSpPr>
        <p:spPr>
          <a:xfrm>
            <a:off x="5304897" y="2602357"/>
            <a:ext cx="1174925" cy="61497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A86A83-6D5E-D91F-CBBE-7526395762DE}"/>
              </a:ext>
            </a:extLst>
          </p:cNvPr>
          <p:cNvSpPr txBox="1"/>
          <p:nvPr/>
        </p:nvSpPr>
        <p:spPr>
          <a:xfrm>
            <a:off x="5304897" y="2206650"/>
            <a:ext cx="1343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rgbClr val="FF0000"/>
                </a:solidFill>
              </a:rPr>
              <a:t>검정통계량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5B7312-9817-B3F2-4EC2-09D8414B9A89}"/>
              </a:ext>
            </a:extLst>
          </p:cNvPr>
          <p:cNvSpPr txBox="1"/>
          <p:nvPr/>
        </p:nvSpPr>
        <p:spPr>
          <a:xfrm>
            <a:off x="2113403" y="2687688"/>
            <a:ext cx="18481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자유도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endParaRPr lang="en-US" altLang="ko-KR" sz="1600" b="1" dirty="0">
              <a:solidFill>
                <a:srgbClr val="FF0000"/>
              </a:solidFill>
            </a:endParaRPr>
          </a:p>
          <a:p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en-US" altLang="ko-KR" sz="1600" b="1" dirty="0">
                <a:solidFill>
                  <a:srgbClr val="FF0000"/>
                </a:solidFill>
              </a:rPr>
              <a:t>(n=3+11+1)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1E9610E-3FF7-39D9-D9EA-FA0F8042354F}"/>
              </a:ext>
            </a:extLst>
          </p:cNvPr>
          <p:cNvSpPr/>
          <p:nvPr/>
        </p:nvSpPr>
        <p:spPr>
          <a:xfrm>
            <a:off x="6479823" y="2639129"/>
            <a:ext cx="1848116" cy="5782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063D22-56E3-B8A1-2F8C-486F3554256A}"/>
              </a:ext>
            </a:extLst>
          </p:cNvPr>
          <p:cNvSpPr txBox="1"/>
          <p:nvPr/>
        </p:nvSpPr>
        <p:spPr>
          <a:xfrm>
            <a:off x="7288087" y="2377993"/>
            <a:ext cx="1343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유의확률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4B3654-53EC-3E70-57B1-992C88AF1E70}"/>
              </a:ext>
            </a:extLst>
          </p:cNvPr>
          <p:cNvSpPr txBox="1"/>
          <p:nvPr/>
        </p:nvSpPr>
        <p:spPr>
          <a:xfrm>
            <a:off x="6781847" y="1245020"/>
            <a:ext cx="4755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H0 : </a:t>
            </a:r>
            <a:r>
              <a:rPr lang="ko-KR" altLang="en-US" sz="1600" b="1" dirty="0">
                <a:solidFill>
                  <a:srgbClr val="FF0000"/>
                </a:solidFill>
              </a:rPr>
              <a:t>모든 집단 간 평균은 같다</a:t>
            </a:r>
            <a:r>
              <a:rPr lang="en-US" altLang="ko-KR" sz="1600" b="1" dirty="0">
                <a:solidFill>
                  <a:srgbClr val="FF0000"/>
                </a:solidFill>
              </a:rPr>
              <a:t>.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9B0BE63-8F5A-9EE6-2964-EBD77A32A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089" y="4201013"/>
            <a:ext cx="6858000" cy="20859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8B638A5-415B-8608-939B-B2204AD6219C}"/>
              </a:ext>
            </a:extLst>
          </p:cNvPr>
          <p:cNvSpPr txBox="1"/>
          <p:nvPr/>
        </p:nvSpPr>
        <p:spPr>
          <a:xfrm>
            <a:off x="395111" y="4443352"/>
            <a:ext cx="617502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분산분석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가지 가정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정규성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등분산성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독립성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776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51447-1FB4-616D-B8C0-FFA6907A8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3E5AE0E-AD2F-DD99-9C9C-1AABA841902E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통계 분석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F360E7-C57A-2BE1-3D22-D468816197C0}"/>
              </a:ext>
            </a:extLst>
          </p:cNvPr>
          <p:cNvSpPr txBox="1"/>
          <p:nvPr/>
        </p:nvSpPr>
        <p:spPr>
          <a:xfrm>
            <a:off x="395111" y="970845"/>
            <a:ext cx="11604978" cy="480131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기초 통계학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통계란</a:t>
            </a:r>
            <a:r>
              <a:rPr lang="en-US" altLang="ko-KR" dirty="0"/>
              <a:t>? </a:t>
            </a:r>
            <a:r>
              <a:rPr lang="ko-KR" altLang="en-US" dirty="0"/>
              <a:t>산술적 방법을 기초로 하여</a:t>
            </a:r>
            <a:r>
              <a:rPr lang="en-US" altLang="ko-KR" dirty="0"/>
              <a:t>, </a:t>
            </a:r>
            <a:r>
              <a:rPr lang="ko-KR" altLang="en-US" dirty="0"/>
              <a:t>주로 다량의 데이터를 관찰하고 정리 및 </a:t>
            </a:r>
            <a:r>
              <a:rPr lang="ko-KR" altLang="en-US" b="1" dirty="0"/>
              <a:t>분석</a:t>
            </a:r>
            <a:r>
              <a:rPr lang="ko-KR" altLang="en-US" dirty="0"/>
              <a:t>하는 방법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모집단 </a:t>
            </a:r>
            <a:r>
              <a:rPr lang="en-US" altLang="ko-KR" dirty="0"/>
              <a:t>: </a:t>
            </a:r>
            <a:r>
              <a:rPr lang="ko-KR" altLang="en-US" dirty="0"/>
              <a:t>조사하고자 하는 대상 집단 전체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표본 </a:t>
            </a:r>
            <a:r>
              <a:rPr lang="en-US" altLang="ko-KR" dirty="0"/>
              <a:t>: </a:t>
            </a:r>
            <a:r>
              <a:rPr lang="ko-KR" altLang="en-US" dirty="0"/>
              <a:t>조사하기 위해 추출한 모집단의 일부 원소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모수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표본 관측에 의해 구하고자 하는 모집단에 대한 정보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통계량 </a:t>
            </a:r>
            <a:r>
              <a:rPr lang="en-US" altLang="ko-KR" dirty="0"/>
              <a:t>: </a:t>
            </a:r>
            <a:r>
              <a:rPr lang="ko-KR" altLang="en-US" dirty="0"/>
              <a:t>표본의 정보 </a:t>
            </a:r>
            <a:r>
              <a:rPr lang="en-US" altLang="ko-KR" dirty="0"/>
              <a:t>(</a:t>
            </a:r>
            <a:r>
              <a:rPr lang="ko-KR" altLang="en-US" dirty="0" err="1"/>
              <a:t>통계값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모집단 ⊃ 표본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표본 추출 방법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단순 랜덤 추출법 </a:t>
            </a:r>
            <a:r>
              <a:rPr lang="en-US" altLang="ko-KR" dirty="0"/>
              <a:t>: </a:t>
            </a:r>
            <a:r>
              <a:rPr lang="ko-KR" altLang="en-US" dirty="0"/>
              <a:t>무작위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계통 추출법 </a:t>
            </a:r>
            <a:r>
              <a:rPr lang="en-US" altLang="ko-KR" dirty="0"/>
              <a:t>: </a:t>
            </a:r>
            <a:r>
              <a:rPr lang="ko-KR" altLang="en-US" dirty="0"/>
              <a:t>일정한 간격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층화 추출법 </a:t>
            </a:r>
            <a:r>
              <a:rPr lang="en-US" altLang="ko-KR" dirty="0"/>
              <a:t>: </a:t>
            </a:r>
            <a:r>
              <a:rPr lang="ko-KR" altLang="en-US" dirty="0"/>
              <a:t>군집 구분 후 각 </a:t>
            </a:r>
            <a:r>
              <a:rPr lang="ko-KR" altLang="en-US" dirty="0" err="1"/>
              <a:t>집락</a:t>
            </a:r>
            <a:r>
              <a:rPr lang="ko-KR" altLang="en-US" dirty="0"/>
              <a:t> 별 일정 개수 추출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비례 층화 추출법 </a:t>
            </a:r>
            <a:r>
              <a:rPr lang="en-US" altLang="ko-KR" dirty="0"/>
              <a:t>vs </a:t>
            </a:r>
            <a:r>
              <a:rPr lang="ko-KR" altLang="en-US" dirty="0"/>
              <a:t>불비례 층화 추출법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군집</a:t>
            </a:r>
            <a:r>
              <a:rPr lang="en-US" altLang="ko-KR" dirty="0"/>
              <a:t>(</a:t>
            </a:r>
            <a:r>
              <a:rPr lang="ko-KR" altLang="en-US" dirty="0" err="1"/>
              <a:t>집락</a:t>
            </a:r>
            <a:r>
              <a:rPr lang="en-US" altLang="ko-KR" dirty="0"/>
              <a:t>) </a:t>
            </a:r>
            <a:r>
              <a:rPr lang="ko-KR" altLang="en-US" dirty="0"/>
              <a:t>추출법 </a:t>
            </a:r>
            <a:r>
              <a:rPr lang="en-US" altLang="ko-KR" dirty="0"/>
              <a:t>: </a:t>
            </a:r>
            <a:r>
              <a:rPr lang="ko-KR" altLang="en-US" dirty="0"/>
              <a:t>군집 구분 후 랜덤하게 </a:t>
            </a:r>
            <a:r>
              <a:rPr lang="ko-KR" altLang="en-US" dirty="0" err="1"/>
              <a:t>집락</a:t>
            </a:r>
            <a:r>
              <a:rPr lang="ko-KR" altLang="en-US" dirty="0"/>
              <a:t> 선택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988500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E7DD1-9844-3B93-2B7A-0767D3577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37AE265-B05F-8EF6-C95C-A2DCA7921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461" y="1574194"/>
            <a:ext cx="6150767" cy="322503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401E1A8-F11C-BD65-9D0C-368C93D2496F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통계 분석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718DC5-E79F-8FFF-225B-0D3A12C908DC}"/>
              </a:ext>
            </a:extLst>
          </p:cNvPr>
          <p:cNvSpPr txBox="1"/>
          <p:nvPr/>
        </p:nvSpPr>
        <p:spPr>
          <a:xfrm>
            <a:off x="395111" y="970845"/>
            <a:ext cx="11604978" cy="175432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회귀분석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/>
              <a:t>집단 간 선형 관계 유무 확인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선형성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독립성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등분산성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정규성</a:t>
            </a:r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B5CBD2E-ECC6-834E-2B1C-C6CDF95D3C7C}"/>
              </a:ext>
            </a:extLst>
          </p:cNvPr>
          <p:cNvSpPr/>
          <p:nvPr/>
        </p:nvSpPr>
        <p:spPr>
          <a:xfrm>
            <a:off x="2820944" y="2798707"/>
            <a:ext cx="2067146" cy="85889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1D9DB34-93D3-B2A6-3374-00D6ECBA3C85}"/>
              </a:ext>
            </a:extLst>
          </p:cNvPr>
          <p:cNvSpPr/>
          <p:nvPr/>
        </p:nvSpPr>
        <p:spPr>
          <a:xfrm>
            <a:off x="5874612" y="3001018"/>
            <a:ext cx="774544" cy="5986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1034F5-F5E2-93D9-8E86-BED3198FD2CB}"/>
              </a:ext>
            </a:extLst>
          </p:cNvPr>
          <p:cNvSpPr txBox="1"/>
          <p:nvPr/>
        </p:nvSpPr>
        <p:spPr>
          <a:xfrm>
            <a:off x="5715441" y="2668561"/>
            <a:ext cx="1343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rgbClr val="FF0000"/>
                </a:solidFill>
              </a:rPr>
              <a:t>검정통계량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20953A-535B-2CCF-1862-F3811841D032}"/>
              </a:ext>
            </a:extLst>
          </p:cNvPr>
          <p:cNvSpPr txBox="1"/>
          <p:nvPr/>
        </p:nvSpPr>
        <p:spPr>
          <a:xfrm>
            <a:off x="1791142" y="2764593"/>
            <a:ext cx="1343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회귀계수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FD8214C-DF14-4F2E-78B8-114BFB62F413}"/>
              </a:ext>
            </a:extLst>
          </p:cNvPr>
          <p:cNvSpPr/>
          <p:nvPr/>
        </p:nvSpPr>
        <p:spPr>
          <a:xfrm>
            <a:off x="6649157" y="3001019"/>
            <a:ext cx="1237013" cy="5986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7DF122-9014-AE44-A5D5-FEE67E8C3DE7}"/>
              </a:ext>
            </a:extLst>
          </p:cNvPr>
          <p:cNvSpPr txBox="1"/>
          <p:nvPr/>
        </p:nvSpPr>
        <p:spPr>
          <a:xfrm>
            <a:off x="7112866" y="2668561"/>
            <a:ext cx="2013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회귀계수 유의확률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72410AD-8E3B-242D-BCE0-5E0A6EAB21AA}"/>
              </a:ext>
            </a:extLst>
          </p:cNvPr>
          <p:cNvSpPr/>
          <p:nvPr/>
        </p:nvSpPr>
        <p:spPr>
          <a:xfrm>
            <a:off x="6197601" y="4401312"/>
            <a:ext cx="1806448" cy="27881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219B0E-6C23-E1F9-C53A-AC44D4F53D97}"/>
              </a:ext>
            </a:extLst>
          </p:cNvPr>
          <p:cNvSpPr txBox="1"/>
          <p:nvPr/>
        </p:nvSpPr>
        <p:spPr>
          <a:xfrm>
            <a:off x="7366000" y="4756949"/>
            <a:ext cx="1343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유의확률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B7BE42-CFD9-BAE7-43DC-915565CCCAFF}"/>
              </a:ext>
            </a:extLst>
          </p:cNvPr>
          <p:cNvSpPr txBox="1"/>
          <p:nvPr/>
        </p:nvSpPr>
        <p:spPr>
          <a:xfrm>
            <a:off x="6945930" y="1245020"/>
            <a:ext cx="4755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H0 : </a:t>
            </a:r>
            <a:r>
              <a:rPr lang="ko-KR" altLang="en-US" sz="1600" b="1" dirty="0">
                <a:solidFill>
                  <a:srgbClr val="FF0000"/>
                </a:solidFill>
              </a:rPr>
              <a:t>두 변수가 상관관계가 없다</a:t>
            </a:r>
            <a:r>
              <a:rPr lang="en-US" altLang="ko-KR" sz="1600" b="1" dirty="0">
                <a:solidFill>
                  <a:srgbClr val="FF0000"/>
                </a:solidFill>
              </a:rPr>
              <a:t>. (</a:t>
            </a:r>
            <a:r>
              <a:rPr lang="ko-KR" altLang="en-US" sz="1600" b="1" dirty="0">
                <a:solidFill>
                  <a:srgbClr val="FF0000"/>
                </a:solidFill>
              </a:rPr>
              <a:t>선형성이 없다</a:t>
            </a:r>
            <a:r>
              <a:rPr lang="en-US" altLang="ko-KR" sz="1600" b="1" dirty="0">
                <a:solidFill>
                  <a:srgbClr val="FF0000"/>
                </a:solidFill>
              </a:rPr>
              <a:t>.)</a:t>
            </a:r>
          </a:p>
          <a:p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en-US" altLang="ko-KR" sz="1600" b="1" dirty="0">
                <a:solidFill>
                  <a:srgbClr val="FF0000"/>
                </a:solidFill>
              </a:rPr>
              <a:t>Y = a * X + b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985C5A-0063-41D0-D315-8BA3DE71EE52}"/>
              </a:ext>
            </a:extLst>
          </p:cNvPr>
          <p:cNvSpPr txBox="1"/>
          <p:nvPr/>
        </p:nvSpPr>
        <p:spPr>
          <a:xfrm>
            <a:off x="395110" y="4660353"/>
            <a:ext cx="1120986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다중선형회귀분석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b="1" dirty="0" err="1"/>
              <a:t>다중공선성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두 변수 간 상관관계가 너무 커 회귀분석의 독립성을 위배할 위험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/>
              <a:t>진단 </a:t>
            </a:r>
            <a:r>
              <a:rPr lang="en-US" altLang="ko-KR" dirty="0"/>
              <a:t>: </a:t>
            </a:r>
            <a:r>
              <a:rPr lang="ko-KR" altLang="en-US" dirty="0"/>
              <a:t>결정계수 </a:t>
            </a:r>
            <a:r>
              <a:rPr lang="en-US" altLang="ko-KR" dirty="0"/>
              <a:t>R</a:t>
            </a:r>
            <a:r>
              <a:rPr lang="en-US" altLang="ko-KR" baseline="30000" dirty="0"/>
              <a:t>2</a:t>
            </a:r>
            <a:r>
              <a:rPr lang="en-US" altLang="ko-KR" dirty="0"/>
              <a:t> </a:t>
            </a:r>
            <a:r>
              <a:rPr lang="ko-KR" altLang="en-US" dirty="0"/>
              <a:t>값이 크나 </a:t>
            </a:r>
            <a:r>
              <a:rPr lang="en-US" altLang="ko-KR" dirty="0"/>
              <a:t>p-value</a:t>
            </a:r>
            <a:r>
              <a:rPr lang="ko-KR" altLang="en-US" dirty="0"/>
              <a:t>값이 커 유의하지 않을 경우</a:t>
            </a:r>
            <a:r>
              <a:rPr lang="en-US" altLang="ko-KR" dirty="0"/>
              <a:t>, </a:t>
            </a:r>
            <a:r>
              <a:rPr lang="ko-KR" altLang="en-US" dirty="0" err="1"/>
              <a:t>분산팽창요인</a:t>
            </a:r>
            <a:r>
              <a:rPr lang="en-US" altLang="ko-KR" dirty="0"/>
              <a:t>(VIF) &gt; 10 </a:t>
            </a:r>
            <a:r>
              <a:rPr lang="ko-KR" altLang="en-US" dirty="0"/>
              <a:t>일 경우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교재 </a:t>
            </a:r>
            <a:r>
              <a:rPr lang="en-US" altLang="ko-KR" dirty="0"/>
              <a:t>p248 </a:t>
            </a:r>
            <a:r>
              <a:rPr lang="ko-KR" altLang="en-US" dirty="0"/>
              <a:t>문제 해결법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0711996-6C53-2742-1369-A7B1D8AA6B4F}"/>
              </a:ext>
            </a:extLst>
          </p:cNvPr>
          <p:cNvSpPr/>
          <p:nvPr/>
        </p:nvSpPr>
        <p:spPr>
          <a:xfrm>
            <a:off x="4948056" y="4372313"/>
            <a:ext cx="1147943" cy="27881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0E34DE-54E1-DF12-1E39-2468C9E0A6BB}"/>
              </a:ext>
            </a:extLst>
          </p:cNvPr>
          <p:cNvSpPr txBox="1"/>
          <p:nvPr/>
        </p:nvSpPr>
        <p:spPr>
          <a:xfrm>
            <a:off x="4798183" y="4683939"/>
            <a:ext cx="1343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자유도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en-US" altLang="ko-KR" sz="1600" b="1" dirty="0">
                <a:solidFill>
                  <a:srgbClr val="FF0000"/>
                </a:solidFill>
              </a:rPr>
              <a:t>(n=1+48+1)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363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0CDB4F-81B7-1FB1-8BE1-BB34982C8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A41624-3534-2D0C-8004-C589CE27507B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통계 분석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185469-EB9D-C0FD-7583-92E14A591D06}"/>
              </a:ext>
            </a:extLst>
          </p:cNvPr>
          <p:cNvSpPr txBox="1"/>
          <p:nvPr/>
        </p:nvSpPr>
        <p:spPr>
          <a:xfrm>
            <a:off x="395111" y="970845"/>
            <a:ext cx="11604978" cy="535531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최적회귀방정식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반응변수 </a:t>
            </a:r>
            <a:r>
              <a:rPr lang="en-US" altLang="ko-KR" dirty="0"/>
              <a:t>y</a:t>
            </a:r>
            <a:r>
              <a:rPr lang="ko-KR" altLang="en-US" dirty="0"/>
              <a:t>를 가장 잘 설명할 수 있는 회귀식을 찾는 것이 목표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변수 선택 성능지표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벌점화 방식의 </a:t>
            </a:r>
            <a:r>
              <a:rPr lang="en-US" altLang="ko-KR" dirty="0"/>
              <a:t>AIC</a:t>
            </a:r>
            <a:r>
              <a:rPr lang="ko-KR" altLang="en-US" dirty="0"/>
              <a:t>와 </a:t>
            </a:r>
            <a:r>
              <a:rPr lang="en-US" altLang="ko-KR" dirty="0"/>
              <a:t>BIC : </a:t>
            </a:r>
            <a:r>
              <a:rPr lang="ko-KR" altLang="en-US" dirty="0"/>
              <a:t>회귀모형을 설정하면서 점수 지정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AIC : </a:t>
            </a:r>
            <a:r>
              <a:rPr lang="ko-KR" altLang="en-US" dirty="0"/>
              <a:t>변수가 많을 때 사용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BIC : </a:t>
            </a:r>
            <a:r>
              <a:rPr lang="ko-KR" altLang="en-US" dirty="0"/>
              <a:t>표본이 많을 때 사용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 err="1"/>
              <a:t>멜로우</a:t>
            </a:r>
            <a:r>
              <a:rPr lang="ko-KR" altLang="en-US" dirty="0"/>
              <a:t> </a:t>
            </a:r>
            <a:r>
              <a:rPr lang="en-US" altLang="ko-KR" dirty="0"/>
              <a:t>Cp : </a:t>
            </a:r>
            <a:r>
              <a:rPr lang="ko-KR" altLang="en-US" dirty="0"/>
              <a:t>결정계수</a:t>
            </a:r>
            <a:r>
              <a:rPr lang="en-US" altLang="ko-KR" dirty="0"/>
              <a:t>(R</a:t>
            </a:r>
            <a:r>
              <a:rPr lang="en-US" altLang="ko-KR" baseline="30000" dirty="0"/>
              <a:t>2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dirty="0"/>
              <a:t>AIC</a:t>
            </a:r>
            <a:r>
              <a:rPr lang="ko-KR" altLang="en-US" dirty="0"/>
              <a:t>와 관련</a:t>
            </a:r>
            <a:r>
              <a:rPr lang="en-US" altLang="ko-KR" dirty="0"/>
              <a:t>, </a:t>
            </a:r>
            <a:r>
              <a:rPr lang="ko-KR" altLang="en-US" dirty="0"/>
              <a:t>모든 변수가 포함 될 경우 </a:t>
            </a:r>
            <a:r>
              <a:rPr lang="en-US" altLang="ko-KR" dirty="0"/>
              <a:t>Cp-value = p-value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단계적 변수 선택법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전진선택법 </a:t>
            </a:r>
            <a:r>
              <a:rPr lang="en-US" altLang="ko-KR" dirty="0"/>
              <a:t>: </a:t>
            </a:r>
            <a:r>
              <a:rPr lang="ko-KR" altLang="en-US" dirty="0"/>
              <a:t>가장</a:t>
            </a:r>
            <a:r>
              <a:rPr lang="en-US" altLang="ko-KR" dirty="0"/>
              <a:t> </a:t>
            </a:r>
            <a:r>
              <a:rPr lang="ko-KR" altLang="en-US" dirty="0"/>
              <a:t>많은 영향을 줄 것 같은 변수부터 모형에 추가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후진제거법 </a:t>
            </a:r>
            <a:r>
              <a:rPr lang="en-US" altLang="ko-KR" dirty="0"/>
              <a:t>: </a:t>
            </a:r>
            <a:r>
              <a:rPr lang="ko-KR" altLang="en-US" dirty="0"/>
              <a:t>가장 적은 영향을 줄 것 같은 변수부터 모형에서 제거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단계별 방법 </a:t>
            </a:r>
            <a:r>
              <a:rPr lang="en-US" altLang="ko-KR" dirty="0"/>
              <a:t>: </a:t>
            </a:r>
            <a:r>
              <a:rPr lang="ko-KR" altLang="en-US" dirty="0"/>
              <a:t>벌점 값을 고려하여 전진선택법과 후진선택법을 사용하면서 나오는 벌점 값이 가장 작도록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고급 회귀분석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정규화 선형회귀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 err="1"/>
              <a:t>과적합</a:t>
            </a:r>
            <a:r>
              <a:rPr lang="en-US" altLang="ko-KR" dirty="0"/>
              <a:t>(</a:t>
            </a:r>
            <a:r>
              <a:rPr lang="ko-KR" altLang="en-US" dirty="0"/>
              <a:t>학습으로 모델이 너무 복잡해짐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ko-KR" altLang="en-US" dirty="0"/>
              <a:t>과소적합</a:t>
            </a:r>
            <a:r>
              <a:rPr lang="en-US" altLang="ko-KR" dirty="0"/>
              <a:t>(</a:t>
            </a:r>
            <a:r>
              <a:rPr lang="ko-KR" altLang="en-US" dirty="0"/>
              <a:t>학습한 모델이 너무 단순</a:t>
            </a:r>
            <a:r>
              <a:rPr lang="en-US" altLang="ko-KR" dirty="0"/>
              <a:t>)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종류</a:t>
            </a:r>
            <a:endParaRPr lang="en-US" altLang="ko-KR" dirty="0"/>
          </a:p>
          <a:p>
            <a:pPr lvl="2"/>
            <a:r>
              <a:rPr lang="ko-KR" altLang="en-US" dirty="0" err="1"/>
              <a:t>라쏘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절댓값의 합을 최소화</a:t>
            </a:r>
            <a:r>
              <a:rPr lang="en-US" altLang="ko-KR" dirty="0"/>
              <a:t>	</a:t>
            </a:r>
            <a:r>
              <a:rPr lang="ko-KR" altLang="en-US" dirty="0" err="1"/>
              <a:t>릿지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제곱합을 최소화</a:t>
            </a:r>
            <a:r>
              <a:rPr lang="en-US" altLang="ko-KR" dirty="0"/>
              <a:t>		</a:t>
            </a:r>
            <a:r>
              <a:rPr lang="ko-KR" altLang="en-US" dirty="0" err="1"/>
              <a:t>엘라스틱넷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라쏘</a:t>
            </a:r>
            <a:r>
              <a:rPr lang="ko-KR" altLang="en-US" dirty="0"/>
              <a:t> </a:t>
            </a:r>
            <a:r>
              <a:rPr lang="ko-KR" altLang="en-US" dirty="0" err="1"/>
              <a:t>릿지</a:t>
            </a:r>
            <a:r>
              <a:rPr lang="ko-KR" altLang="en-US" dirty="0"/>
              <a:t> 결합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일반화 선형회귀 </a:t>
            </a:r>
            <a:r>
              <a:rPr lang="en-US" altLang="ko-KR" dirty="0"/>
              <a:t>: </a:t>
            </a:r>
          </a:p>
          <a:p>
            <a:pPr lvl="1"/>
            <a:r>
              <a:rPr lang="en-US" altLang="ko-KR" dirty="0"/>
              <a:t>	</a:t>
            </a:r>
            <a:r>
              <a:rPr lang="ko-KR" altLang="en-US" dirty="0"/>
              <a:t>로지스틱 회귀 </a:t>
            </a:r>
            <a:r>
              <a:rPr lang="en-US" altLang="ko-KR" dirty="0"/>
              <a:t>: </a:t>
            </a:r>
            <a:r>
              <a:rPr lang="ko-KR" altLang="en-US" dirty="0"/>
              <a:t>종속변수가 범주형 변수</a:t>
            </a:r>
            <a:r>
              <a:rPr lang="en-US" altLang="ko-KR" dirty="0"/>
              <a:t>	</a:t>
            </a:r>
            <a:r>
              <a:rPr lang="ko-KR" altLang="en-US" dirty="0" err="1"/>
              <a:t>포아송</a:t>
            </a:r>
            <a:r>
              <a:rPr lang="ko-KR" altLang="en-US" dirty="0"/>
              <a:t> 회귀 </a:t>
            </a:r>
            <a:r>
              <a:rPr lang="en-US" altLang="ko-KR" dirty="0"/>
              <a:t>: </a:t>
            </a:r>
            <a:r>
              <a:rPr lang="ko-KR" altLang="en-US" dirty="0"/>
              <a:t>종속변수가 특정 시간 동안 생성된 자료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7554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B637E-3E59-3DE3-5FCB-D3D1A2F1B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90A11F-8833-D07B-2318-A60B0E8C1848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통계 분석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A2C0BB-7181-034B-39BD-4724176A2643}"/>
              </a:ext>
            </a:extLst>
          </p:cNvPr>
          <p:cNvSpPr txBox="1"/>
          <p:nvPr/>
        </p:nvSpPr>
        <p:spPr>
          <a:xfrm>
            <a:off x="395111" y="970845"/>
            <a:ext cx="11604978" cy="452431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단순선형 회귀분석을 수행하기 위한 가정사항으로 잘못 설명한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선형성 </a:t>
            </a:r>
            <a:r>
              <a:rPr lang="en-US" altLang="ko-KR" dirty="0"/>
              <a:t>: </a:t>
            </a:r>
            <a:r>
              <a:rPr lang="ko-KR" altLang="en-US" dirty="0"/>
              <a:t>독립변수와 종속변수는 선형 관계를 가져야 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독립성 </a:t>
            </a:r>
            <a:r>
              <a:rPr lang="en-US" altLang="ko-KR" dirty="0"/>
              <a:t>: </a:t>
            </a:r>
            <a:r>
              <a:rPr lang="ko-KR" altLang="en-US" dirty="0" err="1"/>
              <a:t>잔차는</a:t>
            </a:r>
            <a:r>
              <a:rPr lang="ko-KR" altLang="en-US" dirty="0"/>
              <a:t> 종속변수와 독립이어야 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등분산성 </a:t>
            </a:r>
            <a:r>
              <a:rPr lang="en-US" altLang="ko-KR" dirty="0"/>
              <a:t>: </a:t>
            </a:r>
            <a:r>
              <a:rPr lang="ko-KR" altLang="en-US" dirty="0"/>
              <a:t>잔차들의 분산이 모두 동일하다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정규성 </a:t>
            </a:r>
            <a:r>
              <a:rPr lang="en-US" altLang="ko-KR" dirty="0"/>
              <a:t>: </a:t>
            </a:r>
            <a:r>
              <a:rPr lang="ko-KR" altLang="en-US" dirty="0" err="1"/>
              <a:t>잔차항이</a:t>
            </a:r>
            <a:r>
              <a:rPr lang="ko-KR" altLang="en-US" dirty="0"/>
              <a:t> 정규분포를 따라야 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설명은 회귀분석의 여러 분석 기법들 중 무엇에 대한 설명인가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단순선형회귀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다항회귀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전진선택법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후진선택법</a:t>
            </a:r>
            <a:endParaRPr lang="en-US" altLang="ko-KR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36AA941-6340-0067-39A7-351A9FD5ACA7}"/>
              </a:ext>
            </a:extLst>
          </p:cNvPr>
          <p:cNvSpPr/>
          <p:nvPr/>
        </p:nvSpPr>
        <p:spPr>
          <a:xfrm>
            <a:off x="1123950" y="3382562"/>
            <a:ext cx="9944100" cy="7068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여러 개의 독립변수 후보들 중 가장 최적인 회귀방정식을 찾는 방법으로 </a:t>
            </a:r>
            <a:r>
              <a:rPr lang="ko-KR" altLang="en-US" dirty="0" err="1"/>
              <a:t>상수할만</a:t>
            </a:r>
            <a:r>
              <a:rPr lang="ko-KR" altLang="en-US" dirty="0"/>
              <a:t> 있는 모형에서 출발하여 벌점에 따라 변수를 추가하는 반복 작업을 통해 최적 회귀방정식을 찾아내는 방법이다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24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7BFFE-FF22-A596-D6AD-38627E8D8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BFE67FC-B29E-B397-A1EF-0D936B9CC9D8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통계 분석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93B25B-4241-AD0D-43E2-E79AC6F87FBD}"/>
              </a:ext>
            </a:extLst>
          </p:cNvPr>
          <p:cNvSpPr txBox="1"/>
          <p:nvPr/>
        </p:nvSpPr>
        <p:spPr>
          <a:xfrm>
            <a:off x="395111" y="970845"/>
            <a:ext cx="11604978" cy="507831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교차분석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범주형 자료</a:t>
            </a:r>
            <a:r>
              <a:rPr lang="en-US" altLang="ko-KR" dirty="0"/>
              <a:t>(</a:t>
            </a:r>
            <a:r>
              <a:rPr lang="ko-KR" altLang="en-US" dirty="0"/>
              <a:t>명목</a:t>
            </a:r>
            <a:r>
              <a:rPr lang="en-US" altLang="ko-KR" dirty="0"/>
              <a:t>, </a:t>
            </a:r>
            <a:r>
              <a:rPr lang="ko-KR" altLang="en-US" dirty="0"/>
              <a:t>서열</a:t>
            </a:r>
            <a:r>
              <a:rPr lang="en-US" altLang="ko-KR" dirty="0"/>
              <a:t>) </a:t>
            </a:r>
            <a:r>
              <a:rPr lang="ko-KR" altLang="en-US" dirty="0"/>
              <a:t>간 관계를 알기 위한 분석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l-GR" altLang="ko-KR" dirty="0"/>
              <a:t>Χ</a:t>
            </a:r>
            <a:r>
              <a:rPr lang="en-US" altLang="ko-KR" baseline="30000" dirty="0"/>
              <a:t>2</a:t>
            </a:r>
            <a:r>
              <a:rPr lang="en-US" altLang="ko-KR" dirty="0"/>
              <a:t> </a:t>
            </a:r>
            <a:r>
              <a:rPr lang="ko-KR" altLang="en-US" dirty="0"/>
              <a:t>통계량 사용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적합도 검정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실험 결과 얻어진 </a:t>
            </a:r>
            <a:r>
              <a:rPr lang="ko-KR" altLang="en-US" dirty="0" err="1"/>
              <a:t>관측값이</a:t>
            </a:r>
            <a:r>
              <a:rPr lang="ko-KR" altLang="en-US" dirty="0"/>
              <a:t> </a:t>
            </a:r>
            <a:r>
              <a:rPr lang="ko-KR" altLang="en-US" dirty="0" err="1"/>
              <a:t>예상값과</a:t>
            </a:r>
            <a:r>
              <a:rPr lang="ko-KR" altLang="en-US" dirty="0"/>
              <a:t> 일치하는지 여부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독립성 검정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두 변수가 독립인지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동질성 검정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 err="1"/>
              <a:t>관측값들이</a:t>
            </a:r>
            <a:r>
              <a:rPr lang="ko-KR" altLang="en-US" dirty="0"/>
              <a:t> 서로 </a:t>
            </a:r>
            <a:r>
              <a:rPr lang="ko-KR" altLang="en-US" dirty="0" err="1"/>
              <a:t>비슷한지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두 집단의 분포가 동일한 모집단에서 추출된 것인지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상관분석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상관계수 </a:t>
            </a:r>
            <a:r>
              <a:rPr lang="en-US" altLang="ko-KR" dirty="0"/>
              <a:t>: -1 &lt;</a:t>
            </a:r>
            <a:r>
              <a:rPr lang="ko-KR" altLang="en-US" dirty="0"/>
              <a:t> </a:t>
            </a:r>
            <a:r>
              <a:rPr lang="en-US" altLang="ko-KR" dirty="0" err="1"/>
              <a:t>γ</a:t>
            </a:r>
            <a:r>
              <a:rPr lang="en-US" altLang="ko-KR" baseline="-25000" dirty="0" err="1"/>
              <a:t>xy</a:t>
            </a:r>
            <a:r>
              <a:rPr lang="en-US" altLang="ko-KR" dirty="0"/>
              <a:t> &lt; 1 , </a:t>
            </a:r>
            <a:r>
              <a:rPr lang="ko-KR" altLang="en-US" dirty="0"/>
              <a:t>두 변수 간 상관관계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피어슨</a:t>
            </a:r>
            <a:r>
              <a:rPr lang="ko-KR" altLang="en-US" dirty="0"/>
              <a:t> 상관분석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 err="1"/>
              <a:t>모수</a:t>
            </a:r>
            <a:r>
              <a:rPr lang="ko-KR" altLang="en-US" dirty="0"/>
              <a:t> 검정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스피어만</a:t>
            </a:r>
            <a:r>
              <a:rPr lang="ko-KR" altLang="en-US" dirty="0"/>
              <a:t> 상관분석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 err="1"/>
              <a:t>비모수</a:t>
            </a:r>
            <a:r>
              <a:rPr lang="ko-KR" altLang="en-US" dirty="0"/>
              <a:t> 검정</a:t>
            </a:r>
            <a:r>
              <a:rPr lang="en-US" altLang="ko-KR" dirty="0"/>
              <a:t>(</a:t>
            </a:r>
            <a:r>
              <a:rPr lang="ko-KR" altLang="en-US" dirty="0"/>
              <a:t>서열척도</a:t>
            </a:r>
            <a:r>
              <a:rPr lang="en-US" altLang="ko-KR" dirty="0"/>
              <a:t>)</a:t>
            </a:r>
          </a:p>
        </p:txBody>
      </p:sp>
      <p:pic>
        <p:nvPicPr>
          <p:cNvPr id="4098" name="Picture 2" descr="카이제곱검정">
            <a:extLst>
              <a:ext uri="{FF2B5EF4-FFF2-40B4-BE49-F238E27FC236}">
                <a16:creationId xmlns:a16="http://schemas.microsoft.com/office/drawing/2014/main" id="{3C23893C-EBA7-D8AE-EDD0-3630DD72F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259" y="1669739"/>
            <a:ext cx="3512608" cy="149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393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D6DDB-BBAA-528E-D596-773545864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BFACA3C-225E-A3B0-50CF-57A3A30E32F9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통계 분석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7FEBC1-8D5E-3499-6212-D226E59A7395}"/>
              </a:ext>
            </a:extLst>
          </p:cNvPr>
          <p:cNvSpPr txBox="1"/>
          <p:nvPr/>
        </p:nvSpPr>
        <p:spPr>
          <a:xfrm>
            <a:off x="395111" y="970845"/>
            <a:ext cx="11604978" cy="397031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상관분석에 대한 설명으로 부적절한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양적척도에 대한 상관분석을 수행하기 위해서는 </a:t>
            </a:r>
            <a:r>
              <a:rPr lang="ko-KR" altLang="en-US" dirty="0" err="1"/>
              <a:t>피어슨</a:t>
            </a:r>
            <a:r>
              <a:rPr lang="ko-KR" altLang="en-US" dirty="0"/>
              <a:t> 상관계수를 사용해야 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상관분석의 </a:t>
            </a:r>
            <a:r>
              <a:rPr lang="ko-KR" altLang="en-US" dirty="0" err="1"/>
              <a:t>귀무가설은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두 변수 간 상관관계는 존재하지 않는다</a:t>
            </a:r>
            <a:r>
              <a:rPr lang="en-US" altLang="ko-KR" dirty="0"/>
              <a:t>.’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상관분석을 통해 두 변수의 선형관계 여부를 파악할 수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서열척도에 대해서 상관계수를 구할 때 동일 석차가 존재하면 분석을 수행할 수 없다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상관분석의 결과로 부적절한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두 변수의 상관계수는 </a:t>
            </a:r>
            <a:r>
              <a:rPr lang="en-US" altLang="ko-KR" dirty="0"/>
              <a:t>0.9938837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귀무가설은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상관계수가 </a:t>
            </a:r>
            <a:r>
              <a:rPr lang="en-US" altLang="ko-KR" dirty="0"/>
              <a:t>0</a:t>
            </a:r>
            <a:r>
              <a:rPr lang="ko-KR" altLang="en-US" dirty="0"/>
              <a:t>이 아니다</a:t>
            </a:r>
            <a:r>
              <a:rPr lang="en-US" altLang="ko-KR" dirty="0"/>
              <a:t>.’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method=‘</a:t>
            </a:r>
            <a:r>
              <a:rPr lang="en-US" altLang="ko-KR" dirty="0" err="1"/>
              <a:t>pearson</a:t>
            </a:r>
            <a:r>
              <a:rPr lang="en-US" altLang="ko-KR" dirty="0"/>
              <a:t>’</a:t>
            </a:r>
            <a:r>
              <a:rPr lang="ko-KR" altLang="en-US" dirty="0"/>
              <a:t>을 지우고 실행해도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ko-KR" altLang="en-US" dirty="0"/>
              <a:t>동일한 결과가 나온다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</a:t>
            </a:r>
            <a:r>
              <a:rPr lang="ko-KR" altLang="en-US" dirty="0"/>
              <a:t>   유의수준 </a:t>
            </a:r>
            <a:r>
              <a:rPr lang="en-US" altLang="ko-KR" dirty="0"/>
              <a:t>0.05</a:t>
            </a:r>
            <a:r>
              <a:rPr lang="ko-KR" altLang="en-US" dirty="0"/>
              <a:t>에서 </a:t>
            </a:r>
            <a:r>
              <a:rPr lang="ko-KR" altLang="en-US" dirty="0" err="1"/>
              <a:t>귀무가설을</a:t>
            </a:r>
            <a:r>
              <a:rPr lang="ko-KR" altLang="en-US" dirty="0"/>
              <a:t> 기각한다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DE53EC-9352-0605-984F-F8AF67091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083" y="3439230"/>
            <a:ext cx="558165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427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980B5-E1DC-D39F-8BDB-FCDC46A7B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E05419A-8E1B-E3CE-171C-330DE5FBF9FD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통계 분석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F63808-94A6-7878-D085-77B68FF50529}"/>
              </a:ext>
            </a:extLst>
          </p:cNvPr>
          <p:cNvSpPr txBox="1"/>
          <p:nvPr/>
        </p:nvSpPr>
        <p:spPr>
          <a:xfrm>
            <a:off x="395111" y="970845"/>
            <a:ext cx="11604978" cy="480131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다차원 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척도법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객체 간 근접성을 </a:t>
            </a:r>
            <a:r>
              <a:rPr lang="ko-KR" altLang="en-US" dirty="0" err="1"/>
              <a:t>시각화하는</a:t>
            </a:r>
            <a:r>
              <a:rPr lang="ko-KR" altLang="en-US" dirty="0"/>
              <a:t> 기법으로</a:t>
            </a:r>
            <a:r>
              <a:rPr lang="en-US" altLang="ko-KR" dirty="0"/>
              <a:t>, </a:t>
            </a:r>
            <a:r>
              <a:rPr lang="ko-KR" altLang="en-US" dirty="0"/>
              <a:t>군집분석과 유사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데이터 차원 축소를 목적으로 사용</a:t>
            </a:r>
            <a:r>
              <a:rPr lang="en-US" altLang="ko-KR" dirty="0"/>
              <a:t>, </a:t>
            </a:r>
            <a:r>
              <a:rPr lang="ko-KR" altLang="en-US" dirty="0"/>
              <a:t>서열 척도일 때도 사용이 가능하다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유클리디안</a:t>
            </a:r>
            <a:r>
              <a:rPr lang="ko-KR" altLang="en-US" dirty="0"/>
              <a:t> 거리 행렬을 사용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stress </a:t>
            </a:r>
            <a:r>
              <a:rPr lang="ko-KR" altLang="en-US" dirty="0"/>
              <a:t>척도 </a:t>
            </a:r>
            <a:r>
              <a:rPr lang="en-US" altLang="ko-KR" dirty="0"/>
              <a:t>: 0~1, </a:t>
            </a:r>
            <a:r>
              <a:rPr lang="ko-KR" altLang="en-US" dirty="0"/>
              <a:t>값이 낮을 수록 적합도가 높다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주성분 분석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(PCA)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여러 변수 중 상관성이 높은 변수들의 선형 결합으로 새로운 변수</a:t>
            </a:r>
            <a:r>
              <a:rPr lang="en-US" altLang="ko-KR" dirty="0"/>
              <a:t>(</a:t>
            </a:r>
            <a:r>
              <a:rPr lang="ko-KR" altLang="en-US" dirty="0"/>
              <a:t>주성분</a:t>
            </a:r>
            <a:r>
              <a:rPr lang="en-US" altLang="ko-KR" dirty="0"/>
              <a:t>)</a:t>
            </a:r>
            <a:r>
              <a:rPr lang="ko-KR" altLang="en-US" dirty="0"/>
              <a:t>을 만들어 축소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변수를 축소하여 설명력을 높이고 </a:t>
            </a:r>
            <a:r>
              <a:rPr lang="ko-KR" altLang="en-US" dirty="0" err="1"/>
              <a:t>다중공선성</a:t>
            </a:r>
            <a:r>
              <a:rPr lang="ko-KR" altLang="en-US" dirty="0"/>
              <a:t> 문제 해결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손실이 가장 작은 축을 찾아 </a:t>
            </a:r>
            <a:r>
              <a:rPr lang="en-US" altLang="ko-KR" dirty="0"/>
              <a:t>(</a:t>
            </a:r>
            <a:r>
              <a:rPr lang="ko-KR" altLang="en-US" dirty="0"/>
              <a:t>분산이 가장 큰 축</a:t>
            </a:r>
            <a:r>
              <a:rPr lang="en-US" altLang="ko-KR" dirty="0"/>
              <a:t>) </a:t>
            </a:r>
            <a:r>
              <a:rPr lang="ko-KR" altLang="en-US" dirty="0"/>
              <a:t>새로운 변수 생성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누적 비율 </a:t>
            </a:r>
            <a:r>
              <a:rPr lang="en-US" altLang="ko-KR" dirty="0"/>
              <a:t>(</a:t>
            </a:r>
            <a:r>
              <a:rPr lang="ko-KR" altLang="en-US" dirty="0"/>
              <a:t>누적 기여율</a:t>
            </a:r>
            <a:r>
              <a:rPr lang="en-US" altLang="ko-KR" dirty="0"/>
              <a:t>, </a:t>
            </a:r>
            <a:r>
              <a:rPr lang="ko-KR" altLang="en-US" dirty="0"/>
              <a:t>분산의 누적 비율</a:t>
            </a:r>
            <a:r>
              <a:rPr lang="en-US" altLang="ko-KR" dirty="0"/>
              <a:t>)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표준편차</a:t>
            </a:r>
            <a:r>
              <a:rPr lang="en-US" altLang="ko-KR" dirty="0"/>
              <a:t>, </a:t>
            </a:r>
            <a:r>
              <a:rPr lang="ko-KR" altLang="en-US" dirty="0"/>
              <a:t>분산 비율</a:t>
            </a:r>
            <a:r>
              <a:rPr lang="en-US" altLang="ko-KR" dirty="0"/>
              <a:t>, </a:t>
            </a:r>
            <a:r>
              <a:rPr lang="ko-KR" altLang="en-US" dirty="0"/>
              <a:t>누적 분산 비율에 따라 주성분 선택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Proportion(</a:t>
            </a:r>
            <a:r>
              <a:rPr lang="ko-KR" altLang="en-US" dirty="0"/>
              <a:t>설명 비율</a:t>
            </a:r>
            <a:r>
              <a:rPr lang="en-US" altLang="ko-KR" dirty="0"/>
              <a:t>) : </a:t>
            </a:r>
            <a:r>
              <a:rPr lang="ko-KR" altLang="en-US" dirty="0"/>
              <a:t>주성분이 얼마나 데이터를 설명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70 ~ 90%</a:t>
            </a:r>
            <a:r>
              <a:rPr lang="ko-KR" altLang="en-US" dirty="0"/>
              <a:t>가 되도록 주성분의 개수 선택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894176-AE09-1BE3-432A-D1E169EDC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5529" y="4398340"/>
            <a:ext cx="5243779" cy="166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75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0A65F4-9777-7E02-AFE8-CF601EED0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6A59777-67F5-D07F-0853-DA2D50F559F6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통계 분석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4329F6-2889-81F6-F560-F9E5A6B01080}"/>
              </a:ext>
            </a:extLst>
          </p:cNvPr>
          <p:cNvSpPr txBox="1"/>
          <p:nvPr/>
        </p:nvSpPr>
        <p:spPr>
          <a:xfrm>
            <a:off x="395111" y="970845"/>
            <a:ext cx="11604978" cy="369331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다차원 척도법에 대하여 잘못 설명한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데이터를</a:t>
            </a:r>
            <a:r>
              <a:rPr lang="en-US" altLang="ko-KR" dirty="0"/>
              <a:t> </a:t>
            </a:r>
            <a:r>
              <a:rPr lang="ko-KR" altLang="en-US" dirty="0" err="1"/>
              <a:t>저차원</a:t>
            </a:r>
            <a:r>
              <a:rPr lang="ko-KR" altLang="en-US" dirty="0"/>
              <a:t> 공간에 배열하는 시각화 기법 중 하나다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STRESS </a:t>
            </a:r>
            <a:r>
              <a:rPr lang="ko-KR" altLang="en-US" dirty="0"/>
              <a:t>값이 </a:t>
            </a:r>
            <a:r>
              <a:rPr lang="en-US" altLang="ko-KR" dirty="0"/>
              <a:t>0</a:t>
            </a:r>
            <a:r>
              <a:rPr lang="ko-KR" altLang="en-US" dirty="0"/>
              <a:t>인 경우 적합이 가장 잘 된 것이다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데이터의 변수는 연속형 변수 또는 </a:t>
            </a:r>
            <a:r>
              <a:rPr lang="ko-KR" altLang="en-US" dirty="0" err="1"/>
              <a:t>서열척도여야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데이터 시각화 결과를 보고 회귀모형을 산출할 수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주성분 분석에 대한 설명 중 바르지 못한 것은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변수 요약 기법 중 하나로 기존 데이터의 선형 결합으로 주성분을 생성한다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기존 데이터의 분산이 가장 작은 축을 첫 번째 주성분으로 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누적 기여율이 </a:t>
            </a:r>
            <a:r>
              <a:rPr lang="en-US" altLang="ko-KR" dirty="0"/>
              <a:t>70~90%</a:t>
            </a:r>
            <a:r>
              <a:rPr lang="ko-KR" altLang="en-US" dirty="0"/>
              <a:t>가 되도록 주성분의 개수를 선택한다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n</a:t>
            </a:r>
            <a:r>
              <a:rPr lang="ko-KR" altLang="en-US" dirty="0"/>
              <a:t>개의 변수를 </a:t>
            </a:r>
            <a:r>
              <a:rPr lang="en-US" altLang="ko-KR" dirty="0"/>
              <a:t>n</a:t>
            </a:r>
            <a:r>
              <a:rPr lang="ko-KR" altLang="en-US" dirty="0"/>
              <a:t>개의 주성분으로 요약할 때 누적 기여율은 </a:t>
            </a:r>
            <a:r>
              <a:rPr lang="en-US" altLang="ko-KR" dirty="0"/>
              <a:t>100%</a:t>
            </a:r>
            <a:r>
              <a:rPr lang="ko-KR" altLang="en-US" dirty="0"/>
              <a:t>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3932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D3BFB-10AA-4A42-3A41-E7CC6EE68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0E3D28-0263-514D-B531-DE588F160521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통계 분석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46AA13-82D0-E9BE-3732-AE59670F1267}"/>
              </a:ext>
            </a:extLst>
          </p:cNvPr>
          <p:cNvSpPr txBox="1"/>
          <p:nvPr/>
        </p:nvSpPr>
        <p:spPr>
          <a:xfrm>
            <a:off x="395111" y="970845"/>
            <a:ext cx="11604978" cy="563231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시계열 분석</a:t>
            </a:r>
            <a:endParaRPr lang="en-US" altLang="ko-KR" dirty="0"/>
          </a:p>
          <a:p>
            <a:r>
              <a:rPr lang="ko-KR" altLang="en-US" dirty="0"/>
              <a:t>일정 시간 기록된 자료 분석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자기상관성 </a:t>
            </a:r>
            <a:r>
              <a:rPr lang="en-US" altLang="ko-KR" dirty="0"/>
              <a:t>: </a:t>
            </a:r>
            <a:r>
              <a:rPr lang="ko-KR" altLang="en-US" dirty="0"/>
              <a:t>인접한 자료끼리 연관성이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정상성 시계열 </a:t>
            </a:r>
            <a:r>
              <a:rPr lang="en-US" altLang="ko-KR" dirty="0"/>
              <a:t>vs </a:t>
            </a:r>
            <a:r>
              <a:rPr lang="ko-KR" altLang="en-US" dirty="0"/>
              <a:t>비정상성 시계열 </a:t>
            </a:r>
            <a:r>
              <a:rPr lang="en-US" altLang="ko-KR" dirty="0"/>
              <a:t>(</a:t>
            </a:r>
            <a:r>
              <a:rPr lang="ko-KR" altLang="en-US" dirty="0"/>
              <a:t>대부분은 비정상성 시계열</a:t>
            </a:r>
            <a:r>
              <a:rPr lang="en-US" altLang="ko-KR" dirty="0"/>
              <a:t>)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정상성 </a:t>
            </a:r>
            <a:r>
              <a:rPr lang="en-US" altLang="ko-KR" dirty="0"/>
              <a:t>: </a:t>
            </a:r>
            <a:r>
              <a:rPr lang="ko-KR" altLang="en-US" dirty="0"/>
              <a:t>평균과 분산이 일정</a:t>
            </a:r>
            <a:r>
              <a:rPr lang="en-US" altLang="ko-KR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b="1" dirty="0"/>
              <a:t>차분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평균을 일정하게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b="1" dirty="0"/>
              <a:t>변환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분산을 일정하게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자기상관계수</a:t>
            </a:r>
            <a:r>
              <a:rPr lang="en-US" altLang="ko-KR" dirty="0"/>
              <a:t>(ACF) : </a:t>
            </a:r>
            <a:r>
              <a:rPr lang="ko-KR" altLang="en-US" dirty="0"/>
              <a:t>과거의 값으로 현재를 설명</a:t>
            </a:r>
            <a:r>
              <a:rPr lang="en-US" altLang="ko-KR" dirty="0"/>
              <a:t>(</a:t>
            </a:r>
            <a:r>
              <a:rPr lang="ko-KR" altLang="en-US" dirty="0"/>
              <a:t>시차</a:t>
            </a:r>
            <a:r>
              <a:rPr lang="en-US" altLang="ko-KR" dirty="0"/>
              <a:t>)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부분자기상관계수</a:t>
            </a:r>
            <a:r>
              <a:rPr lang="en-US" altLang="ko-KR" dirty="0"/>
              <a:t>(PACF) : </a:t>
            </a:r>
            <a:r>
              <a:rPr lang="ko-KR" altLang="en-US" dirty="0" err="1"/>
              <a:t>오차항</a:t>
            </a:r>
            <a:r>
              <a:rPr lang="en-US" altLang="ko-KR" dirty="0"/>
              <a:t>(</a:t>
            </a:r>
            <a:r>
              <a:rPr lang="ko-KR" altLang="en-US" dirty="0"/>
              <a:t>백색잡음</a:t>
            </a:r>
            <a:r>
              <a:rPr lang="en-US" altLang="ko-KR" dirty="0"/>
              <a:t>)</a:t>
            </a:r>
            <a:r>
              <a:rPr lang="ko-KR" altLang="en-US" dirty="0"/>
              <a:t>의 선형 결합 모형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시계열 모형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b="1" dirty="0"/>
              <a:t>AR</a:t>
            </a:r>
            <a:r>
              <a:rPr lang="en-US" altLang="ko-KR" dirty="0"/>
              <a:t> : </a:t>
            </a:r>
            <a:r>
              <a:rPr lang="ko-KR" altLang="en-US" dirty="0"/>
              <a:t>자기 회귀 모형</a:t>
            </a:r>
            <a:r>
              <a:rPr lang="en-US" altLang="ko-KR" dirty="0"/>
              <a:t>, PACF</a:t>
            </a:r>
            <a:r>
              <a:rPr lang="ko-KR" altLang="en-US" dirty="0"/>
              <a:t> 사용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b="1" dirty="0"/>
              <a:t>MA</a:t>
            </a:r>
            <a:r>
              <a:rPr lang="en-US" altLang="ko-KR" dirty="0"/>
              <a:t> : </a:t>
            </a:r>
            <a:r>
              <a:rPr lang="ko-KR" altLang="en-US" dirty="0"/>
              <a:t>이동평균 모형</a:t>
            </a:r>
            <a:r>
              <a:rPr lang="en-US" altLang="ko-KR" dirty="0"/>
              <a:t>, ACF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b="1" dirty="0"/>
              <a:t>ARIMA</a:t>
            </a:r>
            <a:r>
              <a:rPr lang="en-US" altLang="ko-KR" dirty="0"/>
              <a:t> : </a:t>
            </a:r>
            <a:r>
              <a:rPr lang="ko-KR" altLang="en-US" dirty="0" err="1"/>
              <a:t>자기회귀누적이동평균</a:t>
            </a:r>
            <a:r>
              <a:rPr lang="ko-KR" altLang="en-US" dirty="0"/>
              <a:t> 모형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시계열 구성 요소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b="1" dirty="0"/>
              <a:t>추세 요인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상승</a:t>
            </a:r>
            <a:r>
              <a:rPr lang="en-US" altLang="ko-KR" dirty="0"/>
              <a:t>, </a:t>
            </a:r>
            <a:r>
              <a:rPr lang="ko-KR" altLang="en-US" dirty="0"/>
              <a:t>하락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순환 요인 </a:t>
            </a:r>
            <a:r>
              <a:rPr lang="en-US" altLang="ko-KR" dirty="0"/>
              <a:t>: </a:t>
            </a:r>
            <a:r>
              <a:rPr lang="ko-KR" altLang="en-US" dirty="0"/>
              <a:t>주기가 일정치 않음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b="1" dirty="0"/>
              <a:t>계절 요인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주기가 있음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불규칙 요인 </a:t>
            </a:r>
            <a:r>
              <a:rPr lang="en-US" altLang="ko-KR" dirty="0"/>
              <a:t>: </a:t>
            </a:r>
            <a:r>
              <a:rPr lang="ko-KR" altLang="en-US" dirty="0"/>
              <a:t>위로 설명이 불가능한 오차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76663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339FA-ED3D-09DC-C855-244A5B5ED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2F8405A-C3D7-03D5-0E69-C7498F5E3F77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통계 분석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6487BF-7786-E4D1-0682-F8CB74683BF9}"/>
              </a:ext>
            </a:extLst>
          </p:cNvPr>
          <p:cNvSpPr txBox="1"/>
          <p:nvPr/>
        </p:nvSpPr>
        <p:spPr>
          <a:xfrm>
            <a:off x="395111" y="970845"/>
            <a:ext cx="11604978" cy="452431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시계열 분석의 정상성에 대한 설명 중 부적절한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정상 시계열은 모든 시점에 대하여 일정한 평균을 갖는다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평균이 일정하지 못한 경우 변환을 통해 정상 시계열로 만들 수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정상 시계열은 모든 시점에 대하여 일정한 분산을 갖는다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공분산은 특정 시점이 아닌 시차에 의존한다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다음은 어느 시계열 모형에 대한 설명인가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자기회귀 모형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이동평균 모형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자기회귀누적이동평균</a:t>
            </a:r>
            <a:r>
              <a:rPr lang="ko-KR" altLang="en-US" dirty="0"/>
              <a:t> 모형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전이함수 모형</a:t>
            </a:r>
            <a:endParaRPr lang="en-US" altLang="ko-KR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02BFDB4-BF0C-AE84-DEFA-EB8EDD90A1FD}"/>
              </a:ext>
            </a:extLst>
          </p:cNvPr>
          <p:cNvSpPr/>
          <p:nvPr/>
        </p:nvSpPr>
        <p:spPr>
          <a:xfrm>
            <a:off x="1123950" y="3382562"/>
            <a:ext cx="9944100" cy="7068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현재의 시계열 자료는 </a:t>
            </a:r>
            <a:r>
              <a:rPr lang="en-US" altLang="ko-KR" dirty="0"/>
              <a:t>n</a:t>
            </a:r>
            <a:r>
              <a:rPr lang="ko-KR" altLang="en-US" dirty="0"/>
              <a:t>개의 이전 시점의 자료들로 설명이 가능하다는 전제로 적절한 </a:t>
            </a:r>
            <a:r>
              <a:rPr lang="en-US" altLang="ko-KR" dirty="0"/>
              <a:t>n</a:t>
            </a:r>
            <a:r>
              <a:rPr lang="ko-KR" altLang="en-US" dirty="0"/>
              <a:t>값을 찾기 위해 </a:t>
            </a:r>
            <a:r>
              <a:rPr lang="en-US" altLang="ko-KR" dirty="0"/>
              <a:t>PACF </a:t>
            </a:r>
            <a:r>
              <a:rPr lang="ko-KR" altLang="en-US" dirty="0"/>
              <a:t>그래프를 활용한다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8576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F7B12-B8CD-72ED-8BC5-57EBC6475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FEBDF99-4182-350D-C82C-14A29C17AE3C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통계 분석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FB926-41A8-6B30-E025-482C927F8C5C}"/>
              </a:ext>
            </a:extLst>
          </p:cNvPr>
          <p:cNvSpPr txBox="1"/>
          <p:nvPr/>
        </p:nvSpPr>
        <p:spPr>
          <a:xfrm>
            <a:off x="395111" y="970845"/>
            <a:ext cx="11604978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표본 추출 방법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F0D5560-572C-92B5-F164-3367FE074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11" y="2303871"/>
            <a:ext cx="2470007" cy="247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60A138CB-628C-116F-9E86-E9CBF1158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376" y="2303871"/>
            <a:ext cx="2470007" cy="247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2A40A4B8-B79B-326C-AC55-21192B69C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641" y="2303871"/>
            <a:ext cx="2470008" cy="247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073550BC-74D3-F6BE-9AE9-0A7267D20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906" y="2303871"/>
            <a:ext cx="2470007" cy="247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AE03F0-5DB5-6C99-98CC-A74A45A7B64C}"/>
              </a:ext>
            </a:extLst>
          </p:cNvPr>
          <p:cNvSpPr txBox="1"/>
          <p:nvPr/>
        </p:nvSpPr>
        <p:spPr>
          <a:xfrm>
            <a:off x="395111" y="4846240"/>
            <a:ext cx="2470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랜덤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A7A81D-7C7E-320F-AE7B-96101725A357}"/>
              </a:ext>
            </a:extLst>
          </p:cNvPr>
          <p:cNvSpPr txBox="1"/>
          <p:nvPr/>
        </p:nvSpPr>
        <p:spPr>
          <a:xfrm>
            <a:off x="3294375" y="4846240"/>
            <a:ext cx="2470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일정한 간격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B0B508-36FE-4158-8372-399806DCB4A8}"/>
              </a:ext>
            </a:extLst>
          </p:cNvPr>
          <p:cNvSpPr txBox="1"/>
          <p:nvPr/>
        </p:nvSpPr>
        <p:spPr>
          <a:xfrm>
            <a:off x="6193639" y="4846240"/>
            <a:ext cx="24700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집단 간 이질적</a:t>
            </a:r>
            <a:endParaRPr lang="en-US" altLang="ko-KR" dirty="0"/>
          </a:p>
          <a:p>
            <a:r>
              <a:rPr lang="ko-KR" altLang="en-US" dirty="0"/>
              <a:t>집단 내 동질적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43719A-3EED-132A-94ED-D745C69856E9}"/>
              </a:ext>
            </a:extLst>
          </p:cNvPr>
          <p:cNvSpPr txBox="1"/>
          <p:nvPr/>
        </p:nvSpPr>
        <p:spPr>
          <a:xfrm>
            <a:off x="9092903" y="4846240"/>
            <a:ext cx="24700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집단 간 동질적</a:t>
            </a:r>
            <a:endParaRPr lang="en-US" altLang="ko-KR" dirty="0"/>
          </a:p>
          <a:p>
            <a:r>
              <a:rPr lang="ko-KR" altLang="en-US" dirty="0"/>
              <a:t>집단 내 이질적</a:t>
            </a:r>
          </a:p>
        </p:txBody>
      </p:sp>
    </p:spTree>
    <p:extLst>
      <p:ext uri="{BB962C8B-B14F-4D97-AF65-F5344CB8AC3E}">
        <p14:creationId xmlns:p14="http://schemas.microsoft.com/office/powerpoint/2010/main" val="697771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5F43E-6FF5-F785-EE56-C9271C240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6011A33-8E66-F0D1-1EC9-58B4157C7CFC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통계 분석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049D4E-41C2-27A7-B907-09B3CC802411}"/>
              </a:ext>
            </a:extLst>
          </p:cNvPr>
          <p:cNvSpPr txBox="1"/>
          <p:nvPr/>
        </p:nvSpPr>
        <p:spPr>
          <a:xfrm>
            <a:off x="395111" y="970845"/>
            <a:ext cx="11604978" cy="535531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표본조사를 실시하기 위한 표본추출 방법의 선택은 중요한 과제다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보기에서 설명하는 표본추출 방법은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집락</a:t>
            </a:r>
            <a:r>
              <a:rPr lang="ko-KR" altLang="en-US" dirty="0"/>
              <a:t> 추출법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비례 층화 추출법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계통 추출법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불비례 층화 추출법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아래 보기에서 설명하는 표본추출 방법은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단순 랜덤 추출법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계통 추출법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집락</a:t>
            </a:r>
            <a:r>
              <a:rPr lang="ko-KR" altLang="en-US" dirty="0"/>
              <a:t> 추출법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층화 추출법</a:t>
            </a:r>
            <a:endParaRPr lang="en-US" altLang="ko-KR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C73CC78-C76F-3BA6-C8E5-A69E816F0E16}"/>
              </a:ext>
            </a:extLst>
          </p:cNvPr>
          <p:cNvSpPr/>
          <p:nvPr/>
        </p:nvSpPr>
        <p:spPr>
          <a:xfrm>
            <a:off x="1123950" y="1663829"/>
            <a:ext cx="9944100" cy="7068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모집단의 구성비율을 반영한 표본집단을 생성하기 위해 모집단을 여러 개의 이질적인 집단으로 나눈 뒤 모집단의 비율과 같은 비율로 각 집단으로부터 표본을 추출하는 방법이다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BD4449F-D33B-1A0A-9CE7-91328E9E320E}"/>
              </a:ext>
            </a:extLst>
          </p:cNvPr>
          <p:cNvSpPr/>
          <p:nvPr/>
        </p:nvSpPr>
        <p:spPr>
          <a:xfrm>
            <a:off x="1123950" y="4393559"/>
            <a:ext cx="9944100" cy="4719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모든 자료에 일정한 번호를 부여한 뒤 </a:t>
            </a:r>
            <a:r>
              <a:rPr lang="en-US" altLang="ko-KR" dirty="0"/>
              <a:t>1, 5, 9, 13.. </a:t>
            </a:r>
            <a:r>
              <a:rPr lang="ko-KR" altLang="en-US" dirty="0"/>
              <a:t>과 같이 일정한 간격 </a:t>
            </a:r>
            <a:r>
              <a:rPr lang="en-US" altLang="ko-KR" dirty="0"/>
              <a:t>k</a:t>
            </a:r>
            <a:r>
              <a:rPr lang="ko-KR" altLang="en-US" dirty="0"/>
              <a:t>에 의해 표본들을 추출</a:t>
            </a:r>
          </a:p>
        </p:txBody>
      </p:sp>
    </p:spTree>
    <p:extLst>
      <p:ext uri="{BB962C8B-B14F-4D97-AF65-F5344CB8AC3E}">
        <p14:creationId xmlns:p14="http://schemas.microsoft.com/office/powerpoint/2010/main" val="670199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0DFB4-BC7D-A18E-85D2-0726A3097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D9F7D8D-5C69-78DE-072C-E6579190D505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통계 분석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49BB8C-F602-E384-FBF9-C7CE542FB24F}"/>
              </a:ext>
            </a:extLst>
          </p:cNvPr>
          <p:cNvSpPr txBox="1"/>
          <p:nvPr/>
        </p:nvSpPr>
        <p:spPr>
          <a:xfrm>
            <a:off x="395111" y="970845"/>
            <a:ext cx="11604978" cy="286232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측정과 척도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측정 </a:t>
            </a:r>
            <a:r>
              <a:rPr lang="en-US" altLang="ko-KR" dirty="0"/>
              <a:t>: </a:t>
            </a:r>
            <a:r>
              <a:rPr lang="ko-KR" altLang="en-US" dirty="0"/>
              <a:t>표본조사를 실시하는 경우 추출된 원소들이나 실험 단위로부터 주어진 목적에 적합하게 관측해 자료를 얻는 것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척도 </a:t>
            </a:r>
            <a:r>
              <a:rPr lang="en-US" altLang="ko-KR" dirty="0"/>
              <a:t>: </a:t>
            </a:r>
            <a:r>
              <a:rPr lang="ko-KR" altLang="en-US" dirty="0"/>
              <a:t>관측 대상의 속성을 측정하여 그 값이 숫자로 나타나도록 일정한 규칙을 정하여 바꾸는 도구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질적 척도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명목척도 </a:t>
            </a:r>
            <a:r>
              <a:rPr lang="en-US" altLang="ko-KR" dirty="0"/>
              <a:t>&amp; </a:t>
            </a:r>
            <a:r>
              <a:rPr lang="ko-KR" altLang="en-US" dirty="0"/>
              <a:t>순서척도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양적 척도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구간척도 </a:t>
            </a:r>
            <a:r>
              <a:rPr lang="en-US" altLang="ko-KR" dirty="0"/>
              <a:t>&amp; </a:t>
            </a:r>
            <a:r>
              <a:rPr lang="ko-KR" altLang="en-US" dirty="0"/>
              <a:t>비율척도</a:t>
            </a:r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1C94DB-387C-E86A-151B-511F96EC6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210" y="3833167"/>
            <a:ext cx="7575580" cy="245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342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B131D1-BB65-078D-9A01-A96F9A331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B859B57-5C08-FBB4-CB4B-24964D378C72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통계 분석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16AE37-CA89-E347-16E3-20503065FE98}"/>
              </a:ext>
            </a:extLst>
          </p:cNvPr>
          <p:cNvSpPr txBox="1"/>
          <p:nvPr/>
        </p:nvSpPr>
        <p:spPr>
          <a:xfrm>
            <a:off x="395111" y="970845"/>
            <a:ext cx="11604978" cy="175432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척도에 대한 설명으로 잘못된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명목척도는 범주형 자료를 의미한다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서열척도는 범주형 자료들이 순서를 가진 자료를 의미한다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등간척도는</a:t>
            </a:r>
            <a:r>
              <a:rPr lang="ko-KR" altLang="en-US" dirty="0"/>
              <a:t> 양적 척도 자료가 상대적 크기를 갖고 절대적인 </a:t>
            </a:r>
            <a:r>
              <a:rPr lang="en-US" altLang="ko-KR" dirty="0"/>
              <a:t>0</a:t>
            </a:r>
            <a:r>
              <a:rPr lang="ko-KR" altLang="en-US" dirty="0"/>
              <a:t>이 존재하는 자료를 의미한다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비율척도는 양적 척도가 절대적 크기를 가진 자료를 의미한다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0580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8BDD4-54FB-42CA-9B9E-AB86CF38C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BCA5F77-8B37-1FF5-D614-BB737CAC3342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통계 분석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8DDE43-50F7-06D1-671C-FFF04A79DA2D}"/>
              </a:ext>
            </a:extLst>
          </p:cNvPr>
          <p:cNvSpPr txBox="1"/>
          <p:nvPr/>
        </p:nvSpPr>
        <p:spPr>
          <a:xfrm>
            <a:off x="395111" y="970845"/>
            <a:ext cx="11604978" cy="535531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기술통계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추리통계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기술통계 </a:t>
            </a:r>
            <a:r>
              <a:rPr lang="en-US" altLang="ko-KR" dirty="0"/>
              <a:t>: </a:t>
            </a:r>
            <a:r>
              <a:rPr lang="ko-KR" altLang="en-US" dirty="0"/>
              <a:t>표본 자체의 속성이나 특징을 파악하는 데 중점을 둔 통계 기법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최솟값</a:t>
            </a:r>
            <a:r>
              <a:rPr lang="en-US" altLang="ko-KR" dirty="0"/>
              <a:t>, </a:t>
            </a:r>
            <a:r>
              <a:rPr lang="ko-KR" altLang="en-US" dirty="0"/>
              <a:t>최댓값</a:t>
            </a:r>
            <a:r>
              <a:rPr lang="en-US" altLang="ko-KR" dirty="0"/>
              <a:t>, </a:t>
            </a:r>
            <a:r>
              <a:rPr lang="ko-KR" altLang="en-US" dirty="0"/>
              <a:t>중앙값</a:t>
            </a:r>
            <a:r>
              <a:rPr lang="en-US" altLang="ko-KR" dirty="0"/>
              <a:t>(</a:t>
            </a:r>
            <a:r>
              <a:rPr lang="ko-KR" altLang="en-US" dirty="0" err="1"/>
              <a:t>중위수</a:t>
            </a:r>
            <a:r>
              <a:rPr lang="en-US" altLang="ko-KR" dirty="0"/>
              <a:t>), </a:t>
            </a:r>
            <a:r>
              <a:rPr lang="ko-KR" altLang="en-US" dirty="0"/>
              <a:t>사분위수</a:t>
            </a:r>
            <a:r>
              <a:rPr lang="en-US" altLang="ko-KR" dirty="0"/>
              <a:t> </a:t>
            </a:r>
            <a:r>
              <a:rPr lang="ko-KR" altLang="en-US" dirty="0"/>
              <a:t>등의 </a:t>
            </a:r>
            <a:r>
              <a:rPr lang="ko-KR" altLang="en-US" dirty="0" err="1"/>
              <a:t>기술통계량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평균 </a:t>
            </a:r>
            <a:r>
              <a:rPr lang="en-US" altLang="ko-KR" dirty="0"/>
              <a:t>= </a:t>
            </a:r>
            <a:r>
              <a:rPr lang="ko-KR" altLang="en-US" dirty="0" err="1"/>
              <a:t>기댓값</a:t>
            </a:r>
            <a:r>
              <a:rPr lang="ko-KR" altLang="en-US" dirty="0"/>
              <a:t> </a:t>
            </a:r>
            <a:r>
              <a:rPr lang="en-US" altLang="ko-KR" dirty="0"/>
              <a:t>(E[X])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분산 </a:t>
            </a:r>
            <a:r>
              <a:rPr lang="en-US" altLang="ko-KR" dirty="0"/>
              <a:t>= E[X</a:t>
            </a:r>
            <a:r>
              <a:rPr lang="en-US" altLang="ko-KR" baseline="30000" dirty="0"/>
              <a:t>2</a:t>
            </a:r>
            <a:r>
              <a:rPr lang="en-US" altLang="ko-KR" dirty="0"/>
              <a:t>] – E[X]</a:t>
            </a:r>
            <a:r>
              <a:rPr lang="en-US" altLang="ko-KR" baseline="30000" dirty="0"/>
              <a:t>2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표준편차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b="1" dirty="0"/>
              <a:t>첨도 </a:t>
            </a:r>
            <a:r>
              <a:rPr lang="en-US" altLang="ko-KR" b="1" dirty="0"/>
              <a:t>&amp; </a:t>
            </a:r>
            <a:r>
              <a:rPr lang="ko-KR" altLang="en-US" b="1" dirty="0" err="1"/>
              <a:t>왜도</a:t>
            </a:r>
            <a:endParaRPr lang="en-US" altLang="ko-KR" b="1" dirty="0"/>
          </a:p>
          <a:p>
            <a:pPr marL="742950" lvl="1" indent="-285750">
              <a:buFontTx/>
              <a:buChar char="-"/>
            </a:pPr>
            <a:r>
              <a:rPr lang="ko-KR" altLang="en-US" b="1" dirty="0"/>
              <a:t>공분산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Cov</a:t>
            </a:r>
            <a:r>
              <a:rPr lang="en-US" altLang="ko-KR" dirty="0"/>
              <a:t>(X,Y) = E[(X-</a:t>
            </a:r>
            <a:r>
              <a:rPr lang="en-US" altLang="ko-KR" dirty="0" err="1"/>
              <a:t>μ</a:t>
            </a:r>
            <a:r>
              <a:rPr lang="en-US" altLang="ko-KR" baseline="-25000" dirty="0" err="1"/>
              <a:t>x</a:t>
            </a:r>
            <a:r>
              <a:rPr lang="en-US" altLang="ko-KR" dirty="0"/>
              <a:t>)(Y-</a:t>
            </a:r>
            <a:r>
              <a:rPr lang="en-US" altLang="ko-KR" dirty="0" err="1"/>
              <a:t>μ</a:t>
            </a:r>
            <a:r>
              <a:rPr lang="en-US" altLang="ko-KR" baseline="-25000" dirty="0" err="1"/>
              <a:t>y</a:t>
            </a:r>
            <a:r>
              <a:rPr lang="en-US" altLang="ko-KR" dirty="0"/>
              <a:t>)]</a:t>
            </a:r>
          </a:p>
          <a:p>
            <a:pPr marL="742950" lvl="1" indent="-285750">
              <a:buFontTx/>
              <a:buChar char="-"/>
            </a:pPr>
            <a:r>
              <a:rPr lang="ko-KR" altLang="en-US" b="1" dirty="0"/>
              <a:t>상관계수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r</a:t>
            </a:r>
            <a:r>
              <a:rPr lang="en-US" altLang="ko-KR" baseline="-25000" dirty="0" err="1"/>
              <a:t>xy</a:t>
            </a:r>
            <a:r>
              <a:rPr lang="en-US" altLang="ko-KR" dirty="0"/>
              <a:t> = </a:t>
            </a:r>
            <a:r>
              <a:rPr lang="en-US" altLang="ko-KR" dirty="0" err="1"/>
              <a:t>Cov</a:t>
            </a:r>
            <a:r>
              <a:rPr lang="en-US" altLang="ko-KR" dirty="0"/>
              <a:t>(X,Y) / </a:t>
            </a:r>
            <a:r>
              <a:rPr lang="en-US" altLang="ko-KR" dirty="0" err="1"/>
              <a:t>σ</a:t>
            </a:r>
            <a:r>
              <a:rPr lang="en-US" altLang="ko-KR" baseline="-25000" dirty="0" err="1"/>
              <a:t>x</a:t>
            </a:r>
            <a:r>
              <a:rPr lang="en-US" altLang="ko-KR" dirty="0"/>
              <a:t> </a:t>
            </a:r>
            <a:r>
              <a:rPr lang="en-US" altLang="ko-KR" dirty="0" err="1"/>
              <a:t>σ</a:t>
            </a:r>
            <a:r>
              <a:rPr lang="en-US" altLang="ko-KR" baseline="-25000" dirty="0" err="1"/>
              <a:t>y</a:t>
            </a:r>
            <a:endParaRPr lang="en-US" altLang="ko-KR" baseline="-25000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추리통계 </a:t>
            </a:r>
            <a:r>
              <a:rPr lang="en-US" altLang="ko-KR" dirty="0"/>
              <a:t>: </a:t>
            </a:r>
            <a:r>
              <a:rPr lang="ko-KR" altLang="en-US" dirty="0"/>
              <a:t>수집한 데이터를 바탕으로 추론 및 예측하는 통계 기법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 err="1"/>
              <a:t>모수</a:t>
            </a:r>
            <a:r>
              <a:rPr lang="ko-KR" altLang="en-US" dirty="0"/>
              <a:t> 추정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표본을 통해 모집단의 특성인 </a:t>
            </a:r>
            <a:r>
              <a:rPr lang="ko-KR" altLang="en-US" dirty="0" err="1"/>
              <a:t>모수</a:t>
            </a:r>
            <a:r>
              <a:rPr lang="en-US" altLang="ko-KR" dirty="0"/>
              <a:t>(</a:t>
            </a:r>
            <a:r>
              <a:rPr lang="ko-KR" altLang="en-US" dirty="0"/>
              <a:t>모평균</a:t>
            </a:r>
            <a:r>
              <a:rPr lang="en-US" altLang="ko-KR" dirty="0"/>
              <a:t>, </a:t>
            </a:r>
            <a:r>
              <a:rPr lang="ko-KR" altLang="en-US" dirty="0" err="1"/>
              <a:t>모분산</a:t>
            </a:r>
            <a:r>
              <a:rPr lang="ko-KR" altLang="en-US" dirty="0"/>
              <a:t> 등</a:t>
            </a:r>
            <a:r>
              <a:rPr lang="en-US" altLang="ko-KR" dirty="0"/>
              <a:t>) </a:t>
            </a:r>
            <a:r>
              <a:rPr lang="ko-KR" altLang="en-US" dirty="0"/>
              <a:t>추정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가설 검정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대상 집단에 대한 특정한 가설 설정 후 옳고 </a:t>
            </a:r>
            <a:r>
              <a:rPr lang="ko-KR" altLang="en-US" dirty="0" err="1"/>
              <a:t>그른지에</a:t>
            </a:r>
            <a:r>
              <a:rPr lang="ko-KR" altLang="en-US" dirty="0"/>
              <a:t> 대한 채택여부 결정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예측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미래의 불확실성을 해결해 효율적인 의사결정을 위해 활용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70522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1223BB-51D2-A1BC-4134-419D39D95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F5A9219-6BAA-D6F3-1FBD-E57527228CEB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통계 분석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766B9D-0FB6-A9F2-0FDD-7AF16C6E97C0}"/>
              </a:ext>
            </a:extLst>
          </p:cNvPr>
          <p:cNvSpPr txBox="1"/>
          <p:nvPr/>
        </p:nvSpPr>
        <p:spPr>
          <a:xfrm>
            <a:off x="395111" y="970845"/>
            <a:ext cx="11604978" cy="397031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왜도가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양수인 경우 평균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중앙값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최빈값의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대소 관계를 바르게 표현한 것은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최빈값</a:t>
            </a:r>
            <a:r>
              <a:rPr lang="ko-KR" altLang="en-US" dirty="0"/>
              <a:t> </a:t>
            </a:r>
            <a:r>
              <a:rPr lang="en-US" altLang="ko-KR" dirty="0"/>
              <a:t>&lt; </a:t>
            </a:r>
            <a:r>
              <a:rPr lang="ko-KR" altLang="en-US" dirty="0"/>
              <a:t>평균 </a:t>
            </a:r>
            <a:r>
              <a:rPr lang="en-US" altLang="ko-KR" dirty="0"/>
              <a:t>&lt; </a:t>
            </a:r>
            <a:r>
              <a:rPr lang="ko-KR" altLang="en-US" dirty="0"/>
              <a:t>중앙값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최빈값</a:t>
            </a:r>
            <a:r>
              <a:rPr lang="ko-KR" altLang="en-US" dirty="0"/>
              <a:t> </a:t>
            </a:r>
            <a:r>
              <a:rPr lang="en-US" altLang="ko-KR" dirty="0"/>
              <a:t>&lt; </a:t>
            </a:r>
            <a:r>
              <a:rPr lang="ko-KR" altLang="en-US" dirty="0"/>
              <a:t>중앙값 </a:t>
            </a:r>
            <a:r>
              <a:rPr lang="en-US" altLang="ko-KR" dirty="0"/>
              <a:t>&lt; </a:t>
            </a:r>
            <a:r>
              <a:rPr lang="ko-KR" altLang="en-US" dirty="0"/>
              <a:t>평균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평균 </a:t>
            </a:r>
            <a:r>
              <a:rPr lang="en-US" altLang="ko-KR" dirty="0"/>
              <a:t>&lt; </a:t>
            </a:r>
            <a:r>
              <a:rPr lang="ko-KR" altLang="en-US" dirty="0"/>
              <a:t>중앙값 </a:t>
            </a:r>
            <a:r>
              <a:rPr lang="en-US" altLang="ko-KR" dirty="0"/>
              <a:t>&lt; </a:t>
            </a:r>
            <a:r>
              <a:rPr lang="ko-KR" altLang="en-US" dirty="0" err="1"/>
              <a:t>최빈값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중앙값 </a:t>
            </a:r>
            <a:r>
              <a:rPr lang="en-US" altLang="ko-KR" dirty="0"/>
              <a:t>&lt; </a:t>
            </a:r>
            <a:r>
              <a:rPr lang="ko-KR" altLang="en-US" dirty="0"/>
              <a:t>평균 </a:t>
            </a:r>
            <a:r>
              <a:rPr lang="en-US" altLang="ko-KR" dirty="0"/>
              <a:t>&lt; </a:t>
            </a:r>
            <a:r>
              <a:rPr lang="ko-KR" altLang="en-US" dirty="0" err="1"/>
              <a:t>최빈값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공분산과 상관계수에 대한 설명으로 잘못된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상관계수는 두 변수에 대하여 서로의 선형관계를 나타내는 측도이다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공분산은 최댓값과 최솟값이 존재하지 않는다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상관계수 값 </a:t>
            </a:r>
            <a:r>
              <a:rPr lang="en-US" altLang="ko-KR" dirty="0"/>
              <a:t>0</a:t>
            </a:r>
            <a:r>
              <a:rPr lang="ko-KR" altLang="en-US" dirty="0"/>
              <a:t>은 두 변수의 선형관계가 존재하지 않음을 의미한다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공분산은 하나의 변수에 대한 선형관계를 나타내는 측도이다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608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4982</TotalTime>
  <Words>2973</Words>
  <Application>Microsoft Office PowerPoint</Application>
  <PresentationFormat>와이드스크린</PresentationFormat>
  <Paragraphs>556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Darryl (채성화)</dc:creator>
  <cp:lastModifiedBy>Peter (나정수)</cp:lastModifiedBy>
  <cp:revision>84</cp:revision>
  <dcterms:created xsi:type="dcterms:W3CDTF">2023-03-03T04:11:37Z</dcterms:created>
  <dcterms:modified xsi:type="dcterms:W3CDTF">2025-07-27T10:07:54Z</dcterms:modified>
</cp:coreProperties>
</file>