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5" r:id="rId3"/>
    <p:sldId id="301" r:id="rId4"/>
    <p:sldId id="296" r:id="rId5"/>
    <p:sldId id="284" r:id="rId6"/>
    <p:sldId id="316" r:id="rId7"/>
    <p:sldId id="298" r:id="rId8"/>
    <p:sldId id="309" r:id="rId9"/>
    <p:sldId id="311" r:id="rId10"/>
    <p:sldId id="299" r:id="rId11"/>
    <p:sldId id="308" r:id="rId12"/>
    <p:sldId id="310" r:id="rId13"/>
    <p:sldId id="312" r:id="rId14"/>
    <p:sldId id="300" r:id="rId15"/>
    <p:sldId id="313" r:id="rId16"/>
    <p:sldId id="302" r:id="rId17"/>
    <p:sldId id="303" r:id="rId18"/>
    <p:sldId id="314" r:id="rId19"/>
    <p:sldId id="304" r:id="rId20"/>
    <p:sldId id="315" r:id="rId21"/>
    <p:sldId id="317" r:id="rId22"/>
    <p:sldId id="319" r:id="rId23"/>
    <p:sldId id="321" r:id="rId24"/>
    <p:sldId id="318" r:id="rId25"/>
    <p:sldId id="322" r:id="rId26"/>
    <p:sldId id="320" r:id="rId27"/>
    <p:sldId id="323" r:id="rId28"/>
    <p:sldId id="324" r:id="rId29"/>
    <p:sldId id="355" r:id="rId30"/>
    <p:sldId id="326" r:id="rId31"/>
    <p:sldId id="327" r:id="rId32"/>
    <p:sldId id="328" r:id="rId33"/>
    <p:sldId id="335" r:id="rId34"/>
    <p:sldId id="333" r:id="rId35"/>
    <p:sldId id="329" r:id="rId36"/>
    <p:sldId id="332" r:id="rId37"/>
    <p:sldId id="330" r:id="rId38"/>
    <p:sldId id="339" r:id="rId39"/>
    <p:sldId id="331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6" r:id="rId51"/>
    <p:sldId id="350" r:id="rId52"/>
    <p:sldId id="351" r:id="rId53"/>
    <p:sldId id="352" r:id="rId54"/>
    <p:sldId id="354" r:id="rId55"/>
    <p:sldId id="353" r:id="rId56"/>
    <p:sldId id="357" r:id="rId57"/>
    <p:sldId id="359" r:id="rId58"/>
    <p:sldId id="358" r:id="rId59"/>
    <p:sldId id="360" r:id="rId60"/>
    <p:sldId id="361" r:id="rId61"/>
    <p:sldId id="370" r:id="rId62"/>
    <p:sldId id="362" r:id="rId63"/>
    <p:sldId id="364" r:id="rId64"/>
    <p:sldId id="365" r:id="rId65"/>
    <p:sldId id="366" r:id="rId66"/>
    <p:sldId id="367" r:id="rId67"/>
    <p:sldId id="368" r:id="rId68"/>
    <p:sldId id="369" r:id="rId69"/>
    <p:sldId id="371" r:id="rId70"/>
    <p:sldId id="372" r:id="rId71"/>
    <p:sldId id="381" r:id="rId72"/>
    <p:sldId id="382" r:id="rId73"/>
    <p:sldId id="373" r:id="rId74"/>
    <p:sldId id="383" r:id="rId75"/>
    <p:sldId id="384" r:id="rId76"/>
    <p:sldId id="385" r:id="rId77"/>
    <p:sldId id="374" r:id="rId78"/>
    <p:sldId id="376" r:id="rId79"/>
    <p:sldId id="375" r:id="rId80"/>
    <p:sldId id="377" r:id="rId81"/>
    <p:sldId id="378" r:id="rId82"/>
    <p:sldId id="380" r:id="rId83"/>
    <p:sldId id="387" r:id="rId84"/>
    <p:sldId id="379" r:id="rId85"/>
    <p:sldId id="386" r:id="rId86"/>
    <p:sldId id="388" r:id="rId87"/>
    <p:sldId id="389" r:id="rId88"/>
    <p:sldId id="390" r:id="rId89"/>
    <p:sldId id="391" r:id="rId90"/>
    <p:sldId id="392" r:id="rId91"/>
    <p:sldId id="393" r:id="rId92"/>
    <p:sldId id="394" r:id="rId93"/>
    <p:sldId id="395" r:id="rId94"/>
    <p:sldId id="396" r:id="rId95"/>
    <p:sldId id="397" r:id="rId96"/>
    <p:sldId id="398" r:id="rId9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주차" id="{AD1634BF-AD36-4B6D-87D8-C1A2BBB9160C}">
          <p14:sldIdLst>
            <p14:sldId id="297"/>
            <p14:sldId id="295"/>
            <p14:sldId id="301"/>
            <p14:sldId id="296"/>
            <p14:sldId id="284"/>
            <p14:sldId id="316"/>
            <p14:sldId id="298"/>
            <p14:sldId id="309"/>
            <p14:sldId id="311"/>
            <p14:sldId id="299"/>
            <p14:sldId id="308"/>
            <p14:sldId id="310"/>
            <p14:sldId id="312"/>
            <p14:sldId id="300"/>
            <p14:sldId id="313"/>
            <p14:sldId id="302"/>
            <p14:sldId id="303"/>
            <p14:sldId id="314"/>
            <p14:sldId id="304"/>
            <p14:sldId id="315"/>
            <p14:sldId id="317"/>
            <p14:sldId id="319"/>
            <p14:sldId id="321"/>
            <p14:sldId id="318"/>
            <p14:sldId id="322"/>
            <p14:sldId id="320"/>
            <p14:sldId id="323"/>
            <p14:sldId id="324"/>
          </p14:sldIdLst>
        </p14:section>
        <p14:section name="2주차" id="{F9E2CF39-60B7-4232-9EBA-CDB6DDD54A52}">
          <p14:sldIdLst>
            <p14:sldId id="355"/>
            <p14:sldId id="326"/>
            <p14:sldId id="327"/>
            <p14:sldId id="328"/>
            <p14:sldId id="335"/>
            <p14:sldId id="333"/>
            <p14:sldId id="329"/>
            <p14:sldId id="332"/>
            <p14:sldId id="330"/>
            <p14:sldId id="339"/>
            <p14:sldId id="331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3주차" id="{AD43EB4E-BC14-43C4-B3C3-9E76F3E7A0E8}">
          <p14:sldIdLst>
            <p14:sldId id="349"/>
            <p14:sldId id="356"/>
            <p14:sldId id="350"/>
            <p14:sldId id="351"/>
            <p14:sldId id="352"/>
            <p14:sldId id="354"/>
            <p14:sldId id="353"/>
            <p14:sldId id="357"/>
            <p14:sldId id="359"/>
            <p14:sldId id="358"/>
            <p14:sldId id="360"/>
            <p14:sldId id="361"/>
            <p14:sldId id="370"/>
            <p14:sldId id="362"/>
            <p14:sldId id="364"/>
            <p14:sldId id="365"/>
            <p14:sldId id="366"/>
            <p14:sldId id="367"/>
            <p14:sldId id="368"/>
            <p14:sldId id="369"/>
            <p14:sldId id="371"/>
            <p14:sldId id="372"/>
          </p14:sldIdLst>
        </p14:section>
        <p14:section name="4주차" id="{FF893A99-55ED-489D-935D-1113FB5B150D}">
          <p14:sldIdLst>
            <p14:sldId id="381"/>
            <p14:sldId id="382"/>
            <p14:sldId id="373"/>
            <p14:sldId id="383"/>
            <p14:sldId id="384"/>
            <p14:sldId id="385"/>
            <p14:sldId id="374"/>
            <p14:sldId id="376"/>
            <p14:sldId id="375"/>
            <p14:sldId id="377"/>
            <p14:sldId id="378"/>
            <p14:sldId id="380"/>
            <p14:sldId id="387"/>
            <p14:sldId id="379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4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2025-05-10 Sat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2025.04.19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2564936" y="2562580"/>
            <a:ext cx="7062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ADsP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준전문가 자격시험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CD885-0E1C-0480-543B-C525DF86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35CA97-C692-15DE-6A94-63BB5390CF3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AD36-C751-B5A1-6D1B-05D6A0BA581A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베이스의 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통합된 데이터 </a:t>
            </a:r>
            <a:r>
              <a:rPr lang="en-US" altLang="ko-KR" dirty="0"/>
              <a:t>: </a:t>
            </a:r>
            <a:r>
              <a:rPr lang="ko-KR" altLang="en-US" dirty="0"/>
              <a:t>데이터가 중복되지 않는다</a:t>
            </a:r>
            <a:r>
              <a:rPr lang="en-US" altLang="ko-KR" dirty="0"/>
              <a:t>. (</a:t>
            </a:r>
            <a:r>
              <a:rPr lang="ko-KR" altLang="en-US" dirty="0"/>
              <a:t>유일성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저장된 데이터</a:t>
            </a:r>
            <a:r>
              <a:rPr lang="en-US" altLang="ko-KR" dirty="0"/>
              <a:t> : </a:t>
            </a:r>
            <a:r>
              <a:rPr lang="ko-KR" altLang="en-US" dirty="0"/>
              <a:t>저장매체에 저장되어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공용 데이터 </a:t>
            </a:r>
            <a:r>
              <a:rPr lang="en-US" altLang="ko-KR" dirty="0"/>
              <a:t>: </a:t>
            </a:r>
            <a:r>
              <a:rPr lang="ko-KR" altLang="en-US" dirty="0"/>
              <a:t>공유할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변화하는 데이터 </a:t>
            </a:r>
            <a:r>
              <a:rPr lang="en-US" altLang="ko-KR" dirty="0"/>
              <a:t>: </a:t>
            </a:r>
            <a:r>
              <a:rPr lang="ko-KR" altLang="en-US" dirty="0"/>
              <a:t>최신의 데이터를 유지해야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 활용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OLTP</a:t>
            </a:r>
            <a:r>
              <a:rPr lang="ko-KR" altLang="en-US" dirty="0"/>
              <a:t> </a:t>
            </a:r>
            <a:r>
              <a:rPr lang="en-US" altLang="ko-KR" dirty="0"/>
              <a:t>(Online Transaction Processing) : </a:t>
            </a:r>
            <a:r>
              <a:rPr lang="ko-KR" altLang="en-US" dirty="0"/>
              <a:t>단순 자동화 중심 시스템 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주문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OLAP (Online Analytical Processing) : </a:t>
            </a:r>
            <a:r>
              <a:rPr lang="ko-KR" altLang="en-US" dirty="0"/>
              <a:t>분석 중심의 시스템 </a:t>
            </a:r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RDB (Relational Data Base)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Oracle</a:t>
            </a:r>
            <a:r>
              <a:rPr lang="en-US" altLang="ko-KR" dirty="0"/>
              <a:t>, </a:t>
            </a:r>
            <a:r>
              <a:rPr lang="en-US" altLang="ko-KR" b="1" dirty="0"/>
              <a:t>MySQL</a:t>
            </a:r>
            <a:r>
              <a:rPr lang="en-US" altLang="ko-KR" dirty="0"/>
              <a:t>, MS-SQL, DB2, </a:t>
            </a:r>
            <a:r>
              <a:rPr lang="en-US" altLang="ko-KR" b="1" dirty="0"/>
              <a:t>MariaDB</a:t>
            </a:r>
            <a:r>
              <a:rPr lang="en-US" altLang="ko-KR" dirty="0"/>
              <a:t>, IBM, </a:t>
            </a:r>
            <a:r>
              <a:rPr lang="en-US" altLang="ko-KR" b="1" dirty="0"/>
              <a:t>SQLite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NoSQL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MongoDB,</a:t>
            </a:r>
            <a:r>
              <a:rPr lang="ko-KR" altLang="en-US" dirty="0"/>
              <a:t> </a:t>
            </a:r>
            <a:r>
              <a:rPr lang="en-US" altLang="ko-KR" dirty="0"/>
              <a:t>CouchDB, Dynamo, Bigtable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E175-007C-63E3-BA4F-212B9C7F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26A261-13B0-4518-0622-91DA2CC97B5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1AFC7-DB94-311B-83A4-625084CC0ACF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이해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DDL (Data Definition Language) : CREATE, ALTER, RENAME, DROP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DML (Date Manipulation Language) : SELECT, INSERT, UPDATE, DELETE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DCL (Data Control Language) : GRANT, REVOKE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TCL (Transaction Control Language) : COMMIT, SAVEPOINT, ROLLBACK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기본 문법</a:t>
            </a:r>
            <a:endParaRPr lang="en-US" altLang="ko-KR" dirty="0"/>
          </a:p>
          <a:p>
            <a:r>
              <a:rPr lang="en-US" altLang="ko-KR" dirty="0"/>
              <a:t>SELECT [</a:t>
            </a:r>
            <a:r>
              <a:rPr lang="ko-KR" altLang="en-US" dirty="0"/>
              <a:t>컬럼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FROM [</a:t>
            </a:r>
            <a:r>
              <a:rPr lang="ko-KR" altLang="en-US" dirty="0"/>
              <a:t>테이블</a:t>
            </a:r>
            <a:r>
              <a:rPr lang="en-US" altLang="ko-KR" dirty="0"/>
              <a:t>] WHERE [</a:t>
            </a:r>
            <a:r>
              <a:rPr lang="ko-KR" altLang="en-US" dirty="0" err="1"/>
              <a:t>조건절</a:t>
            </a:r>
            <a:r>
              <a:rPr lang="en-US" altLang="ko-KR" dirty="0"/>
              <a:t>] GROUP BY [</a:t>
            </a:r>
            <a:r>
              <a:rPr lang="ko-KR" altLang="en-US" dirty="0" err="1"/>
              <a:t>대상컬럼</a:t>
            </a:r>
            <a:r>
              <a:rPr lang="en-US" altLang="ko-KR" dirty="0"/>
              <a:t>] HAVING [</a:t>
            </a:r>
            <a:r>
              <a:rPr lang="ko-KR" altLang="en-US" dirty="0" err="1"/>
              <a:t>조건절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(DM)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(DW)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한 곳에 집합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 마트로 분할 및 개인</a:t>
            </a:r>
            <a:r>
              <a:rPr lang="en-US" altLang="ko-KR" dirty="0"/>
              <a:t>, </a:t>
            </a:r>
            <a:r>
              <a:rPr lang="ko-KR" altLang="en-US" dirty="0"/>
              <a:t>조직에 전달</a:t>
            </a:r>
            <a:endParaRPr lang="en-US" altLang="ko-KR" dirty="0"/>
          </a:p>
        </p:txBody>
      </p:sp>
      <p:pic>
        <p:nvPicPr>
          <p:cNvPr id="1028" name="Picture 4" descr="1. 데이터의 저장 - 데이터베이스, 데이터 웨어하우스, 데이터마트">
            <a:extLst>
              <a:ext uri="{FF2B5EF4-FFF2-40B4-BE49-F238E27FC236}">
                <a16:creationId xmlns:a16="http://schemas.microsoft.com/office/drawing/2014/main" id="{0CA5F8AA-5906-7137-19A1-637282C5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4091889"/>
            <a:ext cx="4998027" cy="169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0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CFE1-92DF-4985-9896-C1DC3755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2B5198-1424-6A3D-07FF-D6D6E1846E9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32D2E-D679-C083-EA5E-7D0CB07867E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데이터베이스의 특징을 순서대로 올바르게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변화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통합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기업이 보유한 원천 데이터들은 클라우드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로컬 등 다양한 환경에 분산되어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이러한 데이터를 한곳으로 모아 통합 관리하는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r>
              <a:rPr lang="en-US" altLang="ko-KR" dirty="0"/>
              <a:t>1.  DW	2.  OLAP	3.  OLTP	4.  BI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32FB26-C272-0E7E-B80A-315E6C84389B}"/>
              </a:ext>
            </a:extLst>
          </p:cNvPr>
          <p:cNvSpPr/>
          <p:nvPr/>
        </p:nvSpPr>
        <p:spPr>
          <a:xfrm>
            <a:off x="872836" y="1527464"/>
            <a:ext cx="9944100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데이터는 중복되어 저장되지 않음을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컴퓨터로 접근 가능한 매체에 저장됨을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다수의 사용자가 공동 목적으로 활용할 수 있음을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삭제를 통해 항상 최신의 정확한 데이터로 유지됨을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94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F446-BC50-7C37-947C-07940726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DCE5B5-409E-C92B-1EA5-BEEDAB9004C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CF53-45E5-68CF-667B-AAE61E7D12F9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나머지와 종류가 다른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MariaDB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Cassandra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MongoDB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HBase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마트에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데이터 마트의 일부분이다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사용자의 의사결정에 도움을 주기 위해 분산된 데이터들을 한 곳에 공통된 형식으로 변환하여 모아놓은 집합이다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마트는 반드시 데이터베이스 관리 시스템으로 관리되어야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특정 목적을 달성하기 위해 개인 또는 조직에게 전달되기 위한 최종 데이터 형태다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07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0055-81FF-694F-D5B8-7267A2C6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64753E-E925-5C7F-FB55-D2FF1457B42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37C9F-CC98-D265-99E5-FCDB320A110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</a:t>
            </a:r>
            <a:endParaRPr lang="en-US" altLang="ko-KR" dirty="0"/>
          </a:p>
          <a:p>
            <a:r>
              <a:rPr lang="en-US" altLang="ko-KR" dirty="0"/>
              <a:t>Volume : </a:t>
            </a:r>
            <a:r>
              <a:rPr lang="ko-KR" altLang="en-US" dirty="0"/>
              <a:t>양</a:t>
            </a:r>
            <a:endParaRPr lang="en-US" altLang="ko-KR" dirty="0"/>
          </a:p>
          <a:p>
            <a:r>
              <a:rPr lang="en-US" altLang="ko-KR" dirty="0"/>
              <a:t>Variety : </a:t>
            </a:r>
            <a:r>
              <a:rPr lang="ko-KR" altLang="en-US" dirty="0"/>
              <a:t>유형</a:t>
            </a:r>
            <a:endParaRPr lang="en-US" altLang="ko-KR" dirty="0"/>
          </a:p>
          <a:p>
            <a:r>
              <a:rPr lang="en-US" altLang="ko-KR" dirty="0"/>
              <a:t>Velocity : 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(Value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가치 추가 시 </a:t>
            </a:r>
            <a:r>
              <a:rPr lang="en-US" altLang="ko-KR" dirty="0"/>
              <a:t>4V)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빅데이터가 만들어내는 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사전처리 → 사후처리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표본조사 → 전수조사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질 → 양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인과관계 → 상관관계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가치 산정의 어려움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활용 방식 </a:t>
            </a:r>
            <a:r>
              <a:rPr lang="en-US" altLang="ko-KR" dirty="0"/>
              <a:t>: </a:t>
            </a:r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활용하는지 몰라서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가치 창출 방식 </a:t>
            </a:r>
            <a:r>
              <a:rPr lang="en-US" altLang="ko-KR" dirty="0"/>
              <a:t>: </a:t>
            </a:r>
            <a:r>
              <a:rPr lang="ko-KR" altLang="en-US" dirty="0"/>
              <a:t>없던 가치를 새롭게 창출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 기술의 발전 </a:t>
            </a:r>
            <a:r>
              <a:rPr lang="en-US" altLang="ko-KR" dirty="0"/>
              <a:t>: </a:t>
            </a:r>
            <a:r>
              <a:rPr lang="ko-KR" altLang="en-US" dirty="0"/>
              <a:t>가치 유무 차이를 나누기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09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B1EC-019B-B033-7D03-07EE0F34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D1D95B-9AEE-6B0D-5064-8FF13FC0650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63935-B265-9A72-EC2F-41787F0EA5B2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설명에서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들어갈 알맞은 단어는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사전처리</a:t>
            </a:r>
            <a:r>
              <a:rPr lang="en-US" altLang="ko-KR" dirty="0"/>
              <a:t>, (B) : </a:t>
            </a:r>
            <a:r>
              <a:rPr lang="ko-KR" altLang="en-US" dirty="0"/>
              <a:t>사후처리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사후처리</a:t>
            </a:r>
            <a:r>
              <a:rPr lang="en-US" altLang="ko-KR" dirty="0"/>
              <a:t>, (B) : </a:t>
            </a:r>
            <a:r>
              <a:rPr lang="ko-KR" altLang="en-US" dirty="0"/>
              <a:t>사전처리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상관분석</a:t>
            </a:r>
            <a:r>
              <a:rPr lang="en-US" altLang="ko-KR" dirty="0"/>
              <a:t>, (B) : </a:t>
            </a:r>
            <a:r>
              <a:rPr lang="ko-KR" altLang="en-US" dirty="0"/>
              <a:t>인과분석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인과분석</a:t>
            </a:r>
            <a:r>
              <a:rPr lang="en-US" altLang="ko-KR" dirty="0"/>
              <a:t>, (B) : </a:t>
            </a:r>
            <a:r>
              <a:rPr lang="ko-KR" altLang="en-US" dirty="0"/>
              <a:t>상관분석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초기 빅데이터의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(Volume)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다양성</a:t>
            </a:r>
            <a:r>
              <a:rPr lang="en-US" altLang="ko-KR" dirty="0"/>
              <a:t>(Variety)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속도</a:t>
            </a:r>
            <a:r>
              <a:rPr lang="en-US" altLang="ko-KR" dirty="0"/>
              <a:t>(Velocity)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진실성</a:t>
            </a:r>
            <a:r>
              <a:rPr lang="en-US" altLang="ko-KR" dirty="0"/>
              <a:t>(Veracity)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A4E918-BD48-B6DC-205B-BF8626DBED98}"/>
              </a:ext>
            </a:extLst>
          </p:cNvPr>
          <p:cNvSpPr/>
          <p:nvPr/>
        </p:nvSpPr>
        <p:spPr>
          <a:xfrm>
            <a:off x="872836" y="1527464"/>
            <a:ext cx="9944100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데이터의 수집 및 저장 기술의 발전에 따라 분석을 위한 하드웨어적 한계는 존재하지 않는다고 봐도 무방하다</a:t>
            </a:r>
            <a:r>
              <a:rPr lang="en-US" altLang="ko-KR" dirty="0"/>
              <a:t>. </a:t>
            </a:r>
            <a:r>
              <a:rPr lang="ko-KR" altLang="en-US" dirty="0"/>
              <a:t>빅데이터가 도래한 </a:t>
            </a:r>
            <a:r>
              <a:rPr lang="en-US" altLang="ko-KR" dirty="0"/>
              <a:t>21</a:t>
            </a:r>
            <a:r>
              <a:rPr lang="ko-KR" altLang="en-US" dirty="0"/>
              <a:t>세기 분석 목적에 맞게 데이터를 선별 및 </a:t>
            </a:r>
            <a:r>
              <a:rPr lang="ko-KR" altLang="en-US" dirty="0" err="1"/>
              <a:t>전처리하여</a:t>
            </a:r>
            <a:r>
              <a:rPr lang="ko-KR" altLang="en-US" dirty="0"/>
              <a:t> 분석하는 </a:t>
            </a:r>
            <a:r>
              <a:rPr lang="en-US" altLang="ko-KR" dirty="0"/>
              <a:t>(A) </a:t>
            </a:r>
            <a:r>
              <a:rPr lang="ko-KR" altLang="en-US" dirty="0"/>
              <a:t>방식에서 가능한 한 많은 데이터를 분석 대상으로 보는 </a:t>
            </a:r>
            <a:r>
              <a:rPr lang="en-US" altLang="ko-KR" dirty="0"/>
              <a:t>(B) </a:t>
            </a:r>
            <a:r>
              <a:rPr lang="ko-KR" altLang="en-US" dirty="0"/>
              <a:t>방식으로의 변화가 발생했다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1771-5E84-75E1-0309-8B6FF094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34971-62A3-592E-7C35-E94FE3031B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73209-A42F-A6A2-BE9F-CC1642DDACF5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빅데이터 기본 테크닉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연관 규칙 학습 </a:t>
            </a:r>
            <a:r>
              <a:rPr lang="en-US" altLang="ko-KR" dirty="0"/>
              <a:t>: </a:t>
            </a:r>
            <a:r>
              <a:rPr lang="ko-KR" altLang="en-US" dirty="0"/>
              <a:t>변수 간 상관관계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유형분석 </a:t>
            </a:r>
            <a:r>
              <a:rPr lang="en-US" altLang="ko-KR" dirty="0"/>
              <a:t>: </a:t>
            </a:r>
            <a:r>
              <a:rPr lang="ko-KR" altLang="en-US" dirty="0"/>
              <a:t>범주를 찾아 분류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유전 알고리즘 </a:t>
            </a:r>
            <a:r>
              <a:rPr lang="en-US" altLang="ko-KR" dirty="0"/>
              <a:t>: </a:t>
            </a:r>
            <a:r>
              <a:rPr lang="ko-KR" altLang="en-US" dirty="0"/>
              <a:t>최적화를 위한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기계학습 </a:t>
            </a:r>
            <a:r>
              <a:rPr lang="en-US" altLang="ko-KR" dirty="0"/>
              <a:t>(Machine Learning) : </a:t>
            </a:r>
            <a:r>
              <a:rPr lang="ko-KR" altLang="en-US" dirty="0"/>
              <a:t>데이터로부터 규칙을 찾아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회귀분석 </a:t>
            </a:r>
            <a:r>
              <a:rPr lang="en-US" altLang="ko-KR" dirty="0"/>
              <a:t>: </a:t>
            </a:r>
            <a:r>
              <a:rPr lang="ko-KR" altLang="en-US" dirty="0"/>
              <a:t>독립변수의 원인으로 종속변수의 결과를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감정분석 </a:t>
            </a:r>
            <a:r>
              <a:rPr lang="en-US" altLang="ko-KR" dirty="0"/>
              <a:t>: </a:t>
            </a:r>
            <a:r>
              <a:rPr lang="ko-KR" altLang="en-US" dirty="0"/>
              <a:t>비정형 데이터 마이닝</a:t>
            </a:r>
            <a:r>
              <a:rPr lang="en-US" altLang="ko-KR" dirty="0"/>
              <a:t>, </a:t>
            </a:r>
            <a:r>
              <a:rPr lang="ko-KR" altLang="en-US" dirty="0"/>
              <a:t>긍정</a:t>
            </a:r>
            <a:r>
              <a:rPr lang="en-US" altLang="ko-KR" dirty="0"/>
              <a:t>, </a:t>
            </a:r>
            <a:r>
              <a:rPr lang="ko-KR" altLang="en-US" dirty="0"/>
              <a:t>부정 선별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소셜 네트워크 분석 </a:t>
            </a:r>
            <a:r>
              <a:rPr lang="en-US" altLang="ko-KR" dirty="0"/>
              <a:t>: </a:t>
            </a:r>
            <a:r>
              <a:rPr lang="ko-KR" altLang="en-US" dirty="0"/>
              <a:t>사회 관계망 분석</a:t>
            </a:r>
            <a:r>
              <a:rPr lang="en-US" altLang="ko-KR" dirty="0"/>
              <a:t>, </a:t>
            </a:r>
            <a:r>
              <a:rPr lang="ko-KR" altLang="en-US" dirty="0"/>
              <a:t>관계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96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1EE2-FA35-7C78-0916-A41D2F08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7B781-0599-3F8B-027C-F59A4A8CAE2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AC5A4-D52A-53E4-67F0-A7A1B881C3C8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빅데이터의 위기요인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통제방안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사생활 침해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 행동패턴 파악</a:t>
            </a:r>
            <a:r>
              <a:rPr lang="en-US" altLang="ko-KR" dirty="0"/>
              <a:t>, SNS</a:t>
            </a:r>
            <a:r>
              <a:rPr lang="ko-KR" altLang="en-US" dirty="0"/>
              <a:t>를 통해 얻은 정보로 </a:t>
            </a:r>
            <a:r>
              <a:rPr lang="ko-KR" altLang="en-US" dirty="0" err="1"/>
              <a:t>빈집털이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동의 → 책임 </a:t>
            </a:r>
            <a:r>
              <a:rPr lang="en-US" altLang="ko-KR" dirty="0"/>
              <a:t>(</a:t>
            </a:r>
            <a:r>
              <a:rPr lang="ko-KR" altLang="en-US" dirty="0"/>
              <a:t>개인정보 제공자의 동의 보단 개인정보 사용자의 책임으로 해결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책임원칙 훼손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책임이 없는데도 불구하고 불이익</a:t>
            </a:r>
            <a:r>
              <a:rPr lang="en-US" altLang="ko-KR" dirty="0"/>
              <a:t>. Ex) </a:t>
            </a:r>
            <a:r>
              <a:rPr lang="ko-KR" altLang="en-US" dirty="0"/>
              <a:t>신용카드 발급여부에 따른 불이익</a:t>
            </a:r>
            <a:r>
              <a:rPr lang="en-US" altLang="ko-KR" dirty="0"/>
              <a:t>, </a:t>
            </a:r>
            <a:r>
              <a:rPr lang="ko-KR" altLang="en-US" dirty="0"/>
              <a:t>범죄 예측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결과 기반 책임 원칙 고수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오용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과신</a:t>
            </a:r>
            <a:r>
              <a:rPr lang="en-US" altLang="ko-KR" dirty="0"/>
              <a:t>. Ex) </a:t>
            </a:r>
            <a:r>
              <a:rPr lang="ko-KR" altLang="en-US" dirty="0"/>
              <a:t>비행기 탑승 금지자 목록에 미 상원 의원 포함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  </a:t>
            </a: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알고리즘 접근 허용 </a:t>
            </a:r>
            <a:r>
              <a:rPr lang="en-US" altLang="ko-KR" dirty="0"/>
              <a:t>(</a:t>
            </a:r>
            <a:r>
              <a:rPr lang="ko-KR" altLang="en-US" dirty="0"/>
              <a:t>전문인력 </a:t>
            </a:r>
            <a:r>
              <a:rPr lang="en-US" altLang="ko-KR" dirty="0"/>
              <a:t>: </a:t>
            </a:r>
            <a:r>
              <a:rPr lang="en-US" altLang="ko-KR" dirty="0" err="1"/>
              <a:t>Algorithmist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2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5B863-98A9-4837-FCB5-A32D5FCF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E61906-8F97-F66A-9219-5D86F154CA3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3A535-0A85-78AD-24C7-891D4824CCBA}"/>
              </a:ext>
            </a:extLst>
          </p:cNvPr>
          <p:cNvSpPr txBox="1"/>
          <p:nvPr/>
        </p:nvSpPr>
        <p:spPr>
          <a:xfrm>
            <a:off x="395111" y="970845"/>
            <a:ext cx="109953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빅데이터의 위기 요인과 그에 대한 통제 방안을 올바르게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짝지은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/>
              <a:t> ㄴ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아래 보기에서 설명하는 직업은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알고리즈미스트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사이언티스트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엔지니어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47E7F6-A3D3-C303-E5BC-57C824E794C3}"/>
              </a:ext>
            </a:extLst>
          </p:cNvPr>
          <p:cNvSpPr/>
          <p:nvPr/>
        </p:nvSpPr>
        <p:spPr>
          <a:xfrm>
            <a:off x="872836" y="1527465"/>
            <a:ext cx="9944100" cy="9455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사생활 침해 </a:t>
            </a:r>
            <a:r>
              <a:rPr lang="en-US" altLang="ko-KR" dirty="0"/>
              <a:t>– </a:t>
            </a:r>
            <a:r>
              <a:rPr lang="ko-KR" altLang="en-US" dirty="0"/>
              <a:t>사용자 책임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en-US" altLang="ko-KR" dirty="0"/>
              <a:t>. </a:t>
            </a:r>
            <a:r>
              <a:rPr lang="ko-KR" altLang="en-US" dirty="0"/>
              <a:t>책임 원칙 훼손 </a:t>
            </a:r>
            <a:r>
              <a:rPr lang="en-US" altLang="ko-KR" dirty="0"/>
              <a:t>– </a:t>
            </a:r>
            <a:r>
              <a:rPr lang="ko-KR" altLang="en-US" dirty="0"/>
              <a:t>결과 기반 책임 원칙 고수</a:t>
            </a:r>
            <a:endParaRPr lang="en-US" altLang="ko-KR" dirty="0"/>
          </a:p>
          <a:p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ko-KR" altLang="en-US" dirty="0"/>
              <a:t>데이터 오용 </a:t>
            </a:r>
            <a:r>
              <a:rPr lang="en-US" altLang="ko-KR" dirty="0"/>
              <a:t>– </a:t>
            </a:r>
            <a:r>
              <a:rPr lang="ko-KR" altLang="en-US" dirty="0"/>
              <a:t>알고리즘 접근 제한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3F2545-DE3B-B0B5-4E3B-E6B79107C202}"/>
              </a:ext>
            </a:extLst>
          </p:cNvPr>
          <p:cNvSpPr/>
          <p:nvPr/>
        </p:nvSpPr>
        <p:spPr>
          <a:xfrm>
            <a:off x="872836" y="4457700"/>
            <a:ext cx="9944100" cy="5957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다양한 산업 분야에서 생성된 알고리즘으로 부당한 피해를 입지 않도록 돕는 직업이다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이들은 알고리즘을 해석해 피해를 본 사람을 구제하는 전문가다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8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2CF2-2F00-3F97-92BB-CD2C572F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6DFF8-A2AB-4746-4112-525241E2C77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FF77-86D5-E4F9-C3D3-53EDD44400BA}"/>
              </a:ext>
            </a:extLst>
          </p:cNvPr>
          <p:cNvSpPr txBox="1"/>
          <p:nvPr/>
        </p:nvSpPr>
        <p:spPr>
          <a:xfrm>
            <a:off x="374329" y="1947590"/>
            <a:ext cx="109953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일차원적 분석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E36CF7-1749-8E85-FA89-D0311EA62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9010"/>
              </p:ext>
            </p:extLst>
          </p:nvPr>
        </p:nvGraphicFramePr>
        <p:xfrm>
          <a:off x="1872801" y="2306807"/>
          <a:ext cx="8351854" cy="1584960"/>
        </p:xfrm>
        <a:graphic>
          <a:graphicData uri="http://schemas.openxmlformats.org/drawingml/2006/table">
            <a:tbl>
              <a:tblPr/>
              <a:tblGrid>
                <a:gridCol w="1827484">
                  <a:extLst>
                    <a:ext uri="{9D8B030D-6E8A-4147-A177-3AD203B41FA5}">
                      <a16:colId xmlns:a16="http://schemas.microsoft.com/office/drawing/2014/main" val="3204206187"/>
                    </a:ext>
                  </a:extLst>
                </a:gridCol>
                <a:gridCol w="6524370">
                  <a:extLst>
                    <a:ext uri="{9D8B030D-6E8A-4147-A177-3AD203B41FA5}">
                      <a16:colId xmlns:a16="http://schemas.microsoft.com/office/drawing/2014/main" val="1424364576"/>
                    </a:ext>
                  </a:extLst>
                </a:gridCol>
              </a:tblGrid>
              <a:tr h="316517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산업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일차원적 분석 애플리케이션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5076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금융 서비스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신용점수 산정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사기 탐지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가격 책정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3475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에너지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트레이딩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공급</a:t>
                      </a:r>
                      <a:r>
                        <a:rPr lang="en-US" altLang="ko-KR" sz="1400" dirty="0">
                          <a:effectLst/>
                        </a:rPr>
                        <a:t>/</a:t>
                      </a:r>
                      <a:r>
                        <a:rPr lang="ko-KR" altLang="en-US" sz="1400" dirty="0">
                          <a:effectLst/>
                        </a:rPr>
                        <a:t>수요 예측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1553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병원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가격 책정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고객 로열티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수익 관리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7859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정부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사기탐지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사례관리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범죄방지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수익 최적화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06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03C19E-A935-D7C9-4FE8-5F477D208D4B}"/>
              </a:ext>
            </a:extLst>
          </p:cNvPr>
          <p:cNvSpPr txBox="1"/>
          <p:nvPr/>
        </p:nvSpPr>
        <p:spPr>
          <a:xfrm>
            <a:off x="374329" y="1158335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분석의 핵심은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‘Big’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아닌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인사이트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ko-KR" dirty="0"/>
          </a:p>
          <a:p>
            <a:r>
              <a:rPr lang="ko-KR" altLang="en-US" dirty="0"/>
              <a:t>데이터의 양보다 데이터의 가치가 더 중요하다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A13B9-CD9D-79BD-A652-AFF8D98E0C9E}"/>
              </a:ext>
            </a:extLst>
          </p:cNvPr>
          <p:cNvSpPr txBox="1"/>
          <p:nvPr/>
        </p:nvSpPr>
        <p:spPr>
          <a:xfrm>
            <a:off x="374329" y="3987081"/>
            <a:ext cx="9453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사이언스 구성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Analytics :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확률 모델</a:t>
            </a:r>
            <a:r>
              <a:rPr lang="en-US" altLang="ko-KR" dirty="0"/>
              <a:t>, </a:t>
            </a:r>
            <a:r>
              <a:rPr lang="ko-KR" altLang="en-US" dirty="0"/>
              <a:t>분석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IT(Data Management) :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데이터 엔지니어링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비즈니스 분석 </a:t>
            </a:r>
            <a:r>
              <a:rPr lang="en-US" altLang="ko-KR" dirty="0"/>
              <a:t>: </a:t>
            </a:r>
            <a:r>
              <a:rPr lang="ko-KR" altLang="en-US" dirty="0"/>
              <a:t>커뮤니케이션</a:t>
            </a:r>
            <a:r>
              <a:rPr lang="en-US" altLang="ko-KR" dirty="0"/>
              <a:t>, </a:t>
            </a:r>
            <a:r>
              <a:rPr lang="ko-KR" altLang="en-US" dirty="0"/>
              <a:t>프레젠테이션</a:t>
            </a:r>
            <a:r>
              <a:rPr lang="en-US" altLang="ko-KR" dirty="0"/>
              <a:t>, </a:t>
            </a:r>
            <a:r>
              <a:rPr lang="ko-KR" altLang="en-US" dirty="0"/>
              <a:t>스토리텔링</a:t>
            </a:r>
            <a:r>
              <a:rPr lang="en-US" altLang="ko-KR" dirty="0"/>
              <a:t>, </a:t>
            </a:r>
            <a:r>
              <a:rPr lang="ko-KR" altLang="en-US" dirty="0"/>
              <a:t>시각화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요구 역량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하드스킬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빅데이터 이론 지식</a:t>
            </a:r>
            <a:r>
              <a:rPr lang="en-US" altLang="ko-KR" dirty="0"/>
              <a:t>, </a:t>
            </a:r>
            <a:r>
              <a:rPr lang="ko-KR" altLang="en-US" dirty="0"/>
              <a:t>분석기술 숙련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소프트 스킬 </a:t>
            </a:r>
            <a:r>
              <a:rPr lang="en-US" altLang="ko-KR" dirty="0"/>
              <a:t>: </a:t>
            </a:r>
            <a:r>
              <a:rPr lang="ko-KR" altLang="en-US" dirty="0"/>
              <a:t>통찰력 있는 분석</a:t>
            </a:r>
            <a:r>
              <a:rPr lang="en-US" altLang="ko-KR" dirty="0"/>
              <a:t>, </a:t>
            </a:r>
            <a:r>
              <a:rPr lang="ko-KR" altLang="en-US" dirty="0"/>
              <a:t>설득력 있는 분석</a:t>
            </a:r>
            <a:r>
              <a:rPr lang="en-US" altLang="ko-KR" dirty="0"/>
              <a:t>, </a:t>
            </a:r>
            <a:r>
              <a:rPr lang="ko-KR" altLang="en-US" dirty="0"/>
              <a:t>다분야 협력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160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DCA7-687E-054E-E2D1-7F6B58818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A275E-399F-59AF-863B-07F15B40784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강사 소개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913E2-372A-974E-AB36-20C098BFEDBC}"/>
              </a:ext>
            </a:extLst>
          </p:cNvPr>
          <p:cNvSpPr txBox="1"/>
          <p:nvPr/>
        </p:nvSpPr>
        <p:spPr>
          <a:xfrm>
            <a:off x="1358537" y="1062446"/>
            <a:ext cx="90743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약력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충북대학교 정보통계학 전공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통계인재개발원 </a:t>
            </a:r>
            <a:r>
              <a:rPr lang="en-US" altLang="ko-KR" dirty="0"/>
              <a:t>SAS </a:t>
            </a:r>
            <a:r>
              <a:rPr lang="ko-KR" altLang="en-US" dirty="0"/>
              <a:t>초</a:t>
            </a:r>
            <a:r>
              <a:rPr lang="en-US" altLang="ko-KR" dirty="0"/>
              <a:t>·</a:t>
            </a:r>
            <a:r>
              <a:rPr lang="ko-KR" altLang="en-US" dirty="0"/>
              <a:t>중</a:t>
            </a:r>
            <a:r>
              <a:rPr lang="en-US" altLang="ko-KR" dirty="0"/>
              <a:t> ·</a:t>
            </a:r>
            <a:r>
              <a:rPr lang="ko-KR" altLang="en-US" dirty="0"/>
              <a:t>고급 프로그래밍 과정 보조강사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㈜ </a:t>
            </a:r>
            <a:r>
              <a:rPr lang="ko-KR" altLang="en-US" dirty="0" err="1"/>
              <a:t>신테카바이오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신약개발전략기획팀 주임연구원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㈜ </a:t>
            </a:r>
            <a:r>
              <a:rPr lang="ko-KR" altLang="en-US" dirty="0" err="1"/>
              <a:t>마루이엔지</a:t>
            </a:r>
            <a:r>
              <a:rPr lang="ko-KR" altLang="en-US" dirty="0"/>
              <a:t> 시스템 관리 및 개발 주임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::  </a:t>
            </a:r>
            <a:r>
              <a:rPr lang="en-US" altLang="ko-KR" dirty="0" err="1"/>
              <a:t>ADsP</a:t>
            </a:r>
            <a:r>
              <a:rPr lang="en-US" altLang="ko-KR" dirty="0"/>
              <a:t> </a:t>
            </a:r>
            <a:r>
              <a:rPr lang="ko-KR" altLang="en-US" dirty="0"/>
              <a:t>데이터 분석 준전문가</a:t>
            </a:r>
            <a:endParaRPr lang="en-US" altLang="ko-KR" dirty="0"/>
          </a:p>
          <a:p>
            <a:r>
              <a:rPr lang="en-US" altLang="ko-KR" dirty="0"/>
              <a:t>::  SQLD SQL</a:t>
            </a:r>
            <a:r>
              <a:rPr lang="ko-KR" altLang="en-US" dirty="0"/>
              <a:t>개발자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사회조사분석사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::  Python</a:t>
            </a:r>
            <a:r>
              <a:rPr lang="ko-KR" altLang="en-US" dirty="0"/>
              <a:t> 알고리즘</a:t>
            </a:r>
            <a:r>
              <a:rPr lang="en-US" altLang="ko-KR" dirty="0"/>
              <a:t>, </a:t>
            </a:r>
            <a:r>
              <a:rPr lang="ko-KR" altLang="en-US" dirty="0" err="1"/>
              <a:t>백앤드</a:t>
            </a:r>
            <a:r>
              <a:rPr lang="en-US" altLang="ko-KR" dirty="0"/>
              <a:t>, Linux </a:t>
            </a:r>
            <a:r>
              <a:rPr lang="ko-KR" altLang="en-US" dirty="0"/>
              <a:t>시스템 제어 개발</a:t>
            </a:r>
            <a:endParaRPr lang="en-US" altLang="ko-KR" dirty="0"/>
          </a:p>
          <a:p>
            <a:r>
              <a:rPr lang="en-US" altLang="ko-KR" dirty="0"/>
              <a:t>::  R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en-US" altLang="ko-KR" dirty="0"/>
              <a:t>::  SAS,</a:t>
            </a:r>
            <a:r>
              <a:rPr lang="ko-KR" altLang="en-US" dirty="0"/>
              <a:t> </a:t>
            </a:r>
            <a:r>
              <a:rPr lang="en-US" altLang="ko-KR" dirty="0"/>
              <a:t>SPSS</a:t>
            </a:r>
            <a:r>
              <a:rPr lang="ko-KR" altLang="en-US" dirty="0"/>
              <a:t> 통계분석 프로그래밍</a:t>
            </a:r>
            <a:endParaRPr lang="en-US" altLang="ko-KR" dirty="0"/>
          </a:p>
          <a:p>
            <a:r>
              <a:rPr lang="en-US" altLang="ko-KR" dirty="0"/>
              <a:t>::  Java,</a:t>
            </a:r>
            <a:r>
              <a:rPr lang="ko-KR" altLang="en-US" dirty="0"/>
              <a:t> </a:t>
            </a:r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CSS,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 err="1"/>
              <a:t>웹개발</a:t>
            </a:r>
            <a:endParaRPr lang="en-US" altLang="ko-KR" dirty="0"/>
          </a:p>
          <a:p>
            <a:r>
              <a:rPr lang="en-US" altLang="ko-KR" dirty="0"/>
              <a:t>::  Linux </a:t>
            </a:r>
            <a:r>
              <a:rPr lang="ko-KR" altLang="en-US" dirty="0"/>
              <a:t>시스템 관리 및 </a:t>
            </a:r>
            <a:r>
              <a:rPr lang="en-US" altLang="ko-KR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3345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068D-06A3-2A40-3B94-8F9828904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E5294-28BB-F058-6CA8-918D0511FE2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68EB0-1609-CB4E-B42B-917A8F031EC7}"/>
              </a:ext>
            </a:extLst>
          </p:cNvPr>
          <p:cNvSpPr txBox="1"/>
          <p:nvPr/>
        </p:nvSpPr>
        <p:spPr>
          <a:xfrm>
            <a:off x="395111" y="970845"/>
            <a:ext cx="109953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사이언스의 구성 요소로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네트워크 구축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스토리텔링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패턴 인식과 학습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요구 역량 중 소프트 스킬의 요소로 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ㄴ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AB4B10-ADF2-40B1-2012-08A36BD9E318}"/>
              </a:ext>
            </a:extLst>
          </p:cNvPr>
          <p:cNvSpPr/>
          <p:nvPr/>
        </p:nvSpPr>
        <p:spPr>
          <a:xfrm>
            <a:off x="1123950" y="3345874"/>
            <a:ext cx="9944100" cy="96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분석 설계 최적화</a:t>
            </a:r>
            <a:r>
              <a:rPr lang="en-US" altLang="ko-KR" dirty="0"/>
              <a:t>	</a:t>
            </a:r>
            <a:r>
              <a:rPr lang="ko-KR" altLang="en-US" dirty="0"/>
              <a:t>ㄴ</a:t>
            </a:r>
            <a:r>
              <a:rPr lang="en-US" altLang="ko-KR" dirty="0"/>
              <a:t>. </a:t>
            </a:r>
            <a:r>
              <a:rPr lang="ko-KR" altLang="en-US" dirty="0"/>
              <a:t>분석 방법론 습득</a:t>
            </a:r>
            <a:r>
              <a:rPr lang="en-US" altLang="ko-KR" dirty="0"/>
              <a:t>	</a:t>
            </a:r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ko-KR" altLang="en-US" dirty="0"/>
              <a:t>창의적 사고</a:t>
            </a:r>
            <a:endParaRPr lang="en-US" altLang="ko-KR" dirty="0"/>
          </a:p>
          <a:p>
            <a:r>
              <a:rPr lang="ko-KR" altLang="en-US" dirty="0" err="1"/>
              <a:t>ㄹ</a:t>
            </a:r>
            <a:r>
              <a:rPr lang="en-US" altLang="ko-KR" dirty="0"/>
              <a:t>. </a:t>
            </a:r>
            <a:r>
              <a:rPr lang="ko-KR" altLang="en-US" dirty="0"/>
              <a:t>스토리텔링</a:t>
            </a:r>
            <a:r>
              <a:rPr lang="en-US" altLang="ko-KR" dirty="0"/>
              <a:t>		</a:t>
            </a:r>
            <a:r>
              <a:rPr lang="ko-KR" altLang="en-US" dirty="0" err="1"/>
              <a:t>ㅁ</a:t>
            </a:r>
            <a:r>
              <a:rPr lang="en-US" altLang="ko-KR" dirty="0"/>
              <a:t>. </a:t>
            </a:r>
            <a:r>
              <a:rPr lang="ko-KR" altLang="en-US" dirty="0"/>
              <a:t>분석 노하우</a:t>
            </a:r>
            <a:r>
              <a:rPr lang="en-US" altLang="ko-KR" dirty="0"/>
              <a:t>		</a:t>
            </a:r>
            <a:r>
              <a:rPr lang="ko-KR" altLang="en-US" dirty="0" err="1"/>
              <a:t>ㅂ</a:t>
            </a:r>
            <a:r>
              <a:rPr lang="en-US" altLang="ko-KR" dirty="0"/>
              <a:t>. </a:t>
            </a:r>
            <a:r>
              <a:rPr lang="ko-KR" altLang="en-US" dirty="0"/>
              <a:t>커뮤니케이션</a:t>
            </a:r>
          </a:p>
        </p:txBody>
      </p:sp>
    </p:spTree>
    <p:extLst>
      <p:ext uri="{BB962C8B-B14F-4D97-AF65-F5344CB8AC3E}">
        <p14:creationId xmlns:p14="http://schemas.microsoft.com/office/powerpoint/2010/main" val="176262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A944E-7F2E-DF03-97EF-992693C39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C4CCF-40FF-C099-EFA0-036C3352729C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8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3D5A9-9F1E-7FCB-2E22-211C8AC6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379DFF-6EA9-DA6E-BD53-AFE3CBE88FB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45FEC-E837-39AC-3020-839FF321EF3E}"/>
              </a:ext>
            </a:extLst>
          </p:cNvPr>
          <p:cNvSpPr txBox="1"/>
          <p:nvPr/>
        </p:nvSpPr>
        <p:spPr>
          <a:xfrm>
            <a:off x="395111" y="970845"/>
            <a:ext cx="109953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대상과 그 방법에 따른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분석 주제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해결책</a:t>
            </a:r>
            <a:r>
              <a:rPr lang="en-US" altLang="ko-KR" dirty="0"/>
              <a:t>(Solution)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발견</a:t>
            </a:r>
            <a:r>
              <a:rPr lang="en-US" altLang="ko-KR" dirty="0"/>
              <a:t>(Discovery)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통찰</a:t>
            </a:r>
            <a:r>
              <a:rPr lang="en-US" altLang="ko-KR" dirty="0"/>
              <a:t>(Insight)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기업의 합리적 의사결정 방해요소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고정관념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편향된 생각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프레이밍</a:t>
            </a:r>
            <a:r>
              <a:rPr lang="ko-KR" altLang="en-US" dirty="0"/>
              <a:t> 효과 </a:t>
            </a:r>
            <a:r>
              <a:rPr lang="en-US" altLang="ko-KR" dirty="0"/>
              <a:t>: </a:t>
            </a:r>
            <a:r>
              <a:rPr lang="ko-KR" altLang="en-US" dirty="0"/>
              <a:t>동일한 사건이나 상황을 두고도 개인의 판단이나 선택이 달라질 수 있는 현상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 시점별 분석 기획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과제 중심적인 접근 방식 </a:t>
            </a:r>
            <a:r>
              <a:rPr lang="en-US" altLang="ko-KR" dirty="0"/>
              <a:t>: </a:t>
            </a:r>
            <a:r>
              <a:rPr lang="ko-KR" altLang="en-US" dirty="0"/>
              <a:t>단기</a:t>
            </a:r>
            <a:r>
              <a:rPr lang="en-US" altLang="ko-KR" dirty="0"/>
              <a:t>, </a:t>
            </a:r>
            <a:r>
              <a:rPr lang="ko-KR" altLang="en-US" dirty="0"/>
              <a:t>문제 해결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장기적인 마스터플랜 방식 </a:t>
            </a:r>
            <a:r>
              <a:rPr lang="en-US" altLang="ko-KR" dirty="0"/>
              <a:t>: </a:t>
            </a:r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지속적인 분석</a:t>
            </a:r>
            <a:r>
              <a:rPr lang="en-US" altLang="ko-KR" dirty="0"/>
              <a:t>, </a:t>
            </a: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문제 정의 목표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80737D-44BF-808A-1E8B-061AC69A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5" y="878749"/>
            <a:ext cx="4301836" cy="22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08AA-EFA6-AB28-2E21-3AE4E943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6BDA92-808A-0711-C692-3420CA2B443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F59C2-0EE1-1607-B898-814E50DD633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분석의 대상과 분석 방법에 따라 크게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유형으로 나눌 수 있다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유형 중 분석 대상은 명확한 반면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방법이 명확하지 않은 것으로 가장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해결책</a:t>
            </a:r>
            <a:r>
              <a:rPr lang="en-US" altLang="ko-KR" dirty="0"/>
              <a:t>(Solution)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통찰력</a:t>
            </a:r>
            <a:r>
              <a:rPr lang="en-US" altLang="ko-KR" dirty="0"/>
              <a:t>(Insight)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발견</a:t>
            </a:r>
            <a:r>
              <a:rPr lang="en-US" altLang="ko-KR" dirty="0"/>
              <a:t>(Discovery)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“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장기적인 마스터플랜 방식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비하여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과제중심적인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접근 방식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특징으로 적절하지 않은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Quick &amp; Win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Speed &amp; Test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Problem Solving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Accuracy &amp; Deploy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862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A8EB1-F8AF-4A6A-34E6-2908F0A1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4479E-989D-FCA0-F9F8-59562D42002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5DFAB-48CD-D25D-5E94-625E73986E27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방법론이 적용되는 업무 특성에 따른 모델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폭포수 모델 </a:t>
            </a:r>
            <a:r>
              <a:rPr lang="en-US" altLang="ko-KR" dirty="0"/>
              <a:t>: </a:t>
            </a:r>
            <a:r>
              <a:rPr lang="ko-KR" altLang="en-US" dirty="0"/>
              <a:t>단계적 진행 </a:t>
            </a:r>
            <a:r>
              <a:rPr lang="en-US" altLang="ko-KR" dirty="0"/>
              <a:t>(</a:t>
            </a:r>
            <a:r>
              <a:rPr lang="ko-KR" altLang="en-US" dirty="0"/>
              <a:t>문제가 발생할 경우 이전 단계로 돌아갈 수 있다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프로토타입 모델 </a:t>
            </a:r>
            <a:r>
              <a:rPr lang="en-US" altLang="ko-KR" dirty="0"/>
              <a:t>: </a:t>
            </a:r>
            <a:r>
              <a:rPr lang="ko-KR" altLang="en-US" dirty="0"/>
              <a:t>사용자 중심</a:t>
            </a:r>
            <a:r>
              <a:rPr lang="en-US" altLang="ko-KR" dirty="0"/>
              <a:t> (</a:t>
            </a:r>
            <a:r>
              <a:rPr lang="ko-KR" altLang="en-US" dirty="0"/>
              <a:t>일부 개발 → 요구분석 → 개선</a:t>
            </a:r>
            <a:r>
              <a:rPr lang="en-US" altLang="ko-KR" dirty="0"/>
              <a:t>, </a:t>
            </a:r>
            <a:r>
              <a:rPr lang="ko-KR" altLang="en-US" dirty="0"/>
              <a:t>점진적 진행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나선형 모델 </a:t>
            </a:r>
            <a:r>
              <a:rPr lang="en-US" altLang="ko-KR" dirty="0"/>
              <a:t>: </a:t>
            </a:r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ko-KR" altLang="en-US" dirty="0"/>
              <a:t>점증적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계층적 모델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단계</a:t>
            </a:r>
            <a:r>
              <a:rPr lang="en-US" altLang="ko-KR" dirty="0"/>
              <a:t>(Phase)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태스크</a:t>
            </a:r>
            <a:r>
              <a:rPr lang="en-US" altLang="ko-KR" dirty="0"/>
              <a:t>(Task) - </a:t>
            </a:r>
            <a:r>
              <a:rPr lang="ko-KR" altLang="en-US" dirty="0"/>
              <a:t>스텝</a:t>
            </a:r>
            <a:r>
              <a:rPr lang="en-US" altLang="ko-KR" dirty="0"/>
              <a:t>(Step)	:: </a:t>
            </a:r>
            <a:r>
              <a:rPr lang="ko-KR" altLang="en-US" dirty="0"/>
              <a:t>일반적인 빅데이터 분석 방법론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프로세스 그룹</a:t>
            </a:r>
            <a:r>
              <a:rPr lang="en-US" altLang="ko-KR" dirty="0"/>
              <a:t>, </a:t>
            </a:r>
            <a:r>
              <a:rPr lang="ko-KR" altLang="en-US" dirty="0"/>
              <a:t>단계별 산출물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태스크 </a:t>
            </a:r>
            <a:r>
              <a:rPr lang="en-US" altLang="ko-KR" dirty="0"/>
              <a:t>: </a:t>
            </a:r>
            <a:r>
              <a:rPr lang="ko-KR" altLang="en-US" dirty="0"/>
              <a:t>단계를 구성하는 단위 활동</a:t>
            </a:r>
            <a:r>
              <a:rPr lang="en-US" altLang="ko-KR" dirty="0"/>
              <a:t>, </a:t>
            </a:r>
            <a:r>
              <a:rPr lang="ko-KR" altLang="en-US" dirty="0"/>
              <a:t>품질 검토 항목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스텝 </a:t>
            </a:r>
            <a:r>
              <a:rPr lang="en-US" altLang="ko-KR" dirty="0"/>
              <a:t>: </a:t>
            </a:r>
            <a:r>
              <a:rPr lang="ko-KR" altLang="en-US" dirty="0"/>
              <a:t>입</a:t>
            </a:r>
            <a:r>
              <a:rPr lang="en-US" altLang="ko-KR" dirty="0"/>
              <a:t>·</a:t>
            </a:r>
            <a:r>
              <a:rPr lang="ko-KR" altLang="en-US" dirty="0"/>
              <a:t>출력 자료</a:t>
            </a:r>
            <a:r>
              <a:rPr lang="en-US" altLang="ko-KR" dirty="0"/>
              <a:t>, </a:t>
            </a:r>
            <a:r>
              <a:rPr lang="ko-KR" altLang="en-US" dirty="0"/>
              <a:t>처리 및 도구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방법론 구성요소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상세한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도구와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템플릿과 산출물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73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E72C-4EE8-5D50-89F7-99BEF408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D453C-CA55-BAD0-9806-4CC1C16CCBA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DCFC3-1FBC-D67B-96CF-A05F3E9BB1D4}"/>
              </a:ext>
            </a:extLst>
          </p:cNvPr>
          <p:cNvSpPr txBox="1"/>
          <p:nvPr/>
        </p:nvSpPr>
        <p:spPr>
          <a:xfrm>
            <a:off x="395111" y="970845"/>
            <a:ext cx="109953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순차적으로 진행되면서 이전 단계가 완료되어야 다음 단계로 진행할 수 있는 모델은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프로토타입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애자일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나선형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폭포수 모델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빅데이터 분석 방법론에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스텝</a:t>
            </a:r>
            <a:r>
              <a:rPr lang="en-US" altLang="ko-KR" dirty="0"/>
              <a:t>, </a:t>
            </a:r>
            <a:r>
              <a:rPr lang="ko-KR" altLang="en-US" dirty="0"/>
              <a:t>태스크 순으로 구성된다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단계별로 베이스라인을 관리한다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스텝은 단계의 구성단위이다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태스크는 입력과 출력으로 구성된다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20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BF45B-A80E-9FF1-BE44-1DCD9DE4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A69CFD-31A3-8DA0-4A0D-FA0B36A0F70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9B0BB-E331-F7FA-C259-410351ADDC4E}"/>
              </a:ext>
            </a:extLst>
          </p:cNvPr>
          <p:cNvSpPr txBox="1"/>
          <p:nvPr/>
        </p:nvSpPr>
        <p:spPr>
          <a:xfrm>
            <a:off x="395111" y="970845"/>
            <a:ext cx="11221926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KDD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 방법론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Knowledge Discovery in Database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데이터셋 선택 → 데이터 </a:t>
            </a:r>
            <a:r>
              <a:rPr lang="ko-KR" altLang="en-US" dirty="0" err="1"/>
              <a:t>전처리</a:t>
            </a:r>
            <a:r>
              <a:rPr lang="ko-KR" altLang="en-US" dirty="0"/>
              <a:t> → 데이터 변환 → 텍스트 마이닝 → 해석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 방법론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Cross Industry Standard Process for Data Mining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업무 이해 → 데이터 이해 → 데이터 준비 → 모델링 → 평가 → 전개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 방법론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참고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(p.80)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기획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비즈니스 이해 및 범위 설정</a:t>
            </a:r>
            <a:r>
              <a:rPr lang="en-US" altLang="ko-KR" dirty="0"/>
              <a:t> - </a:t>
            </a:r>
            <a:r>
              <a:rPr lang="ko-KR" altLang="en-US" dirty="0"/>
              <a:t>프로젝트 정의 및 계획 수립 </a:t>
            </a:r>
            <a:r>
              <a:rPr lang="en-US" altLang="ko-KR" dirty="0"/>
              <a:t>– </a:t>
            </a:r>
            <a:r>
              <a:rPr lang="ko-KR" altLang="en-US" dirty="0"/>
              <a:t>프로젝트 위험 계획 수립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필요 데이터 정의 </a:t>
            </a:r>
            <a:r>
              <a:rPr lang="en-US" altLang="ko-KR" dirty="0"/>
              <a:t>- </a:t>
            </a:r>
            <a:r>
              <a:rPr lang="ko-KR" altLang="en-US" dirty="0"/>
              <a:t>데이터 스토어 설계 </a:t>
            </a:r>
            <a:r>
              <a:rPr lang="en-US" altLang="ko-KR" dirty="0"/>
              <a:t>- </a:t>
            </a:r>
            <a:r>
              <a:rPr lang="ko-KR" altLang="en-US" dirty="0"/>
              <a:t>데이터 수집 및 적합성 검정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분석용 데이터 준비 </a:t>
            </a:r>
            <a:r>
              <a:rPr lang="en-US" altLang="ko-KR" dirty="0"/>
              <a:t>- </a:t>
            </a:r>
            <a:r>
              <a:rPr lang="ko-KR" altLang="en-US" dirty="0"/>
              <a:t>텍스트 분석 </a:t>
            </a:r>
            <a:r>
              <a:rPr lang="en-US" altLang="ko-KR" dirty="0"/>
              <a:t>- </a:t>
            </a:r>
            <a:r>
              <a:rPr lang="ko-KR" altLang="en-US" dirty="0"/>
              <a:t>탐색적 분석 </a:t>
            </a:r>
            <a:r>
              <a:rPr lang="en-US" altLang="ko-KR" dirty="0"/>
              <a:t>- </a:t>
            </a:r>
            <a:r>
              <a:rPr lang="ko-KR" altLang="en-US" dirty="0"/>
              <a:t>모델링 </a:t>
            </a:r>
            <a:r>
              <a:rPr lang="en-US" altLang="ko-KR" dirty="0"/>
              <a:t>- </a:t>
            </a:r>
            <a:r>
              <a:rPr lang="ko-KR" altLang="en-US" dirty="0"/>
              <a:t>모델 평가 및 검증 </a:t>
            </a:r>
            <a:r>
              <a:rPr lang="en-US" altLang="ko-KR" dirty="0"/>
              <a:t>- </a:t>
            </a:r>
            <a:r>
              <a:rPr lang="ko-KR" altLang="en-US" dirty="0"/>
              <a:t>모델 적용 및 운영방안 수립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 구현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설계 및 구현 </a:t>
            </a:r>
            <a:r>
              <a:rPr lang="en-US" altLang="ko-KR" dirty="0"/>
              <a:t>- </a:t>
            </a:r>
            <a:r>
              <a:rPr lang="ko-KR" altLang="en-US" dirty="0"/>
              <a:t>시스템 테스트 및 운영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평가 및 전개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모델 발전계획 수립 </a:t>
            </a:r>
            <a:r>
              <a:rPr lang="en-US" altLang="ko-KR" dirty="0"/>
              <a:t>- </a:t>
            </a:r>
            <a:r>
              <a:rPr lang="ko-KR" altLang="en-US" dirty="0"/>
              <a:t>프로젝트 평가 및 보고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08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2B95-D486-6AB4-DE70-C6B404254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B55F0C-D386-C3BA-4F77-DFA3BE3DEB3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9D264-30E1-8DA0-65FB-19C77BFAC403}"/>
              </a:ext>
            </a:extLst>
          </p:cNvPr>
          <p:cNvSpPr txBox="1"/>
          <p:nvPr/>
        </p:nvSpPr>
        <p:spPr>
          <a:xfrm>
            <a:off x="395111" y="970845"/>
            <a:ext cx="109953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노이즈와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결측치를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식별하고 제거한 뒤 데이터셋을 선택하는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업무를 수행하는 단계는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업무 이해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이해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KDD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방법론에서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처리를 수행해야 하는 단계로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데이터셋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마이닝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622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8582-9117-8BEB-A54B-0063038C9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C1B876-0FC1-F3D8-9FFD-12DC3629FCE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372F4-A00F-7259-FE09-6B28E5EA17A5}"/>
              </a:ext>
            </a:extLst>
          </p:cNvPr>
          <p:cNvSpPr txBox="1"/>
          <p:nvPr/>
        </p:nvSpPr>
        <p:spPr>
          <a:xfrm>
            <a:off x="395111" y="970845"/>
            <a:ext cx="109953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분석기획 단계에서의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과정 순서가 바르게 연결된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 분석 위험 식별 → 비즈니스 이해 및 범위 설정 → 프로젝트 수행 계획 수립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 위험 식별 → 프로젝트 수행 계획 수립 → 비즈니스 이해 및 범위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비즈니스 이해 및 범위 설정 → 프로젝트 수행 계획 수립 → 데이터 분석 위험 식별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비즈니스 이해 및 범위 설정 → 데이터 분석 위험 식별 → 프로젝트 수행 계획 수립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빅데이터 분석 방법론의 데이터 분석 단계에서 수행하는 주요 태스크가 아닌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텍스트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평가 및 검증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발전 계획 수립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05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9609-784B-A5E9-C6FB-83AA95058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488B9E-F17B-F085-F87E-F07535FEAF2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주차 강의 내용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9513-A7FB-51CA-C131-2F6FB1F5DBF7}"/>
              </a:ext>
            </a:extLst>
          </p:cNvPr>
          <p:cNvSpPr txBox="1"/>
          <p:nvPr/>
        </p:nvSpPr>
        <p:spPr>
          <a:xfrm>
            <a:off x="395111" y="970845"/>
            <a:ext cx="109953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과목 데이터 이해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이해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마트와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가치와 미래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사이언스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과목 데이터 분석 기획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기획의 이해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대상과 그 방법에 따른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분석주제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방법론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 진행 예정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과목 데이터 분석 기획 마무리 →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과목 데이터 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 →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과목 데이터 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 진행 예정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과목 데이터 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 데이터 마이닝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▶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 진행 예정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미이수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진도 및 기출문제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2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ABF96-58E8-5788-FC69-3AE24E22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2111F9-4A4C-7D8A-6765-8D8EC6DD4D8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ADsP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란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F5919-3AD6-E8AC-CA58-8BA24982AD32}"/>
              </a:ext>
            </a:extLst>
          </p:cNvPr>
          <p:cNvSpPr txBox="1"/>
          <p:nvPr/>
        </p:nvSpPr>
        <p:spPr>
          <a:xfrm>
            <a:off x="4573616" y="1939124"/>
            <a:ext cx="347933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</a:t>
            </a:r>
            <a:r>
              <a:rPr lang="en-US" altLang="ko-KR" sz="4000" dirty="0"/>
              <a:t>dvanced</a:t>
            </a:r>
          </a:p>
          <a:p>
            <a:r>
              <a:rPr lang="en-US" altLang="ko-KR" sz="4000" b="1" dirty="0"/>
              <a:t>D</a:t>
            </a:r>
            <a:r>
              <a:rPr lang="en-US" altLang="ko-KR" sz="4000" dirty="0"/>
              <a:t>ata</a:t>
            </a:r>
            <a:r>
              <a:rPr lang="ko-KR" altLang="en-US" sz="4000" dirty="0"/>
              <a:t> </a:t>
            </a:r>
            <a:r>
              <a:rPr lang="en-US" altLang="ko-KR" sz="4000" dirty="0"/>
              <a:t>Analytics</a:t>
            </a:r>
          </a:p>
          <a:p>
            <a:r>
              <a:rPr lang="en-US" altLang="ko-KR" sz="4000" b="1" dirty="0"/>
              <a:t>S</a:t>
            </a:r>
            <a:r>
              <a:rPr lang="en-US" altLang="ko-KR" sz="4000" dirty="0"/>
              <a:t>emi</a:t>
            </a:r>
          </a:p>
          <a:p>
            <a:r>
              <a:rPr lang="en-US" altLang="ko-KR" sz="4400" b="1" dirty="0"/>
              <a:t>P</a:t>
            </a:r>
            <a:r>
              <a:rPr lang="en-US" altLang="ko-KR" sz="4000" dirty="0"/>
              <a:t>rofessional</a:t>
            </a:r>
          </a:p>
        </p:txBody>
      </p:sp>
    </p:spTree>
    <p:extLst>
      <p:ext uri="{BB962C8B-B14F-4D97-AF65-F5344CB8AC3E}">
        <p14:creationId xmlns:p14="http://schemas.microsoft.com/office/powerpoint/2010/main" val="326679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BBC1-A0FD-A75F-E102-FF605B91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442FC3-D33E-EF11-E1D9-503BEC34CA1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595D8-F389-D346-0954-231DF5FB53F6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하향식 접근법 </a:t>
            </a:r>
            <a:r>
              <a:rPr lang="en-US" altLang="ko-KR" dirty="0"/>
              <a:t>: </a:t>
            </a:r>
            <a:r>
              <a:rPr lang="ko-KR" altLang="en-US" dirty="0"/>
              <a:t>일반적 방식</a:t>
            </a:r>
            <a:r>
              <a:rPr lang="en-US" altLang="ko-KR" dirty="0"/>
              <a:t>, </a:t>
            </a:r>
            <a:r>
              <a:rPr lang="ko-KR" altLang="en-US" dirty="0"/>
              <a:t>폭포수 모델</a:t>
            </a:r>
            <a:r>
              <a:rPr lang="en-US" altLang="ko-KR" dirty="0"/>
              <a:t>, </a:t>
            </a:r>
            <a:r>
              <a:rPr lang="ko-KR" altLang="en-US" dirty="0"/>
              <a:t>분석 대상을 알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상향식 접근법 </a:t>
            </a:r>
            <a:r>
              <a:rPr lang="en-US" altLang="ko-KR" dirty="0"/>
              <a:t>: </a:t>
            </a:r>
            <a:r>
              <a:rPr lang="ko-KR" altLang="en-US" dirty="0"/>
              <a:t>빠른 해결책 제시</a:t>
            </a:r>
            <a:r>
              <a:rPr lang="en-US" altLang="ko-KR" dirty="0"/>
              <a:t>, </a:t>
            </a:r>
            <a:r>
              <a:rPr lang="ko-KR" altLang="en-US" dirty="0"/>
              <a:t>분석 대상을 모를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발굴 개념도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하향식 접근법 </a:t>
            </a:r>
            <a:r>
              <a:rPr lang="en-US" altLang="ko-KR" dirty="0"/>
              <a:t>(</a:t>
            </a:r>
            <a:r>
              <a:rPr lang="ko-KR" altLang="en-US" dirty="0"/>
              <a:t>분석 대상을 알 때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문제 탐색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b="1" dirty="0"/>
              <a:t>비즈니스 모델 탐색 기법</a:t>
            </a:r>
            <a:r>
              <a:rPr lang="en-US" altLang="ko-KR" dirty="0"/>
              <a:t>, </a:t>
            </a:r>
            <a:r>
              <a:rPr lang="ko-KR" altLang="en-US" b="1" dirty="0"/>
              <a:t>분석기회 발굴 및 범위 확장</a:t>
            </a:r>
            <a:r>
              <a:rPr lang="en-US" altLang="ko-KR" dirty="0"/>
              <a:t>, </a:t>
            </a:r>
            <a:r>
              <a:rPr lang="ko-KR" altLang="en-US" dirty="0"/>
              <a:t>외부 참조 모델 기반 문제 탐색</a:t>
            </a:r>
            <a:r>
              <a:rPr lang="en-US" altLang="ko-KR" dirty="0"/>
              <a:t>, </a:t>
            </a:r>
            <a:r>
              <a:rPr lang="ko-KR" altLang="en-US" dirty="0"/>
              <a:t>분석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문제 정의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식별된 비즈니스 문제를 데이터 문제로 변환하여 과제 정의 </a:t>
            </a:r>
            <a:r>
              <a:rPr lang="en-US" altLang="ko-KR" dirty="0"/>
              <a:t>(</a:t>
            </a:r>
            <a:r>
              <a:rPr lang="ko-KR" altLang="en-US" dirty="0"/>
              <a:t>비즈니스 → 데이터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해결 방안 탐색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과제 정의 후 어떻게 해결할 것인지 그 방안을 탐색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타당성 검토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경제적 타당성</a:t>
            </a:r>
            <a:r>
              <a:rPr lang="en-US" altLang="ko-KR" dirty="0"/>
              <a:t>, </a:t>
            </a:r>
            <a:r>
              <a:rPr lang="ko-KR" altLang="en-US" dirty="0"/>
              <a:t>기술적 타당성 검토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상향식 접근법 </a:t>
            </a:r>
            <a:r>
              <a:rPr lang="en-US" altLang="ko-KR" dirty="0"/>
              <a:t>(</a:t>
            </a:r>
            <a:r>
              <a:rPr lang="ko-KR" altLang="en-US" dirty="0"/>
              <a:t>분석 대상을 모를 때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지도</a:t>
            </a:r>
            <a:r>
              <a:rPr lang="en-US" altLang="ko-KR" dirty="0"/>
              <a:t>·</a:t>
            </a:r>
            <a:r>
              <a:rPr lang="ko-KR" altLang="en-US" dirty="0"/>
              <a:t>비지도학습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프로토타입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065CD-11F0-6D24-ED94-29CD7131D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95" y="935850"/>
            <a:ext cx="4301836" cy="22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6C4DF4-6539-602D-E439-0B0204F5100B}"/>
              </a:ext>
            </a:extLst>
          </p:cNvPr>
          <p:cNvCxnSpPr>
            <a:cxnSpLocks/>
          </p:cNvCxnSpPr>
          <p:nvPr/>
        </p:nvCxnSpPr>
        <p:spPr>
          <a:xfrm>
            <a:off x="9875520" y="2118360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06AFC8-6111-C274-AC78-2657FB2F5CA6}"/>
              </a:ext>
            </a:extLst>
          </p:cNvPr>
          <p:cNvCxnSpPr>
            <a:cxnSpLocks/>
          </p:cNvCxnSpPr>
          <p:nvPr/>
        </p:nvCxnSpPr>
        <p:spPr>
          <a:xfrm flipV="1">
            <a:off x="11079480" y="2118360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7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9251-0B27-7F4E-9369-D9DF92F6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D2859A-6972-87A3-755D-46C81FA3F20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B279C-9D2B-3DF5-B035-8781740D27DC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하향식 접근법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탐색 단계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비즈니스 모델 탐색 기법</a:t>
            </a:r>
            <a:endParaRPr lang="en-US" altLang="ko-KR" b="1" dirty="0"/>
          </a:p>
          <a:p>
            <a:pPr lvl="1"/>
            <a:r>
              <a:rPr lang="ko-KR" altLang="en-US" dirty="0"/>
              <a:t>비즈니스 모델 캔버스의 </a:t>
            </a:r>
            <a:r>
              <a:rPr lang="en-US" altLang="ko-KR" dirty="0"/>
              <a:t>9</a:t>
            </a:r>
            <a:r>
              <a:rPr lang="ko-KR" altLang="en-US" dirty="0"/>
              <a:t>가지 블록을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가지로 단순화 한 탐색 기법 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분석기회 발굴 및 범위 확장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거시적 관점</a:t>
            </a:r>
            <a:endParaRPr lang="en-US" altLang="ko-KR" dirty="0"/>
          </a:p>
          <a:p>
            <a:pPr lvl="2"/>
            <a:r>
              <a:rPr lang="ko-KR" altLang="en-US" dirty="0"/>
              <a:t>문제 혹은 변화가 기업에 주는 영향 탐색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경쟁자 확대 관점</a:t>
            </a:r>
            <a:endParaRPr lang="en-US" altLang="ko-KR" dirty="0"/>
          </a:p>
          <a:p>
            <a:pPr lvl="2"/>
            <a:r>
              <a:rPr lang="ko-KR" altLang="en-US" dirty="0"/>
              <a:t>기업에 위협이 될 상황 탐색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시장 니즈 탐색</a:t>
            </a:r>
            <a:endParaRPr lang="en-US" altLang="ko-KR" dirty="0"/>
          </a:p>
          <a:p>
            <a:pPr lvl="2"/>
            <a:r>
              <a:rPr lang="ko-KR" altLang="en-US" dirty="0"/>
              <a:t>시장의 니즈 탐색 관점에서 문제 탐색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역량의 재해석</a:t>
            </a:r>
            <a:endParaRPr lang="en-US" altLang="ko-KR" dirty="0"/>
          </a:p>
          <a:p>
            <a:pPr lvl="2"/>
            <a:r>
              <a:rPr lang="ko-KR" altLang="en-US" dirty="0"/>
              <a:t>역량의 재해석 관점에서 다시 기업</a:t>
            </a:r>
            <a:endParaRPr lang="en-US" altLang="ko-KR" dirty="0"/>
          </a:p>
          <a:p>
            <a:pPr lvl="2"/>
            <a:r>
              <a:rPr lang="ko-KR" altLang="en-US" dirty="0"/>
              <a:t>내부를 둘러보기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8D0F1-29C7-031B-FDBB-8C3F84E3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16" y="905484"/>
            <a:ext cx="3266898" cy="23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B89ED0-FA76-C912-12E2-22B71A26A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559348"/>
            <a:ext cx="4831133" cy="28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F391-9D6B-08D7-4861-CE39CFDE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86B7F6-2808-93F9-A67F-5CBA556459E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0841-CFF5-AE56-417D-C129F27EBF76}"/>
              </a:ext>
            </a:extLst>
          </p:cNvPr>
          <p:cNvSpPr txBox="1"/>
          <p:nvPr/>
        </p:nvSpPr>
        <p:spPr>
          <a:xfrm>
            <a:off x="395111" y="970845"/>
            <a:ext cx="11604978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상향식 접근법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비지도 학습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프로토타입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지도 학습</a:t>
            </a:r>
            <a:endParaRPr lang="en-US" altLang="ko-KR" b="1" dirty="0"/>
          </a:p>
          <a:p>
            <a:pPr lvl="1"/>
            <a:r>
              <a:rPr lang="ko-KR" altLang="en-US" dirty="0"/>
              <a:t>정답을 알려주고 데이터 활용 분석모델 학습 </a:t>
            </a:r>
            <a:r>
              <a:rPr lang="en-US" altLang="ko-KR" dirty="0"/>
              <a:t>(</a:t>
            </a:r>
            <a:r>
              <a:rPr lang="ko-KR" altLang="en-US" dirty="0"/>
              <a:t>머신 러닝</a:t>
            </a:r>
            <a:r>
              <a:rPr lang="en-US" altLang="ko-KR" dirty="0"/>
              <a:t>, </a:t>
            </a:r>
            <a:r>
              <a:rPr lang="ko-KR" altLang="en-US" dirty="0"/>
              <a:t>인공신경망</a:t>
            </a:r>
            <a:r>
              <a:rPr lang="en-US" altLang="ko-KR" dirty="0"/>
              <a:t>)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비지도 학습</a:t>
            </a:r>
            <a:endParaRPr lang="en-US" altLang="ko-KR" b="1" dirty="0"/>
          </a:p>
          <a:p>
            <a:pPr lvl="1"/>
            <a:r>
              <a:rPr lang="ko-KR" altLang="en-US" dirty="0"/>
              <a:t>정답을 알려주지 않고 학습 </a:t>
            </a:r>
            <a:r>
              <a:rPr lang="en-US" altLang="ko-KR" dirty="0"/>
              <a:t>(</a:t>
            </a:r>
            <a:r>
              <a:rPr lang="ko-KR" altLang="en-US" dirty="0"/>
              <a:t>군집분석</a:t>
            </a:r>
            <a:r>
              <a:rPr lang="en-US" altLang="ko-KR" dirty="0"/>
              <a:t>, </a:t>
            </a:r>
            <a:r>
              <a:rPr lang="ko-KR" altLang="en-US" dirty="0"/>
              <a:t>기술통계</a:t>
            </a:r>
            <a:r>
              <a:rPr lang="en-US" altLang="ko-KR" dirty="0"/>
              <a:t>, </a:t>
            </a:r>
            <a:r>
              <a:rPr lang="ko-KR" altLang="en-US" dirty="0"/>
              <a:t>장바구니 분석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프로토 타입</a:t>
            </a:r>
            <a:endParaRPr lang="en-US" altLang="ko-KR" b="1" dirty="0"/>
          </a:p>
          <a:p>
            <a:pPr lvl="1"/>
            <a:r>
              <a:rPr lang="ko-KR" altLang="en-US" dirty="0"/>
              <a:t>사용자중심</a:t>
            </a:r>
            <a:r>
              <a:rPr lang="en-US" altLang="ko-KR" dirty="0"/>
              <a:t>. </a:t>
            </a:r>
            <a:r>
              <a:rPr lang="ko-KR" altLang="en-US" dirty="0"/>
              <a:t>시행착오를 통해 문제 해결</a:t>
            </a:r>
            <a:r>
              <a:rPr lang="en-US" altLang="ko-KR" dirty="0"/>
              <a:t>. </a:t>
            </a:r>
            <a:r>
              <a:rPr lang="ko-KR" altLang="en-US" dirty="0"/>
              <a:t>분석을 통한 개선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45DE4-8976-015F-B6E8-19D595EFE119}"/>
              </a:ext>
            </a:extLst>
          </p:cNvPr>
          <p:cNvSpPr txBox="1"/>
          <p:nvPr/>
        </p:nvSpPr>
        <p:spPr>
          <a:xfrm>
            <a:off x="395111" y="4176890"/>
            <a:ext cx="1160497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디자인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씽킹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IDEO</a:t>
            </a:r>
            <a:r>
              <a:rPr lang="ko-KR" altLang="en-US" dirty="0"/>
              <a:t>사의 디자인 </a:t>
            </a:r>
            <a:r>
              <a:rPr lang="ko-KR" altLang="en-US" dirty="0" err="1"/>
              <a:t>씽킹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문제 발견</a:t>
            </a:r>
            <a:r>
              <a:rPr lang="en-US" altLang="ko-KR" dirty="0"/>
              <a:t>-</a:t>
            </a:r>
            <a:r>
              <a:rPr lang="ko-KR" altLang="en-US" dirty="0"/>
              <a:t>솔루션 반복</a:t>
            </a:r>
            <a:r>
              <a:rPr lang="en-US" altLang="ko-KR" dirty="0"/>
              <a:t>, </a:t>
            </a:r>
            <a:r>
              <a:rPr lang="ko-KR" altLang="en-US" dirty="0"/>
              <a:t>더블 다이아몬드 형태</a:t>
            </a:r>
            <a:r>
              <a:rPr lang="en-US" altLang="ko-KR" dirty="0"/>
              <a:t>, </a:t>
            </a:r>
            <a:r>
              <a:rPr lang="ko-KR" altLang="en-US" b="1" dirty="0"/>
              <a:t>수렴과 발산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스탠퍼드대학</a:t>
            </a:r>
            <a:r>
              <a:rPr lang="ko-KR" altLang="en-US" dirty="0"/>
              <a:t> </a:t>
            </a:r>
            <a:r>
              <a:rPr lang="en-US" altLang="ko-KR" dirty="0" err="1"/>
              <a:t>d.school</a:t>
            </a:r>
            <a:r>
              <a:rPr lang="ko-KR" altLang="en-US" dirty="0"/>
              <a:t>의 디자인 </a:t>
            </a:r>
            <a:r>
              <a:rPr lang="ko-KR" altLang="en-US" dirty="0" err="1"/>
              <a:t>씽킹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인간 중심 사고</a:t>
            </a:r>
            <a:r>
              <a:rPr lang="en-US" altLang="ko-KR" dirty="0"/>
              <a:t>, </a:t>
            </a:r>
            <a:r>
              <a:rPr lang="ko-KR" altLang="en-US" dirty="0"/>
              <a:t>공감</a:t>
            </a:r>
            <a:r>
              <a:rPr lang="en-US" altLang="ko-KR" dirty="0"/>
              <a:t>-</a:t>
            </a:r>
            <a:r>
              <a:rPr lang="ko-KR" altLang="en-US" dirty="0"/>
              <a:t>문제정의</a:t>
            </a:r>
            <a:r>
              <a:rPr lang="en-US" altLang="ko-KR" dirty="0"/>
              <a:t>-</a:t>
            </a:r>
            <a:r>
              <a:rPr lang="ko-KR" altLang="en-US" dirty="0"/>
              <a:t>아이디어도출</a:t>
            </a:r>
            <a:r>
              <a:rPr lang="en-US" altLang="ko-KR" dirty="0"/>
              <a:t>-</a:t>
            </a:r>
            <a:r>
              <a:rPr lang="ko-KR" altLang="en-US" dirty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테스트</a:t>
            </a:r>
            <a:r>
              <a:rPr lang="en-US" altLang="ko-KR" dirty="0"/>
              <a:t>-</a:t>
            </a:r>
            <a:r>
              <a:rPr lang="ko-KR" altLang="en-US" dirty="0"/>
              <a:t>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52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18E82-3B72-AEE7-2E63-4570B09A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3858E3-25C7-2D3E-AC0A-764772491C0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930A2-3004-EF36-FF57-068CC1881F41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상향식 접근법에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다양한 데이터 조합에서 인사이트를 찾아내는 방법이다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사전에 정의된 문제를 해결하기 위한 접근 방법이다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디자인 </a:t>
            </a:r>
            <a:r>
              <a:rPr lang="ko-KR" altLang="en-US" dirty="0" err="1"/>
              <a:t>씽킹</a:t>
            </a:r>
            <a:r>
              <a:rPr lang="ko-KR" altLang="en-US" dirty="0"/>
              <a:t> 접근법은 상향식의 발산 단계와 하향식의 수렴 단계를 반복적으로 수행하여 효율적인 의사결정을 수행하는 것을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방식으로 일반적으로 비지도학습을 활용하여 접근한다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하향식 접근법에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문제 탐색</a:t>
            </a:r>
            <a:r>
              <a:rPr lang="en-US" altLang="ko-KR" dirty="0"/>
              <a:t>, </a:t>
            </a:r>
            <a:r>
              <a:rPr lang="ko-KR" altLang="en-US" dirty="0"/>
              <a:t>문제 정의</a:t>
            </a:r>
            <a:r>
              <a:rPr lang="en-US" altLang="ko-KR" dirty="0"/>
              <a:t>, </a:t>
            </a:r>
            <a:r>
              <a:rPr lang="ko-KR" altLang="en-US" dirty="0"/>
              <a:t>해결 방안 탐색</a:t>
            </a:r>
            <a:r>
              <a:rPr lang="en-US" altLang="ko-KR" dirty="0"/>
              <a:t>, </a:t>
            </a:r>
            <a:r>
              <a:rPr lang="ko-KR" altLang="en-US" dirty="0"/>
              <a:t>타당성 검토 순으로 수행된다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기존의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최대한 활용하여 과거의 실패를 되풀이하지 않도록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거시적 관점으로는 대체재</a:t>
            </a:r>
            <a:r>
              <a:rPr lang="en-US" altLang="ko-KR" dirty="0"/>
              <a:t>, </a:t>
            </a:r>
            <a:r>
              <a:rPr lang="ko-KR" altLang="en-US" dirty="0"/>
              <a:t>경쟁자</a:t>
            </a:r>
            <a:r>
              <a:rPr lang="en-US" altLang="ko-KR" dirty="0"/>
              <a:t>, </a:t>
            </a:r>
            <a:r>
              <a:rPr lang="ko-KR" altLang="en-US" dirty="0"/>
              <a:t>신규 </a:t>
            </a:r>
            <a:r>
              <a:rPr lang="ko-KR" altLang="en-US" dirty="0" err="1"/>
              <a:t>진입자</a:t>
            </a:r>
            <a:r>
              <a:rPr lang="ko-KR" altLang="en-US" dirty="0"/>
              <a:t> 등의 관점에서 문제를 탐색할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 방안 탐색에서는 기존 시스템 활용 가능 여부와 기업의 역량 여부에 따라 </a:t>
            </a:r>
            <a:r>
              <a:rPr lang="en-US" altLang="ko-KR" dirty="0"/>
              <a:t>4</a:t>
            </a:r>
            <a:r>
              <a:rPr lang="ko-KR" altLang="en-US" dirty="0"/>
              <a:t>가지의 해결책을 제시할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285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B39B0-6520-49F1-B0AD-7B11D473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9FC052-5868-DD43-1768-2A05DE45D43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B6305-17E1-BB57-6C16-5036B3BC549E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과제 발굴에 대한 설명이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분석 과제는 이해관계자들이 이해할 수 있도록 프로젝트의 수행 목적에 알맞은 과제 정의서 형태로 도출된다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대규모 데이터가 빠르게 생성되고 변화하는 현대사회에는 문제 정의가 어렵기 때문에 다양한 데이터의 조합 속에서 인사이트를 찾아내는 것을 상향식 접근법이라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문제가 주어졌을 때 각 과정을 체계적으로 해결하는 방법을 하향식 접근법이라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IDEO</a:t>
            </a:r>
            <a:r>
              <a:rPr lang="ko-KR" altLang="en-US" dirty="0"/>
              <a:t>사의 디자인 </a:t>
            </a:r>
            <a:r>
              <a:rPr lang="ko-KR" altLang="en-US" dirty="0" err="1"/>
              <a:t>씽킹</a:t>
            </a:r>
            <a:r>
              <a:rPr lang="ko-KR" altLang="en-US" dirty="0"/>
              <a:t> 프로세스는 비즈니스와 기술</a:t>
            </a:r>
            <a:r>
              <a:rPr lang="en-US" altLang="ko-KR" dirty="0"/>
              <a:t>, </a:t>
            </a:r>
            <a:r>
              <a:rPr lang="ko-KR" altLang="en-US" dirty="0"/>
              <a:t>그리고 인간 중심 사고가 만나 혁신적 해결책을 도출하는 방법을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프로토타이핑 기법의 내용으로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신속하게 해결책 모형 제시</a:t>
            </a:r>
            <a:r>
              <a:rPr lang="en-US" altLang="ko-KR" dirty="0"/>
              <a:t>, </a:t>
            </a:r>
            <a:r>
              <a:rPr lang="ko-KR" altLang="en-US" dirty="0"/>
              <a:t>상향식 접근 방법에 활용한다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빠른 결과보다 모델의 정확성에 중점을 둔 기법이다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워터폴</a:t>
            </a:r>
            <a:r>
              <a:rPr lang="ko-KR" altLang="en-US" dirty="0"/>
              <a:t> 방식처럼 전체적인 플랜을 짜고 문서를 통해 개발한다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대표적인 하향식 접근방법 기법이다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1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97DC-FE84-0EC8-1B79-7EEC9FF1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0D5A6-78B5-64DA-3838-7331E78F653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7CEF9-472D-A477-EBC1-91D4B3694886}"/>
              </a:ext>
            </a:extLst>
          </p:cNvPr>
          <p:cNvSpPr txBox="1"/>
          <p:nvPr/>
        </p:nvSpPr>
        <p:spPr>
          <a:xfrm>
            <a:off x="395111" y="970845"/>
            <a:ext cx="1160497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활용성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			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안정성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3BA21-029B-48C2-659B-E3151101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41" y="1437664"/>
            <a:ext cx="2657304" cy="24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6191FD-9F37-46D3-D896-38F4F193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30" y="1156828"/>
            <a:ext cx="2972956" cy="28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35C5D-2D5B-E86F-798B-A899A92F0276}"/>
              </a:ext>
            </a:extLst>
          </p:cNvPr>
          <p:cNvSpPr txBox="1"/>
          <p:nvPr/>
        </p:nvSpPr>
        <p:spPr>
          <a:xfrm>
            <a:off x="395111" y="4853984"/>
            <a:ext cx="11604978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CMMI (Capability Maturity Model Integration)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능력 성숙도 통합 모델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개인 역량</a:t>
            </a:r>
            <a:r>
              <a:rPr lang="en-US" altLang="ko-KR" dirty="0"/>
              <a:t>		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약간의 개발 프로세스</a:t>
            </a:r>
            <a:r>
              <a:rPr lang="en-US" altLang="ko-KR" dirty="0"/>
              <a:t>	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조직관리 프로세스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체계적인 관리</a:t>
            </a:r>
            <a:r>
              <a:rPr lang="en-US" altLang="ko-KR" dirty="0"/>
              <a:t>, </a:t>
            </a:r>
            <a:r>
              <a:rPr lang="ko-KR" altLang="en-US" dirty="0"/>
              <a:t>정량적 측정 가능</a:t>
            </a:r>
            <a:r>
              <a:rPr lang="en-US" altLang="ko-KR" dirty="0"/>
              <a:t>		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최적화 프로세스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95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0442B-1719-B187-5EF2-E7955320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0742EB-8B11-AB68-02A2-45BD19279CB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6EBAC-207F-2631-05ED-EFFAE363B038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정확도와 정밀도에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정확도란 모델의 </a:t>
            </a:r>
            <a:r>
              <a:rPr lang="ko-KR" altLang="en-US" dirty="0" err="1"/>
              <a:t>예측값이</a:t>
            </a:r>
            <a:r>
              <a:rPr lang="ko-KR" altLang="en-US" dirty="0"/>
              <a:t> 실제 값에 얼마나 가까운지를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정밀도란 모델을 반복적으로 수행했을 때 모델 값들의 편차 수준을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분석 안정성을 확보해야 할 경우 정확도를 중시해야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정확도와 정밀도는 분석 모델의 성능을 측정하는 요소로써 활용된다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능력 성숙도 통합 모델에 대한 설명으로 부적절 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능력 성숙도 통합 모델은 소프트웨어 및 시스템 공학의 역량 성숙도를 파악하기 위한 모델이다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계층적 프로세스 모델의 일종으로 </a:t>
            </a:r>
            <a:r>
              <a:rPr lang="en-US" altLang="ko-KR" dirty="0"/>
              <a:t>6</a:t>
            </a:r>
            <a:r>
              <a:rPr lang="ko-KR" altLang="en-US" dirty="0"/>
              <a:t>가지 단계로 구분된다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단계 수준에서는 개인의 역량이 큰 프로젝트의 성공 여부를 결정한다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단계와 </a:t>
            </a:r>
            <a:r>
              <a:rPr lang="en-US" altLang="ko-KR" dirty="0"/>
              <a:t>3</a:t>
            </a:r>
            <a:r>
              <a:rPr lang="ko-KR" altLang="en-US" dirty="0"/>
              <a:t>단계의 가장 큰 차이는 조직을 관리하기 위한 전사 차원의 표준 프로세스 존재 여부다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49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C914-14A6-2F4F-BA0C-2D0EF4F6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236A9B-DC09-18E9-2ACC-AF23D8EB08F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A3F20-86C3-3BDA-3359-FB29A8C36915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마스터플랜 수립 프레임워크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 과제 도출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우선순위 평가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이행계획 수립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우선 순위 고려 요소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전략적 중요도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비즈니스 성과</a:t>
            </a:r>
            <a:r>
              <a:rPr lang="en-US" altLang="ko-KR" dirty="0"/>
              <a:t>/</a:t>
            </a:r>
            <a:r>
              <a:rPr lang="en-US" altLang="ko-KR" b="1" dirty="0"/>
              <a:t>ROI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실행 용이성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적용 범위 </a:t>
            </a:r>
            <a:r>
              <a:rPr lang="en-US" altLang="ko-KR" dirty="0"/>
              <a:t>/ </a:t>
            </a:r>
            <a:r>
              <a:rPr lang="ko-KR" altLang="en-US" dirty="0"/>
              <a:t>방식 고려 요소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업무 내재화 적용 수준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분석 데이터 적용 수준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기술 적용 수준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E2392D-DF87-8214-54D6-D651A443F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08"/>
          <a:stretch/>
        </p:blipFill>
        <p:spPr bwMode="auto">
          <a:xfrm>
            <a:off x="4573616" y="2275567"/>
            <a:ext cx="7009507" cy="26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8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FCCD9-D9C7-DA4D-0F10-D80014F0B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6072B-E676-4F98-0111-EE8B7779AAA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8A1D7-B8D9-D4EA-D445-584B1C033A0A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포트폴리오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사분면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(Quadrant)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분석을 활용한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우선순위 평가 기준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난이도 </a:t>
            </a:r>
            <a:r>
              <a:rPr lang="en-US" altLang="ko-KR" dirty="0"/>
              <a:t>&amp; </a:t>
            </a:r>
            <a:r>
              <a:rPr lang="ko-KR" altLang="en-US" dirty="0"/>
              <a:t>시급성을 동시에 고려해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시급성 </a:t>
            </a:r>
            <a:r>
              <a:rPr lang="en-US" altLang="ko-KR" dirty="0"/>
              <a:t>: Ⅲ - Ⅰ - Ⅳ - Ⅱ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난이도 </a:t>
            </a:r>
            <a:r>
              <a:rPr lang="en-US" altLang="ko-KR" dirty="0"/>
              <a:t>: Ⅲ - Ⅳ - Ⅰ - Ⅱ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(Return On Investment)</a:t>
            </a:r>
          </a:p>
          <a:p>
            <a:endParaRPr lang="en-US" altLang="ko-KR" dirty="0"/>
          </a:p>
          <a:p>
            <a:r>
              <a:rPr lang="en-US" altLang="ko-KR" dirty="0"/>
              <a:t>4V = 3V(</a:t>
            </a:r>
            <a:r>
              <a:rPr lang="ko-KR" altLang="en-US" dirty="0"/>
              <a:t>빅데이터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r>
              <a:rPr lang="en-US" altLang="ko-KR" dirty="0"/>
              <a:t>) + Value(</a:t>
            </a:r>
            <a:r>
              <a:rPr lang="ko-KR" altLang="en-US" dirty="0"/>
              <a:t>가치</a:t>
            </a:r>
            <a:r>
              <a:rPr lang="en-US" altLang="ko-KR" dirty="0"/>
              <a:t> :</a:t>
            </a:r>
            <a:r>
              <a:rPr lang="ko-KR" altLang="en-US" dirty="0"/>
              <a:t>비즈니스 효과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Value : </a:t>
            </a:r>
            <a:r>
              <a:rPr lang="ko-KR" altLang="en-US" dirty="0"/>
              <a:t>시급성</a:t>
            </a:r>
            <a:r>
              <a:rPr lang="en-US" altLang="ko-KR" dirty="0"/>
              <a:t>, </a:t>
            </a:r>
            <a:r>
              <a:rPr lang="ko-KR" altLang="en-US" dirty="0"/>
              <a:t>전략적 중요도</a:t>
            </a:r>
            <a:r>
              <a:rPr lang="en-US" altLang="ko-KR" dirty="0"/>
              <a:t>, </a:t>
            </a:r>
            <a:r>
              <a:rPr lang="ko-KR" altLang="en-US" dirty="0"/>
              <a:t>비즈니스 전략</a:t>
            </a:r>
            <a:endParaRPr lang="en-US" altLang="ko-KR" dirty="0"/>
          </a:p>
        </p:txBody>
      </p:sp>
      <p:pic>
        <p:nvPicPr>
          <p:cNvPr id="1026" name="Picture 2" descr="ADsP 데이터 분석 준전문가] 2과목 데이터의 분석 기획 (프로젝트 관리방안, ROI, 4V, ISP, 정보전략계획, 우선순위  매트릭스)">
            <a:extLst>
              <a:ext uri="{FF2B5EF4-FFF2-40B4-BE49-F238E27FC236}">
                <a16:creationId xmlns:a16="http://schemas.microsoft.com/office/drawing/2014/main" id="{FB5C6CAA-DD0A-E3E7-3295-97D9303C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2817504"/>
            <a:ext cx="3550920" cy="3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5ED323-A2BF-713D-5D97-B7613AF09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75"/>
          <a:stretch/>
        </p:blipFill>
        <p:spPr bwMode="auto">
          <a:xfrm>
            <a:off x="4990582" y="1022893"/>
            <a:ext cx="7009507" cy="15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9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4357C-8664-04EF-2600-333E2F991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31739B-141D-EE64-0834-18562703A13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63B87-C43E-9D0C-FEC2-74D4F624A597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활용해 분석 과제 우선순위를 평가할 때 시급성을 판단하는 기준으로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수준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적용 비용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전략적 중요도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가공 비용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마스터플랜에 대한 설명으로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탐색한 문제에 대한 해결 방안들을 총체적인 관점에서 적용 우선순위를 설정하기 위함이다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우선순위 결정을 위해서는 전략적 중요도</a:t>
            </a:r>
            <a:r>
              <a:rPr lang="en-US" altLang="ko-KR" dirty="0"/>
              <a:t>, ROI </a:t>
            </a:r>
            <a:r>
              <a:rPr lang="ko-KR" altLang="en-US" dirty="0"/>
              <a:t>관점 등의 요소를 고려한다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적용 범위 및 방식을 고려하기 위해 실행 용이성과 기술 적용 수준의 요소를 고려한다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분석 마스터플랜은 분석 과제 도출</a:t>
            </a:r>
            <a:r>
              <a:rPr lang="en-US" altLang="ko-KR" dirty="0"/>
              <a:t>, </a:t>
            </a:r>
            <a:r>
              <a:rPr lang="ko-KR" altLang="en-US" dirty="0"/>
              <a:t>우선순위 평가</a:t>
            </a:r>
            <a:r>
              <a:rPr lang="en-US" altLang="ko-KR" dirty="0"/>
              <a:t>, </a:t>
            </a:r>
            <a:r>
              <a:rPr lang="ko-KR" altLang="en-US" dirty="0"/>
              <a:t>이행계획 수립 순서로 수행된다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97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5BCB-A561-5063-A4BD-7916E821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580CDD-288F-687F-4236-03A04758902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시험 안내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BFF9A1-43D4-F991-1BA8-1F21AFD4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71618"/>
              </p:ext>
            </p:extLst>
          </p:nvPr>
        </p:nvGraphicFramePr>
        <p:xfrm>
          <a:off x="2039382" y="1113483"/>
          <a:ext cx="8113236" cy="231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06">
                  <a:extLst>
                    <a:ext uri="{9D8B030D-6E8A-4147-A177-3AD203B41FA5}">
                      <a16:colId xmlns:a16="http://schemas.microsoft.com/office/drawing/2014/main" val="3317045803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1455892345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4269892129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2900067901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807556015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316371664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회차</a:t>
                      </a:r>
                      <a:endParaRPr lang="en-US" altLang="ko-K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원서접수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수험표발급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시험일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사전점수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합격자발표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88188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4.14~4.18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6.5~6.10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6670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7.7~7.11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8.29~9.2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629093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9.22~9.26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11.21~11.25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11.28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1935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FA2DF8-09D1-C48B-D4DB-3D35DEBAEFDF}"/>
              </a:ext>
            </a:extLst>
          </p:cNvPr>
          <p:cNvSpPr txBox="1"/>
          <p:nvPr/>
        </p:nvSpPr>
        <p:spPr>
          <a:xfrm>
            <a:off x="1196622" y="3849511"/>
            <a:ext cx="999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 및 문항 수 </a:t>
            </a:r>
            <a:r>
              <a:rPr lang="en-US" altLang="ko-KR" dirty="0"/>
              <a:t>: </a:t>
            </a:r>
            <a:r>
              <a:rPr lang="ko-KR" altLang="en-US" dirty="0"/>
              <a:t>데이터 이해</a:t>
            </a:r>
            <a:r>
              <a:rPr lang="en-US" altLang="ko-KR" dirty="0"/>
              <a:t>(10) / </a:t>
            </a:r>
            <a:r>
              <a:rPr lang="ko-KR" altLang="en-US" dirty="0"/>
              <a:t>데이터분석 기획</a:t>
            </a:r>
            <a:r>
              <a:rPr lang="en-US" altLang="ko-KR" dirty="0"/>
              <a:t>(10) / </a:t>
            </a:r>
            <a:r>
              <a:rPr lang="ko-KR" altLang="en-US" dirty="0"/>
              <a:t>데이터분석</a:t>
            </a:r>
            <a:r>
              <a:rPr lang="en-US" altLang="ko-KR" dirty="0"/>
              <a:t>(30) </a:t>
            </a:r>
            <a:r>
              <a:rPr lang="ko-KR" altLang="en-US" dirty="0"/>
              <a:t>총 </a:t>
            </a:r>
            <a:r>
              <a:rPr lang="en-US" altLang="ko-KR" dirty="0"/>
              <a:t>50</a:t>
            </a:r>
            <a:r>
              <a:rPr lang="ko-KR" altLang="en-US" dirty="0"/>
              <a:t>문항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합격 기준 </a:t>
            </a:r>
            <a:r>
              <a:rPr lang="en-US" altLang="ko-KR" dirty="0"/>
              <a:t>: </a:t>
            </a:r>
            <a:r>
              <a:rPr lang="ko-KR" altLang="en-US" dirty="0"/>
              <a:t>총점 </a:t>
            </a:r>
            <a:r>
              <a:rPr lang="en-US" altLang="ko-KR" dirty="0"/>
              <a:t>60</a:t>
            </a:r>
            <a:r>
              <a:rPr lang="ko-KR" altLang="en-US" dirty="0"/>
              <a:t>점 이상 </a:t>
            </a:r>
            <a:r>
              <a:rPr lang="en-US" altLang="ko-KR" dirty="0"/>
              <a:t>/ </a:t>
            </a:r>
            <a:r>
              <a:rPr lang="ko-KR" altLang="en-US" dirty="0"/>
              <a:t>과목별 </a:t>
            </a:r>
            <a:r>
              <a:rPr lang="en-US" altLang="ko-KR" dirty="0"/>
              <a:t>40% </a:t>
            </a:r>
            <a:r>
              <a:rPr lang="ko-KR" altLang="en-US" dirty="0"/>
              <a:t>미만 취득 과락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 시간 </a:t>
            </a:r>
            <a:r>
              <a:rPr lang="en-US" altLang="ko-KR" dirty="0"/>
              <a:t>: 90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48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87A5-0DF5-95F4-DDEF-C04ADD4E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8AC6B4-633B-74ED-0F83-13489B16D830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12C10-93A1-0521-39DD-889A19484DC0}"/>
              </a:ext>
            </a:extLst>
          </p:cNvPr>
          <p:cNvSpPr txBox="1"/>
          <p:nvPr/>
        </p:nvSpPr>
        <p:spPr>
          <a:xfrm>
            <a:off x="395111" y="970845"/>
            <a:ext cx="109953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기업의 의사결정을 위한 데이터의 분석과 활용을 위한 체계적인 </a:t>
            </a:r>
            <a:r>
              <a:rPr lang="ko-KR" altLang="en-US" b="1" dirty="0"/>
              <a:t>관리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구성요소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과제 기획 및 운영 </a:t>
            </a:r>
            <a:r>
              <a:rPr lang="ko-KR" altLang="en-US" b="1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분석 관련 </a:t>
            </a:r>
            <a:r>
              <a:rPr lang="ko-KR" altLang="en-US" b="1" dirty="0"/>
              <a:t>시스템</a:t>
            </a:r>
            <a:r>
              <a:rPr lang="en-US" altLang="ko-KR" dirty="0"/>
              <a:t>, </a:t>
            </a:r>
            <a:r>
              <a:rPr lang="ko-KR" altLang="en-US" b="1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분석 관련 </a:t>
            </a:r>
            <a:r>
              <a:rPr lang="ko-KR" altLang="en-US" b="1" dirty="0"/>
              <a:t>교육</a:t>
            </a:r>
            <a:r>
              <a:rPr lang="ko-KR" altLang="en-US" dirty="0"/>
              <a:t> 및 마인드 육성 체계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준비도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A9D56-6F49-CE34-15FB-B59A4C87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16" y="3044914"/>
            <a:ext cx="61626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01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B984-67B9-FFD6-2AFF-204DC2B8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8DE54-83DF-588C-0B52-E11042C7158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37BE5-E739-3BAF-BC42-95FE8E1A926A}"/>
              </a:ext>
            </a:extLst>
          </p:cNvPr>
          <p:cNvSpPr txBox="1"/>
          <p:nvPr/>
        </p:nvSpPr>
        <p:spPr>
          <a:xfrm>
            <a:off x="395111" y="970845"/>
            <a:ext cx="109953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성숙도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수준 진단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2B5B6D-D9C2-74D1-ABB3-C449A60C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1" y="1325733"/>
            <a:ext cx="4643890" cy="489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592C88F-C6A6-5B9E-68F3-2B1ECAA5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7"/>
          <a:stretch/>
        </p:blipFill>
        <p:spPr bwMode="auto">
          <a:xfrm>
            <a:off x="6415314" y="1325733"/>
            <a:ext cx="4643890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712979-427E-2E8F-85DF-55044528005E}"/>
              </a:ext>
            </a:extLst>
          </p:cNvPr>
          <p:cNvSpPr txBox="1"/>
          <p:nvPr/>
        </p:nvSpPr>
        <p:spPr>
          <a:xfrm>
            <a:off x="6966516" y="4957220"/>
            <a:ext cx="3541486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/>
              <a:t>준비를 </a:t>
            </a:r>
            <a:r>
              <a:rPr lang="en-US" altLang="ko-KR" b="1" dirty="0"/>
              <a:t>	</a:t>
            </a:r>
            <a:r>
              <a:rPr lang="ko-KR" altLang="en-US" b="1" dirty="0"/>
              <a:t>정</a:t>
            </a:r>
            <a:r>
              <a:rPr lang="en-US" altLang="ko-KR" sz="1050" dirty="0"/>
              <a:t> ( </a:t>
            </a:r>
            <a:r>
              <a:rPr lang="ko-KR" altLang="en-US" sz="1050" dirty="0" err="1"/>
              <a:t>착형</a:t>
            </a:r>
            <a:r>
              <a:rPr lang="en-US" altLang="ko-KR" sz="1050" dirty="0"/>
              <a:t>)	</a:t>
            </a:r>
            <a:r>
              <a:rPr lang="ko-KR" altLang="en-US" b="1" dirty="0"/>
              <a:t>확</a:t>
            </a:r>
            <a:r>
              <a:rPr lang="en-US" altLang="ko-KR" sz="1050" dirty="0"/>
              <a:t> ( </a:t>
            </a:r>
            <a:r>
              <a:rPr lang="ko-KR" altLang="en-US" sz="1050" dirty="0"/>
              <a:t>산형</a:t>
            </a:r>
            <a:r>
              <a:rPr lang="en-US" altLang="ko-KR" sz="1050" dirty="0"/>
              <a:t>)     </a:t>
            </a:r>
            <a:r>
              <a:rPr lang="ko-KR" altLang="en-US" b="1" dirty="0"/>
              <a:t>하게</a:t>
            </a:r>
            <a:endParaRPr lang="en-US" altLang="ko-KR" sz="1050" b="1" dirty="0"/>
          </a:p>
          <a:p>
            <a:r>
              <a:rPr lang="en-US" altLang="ko-KR" sz="1050" dirty="0"/>
              <a:t>	</a:t>
            </a:r>
            <a:r>
              <a:rPr lang="ko-KR" altLang="en-US" b="1" dirty="0"/>
              <a:t>준비형</a:t>
            </a:r>
            <a:r>
              <a:rPr lang="en-US" altLang="ko-KR" b="1" dirty="0"/>
              <a:t>	</a:t>
            </a:r>
            <a:r>
              <a:rPr lang="ko-KR" altLang="en-US" b="1" dirty="0"/>
              <a:t>도입형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04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529C-8F7B-F577-1084-EF8FB07E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C95279-BEFF-37E8-05FF-7B9D39DDCC8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EC3-312E-6FB6-9BA9-319523364E02}"/>
              </a:ext>
            </a:extLst>
          </p:cNvPr>
          <p:cNvSpPr txBox="1"/>
          <p:nvPr/>
        </p:nvSpPr>
        <p:spPr>
          <a:xfrm>
            <a:off x="395111" y="970845"/>
            <a:ext cx="109953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조직 및 인력방안 수립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조직 유형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집중구조 </a:t>
            </a:r>
            <a:r>
              <a:rPr lang="en-US" altLang="ko-KR" dirty="0"/>
              <a:t>: </a:t>
            </a:r>
            <a:r>
              <a:rPr lang="ko-KR" altLang="en-US" dirty="0"/>
              <a:t>별도 분석 조직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일부 현업 부서와 업무 중복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기능구조 </a:t>
            </a:r>
            <a:r>
              <a:rPr lang="en-US" altLang="ko-KR" dirty="0"/>
              <a:t>: </a:t>
            </a:r>
            <a:r>
              <a:rPr lang="ko-KR" altLang="en-US" dirty="0"/>
              <a:t>조직 별 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전사적 핵심 분석 어려움</a:t>
            </a:r>
            <a:r>
              <a:rPr lang="en-US" altLang="ko-KR" dirty="0"/>
              <a:t>, </a:t>
            </a:r>
            <a:r>
              <a:rPr lang="ko-KR" altLang="en-US" dirty="0"/>
              <a:t>업무 중복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분산구조 </a:t>
            </a:r>
            <a:r>
              <a:rPr lang="en-US" altLang="ko-KR" dirty="0"/>
              <a:t>: </a:t>
            </a:r>
            <a:r>
              <a:rPr lang="ko-KR" altLang="en-US" dirty="0"/>
              <a:t>분석 조직 인력을 분산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전사적 분석 가능</a:t>
            </a:r>
            <a:r>
              <a:rPr lang="en-US" altLang="ko-KR" dirty="0"/>
              <a:t>, </a:t>
            </a:r>
            <a:r>
              <a:rPr lang="ko-KR" altLang="en-US" dirty="0"/>
              <a:t>분석 결과 신속하게 실무 적용 가능</a:t>
            </a: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DFA380-2008-25D5-8FBF-3BEC85C0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50" y="1578656"/>
            <a:ext cx="8632099" cy="21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7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A5808-37B7-FA3C-A84C-823F3420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27854-8FDB-42A2-C0F2-FCF7C8F2184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CD3F-E2AB-BA2B-18B8-2691C3C6722B}"/>
              </a:ext>
            </a:extLst>
          </p:cNvPr>
          <p:cNvSpPr txBox="1"/>
          <p:nvPr/>
        </p:nvSpPr>
        <p:spPr>
          <a:xfrm>
            <a:off x="395111" y="970845"/>
            <a:ext cx="1099537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도입에 대한 문화적 대응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0ADEE6-E59C-9065-ECDA-7460564A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717910"/>
            <a:ext cx="6432550" cy="41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33D4-D23D-762B-20CC-E45F769F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E1CFB-8B6C-4A43-8C40-CADE6650C63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30BDD-E67D-80DA-8FE8-62D9D2B2AFC3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거버넌스의 구성 요소가 아닌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조직에 대한 설명으로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전사적 관점의 분석 과제를 도출한다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타 부서 간 유기적인 협력을 통해 업무를 수행한다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업무의 최종 의사 결정을 수행한다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집중형 또는 분산형 구조를 이룬다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65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82D4-6AB3-4853-1731-3D06F85A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41DF30-00B0-CD89-34D1-2DB812EBBCE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CC516-B55B-90E4-BA66-18832DBBEF12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기업의 데이터 분석의 성숙도는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수준으로 나누어서 진단할 수 있다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분석을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진화시키고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혁신 및 성과 향상에 기여하는 단계는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확산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준비도의 평가 요소에 해당하지 않는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비용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기법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인력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IT </a:t>
            </a:r>
            <a:r>
              <a:rPr lang="ko-KR" altLang="en-US" dirty="0"/>
              <a:t>인프라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5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2A91-DDA5-B36F-E9A0-EBA55CDF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75EC2-BCA8-1F31-CEF5-9D22CAD0E528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2E98-8910-D981-E985-EFC3C299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C524E4-EB6A-C630-4260-91C8ACCE1A4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3DE0F-06E0-7C29-9C3F-FD6A73486A45}"/>
              </a:ext>
            </a:extLst>
          </p:cNvPr>
          <p:cNvSpPr txBox="1"/>
          <p:nvPr/>
        </p:nvSpPr>
        <p:spPr>
          <a:xfrm>
            <a:off x="395111" y="970845"/>
            <a:ext cx="11604978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 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 데이터 마이닝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59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55C8-6B75-A414-2880-1F655CC6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8356A7-91D8-69D3-E13B-8386C554032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F5742-5FEB-8FDC-C0AD-95F99ECCE72D}"/>
              </a:ext>
            </a:extLst>
          </p:cNvPr>
          <p:cNvSpPr txBox="1"/>
          <p:nvPr/>
        </p:nvSpPr>
        <p:spPr>
          <a:xfrm>
            <a:off x="395111" y="970845"/>
            <a:ext cx="11604978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R-4.5.0 for Windows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Rstudio</a:t>
            </a:r>
            <a:r>
              <a:rPr lang="en-US" altLang="ko-KR" dirty="0"/>
              <a:t> Desktop for Windows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기초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basic_R_for_ADsP_2025.R script</a:t>
            </a:r>
            <a:r>
              <a:rPr lang="ko-KR" altLang="en-US" dirty="0"/>
              <a:t>를 통해 실습 및 기초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43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84F55-D3F2-097B-77F7-C571F38DE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C8A16A-D974-156A-B3A5-579463EA513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1F0C0-1BE9-06A6-A1AB-36A9D19D56F5}"/>
              </a:ext>
            </a:extLst>
          </p:cNvPr>
          <p:cNvSpPr txBox="1"/>
          <p:nvPr/>
        </p:nvSpPr>
        <p:spPr>
          <a:xfrm>
            <a:off x="395110" y="970845"/>
            <a:ext cx="11796889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r>
              <a:rPr lang="ko-KR" altLang="en-US" dirty="0"/>
              <a:t> ⊃ 데이터 마트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사용자와 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특정 목적을 위해 사용</a:t>
            </a:r>
            <a:r>
              <a:rPr lang="en-US" altLang="ko-KR" dirty="0"/>
              <a:t>		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 활용 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 운영 시스템</a:t>
            </a:r>
            <a:r>
              <a:rPr lang="en-US" altLang="ko-KR" dirty="0"/>
              <a:t>(Legacy)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직접 운영 시스템에 접근해 데이터를 활용하는 것은 위험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스테이징</a:t>
            </a:r>
            <a:r>
              <a:rPr lang="en-US" altLang="ko-KR" dirty="0"/>
              <a:t>(staging) </a:t>
            </a:r>
            <a:r>
              <a:rPr lang="ko-KR" altLang="en-US" dirty="0"/>
              <a:t>영역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로딩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ODS(Operational Data Store) : </a:t>
            </a:r>
            <a:r>
              <a:rPr lang="ko-KR" altLang="en-US" dirty="0"/>
              <a:t>운영 데이터 스토어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데이터의 실시간성과 효율적인 관리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스테이징과의</a:t>
            </a:r>
            <a:r>
              <a:rPr lang="ko-KR" altLang="en-US" dirty="0"/>
              <a:t> 차이는 </a:t>
            </a:r>
            <a:r>
              <a:rPr lang="ko-KR" altLang="en-US" dirty="0" err="1"/>
              <a:t>전처리</a:t>
            </a:r>
            <a:r>
              <a:rPr lang="ko-KR" altLang="en-US" dirty="0"/>
              <a:t> 유무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 시스템 → </a:t>
            </a:r>
            <a:r>
              <a:rPr lang="ko-KR" altLang="en-US" dirty="0" err="1"/>
              <a:t>스테이징</a:t>
            </a:r>
            <a:r>
              <a:rPr lang="ko-KR" altLang="en-US" dirty="0"/>
              <a:t> → </a:t>
            </a:r>
            <a:r>
              <a:rPr lang="en-US" altLang="ko-KR" dirty="0"/>
              <a:t>ODS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→ </a:t>
            </a:r>
            <a:r>
              <a:rPr lang="en-US" altLang="ko-KR" dirty="0"/>
              <a:t>DW </a:t>
            </a:r>
            <a:r>
              <a:rPr lang="ko-KR" altLang="en-US" dirty="0"/>
              <a:t>→ </a:t>
            </a:r>
            <a:r>
              <a:rPr lang="en-US" altLang="ko-KR" dirty="0"/>
              <a:t>DM </a:t>
            </a:r>
            <a:r>
              <a:rPr lang="ko-KR" altLang="en-US" dirty="0"/>
              <a:t>→ 분석 툴 </a:t>
            </a:r>
            <a:r>
              <a:rPr lang="en-US" altLang="ko-KR" dirty="0"/>
              <a:t>(Python, 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 descr="ADsP 3과목 데이터 분석 개요">
            <a:extLst>
              <a:ext uri="{FF2B5EF4-FFF2-40B4-BE49-F238E27FC236}">
                <a16:creationId xmlns:a16="http://schemas.microsoft.com/office/drawing/2014/main" id="{DB546550-717E-5DE2-3DA4-D6FB7BCE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08" y="2901245"/>
            <a:ext cx="4261184" cy="280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48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6E99F1-3BA5-79C4-9F21-46E9A976BE5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강의 진행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6B66-CE87-2652-CE57-4C0D472F9AD4}"/>
              </a:ext>
            </a:extLst>
          </p:cNvPr>
          <p:cNvSpPr txBox="1"/>
          <p:nvPr/>
        </p:nvSpPr>
        <p:spPr>
          <a:xfrm>
            <a:off x="1358537" y="1062446"/>
            <a:ext cx="9074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강의소개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과목 데이터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과목 데이터분석 기획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과목 데이터분석 기획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R </a:t>
            </a:r>
            <a:r>
              <a:rPr lang="ko-KR" altLang="en-US" dirty="0"/>
              <a:t>기초와 데이터 마트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</a:t>
            </a: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</a:t>
            </a:r>
            <a:r>
              <a:rPr lang="ko-KR" altLang="en-US" dirty="0"/>
              <a:t>정형데이터 마이닝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미 이수 진도 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문제 풀이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67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16864-CE17-7388-8EF4-5648226C6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FDC096-4E60-0E2F-31E4-C1BA0D41313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20850-DB69-4513-4BFB-3A0060183987}"/>
              </a:ext>
            </a:extLst>
          </p:cNvPr>
          <p:cNvSpPr txBox="1"/>
          <p:nvPr/>
        </p:nvSpPr>
        <p:spPr>
          <a:xfrm>
            <a:off x="395110" y="970845"/>
            <a:ext cx="11796889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정제 </a:t>
            </a:r>
            <a:r>
              <a:rPr lang="en-US" altLang="ko-KR" dirty="0"/>
              <a:t>: </a:t>
            </a:r>
            <a:r>
              <a:rPr lang="ko-KR" altLang="en-US" dirty="0" err="1"/>
              <a:t>결측값</a:t>
            </a:r>
            <a:r>
              <a:rPr lang="en-US" altLang="ko-KR" dirty="0"/>
              <a:t>, </a:t>
            </a:r>
            <a:r>
              <a:rPr lang="ko-KR" altLang="en-US" dirty="0" err="1"/>
              <a:t>이상값을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변수 처리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요약변수</a:t>
            </a:r>
            <a:r>
              <a:rPr lang="ko-KR" altLang="en-US" dirty="0"/>
              <a:t> </a:t>
            </a:r>
            <a:r>
              <a:rPr lang="en-US" altLang="ko-KR" dirty="0"/>
              <a:t>: summary, </a:t>
            </a:r>
            <a:r>
              <a:rPr lang="ko-KR" altLang="en-US" dirty="0"/>
              <a:t>통계자료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변수 선택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차원 축소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파생변수</a:t>
            </a:r>
            <a:r>
              <a:rPr lang="ko-KR" altLang="en-US" dirty="0"/>
              <a:t> 생성 </a:t>
            </a:r>
            <a:r>
              <a:rPr lang="en-US" altLang="ko-KR" dirty="0"/>
              <a:t>: </a:t>
            </a:r>
            <a:r>
              <a:rPr lang="ko-KR" altLang="en-US" dirty="0"/>
              <a:t>특정 목적</a:t>
            </a:r>
            <a:r>
              <a:rPr lang="en-US" altLang="ko-KR" dirty="0"/>
              <a:t>, </a:t>
            </a:r>
            <a:r>
              <a:rPr lang="ko-KR" altLang="en-US" dirty="0"/>
              <a:t>조건을 만족하는 변수 </a:t>
            </a:r>
            <a:r>
              <a:rPr lang="en-US" altLang="ko-KR" dirty="0"/>
              <a:t>(ex. </a:t>
            </a:r>
            <a:r>
              <a:rPr lang="ko-KR" altLang="en-US" dirty="0"/>
              <a:t>단순 합계가 아닌 월별 매출액</a:t>
            </a:r>
            <a:r>
              <a:rPr lang="en-US" altLang="ko-KR" dirty="0"/>
              <a:t>, </a:t>
            </a:r>
            <a:r>
              <a:rPr lang="ko-KR" altLang="en-US" dirty="0"/>
              <a:t>남성 고객의 구매 총액 등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변수 변환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클래스 불균형</a:t>
            </a:r>
            <a:r>
              <a:rPr lang="en-US" altLang="ko-KR" dirty="0"/>
              <a:t>(</a:t>
            </a:r>
            <a:r>
              <a:rPr lang="ko-KR" altLang="en-US" dirty="0"/>
              <a:t>불균형 데이터 처리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06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2430-F4C2-89F6-A470-48991833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E9E338-E7DD-0157-98A2-3F4B9373854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74E0E-C646-71FC-87E4-EF1C224DD76D}"/>
              </a:ext>
            </a:extLst>
          </p:cNvPr>
          <p:cNvSpPr txBox="1"/>
          <p:nvPr/>
        </p:nvSpPr>
        <p:spPr>
          <a:xfrm>
            <a:off x="395110" y="970845"/>
            <a:ext cx="11796889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탐색적 데이터 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(EDA)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EDA : Exploratory Data Analysis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</a:t>
            </a:r>
            <a:r>
              <a:rPr lang="ko-KR" altLang="en-US" dirty="0" err="1"/>
              <a:t>통곗값</a:t>
            </a:r>
            <a:r>
              <a:rPr lang="en-US" altLang="ko-KR" dirty="0"/>
              <a:t>, </a:t>
            </a:r>
            <a:r>
              <a:rPr lang="ko-KR" altLang="en-US" dirty="0"/>
              <a:t>분포 등 </a:t>
            </a:r>
            <a:r>
              <a:rPr lang="ko-KR" altLang="en-US" b="1" dirty="0"/>
              <a:t>시각화</a:t>
            </a:r>
            <a:r>
              <a:rPr lang="ko-KR" altLang="en-US" dirty="0"/>
              <a:t> 및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존재하지 않는 데이터</a:t>
            </a:r>
            <a:r>
              <a:rPr lang="en-US" altLang="ko-KR" dirty="0"/>
              <a:t>(NA,NULL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단순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중앙값으로 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확률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 KNN(</a:t>
            </a:r>
            <a:r>
              <a:rPr lang="ko-KR" altLang="en-US" dirty="0"/>
              <a:t>가장 많은 데이터로 대치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다중 </a:t>
            </a:r>
            <a:r>
              <a:rPr lang="ko-KR" altLang="en-US" dirty="0" err="1"/>
              <a:t>대치법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번의 대치를 통해 임의 완전자료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105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0E175-5F23-2640-DBD3-FD670683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C76267-AE7A-D926-813D-6495554DC42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F9D44-D696-3237-B0B0-1BE3C97F1EBD}"/>
              </a:ext>
            </a:extLst>
          </p:cNvPr>
          <p:cNvSpPr txBox="1"/>
          <p:nvPr/>
        </p:nvSpPr>
        <p:spPr>
          <a:xfrm>
            <a:off x="395111" y="970845"/>
            <a:ext cx="1141306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삭제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중앙값으로 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 확률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KNN (K-Nearest</a:t>
            </a:r>
            <a:r>
              <a:rPr lang="ko-KR" altLang="en-US" dirty="0"/>
              <a:t> </a:t>
            </a:r>
            <a:r>
              <a:rPr lang="en-US" altLang="ko-KR" dirty="0"/>
              <a:t>Neighbor)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가장 많은 데이터로 대치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대치법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번의 대치를 통해 임의 완전자료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대치 → 분석 → 결합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9C937-F48A-D2F2-47A9-19F5715D7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102" y="776151"/>
            <a:ext cx="3718631" cy="13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3B0358-3DBC-90CD-C529-0B0176E2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49" y="2578256"/>
            <a:ext cx="4477102" cy="16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89FFCF-9E37-F378-B010-9594F02E8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52"/>
          <a:stretch/>
        </p:blipFill>
        <p:spPr bwMode="auto">
          <a:xfrm>
            <a:off x="6763102" y="1135699"/>
            <a:ext cx="4761795" cy="16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420242-F678-BFDE-1A40-E7D839114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79"/>
          <a:stretch/>
        </p:blipFill>
        <p:spPr bwMode="auto">
          <a:xfrm>
            <a:off x="5978878" y="4276176"/>
            <a:ext cx="5355167" cy="207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38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A0F5C-FA10-29A8-CDDB-6CCF68E3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102C7B-06FB-3A74-180C-BB2BA28BC76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488D2-F28E-6AE0-0BAF-03452C49E633}"/>
              </a:ext>
            </a:extLst>
          </p:cNvPr>
          <p:cNvSpPr txBox="1"/>
          <p:nvPr/>
        </p:nvSpPr>
        <p:spPr>
          <a:xfrm>
            <a:off x="395110" y="970845"/>
            <a:ext cx="11796889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다른 데이터와 비교했을 때 극단적으로 크거나 작은 값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판단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ESD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Extreme Studentized Deviation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평균으로부터 표준편차</a:t>
            </a:r>
            <a:r>
              <a:rPr lang="en-US" altLang="ko-KR" dirty="0"/>
              <a:t>*3 </a:t>
            </a:r>
            <a:r>
              <a:rPr lang="ko-KR" altLang="en-US" dirty="0"/>
              <a:t>만큼 떨어진 값들을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이상값으로</a:t>
            </a:r>
            <a:r>
              <a:rPr lang="ko-KR" altLang="en-US" dirty="0"/>
              <a:t> 인식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판단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사분위수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사분위수를 이용하여 </a:t>
            </a:r>
            <a:r>
              <a:rPr lang="en-US" altLang="ko-KR" dirty="0"/>
              <a:t>Q1:25%, Q3:75% </a:t>
            </a:r>
            <a:r>
              <a:rPr lang="ko-KR" altLang="en-US" dirty="0"/>
              <a:t>해당 값을 활용하여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IQR (Interquartile Range) : </a:t>
            </a:r>
            <a:r>
              <a:rPr lang="ko-KR" altLang="en-US" dirty="0"/>
              <a:t>사분범위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Q1 – (1.5 * IQR) ~ Q3 + (1.5 * IQR) </a:t>
            </a:r>
            <a:r>
              <a:rPr lang="ko-KR" altLang="en-US" dirty="0"/>
              <a:t>안에 포함되지 않는 값을 </a:t>
            </a:r>
            <a:r>
              <a:rPr lang="ko-KR" altLang="en-US" dirty="0" err="1"/>
              <a:t>이상값으로</a:t>
            </a:r>
            <a:r>
              <a:rPr lang="ko-KR" altLang="en-US" dirty="0"/>
              <a:t> 판단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68C7CD-B797-3863-4529-02D09C1C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54" y="2075328"/>
            <a:ext cx="533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38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68D1-4E30-DD0B-8297-AAC911DFD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7F655B-FD80-72A5-3437-410A8AE9DA2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4D466-13E9-4E77-2018-98DF2B6CB5C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여러 곳에 흩어진 데이터를 수집한 뒤 기업의 의사결정을 위해 공통의 형식으로 변환하여 데이터의 집합으로써 특정 목적을 달성하기 위해 추출된 작은 데이터 집합은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마트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레이크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결측치에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설명으로 가장 부적절한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칸이 </a:t>
            </a:r>
            <a:r>
              <a:rPr lang="ko-KR" altLang="en-US" dirty="0" err="1"/>
              <a:t>비어있는</a:t>
            </a:r>
            <a:r>
              <a:rPr lang="ko-KR" altLang="en-US" dirty="0"/>
              <a:t> 경우 </a:t>
            </a:r>
            <a:r>
              <a:rPr lang="ko-KR" altLang="en-US" dirty="0" err="1"/>
              <a:t>결측치</a:t>
            </a:r>
            <a:r>
              <a:rPr lang="ko-KR" altLang="en-US" dirty="0"/>
              <a:t> 여부는 알기 쉽다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관측치가 있지만 실상 </a:t>
            </a:r>
            <a:r>
              <a:rPr lang="en-US" altLang="ko-KR" dirty="0"/>
              <a:t>default </a:t>
            </a:r>
            <a:r>
              <a:rPr lang="ko-KR" altLang="en-US" dirty="0"/>
              <a:t>값이 기록된 경우에도 </a:t>
            </a:r>
            <a:r>
              <a:rPr lang="ko-KR" altLang="en-US" dirty="0" err="1"/>
              <a:t>결측치로</a:t>
            </a:r>
            <a:r>
              <a:rPr lang="ko-KR" altLang="en-US" dirty="0"/>
              <a:t> 처리해야 하는 것이 바람직하다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결측치가</a:t>
            </a:r>
            <a:r>
              <a:rPr lang="ko-KR" altLang="en-US" dirty="0"/>
              <a:t> 있는 경우 다양한 대치 방법을 사용하여 완전한 자료로 만든 후 분석을 진행할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en-US" altLang="ko-KR" dirty="0"/>
              <a:t>20% </a:t>
            </a:r>
            <a:r>
              <a:rPr lang="ko-KR" altLang="en-US" dirty="0"/>
              <a:t>이상인 경우에는 해당 변수를 제거하고 분석해야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448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3F306-2C78-22F5-523A-309698C8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FAD8D3-5D5C-18E9-B6A8-6751CEAE12D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83800-BA3F-85D7-A0B8-80A182DB6B3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이상값에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설명으로 가장 부적절한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평균으로부터 표준편차의 </a:t>
            </a:r>
            <a:r>
              <a:rPr lang="en-US" altLang="ko-KR" dirty="0"/>
              <a:t>3</a:t>
            </a:r>
            <a:r>
              <a:rPr lang="ko-KR" altLang="en-US" dirty="0"/>
              <a:t>배 이상 떨어져 있는 값을 이상치로 판단할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군집분석을 이용해 다른 데이터들과 거리상 멀리 떨어진 데이터를 이상치로 판단할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Q2 ± 1.5 * IQR </a:t>
            </a:r>
            <a:r>
              <a:rPr lang="ko-KR" altLang="en-US" dirty="0"/>
              <a:t>보다 크거나 작으면 이상치로 인식한다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회귀분석에서는 동일수준의 설명변수에 대해서 종속변수의 상이한 값을 이상치로 판단할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분석을 수행하기 전 데이터의 이해는 무엇보다 중요하다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그에 따라 데이터의 기초 통계량 값을 확인하고 다양한 관점에서 데이터를 바라보기 위해 시각화를 수행하는 작업은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ESD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EDA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CMMI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ODS</a:t>
            </a:r>
          </a:p>
        </p:txBody>
      </p:sp>
    </p:spTree>
    <p:extLst>
      <p:ext uri="{BB962C8B-B14F-4D97-AF65-F5344CB8AC3E}">
        <p14:creationId xmlns:p14="http://schemas.microsoft.com/office/powerpoint/2010/main" val="119381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51447-1FB4-616D-B8C0-FFA6907A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E5AE0E-AD2F-DD99-9C9C-1AABA841902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360E7-C57A-2BE1-3D22-D468816197C0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 통계학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통계란</a:t>
            </a:r>
            <a:r>
              <a:rPr lang="en-US" altLang="ko-KR" dirty="0"/>
              <a:t>? </a:t>
            </a:r>
            <a:r>
              <a:rPr lang="ko-KR" altLang="en-US" dirty="0"/>
              <a:t>산술적 방법을 기초로 하여</a:t>
            </a:r>
            <a:r>
              <a:rPr lang="en-US" altLang="ko-KR" dirty="0"/>
              <a:t>, </a:t>
            </a:r>
            <a:r>
              <a:rPr lang="ko-KR" altLang="en-US" dirty="0"/>
              <a:t>주로 다량의 데이터를 관찰하고 정리 및 </a:t>
            </a:r>
            <a:r>
              <a:rPr lang="ko-KR" altLang="en-US" b="1" dirty="0"/>
              <a:t>분석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모집단 </a:t>
            </a:r>
            <a:r>
              <a:rPr lang="en-US" altLang="ko-KR" dirty="0"/>
              <a:t>: </a:t>
            </a:r>
            <a:r>
              <a:rPr lang="ko-KR" altLang="en-US" dirty="0"/>
              <a:t>조사하고자 하는 대상 집단 전체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 </a:t>
            </a:r>
            <a:r>
              <a:rPr lang="en-US" altLang="ko-KR" dirty="0"/>
              <a:t>: </a:t>
            </a:r>
            <a:r>
              <a:rPr lang="ko-KR" altLang="en-US" dirty="0"/>
              <a:t>조사하기 위해 추출한 모집단의 일부 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표본 관측에 의해 구하고자 하는 모집단에 대한 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모집단 ⊃ 표본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표본 추출 방법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랜덤 추출법 </a:t>
            </a:r>
            <a:r>
              <a:rPr lang="en-US" altLang="ko-KR" dirty="0"/>
              <a:t>: </a:t>
            </a:r>
            <a:r>
              <a:rPr lang="ko-KR" altLang="en-US" dirty="0"/>
              <a:t>무작위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계통 추출법 </a:t>
            </a:r>
            <a:r>
              <a:rPr lang="en-US" altLang="ko-KR" dirty="0"/>
              <a:t>: </a:t>
            </a:r>
            <a:r>
              <a:rPr lang="ko-KR" altLang="en-US" dirty="0"/>
              <a:t>일정한 간격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군집</a:t>
            </a:r>
            <a:r>
              <a:rPr lang="en-US" altLang="ko-KR" dirty="0"/>
              <a:t>(</a:t>
            </a:r>
            <a:r>
              <a:rPr lang="ko-KR" altLang="en-US" dirty="0" err="1"/>
              <a:t>집락</a:t>
            </a:r>
            <a:r>
              <a:rPr lang="en-US" altLang="ko-KR" dirty="0"/>
              <a:t>) </a:t>
            </a:r>
            <a:r>
              <a:rPr lang="ko-KR" altLang="en-US" dirty="0"/>
              <a:t>추출법 </a:t>
            </a:r>
            <a:r>
              <a:rPr lang="en-US" altLang="ko-KR" dirty="0"/>
              <a:t>: </a:t>
            </a:r>
            <a:r>
              <a:rPr lang="ko-KR" altLang="en-US" dirty="0"/>
              <a:t>군집 구분 후 랜덤하게 </a:t>
            </a:r>
            <a:r>
              <a:rPr lang="ko-KR" altLang="en-US" dirty="0" err="1"/>
              <a:t>집락</a:t>
            </a:r>
            <a:r>
              <a:rPr lang="ko-KR" altLang="en-US" dirty="0"/>
              <a:t>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층화 추출법 </a:t>
            </a:r>
            <a:r>
              <a:rPr lang="en-US" altLang="ko-KR" dirty="0"/>
              <a:t>: </a:t>
            </a:r>
            <a:r>
              <a:rPr lang="ko-KR" altLang="en-US" dirty="0"/>
              <a:t>군집 구분 후 각 </a:t>
            </a:r>
            <a:r>
              <a:rPr lang="ko-KR" altLang="en-US" dirty="0" err="1"/>
              <a:t>집락</a:t>
            </a:r>
            <a:r>
              <a:rPr lang="ko-KR" altLang="en-US" dirty="0"/>
              <a:t> 별 일정 개수 추출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비례 층화 추출법 </a:t>
            </a:r>
            <a:r>
              <a:rPr lang="en-US" altLang="ko-KR" dirty="0"/>
              <a:t>vs </a:t>
            </a:r>
            <a:r>
              <a:rPr lang="ko-KR" altLang="en-US" dirty="0"/>
              <a:t>불비례 층화 추출법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군집 추출법과 층화 추출법의 차이와 군집 간</a:t>
            </a:r>
            <a:r>
              <a:rPr lang="en-US" altLang="ko-KR" dirty="0"/>
              <a:t>, </a:t>
            </a:r>
            <a:r>
              <a:rPr lang="ko-KR" altLang="en-US" dirty="0"/>
              <a:t>군집 내 동질적</a:t>
            </a:r>
            <a:r>
              <a:rPr lang="en-US" altLang="ko-KR" dirty="0"/>
              <a:t>, </a:t>
            </a:r>
            <a:r>
              <a:rPr lang="ko-KR" altLang="en-US" dirty="0"/>
              <a:t>이질적인 특성 이해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885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F43E-6FF5-F785-EE56-C9271C24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011A33-8E66-F0D1-1EC9-58B4157C7CF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49D4E-41C2-27A7-B907-09B3CC802411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표본조사를 실시하기 위한 표본추출 방법의 선택은 중요한 과제다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보기에서 설명하는 표본추출 방법은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집락</a:t>
            </a:r>
            <a:r>
              <a:rPr lang="ko-KR" altLang="en-US" dirty="0"/>
              <a:t>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비례 층화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계통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불비례 층화 추출법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보기에서 설명하는 표본추출 방법은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단순 랜덤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계통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집락</a:t>
            </a:r>
            <a:r>
              <a:rPr lang="ko-KR" altLang="en-US" dirty="0"/>
              <a:t> 추출법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층화 추출법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3CC78-C76F-3BA6-C8E5-A69E816F0E16}"/>
              </a:ext>
            </a:extLst>
          </p:cNvPr>
          <p:cNvSpPr/>
          <p:nvPr/>
        </p:nvSpPr>
        <p:spPr>
          <a:xfrm>
            <a:off x="1123950" y="1663829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모집단의 구성비율을 반영한 표본집단을 생성하기 위해 모집단을 여러 개의 이질적인 집단으로 나눈 뒤 모집단의 비율과 같은 비율로 각 집단으로부터 표본을 추출하는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D4449F-D33B-1A0A-9CE7-91328E9E320E}"/>
              </a:ext>
            </a:extLst>
          </p:cNvPr>
          <p:cNvSpPr/>
          <p:nvPr/>
        </p:nvSpPr>
        <p:spPr>
          <a:xfrm>
            <a:off x="1123950" y="4393559"/>
            <a:ext cx="9944100" cy="47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모든 자료에 일정한 번호를 부여한 뒤 </a:t>
            </a:r>
            <a:r>
              <a:rPr lang="en-US" altLang="ko-KR" dirty="0"/>
              <a:t>1, 5, 9, 13.. </a:t>
            </a:r>
            <a:r>
              <a:rPr lang="ko-KR" altLang="en-US" dirty="0"/>
              <a:t>과 같이 일정한 간격 </a:t>
            </a:r>
            <a:r>
              <a:rPr lang="en-US" altLang="ko-KR" dirty="0"/>
              <a:t>k</a:t>
            </a:r>
            <a:r>
              <a:rPr lang="ko-KR" altLang="en-US" dirty="0"/>
              <a:t>에 의해 표본들을 추출</a:t>
            </a:r>
          </a:p>
        </p:txBody>
      </p:sp>
    </p:spTree>
    <p:extLst>
      <p:ext uri="{BB962C8B-B14F-4D97-AF65-F5344CB8AC3E}">
        <p14:creationId xmlns:p14="http://schemas.microsoft.com/office/powerpoint/2010/main" val="670199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DFB4-BC7D-A18E-85D2-0726A3097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9F7D8D-5C69-78DE-072C-E6579190D50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9BB8C-F602-E384-FBF9-C7CE542FB24F}"/>
              </a:ext>
            </a:extLst>
          </p:cNvPr>
          <p:cNvSpPr txBox="1"/>
          <p:nvPr/>
        </p:nvSpPr>
        <p:spPr>
          <a:xfrm>
            <a:off x="395111" y="970845"/>
            <a:ext cx="11604978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측정과 척도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측정 </a:t>
            </a:r>
            <a:r>
              <a:rPr lang="en-US" altLang="ko-KR" dirty="0"/>
              <a:t>: </a:t>
            </a:r>
            <a:r>
              <a:rPr lang="ko-KR" altLang="en-US" dirty="0"/>
              <a:t>표본조사를 실시하는 경우 추출된 원소들이나 실험 단위로부터 주어진 목적에 적합하게 관측해 자료를 얻는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척도 </a:t>
            </a:r>
            <a:r>
              <a:rPr lang="en-US" altLang="ko-KR" dirty="0"/>
              <a:t>: </a:t>
            </a:r>
            <a:r>
              <a:rPr lang="ko-KR" altLang="en-US" dirty="0"/>
              <a:t>관측 대상의 속성을 측정하여 그 값이 숫자로 나타나도록 일정한 규칙을 정하여 바꾸는 도구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질적 척도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명목척도 </a:t>
            </a:r>
            <a:r>
              <a:rPr lang="en-US" altLang="ko-KR" dirty="0"/>
              <a:t>&amp; </a:t>
            </a:r>
            <a:r>
              <a:rPr lang="ko-KR" altLang="en-US" dirty="0"/>
              <a:t>순서척도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양적 척도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구간척도 </a:t>
            </a:r>
            <a:r>
              <a:rPr lang="en-US" altLang="ko-KR" dirty="0"/>
              <a:t>&amp; </a:t>
            </a:r>
            <a:r>
              <a:rPr lang="ko-KR" altLang="en-US" dirty="0"/>
              <a:t>비율척도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C94DB-387C-E86A-151B-511F96EC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10" y="3833167"/>
            <a:ext cx="7575580" cy="245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342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131D1-BB65-078D-9A01-A96F9A33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859B57-5C08-FBB4-CB4B-24964D378C7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6AE37-CA89-E347-16E3-20503065FE98}"/>
              </a:ext>
            </a:extLst>
          </p:cNvPr>
          <p:cNvSpPr txBox="1"/>
          <p:nvPr/>
        </p:nvSpPr>
        <p:spPr>
          <a:xfrm>
            <a:off x="395111" y="970845"/>
            <a:ext cx="1160497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척도에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명목척도는 범주형 자료를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서열척도는 범주형 자료들이 순서를 가진 자료를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등간척도는</a:t>
            </a:r>
            <a:r>
              <a:rPr lang="ko-KR" altLang="en-US" dirty="0"/>
              <a:t> 양적 척도 자료가 상대적 크기를 갖고 절대적인 </a:t>
            </a:r>
            <a:r>
              <a:rPr lang="en-US" altLang="ko-KR" dirty="0"/>
              <a:t>0</a:t>
            </a:r>
            <a:r>
              <a:rPr lang="ko-KR" altLang="en-US" dirty="0"/>
              <a:t>이 존재하는 자료를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비율척도는 양적 척도가 절대적 크기를 가진 자료를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58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CDA87-3C56-9FB1-ED01-27AD2090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413A7C-8232-76DA-86F5-70A2A5307AA2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8BDD4-54FB-42CA-9B9E-AB86CF38C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CA5F77-8B37-1FF5-D614-BB737CAC33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DDE43-50F7-06D1-671C-FFF04A79DA2D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기술통계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추리통계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기술통계 </a:t>
            </a:r>
            <a:r>
              <a:rPr lang="en-US" altLang="ko-KR" dirty="0"/>
              <a:t>: </a:t>
            </a:r>
            <a:r>
              <a:rPr lang="ko-KR" altLang="en-US" dirty="0"/>
              <a:t>표본 자체의 속성이나 특징을 파악하는 데 중점을 둔 통계 기법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(</a:t>
            </a:r>
            <a:r>
              <a:rPr lang="ko-KR" altLang="en-US" dirty="0" err="1"/>
              <a:t>중위수</a:t>
            </a:r>
            <a:r>
              <a:rPr lang="en-US" altLang="ko-KR" dirty="0"/>
              <a:t>), </a:t>
            </a:r>
            <a:r>
              <a:rPr lang="ko-KR" altLang="en-US" dirty="0"/>
              <a:t>사분위수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ko-KR" altLang="en-US" dirty="0" err="1"/>
              <a:t>기술통계량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평균 </a:t>
            </a:r>
            <a:r>
              <a:rPr lang="en-US" altLang="ko-KR" dirty="0"/>
              <a:t>= </a:t>
            </a: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(E[X])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분산 </a:t>
            </a:r>
            <a:r>
              <a:rPr lang="en-US" altLang="ko-KR" dirty="0"/>
              <a:t>= E[X</a:t>
            </a:r>
            <a:r>
              <a:rPr lang="en-US" altLang="ko-KR" baseline="30000" dirty="0"/>
              <a:t>2</a:t>
            </a:r>
            <a:r>
              <a:rPr lang="en-US" altLang="ko-KR" dirty="0"/>
              <a:t>] – E[X]</a:t>
            </a:r>
            <a:r>
              <a:rPr lang="en-US" altLang="ko-KR" baseline="30000" dirty="0"/>
              <a:t>2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표준편차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첨도 </a:t>
            </a:r>
            <a:r>
              <a:rPr lang="en-US" altLang="ko-KR" b="1" dirty="0"/>
              <a:t>&amp; </a:t>
            </a:r>
            <a:r>
              <a:rPr lang="ko-KR" altLang="en-US" b="1" dirty="0" err="1"/>
              <a:t>왜도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공분산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Cov</a:t>
            </a:r>
            <a:r>
              <a:rPr lang="en-US" altLang="ko-KR" dirty="0"/>
              <a:t>(X,Y) = E[(X-</a:t>
            </a:r>
            <a:r>
              <a:rPr lang="en-US" altLang="ko-KR" dirty="0" err="1"/>
              <a:t>μ</a:t>
            </a:r>
            <a:r>
              <a:rPr lang="en-US" altLang="ko-KR" baseline="-25000" dirty="0" err="1"/>
              <a:t>x</a:t>
            </a:r>
            <a:r>
              <a:rPr lang="en-US" altLang="ko-KR" dirty="0"/>
              <a:t>)(Y-</a:t>
            </a:r>
            <a:r>
              <a:rPr lang="en-US" altLang="ko-KR" dirty="0" err="1"/>
              <a:t>μ</a:t>
            </a:r>
            <a:r>
              <a:rPr lang="en-US" altLang="ko-KR" baseline="-25000" dirty="0" err="1"/>
              <a:t>y</a:t>
            </a:r>
            <a:r>
              <a:rPr lang="en-US" altLang="ko-KR" dirty="0"/>
              <a:t>)]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상관계수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</a:t>
            </a:r>
            <a:r>
              <a:rPr lang="en-US" altLang="ko-KR" baseline="-25000" dirty="0" err="1"/>
              <a:t>xy</a:t>
            </a:r>
            <a:r>
              <a:rPr lang="en-US" altLang="ko-KR" dirty="0"/>
              <a:t> = </a:t>
            </a:r>
            <a:r>
              <a:rPr lang="en-US" altLang="ko-KR" dirty="0" err="1"/>
              <a:t>Cov</a:t>
            </a:r>
            <a:r>
              <a:rPr lang="en-US" altLang="ko-KR" dirty="0"/>
              <a:t>(X,Y) / </a:t>
            </a:r>
            <a:r>
              <a:rPr lang="en-US" altLang="ko-KR" dirty="0" err="1"/>
              <a:t>σ</a:t>
            </a:r>
            <a:r>
              <a:rPr lang="en-US" altLang="ko-KR" baseline="-25000" dirty="0" err="1"/>
              <a:t>x</a:t>
            </a:r>
            <a:r>
              <a:rPr lang="en-US" altLang="ko-KR" dirty="0"/>
              <a:t> </a:t>
            </a:r>
            <a:r>
              <a:rPr lang="en-US" altLang="ko-KR" dirty="0" err="1"/>
              <a:t>σ</a:t>
            </a:r>
            <a:r>
              <a:rPr lang="en-US" altLang="ko-KR" baseline="-25000" dirty="0" err="1"/>
              <a:t>y</a:t>
            </a:r>
            <a:endParaRPr lang="en-US" altLang="ko-KR" baseline="-250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추리통계 </a:t>
            </a:r>
            <a:r>
              <a:rPr lang="en-US" altLang="ko-KR" dirty="0"/>
              <a:t>: </a:t>
            </a:r>
            <a:r>
              <a:rPr lang="ko-KR" altLang="en-US" dirty="0"/>
              <a:t>수집한 데이터를 바탕으로 추론 및 예측하는 통계 기법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모수</a:t>
            </a:r>
            <a:r>
              <a:rPr lang="ko-KR" altLang="en-US" dirty="0"/>
              <a:t> 추정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표본을 통해 모집단의 특성인 </a:t>
            </a:r>
            <a:r>
              <a:rPr lang="ko-KR" altLang="en-US" dirty="0" err="1"/>
              <a:t>모수</a:t>
            </a:r>
            <a:r>
              <a:rPr lang="en-US" altLang="ko-KR" dirty="0"/>
              <a:t>(</a:t>
            </a:r>
            <a:r>
              <a:rPr lang="ko-KR" altLang="en-US" dirty="0"/>
              <a:t>모평균</a:t>
            </a:r>
            <a:r>
              <a:rPr lang="en-US" altLang="ko-KR" dirty="0"/>
              <a:t>, </a:t>
            </a:r>
            <a:r>
              <a:rPr lang="ko-KR" altLang="en-US" dirty="0" err="1"/>
              <a:t>모분산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추정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가설 검정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대상 집단에 대한 특정한 가설 설정 후 옳고 </a:t>
            </a:r>
            <a:r>
              <a:rPr lang="ko-KR" altLang="en-US" dirty="0" err="1"/>
              <a:t>그른지에</a:t>
            </a:r>
            <a:r>
              <a:rPr lang="ko-KR" altLang="en-US" dirty="0"/>
              <a:t> 대한 채택여부 결정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예측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미래의 불확실성을 해결해 효율적인 의사결정을 위해 활용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522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223BB-51D2-A1BC-4134-419D39D9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A9219-6BAA-D6F3-1FBD-E57527228CE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66B9D-0FB6-A9F2-0FDD-7AF16C6E97C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왜도가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양수인 경우 평균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중앙값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최빈값의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대소 관계를 바르게 표현한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평균 </a:t>
            </a:r>
            <a:r>
              <a:rPr lang="en-US" altLang="ko-KR" dirty="0"/>
              <a:t>&lt; </a:t>
            </a:r>
            <a:r>
              <a:rPr lang="ko-KR" altLang="en-US" dirty="0"/>
              <a:t>중앙값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중앙값 </a:t>
            </a:r>
            <a:r>
              <a:rPr lang="en-US" altLang="ko-KR" dirty="0"/>
              <a:t>&lt; </a:t>
            </a:r>
            <a:r>
              <a:rPr lang="ko-KR" altLang="en-US" dirty="0"/>
              <a:t>평균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 </a:t>
            </a:r>
            <a:r>
              <a:rPr lang="en-US" altLang="ko-KR" dirty="0"/>
              <a:t>&lt; </a:t>
            </a:r>
            <a:r>
              <a:rPr lang="ko-KR" altLang="en-US" dirty="0"/>
              <a:t>중앙값 </a:t>
            </a:r>
            <a:r>
              <a:rPr lang="en-US" altLang="ko-KR" dirty="0"/>
              <a:t>&lt; </a:t>
            </a:r>
            <a:r>
              <a:rPr lang="ko-KR" altLang="en-US" dirty="0" err="1"/>
              <a:t>최빈값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중앙값 </a:t>
            </a:r>
            <a:r>
              <a:rPr lang="en-US" altLang="ko-KR" dirty="0"/>
              <a:t>&lt; </a:t>
            </a:r>
            <a:r>
              <a:rPr lang="ko-KR" altLang="en-US" dirty="0"/>
              <a:t>평균 </a:t>
            </a:r>
            <a:r>
              <a:rPr lang="en-US" altLang="ko-KR" dirty="0"/>
              <a:t>&lt; </a:t>
            </a:r>
            <a:r>
              <a:rPr lang="ko-KR" altLang="en-US" dirty="0" err="1"/>
              <a:t>최빈값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공분산과 상관계수에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상관계수는 두 변수에 대하여 서로의 선형관계를 나타내는 측도이다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최댓값과 최솟값이 존재하지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상관계수 값 </a:t>
            </a:r>
            <a:r>
              <a:rPr lang="en-US" altLang="ko-KR" dirty="0"/>
              <a:t>0</a:t>
            </a:r>
            <a:r>
              <a:rPr lang="ko-KR" altLang="en-US" dirty="0"/>
              <a:t>은 두 변수의 선형관계가 존재하지 않음을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하나의 변수에 대한 선형관계를 나타내는 측도이다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60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9C353-C964-6FEF-AAFF-C60ECA8C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FE34F9-E2D1-5946-DAF7-5C0DDB6F410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1D93E-0E95-DDC8-ED5F-83121CBF3DB1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확률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P(A) : </a:t>
            </a:r>
            <a:r>
              <a:rPr lang="ko-KR" altLang="en-US" dirty="0"/>
              <a:t>모든 사건의 개수에서 특정 사건이 발생할 수 있는 비율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P(B|A) = P(A</a:t>
            </a:r>
            <a:r>
              <a:rPr lang="ko-KR" altLang="en-US" dirty="0"/>
              <a:t>∩</a:t>
            </a:r>
            <a:r>
              <a:rPr lang="en-US" altLang="ko-KR" dirty="0"/>
              <a:t>B) / P(A) : </a:t>
            </a:r>
            <a:r>
              <a:rPr lang="ko-KR" altLang="en-US" dirty="0"/>
              <a:t>조건부 확률</a:t>
            </a:r>
            <a:r>
              <a:rPr lang="en-US" altLang="ko-KR" dirty="0"/>
              <a:t>. A</a:t>
            </a:r>
            <a:r>
              <a:rPr lang="ko-KR" altLang="en-US" dirty="0"/>
              <a:t>라는 사건이 발생했다는 전제하에 또 다른 </a:t>
            </a:r>
            <a:r>
              <a:rPr lang="en-US" altLang="ko-KR" dirty="0"/>
              <a:t>B</a:t>
            </a:r>
            <a:r>
              <a:rPr lang="ko-KR" altLang="en-US" dirty="0"/>
              <a:t>라는 사건이 발생할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 사건 </a:t>
            </a:r>
            <a:r>
              <a:rPr lang="en-US" altLang="ko-KR" dirty="0"/>
              <a:t>* </a:t>
            </a:r>
            <a:r>
              <a:rPr lang="ko-KR" altLang="en-US" dirty="0"/>
              <a:t>발생할 확률 합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독립사건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배반사건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독립사건 </a:t>
            </a:r>
            <a:r>
              <a:rPr lang="en-US" altLang="ko-KR" dirty="0"/>
              <a:t>: </a:t>
            </a:r>
            <a:r>
              <a:rPr lang="ko-KR" altLang="en-US" dirty="0"/>
              <a:t>두 사건이 서로 영향을 끼치지 않고 독립</a:t>
            </a:r>
            <a:r>
              <a:rPr lang="en-US" altLang="ko-KR" dirty="0"/>
              <a:t>. Ex) </a:t>
            </a:r>
            <a:r>
              <a:rPr lang="ko-KR" altLang="en-US" dirty="0"/>
              <a:t>주사위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두 사건이 독립일 경우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P(A</a:t>
            </a:r>
            <a:r>
              <a:rPr lang="ko-KR" altLang="en-US" dirty="0"/>
              <a:t>∩</a:t>
            </a:r>
            <a:r>
              <a:rPr lang="en-US" altLang="ko-KR" dirty="0"/>
              <a:t>B) = P(A)*P(B)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배반사건 </a:t>
            </a:r>
            <a:r>
              <a:rPr lang="en-US" altLang="ko-KR" dirty="0"/>
              <a:t>: </a:t>
            </a:r>
            <a:r>
              <a:rPr lang="ko-KR" altLang="en-US" dirty="0"/>
              <a:t>두 사건의 공통된 부분이 없는 경우</a:t>
            </a:r>
            <a:r>
              <a:rPr lang="en-US" altLang="ko-KR" dirty="0"/>
              <a:t>. </a:t>
            </a:r>
            <a:r>
              <a:rPr lang="ko-KR" altLang="en-US" dirty="0"/>
              <a:t>교집합이 없는 경우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이산확률분포 </a:t>
            </a:r>
            <a:r>
              <a:rPr lang="en-US" altLang="ko-KR" dirty="0"/>
              <a:t>: </a:t>
            </a:r>
            <a:r>
              <a:rPr lang="ko-KR" altLang="en-US" dirty="0"/>
              <a:t>분포가 나타내는 값의 개수를 샐 수 있는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연속확률분포 </a:t>
            </a:r>
            <a:r>
              <a:rPr lang="en-US" altLang="ko-KR" dirty="0"/>
              <a:t>: </a:t>
            </a:r>
            <a:r>
              <a:rPr lang="ko-KR" altLang="en-US" dirty="0"/>
              <a:t>분포가 나타내는 값의 개수를 샐 수 없는 분포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427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BBA3-4CCC-6A20-832C-B0CF9716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953D1E-4077-E042-FB53-AA42132A407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32BCF-6D40-1961-2BF7-9C2A4FD9E9F2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보기에 들어갈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바르게 고른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독립 </a:t>
            </a:r>
            <a:r>
              <a:rPr lang="en-US" altLang="ko-KR" dirty="0"/>
              <a:t>(B)</a:t>
            </a:r>
            <a:r>
              <a:rPr lang="ko-KR" altLang="en-US" dirty="0"/>
              <a:t> 상관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배반 </a:t>
            </a:r>
            <a:r>
              <a:rPr lang="en-US" altLang="ko-KR" dirty="0"/>
              <a:t>(B)</a:t>
            </a:r>
            <a:r>
              <a:rPr lang="ko-KR" altLang="en-US" dirty="0"/>
              <a:t> 독립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배반 </a:t>
            </a:r>
            <a:r>
              <a:rPr lang="en-US" altLang="ko-KR" dirty="0"/>
              <a:t>(B)</a:t>
            </a:r>
            <a:r>
              <a:rPr lang="ko-KR" altLang="en-US" dirty="0"/>
              <a:t> 상관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</a:t>
            </a:r>
            <a:r>
              <a:rPr lang="ko-KR" altLang="en-US" dirty="0"/>
              <a:t>상관 </a:t>
            </a:r>
            <a:r>
              <a:rPr lang="en-US" altLang="ko-KR" dirty="0"/>
              <a:t>(B)</a:t>
            </a:r>
            <a:r>
              <a:rPr lang="ko-KR" altLang="en-US" dirty="0"/>
              <a:t> 배반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확률변수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확률분포표를 보고 확률변수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기댓값과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분산을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계산하시오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분산 </a:t>
            </a:r>
            <a:r>
              <a:rPr lang="en-US" altLang="ko-KR" dirty="0"/>
              <a:t>: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1209AB-6FEF-8A37-3B78-AF167188CB4E}"/>
              </a:ext>
            </a:extLst>
          </p:cNvPr>
          <p:cNvSpPr/>
          <p:nvPr/>
        </p:nvSpPr>
        <p:spPr>
          <a:xfrm>
            <a:off x="1123950" y="1449340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두 개의 사건에 대하여 두 사건이 서로 공통 부분이 존재하지 않는 경우를 </a:t>
            </a:r>
            <a:r>
              <a:rPr lang="en-US" altLang="ko-KR" dirty="0"/>
              <a:t>(A) </a:t>
            </a:r>
            <a:r>
              <a:rPr lang="ko-KR" altLang="en-US" dirty="0"/>
              <a:t>관계라 하며</a:t>
            </a:r>
            <a:r>
              <a:rPr lang="en-US" altLang="ko-KR" dirty="0"/>
              <a:t>, </a:t>
            </a:r>
            <a:r>
              <a:rPr lang="ko-KR" altLang="en-US" dirty="0"/>
              <a:t>두 개의 사건이 공통인 부분은 존재한다 하더라도 서로 영향을 주지 않는 경우를 </a:t>
            </a:r>
            <a:r>
              <a:rPr lang="en-US" altLang="ko-KR" dirty="0"/>
              <a:t>(B)</a:t>
            </a:r>
            <a:r>
              <a:rPr lang="ko-KR" altLang="en-US" dirty="0"/>
              <a:t> 관계에 있다고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235460-7AE5-F8DC-7CEA-077CFFBE31B2}"/>
              </a:ext>
            </a:extLst>
          </p:cNvPr>
          <p:cNvSpPr/>
          <p:nvPr/>
        </p:nvSpPr>
        <p:spPr>
          <a:xfrm>
            <a:off x="1123950" y="4107873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X		0		1		2		3</a:t>
            </a:r>
          </a:p>
          <a:p>
            <a:r>
              <a:rPr lang="en-US" altLang="ko-KR" dirty="0"/>
              <a:t>P(X=x)		1/8		1/8		1/4		1/2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48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7AF42-B163-884F-28CE-E728CB67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FF008-8571-5DF5-F1A3-346358320F9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2752D-00AB-6774-503C-4E434DD28CA4}"/>
              </a:ext>
            </a:extLst>
          </p:cNvPr>
          <p:cNvSpPr txBox="1"/>
          <p:nvPr/>
        </p:nvSpPr>
        <p:spPr>
          <a:xfrm>
            <a:off x="395111" y="970845"/>
            <a:ext cx="11604978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베르누이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번 시행했을 때 성공이냐 </a:t>
            </a:r>
            <a:r>
              <a:rPr lang="ko-KR" altLang="en-US" dirty="0" err="1"/>
              <a:t>실패냐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 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p(1-p)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이항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번의 베르누이 시행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 np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np(1-p)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초기하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번의 베르누이 시행 </a:t>
            </a:r>
            <a:r>
              <a:rPr lang="en-US" altLang="ko-KR" dirty="0"/>
              <a:t>(</a:t>
            </a:r>
            <a:r>
              <a:rPr lang="ko-KR" altLang="en-US" dirty="0" err="1"/>
              <a:t>비복원</a:t>
            </a:r>
            <a:r>
              <a:rPr lang="ko-KR" altLang="en-US" dirty="0"/>
              <a:t> 추출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E(X) = np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np(1-p)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기하분포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베르누이 시행을 성공할 때까지 </a:t>
            </a:r>
            <a:r>
              <a:rPr lang="en-US" altLang="ko-KR" dirty="0"/>
              <a:t>k</a:t>
            </a:r>
            <a:r>
              <a:rPr lang="ko-KR" altLang="en-US" dirty="0"/>
              <a:t>번 실패할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 1/p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(1-p)/p</a:t>
            </a:r>
            <a:r>
              <a:rPr lang="en-US" altLang="ko-KR" baseline="30000" dirty="0"/>
              <a:t>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991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A78C-8837-9771-2DAE-1D57125B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12A3F1-5C77-90C7-751D-58304FC7455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1ECA0-6E6F-EE7D-3E62-9FDDAD4F8BA8}"/>
              </a:ext>
            </a:extLst>
          </p:cNvPr>
          <p:cNvSpPr txBox="1"/>
          <p:nvPr/>
        </p:nvSpPr>
        <p:spPr>
          <a:xfrm>
            <a:off x="395111" y="970845"/>
            <a:ext cx="11604978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다항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이항 분포의 확장</a:t>
            </a:r>
            <a:r>
              <a:rPr lang="en-US" altLang="ko-KR" dirty="0"/>
              <a:t>, </a:t>
            </a:r>
            <a:r>
              <a:rPr lang="ko-KR" altLang="en-US" dirty="0"/>
              <a:t>조건 부여</a:t>
            </a:r>
            <a:r>
              <a:rPr lang="en-US" altLang="ko-KR" dirty="0"/>
              <a:t>, </a:t>
            </a:r>
            <a:r>
              <a:rPr lang="ko-KR" altLang="en-US" dirty="0"/>
              <a:t>각 시행이 나올 또 다른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이산확률분포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포아송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단위 시간</a:t>
            </a:r>
            <a:r>
              <a:rPr lang="en-US" altLang="ko-KR" dirty="0"/>
              <a:t>·</a:t>
            </a:r>
            <a:r>
              <a:rPr lang="ko-KR" altLang="en-US" dirty="0"/>
              <a:t>공간 내에서 발생할 수 있는 사건의 확률분포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E(X) =</a:t>
            </a:r>
            <a:r>
              <a:rPr lang="ko-KR" altLang="en-US" dirty="0"/>
              <a:t> </a:t>
            </a:r>
            <a:r>
              <a:rPr lang="en-US" altLang="ko-KR" dirty="0"/>
              <a:t>λ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V(X) = λ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평균과 분산이 동일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CFEFAF-CD85-EFE0-171C-5B682D73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5" y="2878665"/>
            <a:ext cx="4901650" cy="34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30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72D9-FD24-3352-08F0-283C8C96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506207-ED6B-60AC-461A-8A2FE23DAAF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06657-2864-76B9-2551-159464AF7EE2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이산형 확률분포가 아닌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균일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기하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베르누이 분포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다음은 어느 확률 분포에 대한 설명인지 고르시오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기하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베르누이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정규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9D11D7-BCB1-6D19-5626-4446DCD5AA8F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발생할 수 있는 사건이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두 개인 확률분포를 </a:t>
            </a:r>
            <a:r>
              <a:rPr lang="en-US" altLang="ko-KR" dirty="0"/>
              <a:t>n</a:t>
            </a:r>
            <a:r>
              <a:rPr lang="ko-KR" altLang="en-US" dirty="0"/>
              <a:t>번 시행할 때 처음으로 성공인 시행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인 사건</a:t>
            </a:r>
            <a:r>
              <a:rPr lang="en-US" altLang="ko-KR" dirty="0"/>
              <a:t>)</a:t>
            </a:r>
            <a:r>
              <a:rPr lang="ko-KR" altLang="en-US" dirty="0"/>
              <a:t>이 나올 때 까지 </a:t>
            </a:r>
            <a:r>
              <a:rPr lang="en-US" altLang="ko-KR" dirty="0"/>
              <a:t>n</a:t>
            </a:r>
            <a:r>
              <a:rPr lang="ko-KR" altLang="en-US" dirty="0"/>
              <a:t>번 시행할 확률을 나타내는 분포이다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49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DFA1-CD7B-327B-D24A-016FFAE27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760C3A-96F2-ABB2-B612-43FB273A242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A76DB-C8AB-F72A-3302-85DDC3CE7A56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확률분포 그래프의 면적 합은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균일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일정한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N(μ, σ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대표적인 연속형 확률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 정규 분포 </a:t>
            </a:r>
            <a:r>
              <a:rPr lang="en-US" altLang="ko-KR" dirty="0"/>
              <a:t>: </a:t>
            </a:r>
            <a:r>
              <a:rPr lang="ko-KR" altLang="en-US" dirty="0"/>
              <a:t>평균이 </a:t>
            </a:r>
            <a:r>
              <a:rPr lang="en-US" altLang="ko-KR" dirty="0"/>
              <a:t>0, </a:t>
            </a:r>
            <a:r>
              <a:rPr lang="ko-KR" altLang="en-US" dirty="0"/>
              <a:t>분산이 </a:t>
            </a:r>
            <a:r>
              <a:rPr lang="en-US" altLang="ko-KR" dirty="0"/>
              <a:t>1 </a:t>
            </a:r>
            <a:r>
              <a:rPr lang="ko-KR" altLang="en-US" dirty="0"/>
              <a:t>인 정규분포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표준화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Z = (X-μ)/</a:t>
            </a:r>
            <a:r>
              <a:rPr lang="en-US" altLang="ko-KR" dirty="0" err="1"/>
              <a:t>σ~N</a:t>
            </a:r>
            <a:r>
              <a:rPr lang="en-US" altLang="ko-KR" dirty="0"/>
              <a:t>(0,1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t(n)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자유도</a:t>
            </a:r>
            <a:r>
              <a:rPr lang="en-US" altLang="ko-KR" dirty="0"/>
              <a:t> n : </a:t>
            </a:r>
            <a:r>
              <a:rPr lang="ko-KR" altLang="en-US" dirty="0"/>
              <a:t>모집단에 대한 정보를 줄 수 있는 독립적인 표본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  <a:r>
              <a:rPr lang="ko-KR" altLang="en-US" dirty="0"/>
              <a:t>의 개수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자유도가 클 수록 표준정규분포에 가까워진다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모표준편차를</a:t>
            </a:r>
            <a:r>
              <a:rPr lang="ko-KR" altLang="en-US" dirty="0"/>
              <a:t> 모를 때 모평균을 추정하기 위해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T </a:t>
            </a:r>
            <a:r>
              <a:rPr lang="ko-KR" altLang="en-US" b="1" dirty="0"/>
              <a:t>검정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집단의 평균 비교 검정을 위해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394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08857-48E8-F3FB-7F4C-0CBE437C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4F0DE-CE02-6011-037C-1C8B8093906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CB0DE-6D4C-E330-02C2-E1BFC188764B}"/>
              </a:ext>
            </a:extLst>
          </p:cNvPr>
          <p:cNvSpPr txBox="1"/>
          <p:nvPr/>
        </p:nvSpPr>
        <p:spPr>
          <a:xfrm>
            <a:off x="395111" y="970845"/>
            <a:ext cx="11604978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카이제곱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(n)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표준정규분포를 따르는 확률변수 </a:t>
            </a:r>
            <a:r>
              <a:rPr lang="en-US" altLang="ko-KR" dirty="0"/>
              <a:t>Z</a:t>
            </a:r>
            <a:r>
              <a:rPr lang="ko-KR" altLang="en-US" dirty="0"/>
              <a:t>의 제곱합이 따르는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동질성 검정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 err="1"/>
              <a:t>모분산</a:t>
            </a:r>
            <a:r>
              <a:rPr lang="ko-KR" altLang="en-US" b="1" dirty="0"/>
              <a:t> 검정</a:t>
            </a:r>
            <a:r>
              <a:rPr lang="ko-KR" altLang="en-US" dirty="0"/>
              <a:t>에 사용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연속확률분포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F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F(k</a:t>
            </a:r>
            <a:r>
              <a:rPr lang="en-US" altLang="ko-KR" baseline="-25000" dirty="0"/>
              <a:t>1</a:t>
            </a:r>
            <a:r>
              <a:rPr lang="en-US" altLang="ko-KR" dirty="0"/>
              <a:t>,k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서로 독립인 두 </a:t>
            </a:r>
            <a:r>
              <a:rPr lang="ko-KR" altLang="en-US" dirty="0" err="1"/>
              <a:t>카이제곱</a:t>
            </a:r>
            <a:r>
              <a:rPr lang="ko-KR" altLang="en-US" dirty="0"/>
              <a:t> 분포를 따르는 확률변수를 각각의 자유도로 나누었을 때 서로의 비율이 따르는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등분산</a:t>
            </a:r>
            <a:r>
              <a:rPr lang="ko-KR" altLang="en-US" b="1" dirty="0"/>
              <a:t> 검정</a:t>
            </a:r>
            <a:r>
              <a:rPr lang="en-US" altLang="ko-KR" dirty="0"/>
              <a:t>, </a:t>
            </a:r>
            <a:r>
              <a:rPr lang="ko-KR" altLang="en-US" b="1" dirty="0"/>
              <a:t>분산분석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01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7A08-6BBB-4789-A636-95877E2D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0AC2F3-70CA-ADA4-4BAD-DC19977DE91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565E8-C392-A30E-26DD-A734C6F35151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분포의 특징으로 적절하지 않은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자유도에 따라 분포가 변하는 특성을 갖고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자유도가 커질 수록 표준정규분포와 가까워진다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등분산</a:t>
            </a:r>
            <a:r>
              <a:rPr lang="ko-KR" altLang="en-US" dirty="0"/>
              <a:t> 검정에 사용된다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모표준편차를</a:t>
            </a:r>
            <a:r>
              <a:rPr lang="ko-KR" altLang="en-US" dirty="0"/>
              <a:t> 모를 때 사용된다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다음은 여러 확률 분포 중 어떤 확률 분포에 대한 설명이다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어느 확률 분포를 설명하는지 고르시오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카이제곱</a:t>
            </a:r>
            <a:r>
              <a:rPr lang="ko-KR" altLang="en-US" dirty="0"/>
              <a:t>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포아송</a:t>
            </a:r>
            <a:r>
              <a:rPr lang="ko-KR" altLang="en-US" dirty="0"/>
              <a:t> 분포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A45CC-609E-965F-4D12-97F2FB1AEDE2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</a:t>
            </a:r>
            <a:r>
              <a:rPr lang="ko-KR" altLang="en-US" dirty="0"/>
              <a:t>개의 독립적인 표준정규분포의 제곱의 합으로 얻을 수 있는 분포로 모집단의 구성을 파악하기 위한 동질성 검정을 위해 사용되는 분포이다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24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32AB-39F3-7C18-ACDF-DC06320F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DD8DA1-19D6-CF45-E58C-1A5694FD521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F776A-FEA9-8F66-1BBF-24F112B3F0F2}"/>
              </a:ext>
            </a:extLst>
          </p:cNvPr>
          <p:cNvSpPr txBox="1"/>
          <p:nvPr/>
        </p:nvSpPr>
        <p:spPr>
          <a:xfrm>
            <a:off x="395111" y="970845"/>
            <a:ext cx="5418667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객관적 사실</a:t>
            </a:r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데이터에 의미 부여</a:t>
            </a:r>
            <a:endParaRPr lang="en-US" altLang="ko-KR" dirty="0"/>
          </a:p>
          <a:p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분류 및 개인의 경험 결합</a:t>
            </a:r>
            <a:endParaRPr lang="en-US" altLang="ko-KR" dirty="0"/>
          </a:p>
          <a:p>
            <a:r>
              <a:rPr lang="en-US" altLang="ko-KR" dirty="0"/>
              <a:t>Wisdom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지식의 축적</a:t>
            </a:r>
            <a:r>
              <a:rPr lang="en-US" altLang="ko-KR" dirty="0"/>
              <a:t>, </a:t>
            </a:r>
            <a:r>
              <a:rPr lang="ko-KR" altLang="en-US" dirty="0"/>
              <a:t>창의성</a:t>
            </a:r>
            <a:r>
              <a:rPr lang="en-US" altLang="ko-KR" dirty="0"/>
              <a:t>(</a:t>
            </a:r>
            <a:r>
              <a:rPr lang="ko-KR" altLang="en-US" dirty="0"/>
              <a:t>추측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특성</a:t>
            </a:r>
            <a:endParaRPr lang="en-US" altLang="ko-KR" dirty="0"/>
          </a:p>
          <a:p>
            <a:r>
              <a:rPr lang="ko-KR" altLang="en-US" dirty="0"/>
              <a:t>존재적 특성</a:t>
            </a:r>
            <a:r>
              <a:rPr lang="en-US" altLang="ko-KR" dirty="0"/>
              <a:t>(</a:t>
            </a:r>
            <a:r>
              <a:rPr lang="ko-KR" altLang="en-US" dirty="0"/>
              <a:t>사실</a:t>
            </a:r>
            <a:r>
              <a:rPr lang="en-US" altLang="ko-KR" dirty="0"/>
              <a:t>) vs</a:t>
            </a:r>
            <a:r>
              <a:rPr lang="ko-KR" altLang="en-US" dirty="0"/>
              <a:t> 당위적 특성</a:t>
            </a:r>
            <a:r>
              <a:rPr lang="en-US" altLang="ko-KR" dirty="0"/>
              <a:t>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유형</a:t>
            </a:r>
            <a:endParaRPr lang="en-US" altLang="ko-KR" dirty="0"/>
          </a:p>
          <a:p>
            <a:r>
              <a:rPr lang="ko-KR" altLang="en-US" dirty="0"/>
              <a:t>정성적 데이터 </a:t>
            </a:r>
            <a:r>
              <a:rPr lang="en-US" altLang="ko-KR" dirty="0"/>
              <a:t>vs </a:t>
            </a:r>
            <a:r>
              <a:rPr lang="ko-KR" altLang="en-US" dirty="0"/>
              <a:t>정량적 데이터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B2A87-35E9-B3F8-1E18-D83876F85ED5}"/>
              </a:ext>
            </a:extLst>
          </p:cNvPr>
          <p:cNvSpPr txBox="1"/>
          <p:nvPr/>
        </p:nvSpPr>
        <p:spPr>
          <a:xfrm>
            <a:off x="395111" y="4612574"/>
            <a:ext cx="4865511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암묵지와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형식지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 err="1"/>
              <a:t>암묵지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언어나 문자로 나타나지 않는 지식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형식지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형상화된 지식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0D58E2-63FB-4154-4B4D-A240852F9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39" y="4424712"/>
            <a:ext cx="3795336" cy="20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8CE8CD-2BCC-DFA3-F575-27CDDE3D0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97094"/>
              </p:ext>
            </p:extLst>
          </p:nvPr>
        </p:nvGraphicFramePr>
        <p:xfrm>
          <a:off x="5655733" y="1487084"/>
          <a:ext cx="5720643" cy="1463040"/>
        </p:xfrm>
        <a:graphic>
          <a:graphicData uri="http://schemas.openxmlformats.org/drawingml/2006/table">
            <a:tbl>
              <a:tblPr/>
              <a:tblGrid>
                <a:gridCol w="1906881">
                  <a:extLst>
                    <a:ext uri="{9D8B030D-6E8A-4147-A177-3AD203B41FA5}">
                      <a16:colId xmlns:a16="http://schemas.microsoft.com/office/drawing/2014/main" val="3204206187"/>
                    </a:ext>
                  </a:extLst>
                </a:gridCol>
                <a:gridCol w="1906881">
                  <a:extLst>
                    <a:ext uri="{9D8B030D-6E8A-4147-A177-3AD203B41FA5}">
                      <a16:colId xmlns:a16="http://schemas.microsoft.com/office/drawing/2014/main" val="1424364576"/>
                    </a:ext>
                  </a:extLst>
                </a:gridCol>
                <a:gridCol w="1906881">
                  <a:extLst>
                    <a:ext uri="{9D8B030D-6E8A-4147-A177-3AD203B41FA5}">
                      <a16:colId xmlns:a16="http://schemas.microsoft.com/office/drawing/2014/main" val="2197959642"/>
                    </a:ext>
                  </a:extLst>
                </a:gridCol>
              </a:tblGrid>
              <a:tr h="28727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구분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특징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예시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50764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틀 </a:t>
                      </a:r>
                      <a:r>
                        <a:rPr lang="en-US" dirty="0">
                          <a:effectLst/>
                        </a:rPr>
                        <a:t>O / </a:t>
                      </a:r>
                      <a:r>
                        <a:rPr lang="ko-KR" altLang="en-US" dirty="0">
                          <a:effectLst/>
                        </a:rPr>
                        <a:t>연산 </a:t>
                      </a:r>
                      <a:r>
                        <a:rPr lang="en-US" dirty="0">
                          <a:effectLst/>
                        </a:rPr>
                        <a:t>O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CSV,</a:t>
                      </a:r>
                      <a:r>
                        <a:rPr lang="ko-KR" altLang="en-US" dirty="0">
                          <a:effectLst/>
                        </a:rPr>
                        <a:t>엑셀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3475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비정형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틀 </a:t>
                      </a:r>
                      <a:r>
                        <a:rPr lang="en-US" dirty="0">
                          <a:effectLst/>
                        </a:rPr>
                        <a:t>X / </a:t>
                      </a:r>
                      <a:r>
                        <a:rPr lang="ko-KR" altLang="en-US" dirty="0">
                          <a:effectLst/>
                        </a:rPr>
                        <a:t>연산 </a:t>
                      </a:r>
                      <a:r>
                        <a:rPr lang="en-US" dirty="0">
                          <a:effectLst/>
                        </a:rPr>
                        <a:t>O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댓글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영상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음성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15534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반정형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형태 </a:t>
                      </a:r>
                      <a:r>
                        <a:rPr lang="en-US">
                          <a:effectLst/>
                        </a:rPr>
                        <a:t>O / </a:t>
                      </a:r>
                      <a:r>
                        <a:rPr lang="ko-KR" altLang="en-US">
                          <a:effectLst/>
                        </a:rPr>
                        <a:t>연산 </a:t>
                      </a: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XML,JSON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785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46EC33-E34A-EB73-21D9-47579FA7EBD0}"/>
              </a:ext>
            </a:extLst>
          </p:cNvPr>
          <p:cNvSpPr txBox="1"/>
          <p:nvPr/>
        </p:nvSpPr>
        <p:spPr>
          <a:xfrm>
            <a:off x="5813778" y="970845"/>
            <a:ext cx="61750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비정형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반정형 데이터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단위</a:t>
            </a:r>
            <a:endParaRPr lang="en-US" altLang="ko-KR" dirty="0"/>
          </a:p>
          <a:p>
            <a:r>
              <a:rPr lang="en-US" altLang="ko-KR" dirty="0"/>
              <a:t>Bit  -  byte</a:t>
            </a:r>
          </a:p>
          <a:p>
            <a:r>
              <a:rPr lang="en-US" altLang="ko-KR" dirty="0"/>
              <a:t>-  KB  -  MB  -  GB  -  TB  -  PB  -  EB  -  ZB  -  YB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코      밑       긴      털       빼</a:t>
            </a:r>
            <a:r>
              <a:rPr lang="en-US" altLang="ko-KR" dirty="0"/>
              <a:t>(PE)      </a:t>
            </a:r>
            <a:r>
              <a:rPr lang="ko-KR" altLang="en-US" dirty="0"/>
              <a:t>죠</a:t>
            </a:r>
            <a:r>
              <a:rPr lang="en-US" altLang="ko-KR" dirty="0"/>
              <a:t>(Z YO)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938CA9-EEB0-9BF4-B2A7-D9F60A05AC0A}"/>
              </a:ext>
            </a:extLst>
          </p:cNvPr>
          <p:cNvCxnSpPr/>
          <p:nvPr/>
        </p:nvCxnSpPr>
        <p:spPr>
          <a:xfrm>
            <a:off x="508000" y="4424712"/>
            <a:ext cx="111760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4F542-F3FE-3834-958D-4492BF3C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41024-3A81-EE82-1EC8-07915AC1B23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E25B8-611E-8275-466A-5338A1FCACE4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모수의</a:t>
            </a:r>
            <a:r>
              <a:rPr lang="ko-KR" altLang="en-US" dirty="0"/>
              <a:t> 추정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점추정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구간추정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가설검정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H0</a:t>
            </a:r>
            <a:r>
              <a:rPr lang="ko-KR" altLang="en-US" dirty="0"/>
              <a:t>과 </a:t>
            </a:r>
            <a:r>
              <a:rPr lang="ko-KR" altLang="en-US" b="1" dirty="0"/>
              <a:t>대립가설</a:t>
            </a:r>
            <a:r>
              <a:rPr lang="ko-KR" altLang="en-US" dirty="0"/>
              <a:t> </a:t>
            </a:r>
            <a:r>
              <a:rPr lang="en-US" altLang="ko-KR" dirty="0"/>
              <a:t>H1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/>
              <a:t>유의수준 </a:t>
            </a:r>
            <a:r>
              <a:rPr lang="en-US" altLang="ko-KR" b="1" dirty="0"/>
              <a:t>α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dirty="0" err="1"/>
              <a:t>검정통계량</a:t>
            </a:r>
            <a:r>
              <a:rPr lang="ko-KR" altLang="en-US" dirty="0"/>
              <a:t> 계산</a:t>
            </a:r>
            <a:r>
              <a:rPr lang="en-US" altLang="ko-KR" dirty="0"/>
              <a:t>, </a:t>
            </a:r>
            <a:r>
              <a:rPr lang="ko-KR" altLang="en-US" dirty="0"/>
              <a:t>그에 따른 </a:t>
            </a:r>
            <a:r>
              <a:rPr lang="en-US" altLang="ko-KR" b="1" dirty="0"/>
              <a:t>p-value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계산한 </a:t>
            </a:r>
            <a:r>
              <a:rPr lang="en-US" altLang="ko-KR" dirty="0"/>
              <a:t>p-value </a:t>
            </a:r>
            <a:r>
              <a:rPr lang="ko-KR" altLang="en-US" dirty="0"/>
              <a:t>≤ </a:t>
            </a:r>
            <a:r>
              <a:rPr lang="en-US" altLang="ko-KR" dirty="0"/>
              <a:t>α</a:t>
            </a:r>
            <a:r>
              <a:rPr lang="ko-KR" altLang="en-US" dirty="0"/>
              <a:t> 이면 귀무가설 기각</a:t>
            </a:r>
            <a:r>
              <a:rPr lang="en-US" altLang="ko-KR" dirty="0"/>
              <a:t>, p-value </a:t>
            </a:r>
            <a:r>
              <a:rPr lang="ko-KR" altLang="en-US" dirty="0"/>
              <a:t>≥ </a:t>
            </a:r>
            <a:r>
              <a:rPr lang="en-US" altLang="ko-KR" dirty="0"/>
              <a:t>α </a:t>
            </a:r>
            <a:r>
              <a:rPr lang="ko-KR" altLang="en-US" dirty="0"/>
              <a:t>이면 귀무가설 채택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제 </a:t>
            </a:r>
            <a:r>
              <a:rPr lang="en-US" altLang="ko-KR" b="1" dirty="0"/>
              <a:t>1</a:t>
            </a:r>
            <a:r>
              <a:rPr lang="ko-KR" altLang="en-US" b="1" dirty="0"/>
              <a:t>종 오류 </a:t>
            </a:r>
            <a:r>
              <a:rPr lang="en-US" altLang="ko-KR" b="1" dirty="0"/>
              <a:t>vs </a:t>
            </a:r>
            <a:r>
              <a:rPr lang="ko-KR" altLang="en-US" b="1" dirty="0"/>
              <a:t>제 </a:t>
            </a:r>
            <a:r>
              <a:rPr lang="en-US" altLang="ko-KR" b="1" dirty="0"/>
              <a:t>2</a:t>
            </a:r>
            <a:r>
              <a:rPr lang="ko-KR" altLang="en-US" b="1" dirty="0"/>
              <a:t>종 오류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신뢰구간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신뢰수준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유의수준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유의확률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68585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620C-FAA1-B0BC-11A8-8CB5CFBD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신뢰 구간">
            <a:extLst>
              <a:ext uri="{FF2B5EF4-FFF2-40B4-BE49-F238E27FC236}">
                <a16:creationId xmlns:a16="http://schemas.microsoft.com/office/drawing/2014/main" id="{EDFDBA2E-4C81-05FB-81B5-9EEABBD7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89" y="777838"/>
            <a:ext cx="6599295" cy="38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4D0F7B-EE98-A9DF-3557-602393A2A49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48984-07CF-1611-A20F-37DBB5554497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가설검정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H0 : </a:t>
            </a:r>
            <a:r>
              <a:rPr lang="ko-KR" altLang="en-US" dirty="0"/>
              <a:t>귀무가설 </a:t>
            </a:r>
            <a:r>
              <a:rPr lang="en-US" altLang="ko-KR" dirty="0"/>
              <a:t>vs H1 : </a:t>
            </a:r>
            <a:r>
              <a:rPr lang="ko-KR" altLang="en-US" dirty="0"/>
              <a:t>대립가설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종 오류 </a:t>
            </a:r>
            <a:r>
              <a:rPr lang="en-US" altLang="ko-KR" dirty="0"/>
              <a:t>vs </a:t>
            </a:r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 </a:t>
            </a:r>
            <a:r>
              <a:rPr lang="en-US" altLang="ko-KR" dirty="0"/>
              <a:t>1</a:t>
            </a:r>
            <a:r>
              <a:rPr lang="ko-KR" altLang="en-US" dirty="0"/>
              <a:t>종 오류를 줄이기 위해 유의수준 </a:t>
            </a:r>
            <a:r>
              <a:rPr lang="en-US" altLang="ko-KR" dirty="0"/>
              <a:t>α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검정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검정통계량</a:t>
            </a:r>
            <a:r>
              <a:rPr lang="ko-KR" altLang="en-US" dirty="0"/>
              <a:t> → 유의확률</a:t>
            </a:r>
            <a:r>
              <a:rPr lang="en-US" altLang="ko-KR" dirty="0"/>
              <a:t>(p-value) </a:t>
            </a:r>
            <a:r>
              <a:rPr lang="ko-KR" altLang="en-US" dirty="0"/>
              <a:t>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기각역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α &gt; p-value </a:t>
            </a:r>
            <a:r>
              <a:rPr lang="ko-KR" altLang="en-US" dirty="0"/>
              <a:t>면 귀무가설 기각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신뢰수준 </a:t>
            </a:r>
            <a:r>
              <a:rPr lang="en-US" altLang="ko-KR" dirty="0"/>
              <a:t>: 95%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신뢰구간 </a:t>
            </a:r>
            <a:r>
              <a:rPr lang="en-US" altLang="ko-KR" dirty="0"/>
              <a:t>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FEEB3-5520-062A-68F7-612EC162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39" y="5813462"/>
            <a:ext cx="331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04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B0D6-D84F-0839-FD23-439BE3C1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7205E-D99A-7E72-3AE7-06C38EA61B87}"/>
              </a:ext>
            </a:extLst>
          </p:cNvPr>
          <p:cNvSpPr txBox="1"/>
          <p:nvPr/>
        </p:nvSpPr>
        <p:spPr>
          <a:xfrm>
            <a:off x="293511" y="977439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오분류표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평가지표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F1 Score = (2 *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3C3C5E-36DE-32AA-54F5-8CD799EE401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19CB42-F419-F966-F928-663CCA614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17"/>
          <a:stretch/>
        </p:blipFill>
        <p:spPr bwMode="auto">
          <a:xfrm>
            <a:off x="293511" y="1456266"/>
            <a:ext cx="5564209" cy="30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C08C9D-4D6E-BC5E-63E2-80E5AAEC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6" r="11517"/>
          <a:stretch/>
        </p:blipFill>
        <p:spPr bwMode="auto">
          <a:xfrm>
            <a:off x="6096000" y="1641307"/>
            <a:ext cx="5776828" cy="42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41FC4B-9136-D684-9C60-90B404BF2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14293" r="9080" b="61455"/>
          <a:stretch/>
        </p:blipFill>
        <p:spPr bwMode="auto">
          <a:xfrm>
            <a:off x="1099002" y="4980803"/>
            <a:ext cx="4279392" cy="12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BCD19-4B8F-F466-651A-1E578C4B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52D4DF-3C73-E521-87FF-40C9C83D2F6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FBEBB-958B-FA24-D950-7F5B3BDFACB0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추정과 가설검정에 대한 설명 중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데이터를 조사하는 전수조사가 불가능하여 표본조사로 모집단을 파악하고자 하는 것이 목적이다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점 추정이란 모집단이 어느 특정한 값일 것이라 여기는 값을 찾는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귀무가설이란</a:t>
            </a:r>
            <a:r>
              <a:rPr lang="ko-KR" altLang="en-US" dirty="0"/>
              <a:t> 대립가설에 반하는 가설로 흔히 모집단이 어떤 값일 것이라 특정하는 가설이다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오류와 제</a:t>
            </a:r>
            <a:r>
              <a:rPr lang="en-US" altLang="ko-KR" dirty="0"/>
              <a:t>2</a:t>
            </a:r>
            <a:r>
              <a:rPr lang="ko-KR" altLang="en-US" dirty="0"/>
              <a:t>종 오류를 모두 줄이기 위해 유의수준을 사용한다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아래 보기에서 설명하는 용어는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유의확률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기각역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종 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종 오류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0A782E4-9036-42A9-CBC6-26745E8B493A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가설검정을 진행할 경우 특정 유의수준 이내에서 검정을 진행하여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 여부를 판단한다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ko-KR" altLang="en-US" dirty="0" err="1"/>
              <a:t>검정통계량</a:t>
            </a:r>
            <a:r>
              <a:rPr lang="ko-KR" altLang="en-US" dirty="0"/>
              <a:t> </a:t>
            </a:r>
            <a:r>
              <a:rPr lang="ko-KR" altLang="en-US" dirty="0" err="1"/>
              <a:t>값으로부터</a:t>
            </a:r>
            <a:r>
              <a:rPr lang="ko-KR" altLang="en-US" dirty="0"/>
              <a:t> 얻은 값으로 </a:t>
            </a:r>
            <a:r>
              <a:rPr lang="ko-KR" altLang="en-US" dirty="0" err="1"/>
              <a:t>귀무가설의</a:t>
            </a:r>
            <a:r>
              <a:rPr lang="ko-KR" altLang="en-US" dirty="0"/>
              <a:t> 기각 여부를 판단할 수 있는 지표다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05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F9AA-9CE5-FFC7-37E7-A2E0605D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2B4F60-900E-28D9-FC4C-C7EF7D3D7BE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6289D-1EB8-B44C-B4E5-B4E41CF2E4DE}"/>
              </a:ext>
            </a:extLst>
          </p:cNvPr>
          <p:cNvSpPr txBox="1"/>
          <p:nvPr/>
        </p:nvSpPr>
        <p:spPr>
          <a:xfrm>
            <a:off x="395111" y="970845"/>
            <a:ext cx="1160497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 고등학교 남학생의 평균키를 조사하는데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모표준편차가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15cm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라고 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명의 남학생을 모집단에서 임의로 추출하여 키를 쟀더니 평균키가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170cm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였다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전국 고등학교 남학생의 평균키에 대한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95%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신뢰구간과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99%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신뢰구간을 추정하라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</a:t>
            </a:r>
            <a:r>
              <a:rPr lang="en-US" altLang="ko-KR" b="1" baseline="-25000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0.025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1.96 , Z</a:t>
            </a:r>
            <a:r>
              <a:rPr lang="en-US" altLang="ko-KR" b="1" baseline="-25000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0.005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2.58)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74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70C5-965F-CEEF-1F76-F6E12268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27D92-FB27-1561-A484-3C2BB2FA165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0F58F-4FF6-6316-7C89-30D6197FA285}"/>
              </a:ext>
            </a:extLst>
          </p:cNvPr>
          <p:cNvSpPr txBox="1"/>
          <p:nvPr/>
        </p:nvSpPr>
        <p:spPr>
          <a:xfrm>
            <a:off x="395111" y="970845"/>
            <a:ext cx="11604978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비모수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표본의 크기가 작고 정규성 가정</a:t>
            </a:r>
            <a:r>
              <a:rPr lang="en-US" altLang="ko-KR" dirty="0"/>
              <a:t>(</a:t>
            </a:r>
            <a:r>
              <a:rPr lang="ko-KR" altLang="en-US" dirty="0"/>
              <a:t>표본이 정규분포를 따르지 않음</a:t>
            </a:r>
            <a:r>
              <a:rPr lang="en-US" altLang="ko-KR" dirty="0"/>
              <a:t>)</a:t>
            </a:r>
            <a:r>
              <a:rPr lang="ko-KR" altLang="en-US" dirty="0"/>
              <a:t>을 만족하지 않을 때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평균보다 중앙값</a:t>
            </a:r>
            <a:r>
              <a:rPr lang="en-US" altLang="ko-KR" dirty="0"/>
              <a:t>, </a:t>
            </a:r>
            <a:r>
              <a:rPr lang="ko-KR" altLang="en-US" dirty="0"/>
              <a:t>표본의 크기가 작은 경우 순위와 같은 서열척도</a:t>
            </a:r>
            <a:r>
              <a:rPr lang="en-US" altLang="ko-KR" dirty="0"/>
              <a:t>, </a:t>
            </a:r>
            <a:r>
              <a:rPr lang="ko-KR" altLang="en-US" dirty="0"/>
              <a:t>명목척도 등을 사용해 검정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EB766B-9D20-D091-1270-E3012505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45" y="2195690"/>
            <a:ext cx="5884509" cy="408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4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5A637-E6B7-DC6D-FD7E-7FD9AD2A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58E80-122E-E3BE-446A-EF5CE2F557E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F5E91-9BFF-2459-8A8E-ECC1A5CC28B9}"/>
              </a:ext>
            </a:extLst>
          </p:cNvPr>
          <p:cNvSpPr txBox="1"/>
          <p:nvPr/>
        </p:nvSpPr>
        <p:spPr>
          <a:xfrm>
            <a:off x="395111" y="970845"/>
            <a:ext cx="1160497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비모수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검정에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극단값이</a:t>
            </a:r>
            <a:r>
              <a:rPr lang="ko-KR" altLang="en-US" dirty="0"/>
              <a:t> 존재하는 자료에 대해서도 </a:t>
            </a:r>
            <a:r>
              <a:rPr lang="ko-KR" altLang="en-US" dirty="0" err="1"/>
              <a:t>모수</a:t>
            </a:r>
            <a:r>
              <a:rPr lang="ko-KR" altLang="en-US" dirty="0"/>
              <a:t> 검정보다 항상 높은 </a:t>
            </a:r>
            <a:r>
              <a:rPr lang="ko-KR" altLang="en-US" dirty="0" err="1"/>
              <a:t>검정력을</a:t>
            </a:r>
            <a:r>
              <a:rPr lang="ko-KR" altLang="en-US" dirty="0"/>
              <a:t>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표본의 크기가 작고 정규성 가정을 만족하지 않을 때</a:t>
            </a:r>
            <a:r>
              <a:rPr lang="en-US" altLang="ko-KR" dirty="0"/>
              <a:t>, </a:t>
            </a:r>
            <a:r>
              <a:rPr lang="ko-KR" altLang="en-US" dirty="0" err="1"/>
              <a:t>모수</a:t>
            </a:r>
            <a:r>
              <a:rPr lang="ko-KR" altLang="en-US" dirty="0"/>
              <a:t> 검정보다 </a:t>
            </a:r>
            <a:r>
              <a:rPr lang="ko-KR" altLang="en-US" dirty="0" err="1"/>
              <a:t>비모수</a:t>
            </a:r>
            <a:r>
              <a:rPr lang="ko-KR" altLang="en-US" dirty="0"/>
              <a:t> 검정이 효과적이다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Wilcoxon </a:t>
            </a:r>
            <a:r>
              <a:rPr lang="ko-KR" altLang="en-US" dirty="0" err="1"/>
              <a:t>순위합</a:t>
            </a:r>
            <a:r>
              <a:rPr lang="ko-KR" altLang="en-US" dirty="0"/>
              <a:t> 검정</a:t>
            </a:r>
            <a:r>
              <a:rPr lang="en-US" altLang="ko-KR" dirty="0"/>
              <a:t>, Mann-Whitney </a:t>
            </a:r>
            <a:r>
              <a:rPr lang="ko-KR" altLang="en-US" dirty="0"/>
              <a:t>검정 등은 </a:t>
            </a:r>
            <a:r>
              <a:rPr lang="ko-KR" altLang="en-US" dirty="0" err="1"/>
              <a:t>비모수</a:t>
            </a:r>
            <a:r>
              <a:rPr lang="ko-KR" altLang="en-US" dirty="0"/>
              <a:t> 검정에 해당한다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숫자로는 표현되지만 수량화 및 평균에 의미가 없는 서열척도에 대해서도 검정이 가능하다는 장점이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59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5E6B2-1CD4-CCAF-E458-5774539CD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C84841-9DF8-20CF-7715-549469A317B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A1AD9-2317-1EC7-7584-DF3622EA0A39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일표본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이표본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대응표본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적합도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독립성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동질성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피어슨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스피어만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단순선형 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다중선형 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 회귀방정식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정규화 선형회귀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일반화 선형회귀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왓슨 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다변량분석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다차원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척도법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주성분분석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(PCA)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분포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:χ</a:t>
            </a:r>
            <a:r>
              <a:rPr lang="en-US" altLang="ko-KR" b="1" baseline="30000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분포 사용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D1E36-C354-EE91-6AD0-384D756F8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7E4A5D3-1005-8FE4-4457-F6A7115B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9" y="1654360"/>
            <a:ext cx="9294135" cy="37558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F92B4A-AE8E-3DF2-D9C3-1E8C9B3AD18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F608C-A308-DECF-D392-F330D6DAC527}"/>
              </a:ext>
            </a:extLst>
          </p:cNvPr>
          <p:cNvSpPr txBox="1"/>
          <p:nvPr/>
        </p:nvSpPr>
        <p:spPr>
          <a:xfrm>
            <a:off x="395111" y="970845"/>
            <a:ext cx="116049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 표본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평균을 특정 값과 비교 </a:t>
            </a:r>
            <a:r>
              <a:rPr lang="en-US" altLang="ko-KR" dirty="0"/>
              <a:t>( = , &lt; , &gt; 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BC9309-EDC1-FA5D-431A-9908E41D0815}"/>
              </a:ext>
            </a:extLst>
          </p:cNvPr>
          <p:cNvSpPr/>
          <p:nvPr/>
        </p:nvSpPr>
        <p:spPr>
          <a:xfrm>
            <a:off x="1413490" y="2879550"/>
            <a:ext cx="1961887" cy="294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F02DFE-A073-8084-55E0-FDA5F8BFC620}"/>
              </a:ext>
            </a:extLst>
          </p:cNvPr>
          <p:cNvSpPr/>
          <p:nvPr/>
        </p:nvSpPr>
        <p:spPr>
          <a:xfrm>
            <a:off x="3491215" y="2867386"/>
            <a:ext cx="1500855" cy="294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6845C4-94FC-ECF6-1438-EDB1821BE7A4}"/>
              </a:ext>
            </a:extLst>
          </p:cNvPr>
          <p:cNvSpPr/>
          <p:nvPr/>
        </p:nvSpPr>
        <p:spPr>
          <a:xfrm>
            <a:off x="5109888" y="2858403"/>
            <a:ext cx="2814912" cy="315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3F23C7-F3BF-40CF-FEA1-B28EB7B4BF68}"/>
              </a:ext>
            </a:extLst>
          </p:cNvPr>
          <p:cNvSpPr/>
          <p:nvPr/>
        </p:nvSpPr>
        <p:spPr>
          <a:xfrm>
            <a:off x="1329519" y="3520707"/>
            <a:ext cx="5409948" cy="621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E89A3-4AB4-8416-89B7-3FDE9F071CFE}"/>
              </a:ext>
            </a:extLst>
          </p:cNvPr>
          <p:cNvSpPr txBox="1"/>
          <p:nvPr/>
        </p:nvSpPr>
        <p:spPr>
          <a:xfrm>
            <a:off x="225777" y="2710274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02EC6-8A24-0701-DCB4-2F99B6FC661E}"/>
              </a:ext>
            </a:extLst>
          </p:cNvPr>
          <p:cNvSpPr txBox="1"/>
          <p:nvPr/>
        </p:nvSpPr>
        <p:spPr>
          <a:xfrm>
            <a:off x="3648691" y="2540997"/>
            <a:ext cx="235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 </a:t>
            </a:r>
            <a:r>
              <a:rPr lang="en-US" altLang="ko-KR" sz="1600" b="1" dirty="0">
                <a:solidFill>
                  <a:srgbClr val="FF0000"/>
                </a:solidFill>
              </a:rPr>
              <a:t>(n=29+1)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000ED-26B5-504E-2E4C-9F40FABABB51}"/>
              </a:ext>
            </a:extLst>
          </p:cNvPr>
          <p:cNvSpPr txBox="1"/>
          <p:nvPr/>
        </p:nvSpPr>
        <p:spPr>
          <a:xfrm>
            <a:off x="7732889" y="2420545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0A33E-7FEA-F1BD-30AE-7D52D593895E}"/>
              </a:ext>
            </a:extLst>
          </p:cNvPr>
          <p:cNvSpPr txBox="1"/>
          <p:nvPr/>
        </p:nvSpPr>
        <p:spPr>
          <a:xfrm>
            <a:off x="10118730" y="3173848"/>
            <a:ext cx="102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대립가설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8B763-1654-83F4-DDB2-65DD4B386386}"/>
              </a:ext>
            </a:extLst>
          </p:cNvPr>
          <p:cNvSpPr txBox="1"/>
          <p:nvPr/>
        </p:nvSpPr>
        <p:spPr>
          <a:xfrm>
            <a:off x="5784676" y="4237185"/>
            <a:ext cx="445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95% </a:t>
            </a:r>
            <a:r>
              <a:rPr lang="ko-KR" altLang="en-US" sz="1600" b="1" dirty="0">
                <a:solidFill>
                  <a:srgbClr val="FF0000"/>
                </a:solidFill>
              </a:rPr>
              <a:t>신뢰수준의 신뢰구간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신뢰구간을 통해 양측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단측 검정 구분 가능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6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B0BFA-6D4F-2793-EA0A-50FAC8179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8EB38A-F628-D895-D3E8-C0C09F4AC43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161F8-3395-71E4-A8E4-F2CD98427469}"/>
              </a:ext>
            </a:extLst>
          </p:cNvPr>
          <p:cNvSpPr txBox="1"/>
          <p:nvPr/>
        </p:nvSpPr>
        <p:spPr>
          <a:xfrm>
            <a:off x="395111" y="970845"/>
            <a:ext cx="116049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표본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두 집단의 평균 비교</a:t>
            </a:r>
            <a:endParaRPr lang="en-US" altLang="ko-KR" dirty="0"/>
          </a:p>
        </p:txBody>
      </p:sp>
      <p:pic>
        <p:nvPicPr>
          <p:cNvPr id="1026" name="Picture 2" descr="T-test output in R">
            <a:extLst>
              <a:ext uri="{FF2B5EF4-FFF2-40B4-BE49-F238E27FC236}">
                <a16:creationId xmlns:a16="http://schemas.microsoft.com/office/drawing/2014/main" id="{08924E1C-274E-A2EA-9DEF-64974BB3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7" y="2143751"/>
            <a:ext cx="10127245" cy="3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DCEA2D-647A-66E2-A865-1848FB852F00}"/>
              </a:ext>
            </a:extLst>
          </p:cNvPr>
          <p:cNvSpPr/>
          <p:nvPr/>
        </p:nvSpPr>
        <p:spPr>
          <a:xfrm>
            <a:off x="1320800" y="3408107"/>
            <a:ext cx="1704622" cy="25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74481F-0926-6C11-3E6A-3D7DEE370A2A}"/>
              </a:ext>
            </a:extLst>
          </p:cNvPr>
          <p:cNvSpPr/>
          <p:nvPr/>
        </p:nvSpPr>
        <p:spPr>
          <a:xfrm>
            <a:off x="3246111" y="3402463"/>
            <a:ext cx="1704622" cy="25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27094F-C6D5-392F-9BDD-9F19404CF597}"/>
              </a:ext>
            </a:extLst>
          </p:cNvPr>
          <p:cNvSpPr/>
          <p:nvPr/>
        </p:nvSpPr>
        <p:spPr>
          <a:xfrm>
            <a:off x="5109888" y="3402463"/>
            <a:ext cx="2623001" cy="259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DF7C0A-23AD-2CD4-DD84-B5079341256F}"/>
              </a:ext>
            </a:extLst>
          </p:cNvPr>
          <p:cNvSpPr/>
          <p:nvPr/>
        </p:nvSpPr>
        <p:spPr>
          <a:xfrm>
            <a:off x="1320799" y="4059997"/>
            <a:ext cx="4655787" cy="6619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3CD67-1D9D-FA50-1046-30CD86412CE8}"/>
              </a:ext>
            </a:extLst>
          </p:cNvPr>
          <p:cNvSpPr txBox="1"/>
          <p:nvPr/>
        </p:nvSpPr>
        <p:spPr>
          <a:xfrm>
            <a:off x="1501422" y="2806266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3CD7D-C35B-D340-C9DB-371F6C9071DF}"/>
              </a:ext>
            </a:extLst>
          </p:cNvPr>
          <p:cNvSpPr txBox="1"/>
          <p:nvPr/>
        </p:nvSpPr>
        <p:spPr>
          <a:xfrm>
            <a:off x="3648691" y="2806266"/>
            <a:ext cx="520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 </a:t>
            </a:r>
            <a:r>
              <a:rPr lang="en-US" altLang="ko-KR" sz="1600" b="1" dirty="0">
                <a:solidFill>
                  <a:srgbClr val="FF0000"/>
                </a:solidFill>
              </a:rPr>
              <a:t>(two sample t-test</a:t>
            </a:r>
            <a:r>
              <a:rPr lang="ko-KR" altLang="en-US" sz="1600" b="1" dirty="0">
                <a:solidFill>
                  <a:srgbClr val="FF0000"/>
                </a:solidFill>
              </a:rPr>
              <a:t>에서만 소수점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추정자유도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8AD96-27F0-5AB4-7FA9-692750104A09}"/>
              </a:ext>
            </a:extLst>
          </p:cNvPr>
          <p:cNvSpPr txBox="1"/>
          <p:nvPr/>
        </p:nvSpPr>
        <p:spPr>
          <a:xfrm>
            <a:off x="7343977" y="3048828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4D8B3-442C-372C-3AF4-C887036509BD}"/>
              </a:ext>
            </a:extLst>
          </p:cNvPr>
          <p:cNvSpPr txBox="1"/>
          <p:nvPr/>
        </p:nvSpPr>
        <p:spPr>
          <a:xfrm>
            <a:off x="11164712" y="3721443"/>
            <a:ext cx="102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대립가설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0B8F9-67F0-8114-44CF-2B2801B4EB2B}"/>
              </a:ext>
            </a:extLst>
          </p:cNvPr>
          <p:cNvSpPr txBox="1"/>
          <p:nvPr/>
        </p:nvSpPr>
        <p:spPr>
          <a:xfrm>
            <a:off x="5976587" y="4383353"/>
            <a:ext cx="2623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95% </a:t>
            </a:r>
            <a:r>
              <a:rPr lang="ko-KR" altLang="en-US" sz="1600" b="1" dirty="0">
                <a:solidFill>
                  <a:srgbClr val="FF0000"/>
                </a:solidFill>
              </a:rPr>
              <a:t>신뢰수준의 신뢰구간</a:t>
            </a:r>
          </a:p>
        </p:txBody>
      </p:sp>
    </p:spTree>
    <p:extLst>
      <p:ext uri="{BB962C8B-B14F-4D97-AF65-F5344CB8AC3E}">
        <p14:creationId xmlns:p14="http://schemas.microsoft.com/office/powerpoint/2010/main" val="273695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F6098-820B-4183-22D9-0C38EA70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3FC7C0-2E16-5C79-FE1C-5AB23B6A15E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B2BE0-F7A1-3028-2B00-66D39A4E6D91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데이터는 있는 그대로의 사실을 나타내며 그 자체가 중요한 의미를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정보를 얻기 위한 근거가 될 수 있다는 당위적 특성을 지니고 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주다</a:t>
            </a:r>
            <a:r>
              <a:rPr lang="en-US" altLang="ko-KR" dirty="0"/>
              <a:t>’</a:t>
            </a:r>
            <a:r>
              <a:rPr lang="ko-KR" altLang="en-US" dirty="0"/>
              <a:t>의 의미를 갖는 라틴어인 </a:t>
            </a:r>
            <a:r>
              <a:rPr lang="en-US" altLang="ko-KR" dirty="0"/>
              <a:t>‘dare’</a:t>
            </a:r>
            <a:r>
              <a:rPr lang="ko-KR" altLang="en-US" dirty="0"/>
              <a:t>가 그 어원이다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종류에 따라 정성적 데이터와 정량적 데이터로 나눌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정량적 데이터와 정성적 데이터로 데이터를 구분할 때 특성이 다른 하나는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풍속</a:t>
            </a:r>
            <a:r>
              <a:rPr lang="en-US" altLang="ko-KR" dirty="0"/>
              <a:t>		2.    </a:t>
            </a:r>
            <a:r>
              <a:rPr lang="ko-KR" altLang="en-US" dirty="0"/>
              <a:t>습도</a:t>
            </a:r>
            <a:r>
              <a:rPr lang="en-US" altLang="ko-KR" dirty="0"/>
              <a:t>		3.    </a:t>
            </a:r>
            <a:r>
              <a:rPr lang="ko-KR" altLang="en-US" dirty="0"/>
              <a:t>기상 특보</a:t>
            </a:r>
            <a:r>
              <a:rPr lang="en-US" altLang="ko-KR" dirty="0"/>
              <a:t>		4.    </a:t>
            </a:r>
            <a:r>
              <a:rPr lang="ko-KR" altLang="en-US" dirty="0"/>
              <a:t>강수량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반정형 데이터의 예시로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파일</a:t>
            </a:r>
            <a:r>
              <a:rPr lang="en-US" altLang="ko-KR" dirty="0"/>
              <a:t>		2.    {‘name’ : ‘JSON</a:t>
            </a:r>
            <a:r>
              <a:rPr lang="ko-KR" altLang="en-US" dirty="0"/>
              <a:t>입니다</a:t>
            </a:r>
            <a:r>
              <a:rPr lang="en-US" altLang="ko-KR" dirty="0"/>
              <a:t>.’}	  </a:t>
            </a:r>
          </a:p>
          <a:p>
            <a:r>
              <a:rPr lang="en-US" altLang="ko-KR" dirty="0"/>
              <a:t>3.   </a:t>
            </a:r>
            <a:r>
              <a:rPr lang="ko-KR" altLang="en-US" dirty="0" err="1"/>
              <a:t>이모티콘을</a:t>
            </a:r>
            <a:r>
              <a:rPr lang="ko-KR" altLang="en-US" dirty="0"/>
              <a:t> 포함한 영화 리뷰</a:t>
            </a:r>
            <a:r>
              <a:rPr lang="en-US" altLang="ko-KR" dirty="0"/>
              <a:t>	4.   &lt;note&gt;&lt;to&gt;XML</a:t>
            </a:r>
            <a:r>
              <a:rPr lang="ko-KR" altLang="en-US" dirty="0"/>
              <a:t>입니다</a:t>
            </a:r>
            <a:r>
              <a:rPr lang="en-US" altLang="ko-KR" dirty="0"/>
              <a:t>.&lt;/to&gt;&lt;/</a:t>
            </a:r>
            <a:r>
              <a:rPr lang="en-US" altLang="ko-KR" dirty="0" err="1"/>
              <a:t>nore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20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B986-D867-04D5-DA7E-FA63E8ABA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A1F0756-5EC9-F465-0FEB-20FC9F88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4" y="1932186"/>
            <a:ext cx="9065459" cy="20867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9430F5-C7E4-A9A7-4C0A-8980CF50895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EC4FF-F6B7-0467-BE96-9EEBF419E1A7}"/>
              </a:ext>
            </a:extLst>
          </p:cNvPr>
          <p:cNvSpPr txBox="1"/>
          <p:nvPr/>
        </p:nvSpPr>
        <p:spPr>
          <a:xfrm>
            <a:off x="395111" y="970845"/>
            <a:ext cx="11604978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개 이상의 집단의 평균 비교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E1FC36-1A07-90FD-AEA0-568180A5D3EF}"/>
              </a:ext>
            </a:extLst>
          </p:cNvPr>
          <p:cNvSpPr/>
          <p:nvPr/>
        </p:nvSpPr>
        <p:spPr>
          <a:xfrm>
            <a:off x="2796381" y="2692194"/>
            <a:ext cx="488686" cy="736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CE4CB2-32CA-8D41-2AE4-797F92CB024F}"/>
              </a:ext>
            </a:extLst>
          </p:cNvPr>
          <p:cNvSpPr/>
          <p:nvPr/>
        </p:nvSpPr>
        <p:spPr>
          <a:xfrm>
            <a:off x="5304897" y="2602357"/>
            <a:ext cx="1174925" cy="6149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86A83-6D5E-D91F-CBBE-7526395762DE}"/>
              </a:ext>
            </a:extLst>
          </p:cNvPr>
          <p:cNvSpPr txBox="1"/>
          <p:nvPr/>
        </p:nvSpPr>
        <p:spPr>
          <a:xfrm>
            <a:off x="5304897" y="2206650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B7312-9817-B3F2-4EC2-09D8414B9A89}"/>
              </a:ext>
            </a:extLst>
          </p:cNvPr>
          <p:cNvSpPr txBox="1"/>
          <p:nvPr/>
        </p:nvSpPr>
        <p:spPr>
          <a:xfrm>
            <a:off x="2113403" y="2687688"/>
            <a:ext cx="1848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(n=3+11+1)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1E9610E-3FF7-39D9-D9EA-FA0F8042354F}"/>
              </a:ext>
            </a:extLst>
          </p:cNvPr>
          <p:cNvSpPr/>
          <p:nvPr/>
        </p:nvSpPr>
        <p:spPr>
          <a:xfrm>
            <a:off x="6479823" y="2639129"/>
            <a:ext cx="1848116" cy="5782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63D22-56E3-B8A1-2F8C-486F3554256A}"/>
              </a:ext>
            </a:extLst>
          </p:cNvPr>
          <p:cNvSpPr txBox="1"/>
          <p:nvPr/>
        </p:nvSpPr>
        <p:spPr>
          <a:xfrm>
            <a:off x="7288087" y="2377993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B3654-53EC-3E70-57B1-992C88AF1E70}"/>
              </a:ext>
            </a:extLst>
          </p:cNvPr>
          <p:cNvSpPr txBox="1"/>
          <p:nvPr/>
        </p:nvSpPr>
        <p:spPr>
          <a:xfrm>
            <a:off x="6781847" y="1245020"/>
            <a:ext cx="475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H0 : </a:t>
            </a:r>
            <a:r>
              <a:rPr lang="ko-KR" altLang="en-US" sz="1600" b="1" dirty="0">
                <a:solidFill>
                  <a:srgbClr val="FF0000"/>
                </a:solidFill>
              </a:rPr>
              <a:t>모든 집단 간 평균은 같다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B0BE63-8F5A-9EE6-2964-EBD77A32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089" y="4201013"/>
            <a:ext cx="6858000" cy="2085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B638A5-415B-8608-939B-B2204AD6219C}"/>
              </a:ext>
            </a:extLst>
          </p:cNvPr>
          <p:cNvSpPr txBox="1"/>
          <p:nvPr/>
        </p:nvSpPr>
        <p:spPr>
          <a:xfrm>
            <a:off x="395111" y="4443352"/>
            <a:ext cx="6175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분산분석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정규성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등분산성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독립성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7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E7DD1-9844-3B93-2B7A-0767D357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7AE265-B05F-8EF6-C95C-A2DCA792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61" y="1574194"/>
            <a:ext cx="6150767" cy="32250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401E1A8-F11C-BD65-9D0C-368C93D2496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18DC5-E79F-8FFF-225B-0D3A12C908DC}"/>
              </a:ext>
            </a:extLst>
          </p:cNvPr>
          <p:cNvSpPr txBox="1"/>
          <p:nvPr/>
        </p:nvSpPr>
        <p:spPr>
          <a:xfrm>
            <a:off x="395111" y="970845"/>
            <a:ext cx="11604978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집단 간 선형 관계 유무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선형성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등분산성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정규성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5CBD2E-ECC6-834E-2B1C-C6CDF95D3C7C}"/>
              </a:ext>
            </a:extLst>
          </p:cNvPr>
          <p:cNvSpPr/>
          <p:nvPr/>
        </p:nvSpPr>
        <p:spPr>
          <a:xfrm>
            <a:off x="2820944" y="2798707"/>
            <a:ext cx="2067146" cy="858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1D9DB34-93D3-B2A6-3374-00D6ECBA3C85}"/>
              </a:ext>
            </a:extLst>
          </p:cNvPr>
          <p:cNvSpPr/>
          <p:nvPr/>
        </p:nvSpPr>
        <p:spPr>
          <a:xfrm>
            <a:off x="5874612" y="3001018"/>
            <a:ext cx="774544" cy="5986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034F5-F5E2-93D9-8E86-BED3198FD2CB}"/>
              </a:ext>
            </a:extLst>
          </p:cNvPr>
          <p:cNvSpPr txBox="1"/>
          <p:nvPr/>
        </p:nvSpPr>
        <p:spPr>
          <a:xfrm>
            <a:off x="5715441" y="2668561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검정통계량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0953A-535B-2CCF-1862-F3811841D032}"/>
              </a:ext>
            </a:extLst>
          </p:cNvPr>
          <p:cNvSpPr txBox="1"/>
          <p:nvPr/>
        </p:nvSpPr>
        <p:spPr>
          <a:xfrm>
            <a:off x="1791142" y="2764593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회귀계수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FD8214C-DF14-4F2E-78B8-114BFB62F413}"/>
              </a:ext>
            </a:extLst>
          </p:cNvPr>
          <p:cNvSpPr/>
          <p:nvPr/>
        </p:nvSpPr>
        <p:spPr>
          <a:xfrm>
            <a:off x="6649157" y="3001019"/>
            <a:ext cx="1237013" cy="5986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7DF122-9014-AE44-A5D5-FEE67E8C3DE7}"/>
              </a:ext>
            </a:extLst>
          </p:cNvPr>
          <p:cNvSpPr txBox="1"/>
          <p:nvPr/>
        </p:nvSpPr>
        <p:spPr>
          <a:xfrm>
            <a:off x="7112866" y="2668561"/>
            <a:ext cx="201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회귀계수 유의확률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2410AD-8E3B-242D-BCE0-5E0A6EAB21AA}"/>
              </a:ext>
            </a:extLst>
          </p:cNvPr>
          <p:cNvSpPr/>
          <p:nvPr/>
        </p:nvSpPr>
        <p:spPr>
          <a:xfrm>
            <a:off x="6197601" y="4401312"/>
            <a:ext cx="1806448" cy="278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19B0E-6C23-E1F9-C53A-AC44D4F53D97}"/>
              </a:ext>
            </a:extLst>
          </p:cNvPr>
          <p:cNvSpPr txBox="1"/>
          <p:nvPr/>
        </p:nvSpPr>
        <p:spPr>
          <a:xfrm>
            <a:off x="7366000" y="4756949"/>
            <a:ext cx="1343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유의확률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7BE42-CFD9-BAE7-43DC-915565CCCAFF}"/>
              </a:ext>
            </a:extLst>
          </p:cNvPr>
          <p:cNvSpPr txBox="1"/>
          <p:nvPr/>
        </p:nvSpPr>
        <p:spPr>
          <a:xfrm>
            <a:off x="6945930" y="1245020"/>
            <a:ext cx="475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H0 : </a:t>
            </a:r>
            <a:r>
              <a:rPr lang="ko-KR" altLang="en-US" sz="1600" b="1" dirty="0">
                <a:solidFill>
                  <a:srgbClr val="FF0000"/>
                </a:solidFill>
              </a:rPr>
              <a:t>두 변수가 상관관계가 없다</a:t>
            </a:r>
            <a:r>
              <a:rPr lang="en-US" altLang="ko-KR" sz="1600" b="1" dirty="0">
                <a:solidFill>
                  <a:srgbClr val="FF0000"/>
                </a:solidFill>
              </a:rPr>
              <a:t>. (</a:t>
            </a:r>
            <a:r>
              <a:rPr lang="ko-KR" altLang="en-US" sz="1600" b="1" dirty="0">
                <a:solidFill>
                  <a:srgbClr val="FF0000"/>
                </a:solidFill>
              </a:rPr>
              <a:t>선형성이 없다</a:t>
            </a:r>
            <a:r>
              <a:rPr lang="en-US" altLang="ko-KR" sz="1600" b="1" dirty="0">
                <a:solidFill>
                  <a:srgbClr val="FF0000"/>
                </a:solidFill>
              </a:rPr>
              <a:t>.)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Y = a * X + b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985C5A-0063-41D0-D315-8BA3DE71EE52}"/>
              </a:ext>
            </a:extLst>
          </p:cNvPr>
          <p:cNvSpPr txBox="1"/>
          <p:nvPr/>
        </p:nvSpPr>
        <p:spPr>
          <a:xfrm>
            <a:off x="395110" y="4660353"/>
            <a:ext cx="112098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다중선형회귀분석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 err="1"/>
              <a:t>다중공선성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두 변수 간 상관관계가 너무 커 회귀분석의 독립성을 위배할 위험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/>
              <a:t>진단 </a:t>
            </a:r>
            <a:r>
              <a:rPr lang="en-US" altLang="ko-KR" dirty="0"/>
              <a:t>: </a:t>
            </a:r>
            <a:r>
              <a:rPr lang="ko-KR" altLang="en-US" dirty="0"/>
              <a:t>결정계수 </a:t>
            </a:r>
            <a:r>
              <a:rPr lang="en-US" altLang="ko-KR" dirty="0"/>
              <a:t>R</a:t>
            </a:r>
            <a:r>
              <a:rPr lang="en-US" altLang="ko-KR" baseline="30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값이 크나 </a:t>
            </a:r>
            <a:r>
              <a:rPr lang="en-US" altLang="ko-KR" dirty="0"/>
              <a:t>p-value</a:t>
            </a:r>
            <a:r>
              <a:rPr lang="ko-KR" altLang="en-US" dirty="0"/>
              <a:t>값이 커 유의하지 않을 경우</a:t>
            </a:r>
            <a:r>
              <a:rPr lang="en-US" altLang="ko-KR" dirty="0"/>
              <a:t>, </a:t>
            </a:r>
            <a:r>
              <a:rPr lang="ko-KR" altLang="en-US" dirty="0" err="1"/>
              <a:t>분산팽창요인</a:t>
            </a:r>
            <a:r>
              <a:rPr lang="en-US" altLang="ko-KR" dirty="0"/>
              <a:t>(VIF) &gt; 10 </a:t>
            </a:r>
            <a:r>
              <a:rPr lang="ko-KR" altLang="en-US" dirty="0"/>
              <a:t>일 경우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교재 </a:t>
            </a:r>
            <a:r>
              <a:rPr lang="en-US" altLang="ko-KR" dirty="0"/>
              <a:t>p248 </a:t>
            </a:r>
            <a:r>
              <a:rPr lang="ko-KR" altLang="en-US" dirty="0"/>
              <a:t>문제 해결법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711996-6C53-2742-1369-A7B1D8AA6B4F}"/>
              </a:ext>
            </a:extLst>
          </p:cNvPr>
          <p:cNvSpPr/>
          <p:nvPr/>
        </p:nvSpPr>
        <p:spPr>
          <a:xfrm>
            <a:off x="4948056" y="4372313"/>
            <a:ext cx="1147943" cy="278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E34DE-54E1-DF12-1E39-2468C9E0A6BB}"/>
              </a:ext>
            </a:extLst>
          </p:cNvPr>
          <p:cNvSpPr txBox="1"/>
          <p:nvPr/>
        </p:nvSpPr>
        <p:spPr>
          <a:xfrm>
            <a:off x="4798183" y="4683939"/>
            <a:ext cx="134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자유도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(n=1+48+1)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CDB4F-81B7-1FB1-8BE1-BB34982C8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A41624-3534-2D0C-8004-C589CE27507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85469-EB9D-C0FD-7583-92E14A591D06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최적회귀방정식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반응변수 </a:t>
            </a:r>
            <a:r>
              <a:rPr lang="en-US" altLang="ko-KR" dirty="0"/>
              <a:t>y</a:t>
            </a:r>
            <a:r>
              <a:rPr lang="ko-KR" altLang="en-US" dirty="0"/>
              <a:t>를 가장 잘 설명할 수 있는 회귀식을 찾는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변수 선택 성능지표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벌점화 방식의 </a:t>
            </a:r>
            <a:r>
              <a:rPr lang="en-US" altLang="ko-KR" dirty="0"/>
              <a:t>AIC</a:t>
            </a:r>
            <a:r>
              <a:rPr lang="ko-KR" altLang="en-US" dirty="0"/>
              <a:t>와 </a:t>
            </a:r>
            <a:r>
              <a:rPr lang="en-US" altLang="ko-KR" dirty="0"/>
              <a:t>BIC : </a:t>
            </a:r>
            <a:r>
              <a:rPr lang="ko-KR" altLang="en-US" dirty="0"/>
              <a:t>회귀모형을 설정하면서 점수 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AIC : </a:t>
            </a:r>
            <a:r>
              <a:rPr lang="ko-KR" altLang="en-US" dirty="0"/>
              <a:t>변수가 많을 때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BIC : </a:t>
            </a:r>
            <a:r>
              <a:rPr lang="ko-KR" altLang="en-US" dirty="0"/>
              <a:t>표본이 많을 때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멜로우</a:t>
            </a:r>
            <a:r>
              <a:rPr lang="ko-KR" altLang="en-US" dirty="0"/>
              <a:t> </a:t>
            </a:r>
            <a:r>
              <a:rPr lang="en-US" altLang="ko-KR" dirty="0"/>
              <a:t>Cp : </a:t>
            </a:r>
            <a:r>
              <a:rPr lang="ko-KR" altLang="en-US" dirty="0"/>
              <a:t>결정계수</a:t>
            </a:r>
            <a:r>
              <a:rPr lang="en-US" altLang="ko-KR" dirty="0"/>
              <a:t>(R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AIC</a:t>
            </a:r>
            <a:r>
              <a:rPr lang="ko-KR" altLang="en-US" dirty="0"/>
              <a:t>와 관련</a:t>
            </a:r>
            <a:r>
              <a:rPr lang="en-US" altLang="ko-KR" dirty="0"/>
              <a:t>, </a:t>
            </a:r>
            <a:r>
              <a:rPr lang="ko-KR" altLang="en-US" dirty="0"/>
              <a:t>모든 변수가 포함 될 경우 </a:t>
            </a:r>
            <a:r>
              <a:rPr lang="en-US" altLang="ko-KR" dirty="0"/>
              <a:t>Cp-value = p-value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단계적 변수 선택법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전진선택법 </a:t>
            </a:r>
            <a:r>
              <a:rPr lang="en-US" altLang="ko-KR" dirty="0"/>
              <a:t>: </a:t>
            </a: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많은 영향을 줄 것 같은 변수부터 모형에 추가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후진제거법 </a:t>
            </a:r>
            <a:r>
              <a:rPr lang="en-US" altLang="ko-KR" dirty="0"/>
              <a:t>: </a:t>
            </a:r>
            <a:r>
              <a:rPr lang="ko-KR" altLang="en-US" dirty="0"/>
              <a:t>가장 적은 영향을 줄 것 같은 변수부터 모형에서 제거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단계별 방법 </a:t>
            </a:r>
            <a:r>
              <a:rPr lang="en-US" altLang="ko-KR" dirty="0"/>
              <a:t>: </a:t>
            </a:r>
            <a:r>
              <a:rPr lang="ko-KR" altLang="en-US" dirty="0"/>
              <a:t>벌점 값을 고려하여 전진선택법과 후진선택법을 사용하면서 나오는 벌점 값이 가장 작도록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고급 회귀분석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정규화 선형회귀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과적합</a:t>
            </a:r>
            <a:r>
              <a:rPr lang="en-US" altLang="ko-KR" dirty="0"/>
              <a:t>(</a:t>
            </a:r>
            <a:r>
              <a:rPr lang="ko-KR" altLang="en-US" dirty="0"/>
              <a:t>학습으로 모델이 너무 복잡해짐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과소적합</a:t>
            </a:r>
            <a:r>
              <a:rPr lang="en-US" altLang="ko-KR" dirty="0"/>
              <a:t>(</a:t>
            </a:r>
            <a:r>
              <a:rPr lang="ko-KR" altLang="en-US" dirty="0"/>
              <a:t>학습한 모델이 너무 단순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절댓값의 합을 최소화</a:t>
            </a:r>
            <a:r>
              <a:rPr lang="en-US" altLang="ko-KR" dirty="0"/>
              <a:t>	</a:t>
            </a:r>
            <a:r>
              <a:rPr lang="ko-KR" altLang="en-US" dirty="0" err="1"/>
              <a:t>릿지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제곱합을 최소화</a:t>
            </a:r>
            <a:r>
              <a:rPr lang="en-US" altLang="ko-KR" dirty="0"/>
              <a:t>		</a:t>
            </a:r>
            <a:r>
              <a:rPr lang="ko-KR" altLang="en-US" dirty="0" err="1"/>
              <a:t>엘라스틱넷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라쏘</a:t>
            </a:r>
            <a:r>
              <a:rPr lang="ko-KR" altLang="en-US" dirty="0"/>
              <a:t> </a:t>
            </a:r>
            <a:r>
              <a:rPr lang="ko-KR" altLang="en-US" dirty="0" err="1"/>
              <a:t>릿지</a:t>
            </a:r>
            <a:r>
              <a:rPr lang="ko-KR" altLang="en-US" dirty="0"/>
              <a:t> 결합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일반화 선형회귀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	</a:t>
            </a:r>
            <a:r>
              <a:rPr lang="ko-KR" altLang="en-US" dirty="0"/>
              <a:t>로지스틱 회귀 </a:t>
            </a:r>
            <a:r>
              <a:rPr lang="en-US" altLang="ko-KR" dirty="0"/>
              <a:t>: </a:t>
            </a:r>
            <a:r>
              <a:rPr lang="ko-KR" altLang="en-US" dirty="0"/>
              <a:t>종속변수가 범주형 변수</a:t>
            </a:r>
            <a:r>
              <a:rPr lang="en-US" altLang="ko-KR" dirty="0"/>
              <a:t>	</a:t>
            </a:r>
            <a:r>
              <a:rPr lang="ko-KR" altLang="en-US" dirty="0" err="1"/>
              <a:t>포아송</a:t>
            </a:r>
            <a:r>
              <a:rPr lang="ko-KR" altLang="en-US" dirty="0"/>
              <a:t> 회귀 </a:t>
            </a:r>
            <a:r>
              <a:rPr lang="en-US" altLang="ko-KR" dirty="0"/>
              <a:t>: </a:t>
            </a:r>
            <a:r>
              <a:rPr lang="ko-KR" altLang="en-US" dirty="0"/>
              <a:t>종속변수가 특정 시간 동안 생성된 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554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637E-3E59-3DE3-5FCB-D3D1A2F1B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90A11F-8833-D07B-2318-A60B0E8C184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2C0BB-7181-034B-39BD-4724176A2643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단순선형 회귀분석을 수행하기 위한 가정사항으로 잘못 설명한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선형성 </a:t>
            </a:r>
            <a:r>
              <a:rPr lang="en-US" altLang="ko-KR" dirty="0"/>
              <a:t>: </a:t>
            </a:r>
            <a:r>
              <a:rPr lang="ko-KR" altLang="en-US" dirty="0"/>
              <a:t>독립변수와 종속변수는 선형 관계를 가져야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독립성 </a:t>
            </a:r>
            <a:r>
              <a:rPr lang="en-US" altLang="ko-KR" dirty="0"/>
              <a:t>: </a:t>
            </a:r>
            <a:r>
              <a:rPr lang="ko-KR" altLang="en-US" dirty="0" err="1"/>
              <a:t>잔차는</a:t>
            </a:r>
            <a:r>
              <a:rPr lang="ko-KR" altLang="en-US" dirty="0"/>
              <a:t> 종속변수와 독립이어야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등분산성 </a:t>
            </a:r>
            <a:r>
              <a:rPr lang="en-US" altLang="ko-KR" dirty="0"/>
              <a:t>: </a:t>
            </a:r>
            <a:r>
              <a:rPr lang="ko-KR" altLang="en-US" dirty="0"/>
              <a:t>잔차들의 분산이 모두 동일하다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정규성 </a:t>
            </a:r>
            <a:r>
              <a:rPr lang="en-US" altLang="ko-KR" dirty="0"/>
              <a:t>: </a:t>
            </a:r>
            <a:r>
              <a:rPr lang="ko-KR" altLang="en-US" dirty="0" err="1"/>
              <a:t>잔차항이</a:t>
            </a:r>
            <a:r>
              <a:rPr lang="ko-KR" altLang="en-US" dirty="0"/>
              <a:t> 정규분포를 따라야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설명은 회귀분석의 여러 분석 기법들 중 무엇에 대한 설명인가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단순선형회귀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다항회귀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전진선택법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후진선택법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6AA941-6340-0067-39A7-351A9FD5ACA7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여러 개의 독립변수 후보들 중 가장 최적인 회귀방정식을 찾는 방법으로 </a:t>
            </a:r>
            <a:r>
              <a:rPr lang="ko-KR" altLang="en-US" dirty="0" err="1"/>
              <a:t>상수할만</a:t>
            </a:r>
            <a:r>
              <a:rPr lang="ko-KR" altLang="en-US" dirty="0"/>
              <a:t> 있는 모형에서 출발하여 벌점에 따라 변수를 추가하는 반복 작업을 통해 최적 회귀방정식을 찾아내는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2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7BFFE-FF22-A596-D6AD-38627E8D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E67FC-B29E-B397-A1EF-0D936B9CC9D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3B25B-4241-AD0D-43E2-E79AC6F87FBD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범주형 자료</a:t>
            </a:r>
            <a:r>
              <a:rPr lang="en-US" altLang="ko-KR" dirty="0"/>
              <a:t>(</a:t>
            </a:r>
            <a:r>
              <a:rPr lang="ko-KR" altLang="en-US" dirty="0"/>
              <a:t>명목</a:t>
            </a:r>
            <a:r>
              <a:rPr lang="en-US" altLang="ko-KR" dirty="0"/>
              <a:t>, </a:t>
            </a:r>
            <a:r>
              <a:rPr lang="ko-KR" altLang="en-US" dirty="0"/>
              <a:t>서열</a:t>
            </a:r>
            <a:r>
              <a:rPr lang="en-US" altLang="ko-KR" dirty="0"/>
              <a:t>) </a:t>
            </a:r>
            <a:r>
              <a:rPr lang="ko-KR" altLang="en-US" dirty="0"/>
              <a:t>간 관계를 알기 위한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l-GR" altLang="ko-KR" dirty="0"/>
              <a:t>Χ</a:t>
            </a:r>
            <a:r>
              <a:rPr lang="en-US" altLang="ko-KR" baseline="30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통계량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적합도 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실험 결과 얻어진 </a:t>
            </a:r>
            <a:r>
              <a:rPr lang="ko-KR" altLang="en-US" dirty="0" err="1"/>
              <a:t>관측값이</a:t>
            </a:r>
            <a:r>
              <a:rPr lang="ko-KR" altLang="en-US" dirty="0"/>
              <a:t> </a:t>
            </a:r>
            <a:r>
              <a:rPr lang="ko-KR" altLang="en-US" dirty="0" err="1"/>
              <a:t>예상값과</a:t>
            </a:r>
            <a:r>
              <a:rPr lang="ko-KR" altLang="en-US" dirty="0"/>
              <a:t> 일치하는지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독립성 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두 변수가 독립인지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동질성 검정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관측값들이</a:t>
            </a:r>
            <a:r>
              <a:rPr lang="ko-KR" altLang="en-US" dirty="0"/>
              <a:t> 서로 </a:t>
            </a:r>
            <a:r>
              <a:rPr lang="ko-KR" altLang="en-US" dirty="0" err="1"/>
              <a:t>비슷한지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두 집단의 분포가 동일한 모집단에서 추출된 것인지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상관계수 </a:t>
            </a:r>
            <a:r>
              <a:rPr lang="en-US" altLang="ko-KR" dirty="0"/>
              <a:t>: -1 &lt;</a:t>
            </a:r>
            <a:r>
              <a:rPr lang="ko-KR" altLang="en-US" dirty="0"/>
              <a:t> </a:t>
            </a:r>
            <a:r>
              <a:rPr lang="en-US" altLang="ko-KR" dirty="0" err="1"/>
              <a:t>γ</a:t>
            </a:r>
            <a:r>
              <a:rPr lang="en-US" altLang="ko-KR" baseline="-25000" dirty="0" err="1"/>
              <a:t>xy</a:t>
            </a:r>
            <a:r>
              <a:rPr lang="en-US" altLang="ko-KR" dirty="0"/>
              <a:t> &lt; 1 , </a:t>
            </a:r>
            <a:r>
              <a:rPr lang="ko-KR" altLang="en-US" dirty="0"/>
              <a:t>두 변수 간 상관관계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피어슨</a:t>
            </a:r>
            <a:r>
              <a:rPr lang="ko-KR" altLang="en-US" dirty="0"/>
              <a:t> 상관분석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모수</a:t>
            </a:r>
            <a:r>
              <a:rPr lang="ko-KR" altLang="en-US" dirty="0"/>
              <a:t> 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스피어만</a:t>
            </a:r>
            <a:r>
              <a:rPr lang="ko-KR" altLang="en-US" dirty="0"/>
              <a:t> 상관분석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비모수</a:t>
            </a:r>
            <a:r>
              <a:rPr lang="ko-KR" altLang="en-US" dirty="0"/>
              <a:t> 검정</a:t>
            </a:r>
            <a:r>
              <a:rPr lang="en-US" altLang="ko-KR" dirty="0"/>
              <a:t>(</a:t>
            </a:r>
            <a:r>
              <a:rPr lang="ko-KR" altLang="en-US" dirty="0"/>
              <a:t>서열척도</a:t>
            </a:r>
            <a:r>
              <a:rPr lang="en-US" altLang="ko-KR" dirty="0"/>
              <a:t>)</a:t>
            </a:r>
          </a:p>
        </p:txBody>
      </p:sp>
      <p:pic>
        <p:nvPicPr>
          <p:cNvPr id="4098" name="Picture 2" descr="카이제곱검정">
            <a:extLst>
              <a:ext uri="{FF2B5EF4-FFF2-40B4-BE49-F238E27FC236}">
                <a16:creationId xmlns:a16="http://schemas.microsoft.com/office/drawing/2014/main" id="{3C23893C-EBA7-D8AE-EDD0-3630DD72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59" y="1669739"/>
            <a:ext cx="3512608" cy="14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9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6DDB-BBAA-528E-D596-77354586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FACA3C-225E-A3B0-50CF-57A3A30E32F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FEBC1-8D5E-3499-6212-D226E59A7395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상관분석에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양적척도에 대한 상관분석을 수행하기 위해서는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사용해야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상관분석의 </a:t>
            </a:r>
            <a:r>
              <a:rPr lang="ko-KR" altLang="en-US" dirty="0" err="1"/>
              <a:t>귀무가설은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두 변수 간 상관관계는 존재하지 않는다</a:t>
            </a:r>
            <a:r>
              <a:rPr lang="en-US" altLang="ko-KR" dirty="0"/>
              <a:t>.’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상관분석을 통해 두 변수의 선형관계 여부를 파악할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서열척도에 대해서 상관계수를 구할 때 동일 석차가 존재하면 분석을 수행할 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상관분석의 결과로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 변수의 상관계수는 </a:t>
            </a:r>
            <a:r>
              <a:rPr lang="en-US" altLang="ko-KR" dirty="0"/>
              <a:t>0.9938837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귀무가설은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상관계수가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method=‘</a:t>
            </a:r>
            <a:r>
              <a:rPr lang="en-US" altLang="ko-KR" dirty="0" err="1"/>
              <a:t>pearson</a:t>
            </a:r>
            <a:r>
              <a:rPr lang="en-US" altLang="ko-KR" dirty="0"/>
              <a:t>’</a:t>
            </a:r>
            <a:r>
              <a:rPr lang="ko-KR" altLang="en-US" dirty="0"/>
              <a:t>을 지우고 실행해도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동일한 결과가 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  유의수준 </a:t>
            </a:r>
            <a:r>
              <a:rPr lang="en-US" altLang="ko-KR" dirty="0"/>
              <a:t>0.05</a:t>
            </a:r>
            <a:r>
              <a:rPr lang="ko-KR" altLang="en-US" dirty="0"/>
              <a:t>에서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DE53EC-9352-0605-984F-F8AF6709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83" y="3439230"/>
            <a:ext cx="5581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80B5-E1DC-D39F-8BDB-FCDC46A7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05419A-8E1B-E3CE-171C-330DE5FBF9F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63808-94A6-7878-D085-77B68FF50529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다차원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척도법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객체 간 근접성을 </a:t>
            </a:r>
            <a:r>
              <a:rPr lang="ko-KR" altLang="en-US" dirty="0" err="1"/>
              <a:t>시각화하는</a:t>
            </a:r>
            <a:r>
              <a:rPr lang="ko-KR" altLang="en-US" dirty="0"/>
              <a:t> 기법으로</a:t>
            </a:r>
            <a:r>
              <a:rPr lang="en-US" altLang="ko-KR" dirty="0"/>
              <a:t>, </a:t>
            </a:r>
            <a:r>
              <a:rPr lang="ko-KR" altLang="en-US" dirty="0"/>
              <a:t>군집분석과 유사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차원 축소를 목적으로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유클리디안</a:t>
            </a:r>
            <a:r>
              <a:rPr lang="ko-KR" altLang="en-US" dirty="0"/>
              <a:t> 거리 행렬을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stress </a:t>
            </a:r>
            <a:r>
              <a:rPr lang="ko-KR" altLang="en-US" dirty="0"/>
              <a:t>척도 </a:t>
            </a:r>
            <a:r>
              <a:rPr lang="en-US" altLang="ko-KR" dirty="0"/>
              <a:t>: 0~1, </a:t>
            </a:r>
            <a:r>
              <a:rPr lang="ko-KR" altLang="en-US" dirty="0"/>
              <a:t>값이 낮을 수록 적합도가 높다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주성분 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(PCA)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변수 중 상관성이 높은 변수들의 선형 결합으로 새로운 변수</a:t>
            </a:r>
            <a:r>
              <a:rPr lang="en-US" altLang="ko-KR" dirty="0"/>
              <a:t>(</a:t>
            </a:r>
            <a:r>
              <a:rPr lang="ko-KR" altLang="en-US" dirty="0"/>
              <a:t>주성분</a:t>
            </a:r>
            <a:r>
              <a:rPr lang="en-US" altLang="ko-KR" dirty="0"/>
              <a:t>)</a:t>
            </a:r>
            <a:r>
              <a:rPr lang="ko-KR" altLang="en-US" dirty="0"/>
              <a:t>을 만들어 축소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변수를 축소하여 설명력을 높이고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 해결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손실이 가장 작은 축을 찾아 </a:t>
            </a:r>
            <a:r>
              <a:rPr lang="en-US" altLang="ko-KR" dirty="0"/>
              <a:t>(</a:t>
            </a:r>
            <a:r>
              <a:rPr lang="ko-KR" altLang="en-US" dirty="0"/>
              <a:t>분산이 가장 큰 축</a:t>
            </a:r>
            <a:r>
              <a:rPr lang="en-US" altLang="ko-KR" dirty="0"/>
              <a:t>) </a:t>
            </a:r>
            <a:r>
              <a:rPr lang="ko-KR" altLang="en-US" dirty="0"/>
              <a:t>새로운 변수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누적 비율 </a:t>
            </a:r>
            <a:r>
              <a:rPr lang="en-US" altLang="ko-KR" dirty="0"/>
              <a:t>(</a:t>
            </a:r>
            <a:r>
              <a:rPr lang="ko-KR" altLang="en-US" dirty="0"/>
              <a:t>누적 기여율</a:t>
            </a:r>
            <a:r>
              <a:rPr lang="en-US" altLang="ko-KR" dirty="0"/>
              <a:t>, </a:t>
            </a:r>
            <a:r>
              <a:rPr lang="ko-KR" altLang="en-US" dirty="0"/>
              <a:t>분산의 누적 비율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분산 비율</a:t>
            </a:r>
            <a:r>
              <a:rPr lang="en-US" altLang="ko-KR" dirty="0"/>
              <a:t>, </a:t>
            </a:r>
            <a:r>
              <a:rPr lang="ko-KR" altLang="en-US" dirty="0"/>
              <a:t>누적 분산 비율에 따라 주성분 선택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Proportion(</a:t>
            </a:r>
            <a:r>
              <a:rPr lang="ko-KR" altLang="en-US" dirty="0"/>
              <a:t>설명 비율</a:t>
            </a:r>
            <a:r>
              <a:rPr lang="en-US" altLang="ko-KR" dirty="0"/>
              <a:t>) : </a:t>
            </a:r>
            <a:r>
              <a:rPr lang="ko-KR" altLang="en-US" dirty="0"/>
              <a:t>주성분이 얼마나 데이터를 설명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70 ~ 90%</a:t>
            </a:r>
            <a:r>
              <a:rPr lang="ko-KR" altLang="en-US" dirty="0"/>
              <a:t>가 되도록 주성분의 개수 선택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94176-AE09-1BE3-432A-D1E169ED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29" y="4398340"/>
            <a:ext cx="5243779" cy="16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7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A65F4-9777-7E02-AFE8-CF601EED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A59777-67F5-D07F-0853-DA2D50F559F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329F6-2889-81F6-F560-F9E5A6B01080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다차원 척도법에 대하여 잘못 설명한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데이터를</a:t>
            </a:r>
            <a:r>
              <a:rPr lang="en-US" altLang="ko-KR" dirty="0"/>
              <a:t> </a:t>
            </a:r>
            <a:r>
              <a:rPr lang="ko-KR" altLang="en-US" dirty="0" err="1"/>
              <a:t>저차원</a:t>
            </a:r>
            <a:r>
              <a:rPr lang="ko-KR" altLang="en-US" dirty="0"/>
              <a:t> 공간에 배열하는 시각화 기법 중 하나다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STRESS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인 경우 적합이 가장 잘 된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데이터의 변수는 연속형 변수 또는 </a:t>
            </a:r>
            <a:r>
              <a:rPr lang="ko-KR" altLang="en-US" dirty="0" err="1"/>
              <a:t>서열척도여야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시각화 결과를 보고 회귀모형을 산출할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주성분 분석에 대한 설명 중 바르지 못한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 요약 기법 중 하나로 기존 데이터의 선형 결합으로 주성분을 생성한다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기존 데이터의 분산이 가장 작은 축을 첫 번째 주성분으로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누적 기여율이 </a:t>
            </a:r>
            <a:r>
              <a:rPr lang="en-US" altLang="ko-KR" dirty="0"/>
              <a:t>70~90%</a:t>
            </a:r>
            <a:r>
              <a:rPr lang="ko-KR" altLang="en-US" dirty="0"/>
              <a:t>가 되도록 주성분의 개수를 선택한다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개의 변수를 </a:t>
            </a:r>
            <a:r>
              <a:rPr lang="en-US" altLang="ko-KR" dirty="0"/>
              <a:t>n</a:t>
            </a:r>
            <a:r>
              <a:rPr lang="ko-KR" altLang="en-US" dirty="0"/>
              <a:t>개의 주성분으로 요약할 때 누적 기여율은 </a:t>
            </a:r>
            <a:r>
              <a:rPr lang="en-US" altLang="ko-KR" dirty="0"/>
              <a:t>100%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93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3BFB-10AA-4A42-3A41-E7CC6EE68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0E3D28-0263-514D-B531-DE588F16052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6AA13-82D0-E9BE-3732-AE59670F1267}"/>
              </a:ext>
            </a:extLst>
          </p:cNvPr>
          <p:cNvSpPr txBox="1"/>
          <p:nvPr/>
        </p:nvSpPr>
        <p:spPr>
          <a:xfrm>
            <a:off x="395111" y="970845"/>
            <a:ext cx="11604978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 분석</a:t>
            </a:r>
            <a:endParaRPr lang="en-US" altLang="ko-KR" dirty="0"/>
          </a:p>
          <a:p>
            <a:r>
              <a:rPr lang="ko-KR" altLang="en-US" dirty="0"/>
              <a:t>일정 시간 기록된 자료 분석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자기상관성 </a:t>
            </a:r>
            <a:r>
              <a:rPr lang="en-US" altLang="ko-KR" dirty="0"/>
              <a:t>: </a:t>
            </a:r>
            <a:r>
              <a:rPr lang="ko-KR" altLang="en-US" dirty="0"/>
              <a:t>인접한 자료끼리 연관성이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정상성 시계열 </a:t>
            </a:r>
            <a:r>
              <a:rPr lang="en-US" altLang="ko-KR" dirty="0"/>
              <a:t>vs </a:t>
            </a:r>
            <a:r>
              <a:rPr lang="ko-KR" altLang="en-US" dirty="0"/>
              <a:t>비정상성 시계열 </a:t>
            </a:r>
            <a:r>
              <a:rPr lang="en-US" altLang="ko-KR" dirty="0"/>
              <a:t>(</a:t>
            </a:r>
            <a:r>
              <a:rPr lang="ko-KR" altLang="en-US" dirty="0"/>
              <a:t>대부분은 비정상성 시계열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정상성 </a:t>
            </a:r>
            <a:r>
              <a:rPr lang="en-US" altLang="ko-KR" dirty="0"/>
              <a:t>: </a:t>
            </a:r>
            <a:r>
              <a:rPr lang="ko-KR" altLang="en-US" dirty="0"/>
              <a:t>평균과 분산이 일정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차분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평균을 일정하게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변환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분산을 일정하게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자기상관계수</a:t>
            </a:r>
            <a:r>
              <a:rPr lang="en-US" altLang="ko-KR" dirty="0"/>
              <a:t>(ACF)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부분자기상관계수</a:t>
            </a:r>
            <a:r>
              <a:rPr lang="en-US" altLang="ko-KR" dirty="0"/>
              <a:t>(PACF)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시계열 모형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AR</a:t>
            </a:r>
            <a:r>
              <a:rPr lang="en-US" altLang="ko-KR" dirty="0"/>
              <a:t> : </a:t>
            </a:r>
            <a:r>
              <a:rPr lang="ko-KR" altLang="en-US" dirty="0"/>
              <a:t>자기 회귀 모형</a:t>
            </a:r>
            <a:r>
              <a:rPr lang="en-US" altLang="ko-KR" dirty="0"/>
              <a:t>, PACF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MA</a:t>
            </a:r>
            <a:r>
              <a:rPr lang="en-US" altLang="ko-KR" dirty="0"/>
              <a:t> : </a:t>
            </a:r>
            <a:r>
              <a:rPr lang="ko-KR" altLang="en-US" dirty="0"/>
              <a:t>이동평균 모형</a:t>
            </a:r>
            <a:r>
              <a:rPr lang="en-US" altLang="ko-KR" dirty="0"/>
              <a:t>, ACF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ARIMA</a:t>
            </a:r>
            <a:r>
              <a:rPr lang="en-US" altLang="ko-KR" dirty="0"/>
              <a:t> : </a:t>
            </a:r>
            <a:r>
              <a:rPr lang="ko-KR" altLang="en-US" dirty="0" err="1"/>
              <a:t>자기회귀누적이동평균</a:t>
            </a:r>
            <a:r>
              <a:rPr lang="ko-KR" altLang="en-US" dirty="0"/>
              <a:t>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구성 요소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추세 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상승</a:t>
            </a:r>
            <a:r>
              <a:rPr lang="en-US" altLang="ko-KR" dirty="0"/>
              <a:t>, </a:t>
            </a:r>
            <a:r>
              <a:rPr lang="ko-KR" altLang="en-US" dirty="0"/>
              <a:t>하락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순환 요인 </a:t>
            </a:r>
            <a:r>
              <a:rPr lang="en-US" altLang="ko-KR" dirty="0"/>
              <a:t>: </a:t>
            </a:r>
            <a:r>
              <a:rPr lang="ko-KR" altLang="en-US" dirty="0"/>
              <a:t>주기가 일정치 않음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계절 요인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주기가 있음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불규칙 요인 </a:t>
            </a:r>
            <a:r>
              <a:rPr lang="en-US" altLang="ko-KR" dirty="0"/>
              <a:t>: </a:t>
            </a:r>
            <a:r>
              <a:rPr lang="ko-KR" altLang="en-US" dirty="0"/>
              <a:t>위로 설명이 불가능한 오차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66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39FA-ED3D-09DC-C855-244A5B5E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F8405A-C3D7-03D5-0E69-C7498F5E3F7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통계 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487BF-7786-E4D1-0682-F8CB74683BF9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시계열 분석의 정상성에 대한 설명 중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정상 시계열은 모든 시점에 대하여 일정한 평균을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평균이 일정하지 못한 경우 변환을 통해 정상 시계열로 만들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정상 시계열은 모든 시점에 대하여 일정한 분산을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특정 시점이 아닌 시차에 의존한다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다음은 어느 시계열 모형에 대한 설명인가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자기회귀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이동평균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자기회귀누적이동평균</a:t>
            </a:r>
            <a:r>
              <a:rPr lang="ko-KR" altLang="en-US" dirty="0"/>
              <a:t>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전이함수 모형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2BFDB4-BF0C-AE84-DEFA-EB8EDD90A1FD}"/>
              </a:ext>
            </a:extLst>
          </p:cNvPr>
          <p:cNvSpPr/>
          <p:nvPr/>
        </p:nvSpPr>
        <p:spPr>
          <a:xfrm>
            <a:off x="1123950" y="3382562"/>
            <a:ext cx="9944100" cy="706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현재의 시계열 자료는 </a:t>
            </a:r>
            <a:r>
              <a:rPr lang="en-US" altLang="ko-KR" dirty="0"/>
              <a:t>n</a:t>
            </a:r>
            <a:r>
              <a:rPr lang="ko-KR" altLang="en-US" dirty="0"/>
              <a:t>개의 이전 시점의 자료들로 설명이 가능하다는 전제로 적절한 </a:t>
            </a:r>
            <a:r>
              <a:rPr lang="en-US" altLang="ko-KR" dirty="0"/>
              <a:t>n</a:t>
            </a:r>
            <a:r>
              <a:rPr lang="ko-KR" altLang="en-US" dirty="0"/>
              <a:t>값을 찾기 위해 </a:t>
            </a:r>
            <a:r>
              <a:rPr lang="en-US" altLang="ko-KR" dirty="0"/>
              <a:t>PACF </a:t>
            </a:r>
            <a:r>
              <a:rPr lang="ko-KR" altLang="en-US" dirty="0"/>
              <a:t>그래프를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576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FEB1C-DA7A-07B5-CA77-C073814D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929E6-AAEF-C39C-BD77-BE28779234C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DDD50-E0C9-F1EA-84BA-964F0C1D4099}"/>
              </a:ext>
            </a:extLst>
          </p:cNvPr>
          <p:cNvSpPr txBox="1"/>
          <p:nvPr/>
        </p:nvSpPr>
        <p:spPr>
          <a:xfrm>
            <a:off x="395111" y="970845"/>
            <a:ext cx="1099537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제타바이트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크기에 해당하는 것으로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페타바이트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테라바이트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엑사바이트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요타바이트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개인이 보유한 경험을 다른 사람이 쉽게 접근할 수 있도록 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문서나 매체로 변환하는 과정은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표출화</a:t>
            </a:r>
            <a:r>
              <a:rPr lang="en-US" altLang="ko-KR" dirty="0"/>
              <a:t>	2.    </a:t>
            </a:r>
            <a:r>
              <a:rPr lang="ko-KR" altLang="en-US" dirty="0"/>
              <a:t>공통화</a:t>
            </a:r>
            <a:r>
              <a:rPr lang="en-US" altLang="ko-KR" dirty="0"/>
              <a:t>	3.    </a:t>
            </a:r>
            <a:r>
              <a:rPr lang="ko-KR" altLang="en-US" dirty="0"/>
              <a:t>내면화</a:t>
            </a:r>
            <a:r>
              <a:rPr lang="en-US" altLang="ko-KR" dirty="0"/>
              <a:t>	4.    </a:t>
            </a:r>
            <a:r>
              <a:rPr lang="ko-KR" altLang="en-US" dirty="0"/>
              <a:t>연결화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58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6658C-225A-C384-E6CB-079C2E89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451245-DF78-91A0-02C9-7A5F390EB9A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F9439-EE0F-2055-AB81-E858452D6207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마이닝</a:t>
            </a:r>
            <a:endParaRPr lang="en-US" altLang="ko-KR" dirty="0"/>
          </a:p>
          <a:p>
            <a:r>
              <a:rPr lang="ko-KR" altLang="en-US" dirty="0"/>
              <a:t>대용량의 데이터에서 </a:t>
            </a:r>
            <a:r>
              <a:rPr lang="ko-KR" altLang="en-US" dirty="0" err="1"/>
              <a:t>의미있는</a:t>
            </a:r>
            <a:r>
              <a:rPr lang="ko-KR" altLang="en-US" dirty="0"/>
              <a:t> 패턴을 파악하여 의사결정에 활용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지도학습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비지도학습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목적 정의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가공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마이닝 기법 적용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검증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  <p:pic>
        <p:nvPicPr>
          <p:cNvPr id="1026" name="Picture 2" descr="ADsP) 20. 데이터 마이닝">
            <a:extLst>
              <a:ext uri="{FF2B5EF4-FFF2-40B4-BE49-F238E27FC236}">
                <a16:creationId xmlns:a16="http://schemas.microsoft.com/office/drawing/2014/main" id="{FC620848-9FF7-5ADA-F70D-CF8BDF8D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31" y="1861150"/>
            <a:ext cx="6882137" cy="41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B17F-0A7F-924A-D5B7-EB257134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C820DC-88ED-3190-8AC2-0EF89D4E853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268FE-5998-D747-5BF0-1F7318B9D804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로지스틱 회귀분석</a:t>
            </a:r>
            <a:endParaRPr lang="en-US" altLang="ko-KR" dirty="0"/>
          </a:p>
          <a:p>
            <a:r>
              <a:rPr lang="ko-KR" altLang="en-US" dirty="0"/>
              <a:t>독립변수의 선형 결합을 이용해 사건 발생 가능성 예측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종속변수가 범주형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독립변수가 </a:t>
            </a:r>
            <a:r>
              <a:rPr lang="en-US" altLang="ko-KR" dirty="0"/>
              <a:t>1 </a:t>
            </a:r>
            <a:r>
              <a:rPr lang="ko-KR" altLang="en-US" dirty="0"/>
              <a:t>증가할 때 성공확률 </a:t>
            </a:r>
            <a:r>
              <a:rPr lang="en-US" altLang="ko-KR" dirty="0"/>
              <a:t>e</a:t>
            </a:r>
            <a:r>
              <a:rPr lang="ko-KR" altLang="en-US" baseline="30000" dirty="0"/>
              <a:t>회귀계수</a:t>
            </a:r>
            <a:r>
              <a:rPr lang="ko-KR" altLang="en-US" dirty="0"/>
              <a:t> 만큼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오즈</a:t>
            </a:r>
            <a:r>
              <a:rPr lang="en-US" altLang="ko-KR" dirty="0"/>
              <a:t>(Odds) : </a:t>
            </a:r>
            <a:r>
              <a:rPr lang="ko-KR" altLang="en-US" dirty="0"/>
              <a:t>성공 확률 </a:t>
            </a:r>
            <a:r>
              <a:rPr lang="en-US" altLang="ko-KR" dirty="0"/>
              <a:t>/ </a:t>
            </a:r>
            <a:r>
              <a:rPr lang="ko-KR" altLang="en-US" dirty="0"/>
              <a:t>실패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의사결정 나무</a:t>
            </a:r>
            <a:endParaRPr lang="en-US" altLang="ko-KR" dirty="0"/>
          </a:p>
          <a:p>
            <a:r>
              <a:rPr lang="ko-KR" altLang="en-US" dirty="0"/>
              <a:t>분류 함수를 의사결정 규칙으로 이루어진 나무 모양으로 그리는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성장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가지치기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타당성 평가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해석 및 예측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불순도 측정 </a:t>
            </a:r>
            <a:r>
              <a:rPr lang="en-US" altLang="ko-KR" dirty="0"/>
              <a:t>(</a:t>
            </a:r>
            <a:r>
              <a:rPr lang="ko-KR" altLang="en-US" dirty="0"/>
              <a:t>종속변수가 이산형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카이제곱</a:t>
            </a:r>
            <a:r>
              <a:rPr lang="ko-KR" altLang="en-US" dirty="0"/>
              <a:t> 통계량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지니지수</a:t>
            </a:r>
            <a:r>
              <a:rPr lang="en-US" altLang="ko-KR" dirty="0"/>
              <a:t>(</a:t>
            </a:r>
            <a:r>
              <a:rPr lang="ko-KR" altLang="en-US" dirty="0"/>
              <a:t>분류기준</a:t>
            </a:r>
            <a:r>
              <a:rPr lang="en-US" altLang="ko-KR" dirty="0"/>
              <a:t>:CART), </a:t>
            </a:r>
            <a:r>
              <a:rPr lang="ko-KR" altLang="en-US" dirty="0"/>
              <a:t>엔트로피 지수</a:t>
            </a:r>
            <a:r>
              <a:rPr lang="en-US" altLang="ko-KR" dirty="0"/>
              <a:t>(</a:t>
            </a:r>
            <a:r>
              <a:rPr lang="ko-KR" altLang="en-US" dirty="0"/>
              <a:t>분류기준</a:t>
            </a:r>
            <a:r>
              <a:rPr lang="en-US" altLang="ko-KR" dirty="0"/>
              <a:t> : C4.5) : </a:t>
            </a:r>
            <a:r>
              <a:rPr lang="ko-KR" altLang="en-US" dirty="0"/>
              <a:t>낮을수록 순수도 증가</a:t>
            </a:r>
            <a:r>
              <a:rPr lang="en-US" altLang="ko-KR" dirty="0"/>
              <a:t>, </a:t>
            </a:r>
            <a:r>
              <a:rPr lang="ko-KR" altLang="en-US" dirty="0"/>
              <a:t>높아질수록 불순도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97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1CE8-0F18-0B6D-EB70-957857F3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B7D45F-4062-A115-7998-F524BD54608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59DCB-E488-C6A7-FF66-6B64D7BD3EAE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앙상블 분석</a:t>
            </a:r>
            <a:endParaRPr lang="en-US" altLang="ko-KR" dirty="0"/>
          </a:p>
          <a:p>
            <a:r>
              <a:rPr lang="ko-KR" altLang="en-US" dirty="0"/>
              <a:t>여러 개의 모형을 생성</a:t>
            </a:r>
            <a:r>
              <a:rPr lang="en-US" altLang="ko-KR" dirty="0"/>
              <a:t>, </a:t>
            </a:r>
            <a:r>
              <a:rPr lang="ko-KR" altLang="en-US" dirty="0"/>
              <a:t>조합하여 예측력 향상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(</a:t>
            </a:r>
            <a:r>
              <a:rPr lang="ko-KR" altLang="en-US" dirty="0"/>
              <a:t>훈련</a:t>
            </a:r>
            <a:r>
              <a:rPr lang="en-US" altLang="ko-KR" dirty="0"/>
              <a:t>) </a:t>
            </a:r>
            <a:r>
              <a:rPr lang="ko-KR" altLang="en-US" dirty="0"/>
              <a:t>데이터를 사용해 모델 통합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배깅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</a:t>
            </a:r>
            <a:r>
              <a:rPr lang="ko-KR" altLang="en-US" dirty="0" err="1"/>
              <a:t>붓스트랩을</a:t>
            </a:r>
            <a:r>
              <a:rPr lang="ko-KR" altLang="en-US" dirty="0"/>
              <a:t> 집계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붓스트랩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원본 데이터와 같은 크기의 표본을 랜덤 복원 추출한 데이터</a:t>
            </a:r>
            <a:r>
              <a:rPr lang="en-US" altLang="ko-KR" dirty="0"/>
              <a:t>, </a:t>
            </a:r>
            <a:r>
              <a:rPr lang="ko-KR" altLang="en-US" dirty="0"/>
              <a:t>모델 구축을 위한 학습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모형을 구축하나</a:t>
            </a:r>
            <a:r>
              <a:rPr lang="en-US" altLang="ko-KR" dirty="0"/>
              <a:t>, </a:t>
            </a:r>
            <a:r>
              <a:rPr lang="ko-KR" altLang="en-US" dirty="0"/>
              <a:t>각 모델이 독립적이 아닌 이전 모델 데이터 가중치를 사용해</a:t>
            </a:r>
            <a:r>
              <a:rPr lang="en-US" altLang="ko-KR" dirty="0"/>
              <a:t> </a:t>
            </a:r>
            <a:r>
              <a:rPr lang="ko-KR" altLang="en-US" dirty="0"/>
              <a:t>재구성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랜덤 포레스트 </a:t>
            </a:r>
            <a:r>
              <a:rPr lang="en-US" altLang="ko-KR" dirty="0"/>
              <a:t>: </a:t>
            </a:r>
            <a:r>
              <a:rPr lang="ko-KR" altLang="en-US" dirty="0"/>
              <a:t>서로 상관이 없는 모델로 </a:t>
            </a:r>
            <a:r>
              <a:rPr lang="ko-KR" altLang="en-US" dirty="0" err="1"/>
              <a:t>배깅에</a:t>
            </a:r>
            <a:r>
              <a:rPr lang="ko-KR" altLang="en-US" dirty="0"/>
              <a:t> </a:t>
            </a:r>
            <a:r>
              <a:rPr lang="ko-KR" altLang="en-US" dirty="0" err="1"/>
              <a:t>비복원</a:t>
            </a:r>
            <a:r>
              <a:rPr lang="ko-KR" altLang="en-US" dirty="0"/>
              <a:t> 추출 과정이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스태킹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통합한 모델을 사용하여 훈련용 데이터 재구성 후 최종 모형 </a:t>
            </a:r>
            <a:r>
              <a:rPr lang="ko-KR" altLang="en-US" dirty="0" err="1"/>
              <a:t>구촉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인공신경망</a:t>
            </a:r>
            <a:endParaRPr lang="en-US" altLang="ko-KR" dirty="0"/>
          </a:p>
          <a:p>
            <a:r>
              <a:rPr lang="ko-KR" altLang="en-US" dirty="0"/>
              <a:t>인간의 뇌를 모방하여 만든 학습 및 추론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입력 받아 시스템에 전송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가중치 계산</a:t>
            </a:r>
            <a:r>
              <a:rPr lang="en-US" altLang="ko-KR" dirty="0"/>
              <a:t>, </a:t>
            </a:r>
            <a:r>
              <a:rPr lang="ko-KR" altLang="en-US" dirty="0"/>
              <a:t>활성함수 적용</a:t>
            </a:r>
            <a:r>
              <a:rPr lang="en-US" altLang="ko-KR" dirty="0"/>
              <a:t>,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학습된 데이터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AA5354-33F2-6469-0262-E9456E3F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49" y="3510048"/>
            <a:ext cx="3253141" cy="28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2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923B-0788-493B-F551-03C5D326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EE8357-D79C-1E54-1CDE-FD063EC04D1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C60FC-5419-45ED-D785-DC03AE699C1D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(k-Nearest Neighbor)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분류 분석이나 군집의 특성도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새로운 데이터를 입력 받았을 때 가장 가까이 있는 데이터의 정답을 기반으로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커브</a:t>
            </a:r>
            <a:endParaRPr lang="en-US" altLang="ko-KR" dirty="0"/>
          </a:p>
          <a:p>
            <a:r>
              <a:rPr lang="ko-KR" altLang="en-US" dirty="0"/>
              <a:t>분석 분류 모형의 평사를 쉽게 비교할 수 있도록 시각화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민감도</a:t>
            </a:r>
            <a:r>
              <a:rPr lang="en-US" altLang="ko-KR" dirty="0"/>
              <a:t>, 1-</a:t>
            </a:r>
            <a:r>
              <a:rPr lang="ko-KR" altLang="en-US" dirty="0"/>
              <a:t>특이도 로 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AUROC(Area Under ROC) = AUC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0~1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에 가까울 수록 성능 우수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123C42-5D93-5882-6E01-AC69989E6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2"/>
          <a:stretch/>
        </p:blipFill>
        <p:spPr bwMode="auto">
          <a:xfrm>
            <a:off x="4579538" y="3149600"/>
            <a:ext cx="7420551" cy="25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5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FF8A7-BEEC-6C30-984A-788BB172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C79B7D-7AD9-4F3D-7703-6B2A28F383C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11770-FEB5-E23B-A80A-5C45B0B4D450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군집분석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비지도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유사한 자료끼리 군집으로 묶는다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다변량</a:t>
            </a:r>
            <a:r>
              <a:rPr lang="ko-KR" altLang="en-US" dirty="0"/>
              <a:t> 분석</a:t>
            </a:r>
            <a:r>
              <a:rPr lang="en-US" altLang="ko-KR" dirty="0"/>
              <a:t>(</a:t>
            </a:r>
            <a:r>
              <a:rPr lang="ko-KR" altLang="en-US" dirty="0"/>
              <a:t>상관분석</a:t>
            </a:r>
            <a:r>
              <a:rPr lang="en-US" altLang="ko-KR" dirty="0"/>
              <a:t>, </a:t>
            </a:r>
            <a:r>
              <a:rPr lang="ko-KR" altLang="en-US" dirty="0"/>
              <a:t>회귀분석</a:t>
            </a:r>
            <a:r>
              <a:rPr lang="en-US" altLang="ko-KR" dirty="0"/>
              <a:t>, </a:t>
            </a:r>
            <a:r>
              <a:rPr lang="ko-KR" altLang="en-US" dirty="0"/>
              <a:t>주성분분석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활용하여 각 군집의 특징 파악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거리측도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연속형 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 err="1"/>
              <a:t>유클리디안</a:t>
            </a:r>
            <a:r>
              <a:rPr lang="ko-KR" altLang="en-US" b="1" dirty="0"/>
              <a:t> 거리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좌표 간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맨하튼 거리 </a:t>
            </a:r>
            <a:r>
              <a:rPr lang="en-US" altLang="ko-KR" dirty="0"/>
              <a:t>: </a:t>
            </a:r>
            <a:r>
              <a:rPr lang="ko-KR" altLang="en-US" dirty="0"/>
              <a:t>좌표 차 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 err="1"/>
              <a:t>체비셰프</a:t>
            </a:r>
            <a:r>
              <a:rPr lang="ko-KR" altLang="en-US" b="1" dirty="0"/>
              <a:t> 거리 </a:t>
            </a:r>
            <a:r>
              <a:rPr lang="en-US" altLang="ko-KR" dirty="0"/>
              <a:t>: </a:t>
            </a:r>
            <a:r>
              <a:rPr lang="ko-KR" altLang="en-US" dirty="0"/>
              <a:t>가장 큰 차이 축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표준화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마할라노비스</a:t>
            </a:r>
            <a:r>
              <a:rPr lang="ko-KR" altLang="en-US" dirty="0"/>
              <a:t>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민코프스키</a:t>
            </a:r>
            <a:r>
              <a:rPr lang="ko-KR" altLang="en-US" dirty="0"/>
              <a:t>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 간 거리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거리를 기준으로 결합해 순차적으로 군집을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분할하는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계층적 군집분석</a:t>
            </a:r>
            <a:r>
              <a:rPr lang="ko-KR" altLang="en-US" dirty="0"/>
              <a:t>에 사용</a:t>
            </a: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FCDD90-83A2-4B2B-939D-D0C3BD6DB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68"/>
          <a:stretch/>
        </p:blipFill>
        <p:spPr bwMode="auto">
          <a:xfrm>
            <a:off x="5275998" y="3897362"/>
            <a:ext cx="652089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53A4-5C3C-9466-0F6D-7F55A127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F11F15-C149-66AD-EC5A-7544C735C61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09C2B-45B6-C3F6-49B3-50ADBF3F95D3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비계층적 군집분석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구하고자 하는 군집의 수를 사전에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군집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군집의 수</a:t>
            </a:r>
            <a:r>
              <a:rPr lang="en-US" altLang="ko-KR" dirty="0"/>
              <a:t>(k) </a:t>
            </a:r>
            <a:r>
              <a:rPr lang="ko-KR" altLang="en-US" dirty="0"/>
              <a:t>사전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집단 내 동질성</a:t>
            </a:r>
            <a:r>
              <a:rPr lang="en-US" altLang="ko-KR" dirty="0"/>
              <a:t>, </a:t>
            </a:r>
            <a:r>
              <a:rPr lang="ko-KR" altLang="en-US" dirty="0"/>
              <a:t>집단 간 이질성 모두 높게 군집 분할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설정된 </a:t>
            </a:r>
            <a:r>
              <a:rPr lang="en-US" altLang="ko-KR" dirty="0"/>
              <a:t>k</a:t>
            </a:r>
            <a:r>
              <a:rPr lang="ko-KR" altLang="en-US" dirty="0"/>
              <a:t>개의 데이터를 </a:t>
            </a:r>
            <a:r>
              <a:rPr lang="en-US" altLang="ko-KR" dirty="0"/>
              <a:t>seed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군집 수 </a:t>
            </a:r>
            <a:r>
              <a:rPr lang="en-US" altLang="ko-KR" dirty="0"/>
              <a:t>k </a:t>
            </a:r>
            <a:r>
              <a:rPr lang="ko-KR" altLang="en-US" dirty="0"/>
              <a:t>설정</a:t>
            </a:r>
            <a:r>
              <a:rPr lang="en-US" altLang="ko-KR" dirty="0"/>
              <a:t>, k</a:t>
            </a:r>
            <a:r>
              <a:rPr lang="ko-KR" altLang="en-US" dirty="0"/>
              <a:t>개의 데이터</a:t>
            </a:r>
            <a:r>
              <a:rPr lang="en-US" altLang="ko-KR" dirty="0"/>
              <a:t>(seed)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데이터를 가장 가까운 </a:t>
            </a:r>
            <a:r>
              <a:rPr lang="en-US" altLang="ko-KR" dirty="0"/>
              <a:t>seed</a:t>
            </a:r>
            <a:r>
              <a:rPr lang="ko-KR" altLang="en-US" dirty="0"/>
              <a:t>로 할당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군집 데이터 사이의 평균 </a:t>
            </a:r>
            <a:r>
              <a:rPr lang="en-US" altLang="ko-KR" dirty="0"/>
              <a:t>or </a:t>
            </a:r>
            <a:r>
              <a:rPr lang="ko-KR" altLang="en-US" dirty="0"/>
              <a:t>중앙값을 계산하여 새로운 </a:t>
            </a:r>
            <a:r>
              <a:rPr lang="en-US" altLang="ko-KR" dirty="0"/>
              <a:t>seed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seed </a:t>
            </a:r>
            <a:r>
              <a:rPr lang="ko-KR" altLang="en-US" dirty="0"/>
              <a:t>중심 군집 재할당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군집의 중심이 변하지 않을 때 종료 </a:t>
            </a:r>
            <a:r>
              <a:rPr lang="en-US" altLang="ko-KR" dirty="0"/>
              <a:t>(</a:t>
            </a:r>
            <a:r>
              <a:rPr lang="ko-KR" altLang="en-US" dirty="0"/>
              <a:t>데이터가 가장 이상적</a:t>
            </a:r>
            <a:r>
              <a:rPr lang="en-US" altLang="ko-KR" dirty="0"/>
              <a:t>) (3-4 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BFFE9A-B2CD-EDB2-2240-55FA9D83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61" y="4586941"/>
            <a:ext cx="54483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D3B05-31C1-F49A-D3FD-FFBAFC0E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17DC23-D51D-AEC6-5D76-E6CA7AB4E97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ADE92-CF42-498F-D8A2-960E5BF65A61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장바구니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사건이 연관성이 있는가 </a:t>
            </a:r>
            <a:r>
              <a:rPr lang="en-US" altLang="ko-KR" dirty="0"/>
              <a:t>(</a:t>
            </a:r>
            <a:r>
              <a:rPr lang="ko-KR" altLang="en-US" dirty="0"/>
              <a:t>고객들의 구매 패턴 분석에 사용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연관분석 측도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확률로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지지도 </a:t>
            </a:r>
            <a:r>
              <a:rPr lang="en-US" altLang="ko-KR" dirty="0"/>
              <a:t>: </a:t>
            </a:r>
            <a:r>
              <a:rPr lang="ko-KR" altLang="en-US" dirty="0"/>
              <a:t>교집합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신뢰도 </a:t>
            </a:r>
            <a:r>
              <a:rPr lang="en-US" altLang="ko-KR" dirty="0"/>
              <a:t>: </a:t>
            </a:r>
            <a:r>
              <a:rPr lang="ko-KR" altLang="en-US" dirty="0"/>
              <a:t>조건부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향상도 </a:t>
            </a:r>
            <a:r>
              <a:rPr lang="en-US" altLang="ko-KR" dirty="0"/>
              <a:t>: </a:t>
            </a:r>
            <a:r>
              <a:rPr lang="ko-KR" altLang="en-US" dirty="0"/>
              <a:t>조건부 확률 </a:t>
            </a:r>
            <a:r>
              <a:rPr lang="en-US" altLang="ko-KR" dirty="0"/>
              <a:t>/ </a:t>
            </a:r>
            <a:r>
              <a:rPr lang="ko-KR" altLang="en-US" dirty="0"/>
              <a:t>다른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연관분석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arules</a:t>
            </a:r>
            <a:r>
              <a:rPr lang="ko-KR" altLang="en-US" dirty="0"/>
              <a:t> 패키지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apriori</a:t>
            </a:r>
            <a:r>
              <a:rPr lang="en-US" altLang="ko-KR" dirty="0"/>
              <a:t> : </a:t>
            </a:r>
            <a:r>
              <a:rPr lang="ko-KR" altLang="en-US" dirty="0"/>
              <a:t>연관 규칙 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inspect : </a:t>
            </a:r>
            <a:r>
              <a:rPr lang="ko-KR" altLang="en-US" dirty="0"/>
              <a:t>연관 분석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170" name="Picture 2" descr="연관성 분석 핵심 개념">
            <a:extLst>
              <a:ext uri="{FF2B5EF4-FFF2-40B4-BE49-F238E27FC236}">
                <a16:creationId xmlns:a16="http://schemas.microsoft.com/office/drawing/2014/main" id="{B4CE95A8-F809-D6A1-2B4C-309CBD5A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56" y="1975724"/>
            <a:ext cx="3465689" cy="21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A5F576C-E26A-D24B-4F36-81A39CCDA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9" r="36641"/>
          <a:stretch/>
        </p:blipFill>
        <p:spPr bwMode="auto">
          <a:xfrm>
            <a:off x="7736419" y="2263506"/>
            <a:ext cx="4203696" cy="355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1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7693</Words>
  <Application>Microsoft Office PowerPoint</Application>
  <PresentationFormat>와이드스크린</PresentationFormat>
  <Paragraphs>1504</Paragraphs>
  <Slides>96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1" baseType="lpstr">
      <vt:lpstr>맑은 고딕</vt:lpstr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admin</cp:lastModifiedBy>
  <cp:revision>51</cp:revision>
  <dcterms:created xsi:type="dcterms:W3CDTF">2023-03-03T04:11:37Z</dcterms:created>
  <dcterms:modified xsi:type="dcterms:W3CDTF">2025-05-10T06:38:06Z</dcterms:modified>
</cp:coreProperties>
</file>