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59" r:id="rId4"/>
    <p:sldId id="278" r:id="rId5"/>
    <p:sldId id="284" r:id="rId6"/>
    <p:sldId id="279" r:id="rId7"/>
    <p:sldId id="280" r:id="rId8"/>
    <p:sldId id="281" r:id="rId9"/>
    <p:sldId id="283" r:id="rId10"/>
    <p:sldId id="285" r:id="rId11"/>
    <p:sldId id="287" r:id="rId12"/>
    <p:sldId id="289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6BF4-070A-7E3B-DAD8-A0E2D724C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39C983-BD57-86E7-BE41-AFD9975A4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84C37-DF44-BAD6-A42E-FCB5F2FE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03DDC-5638-7F45-6590-DB36313B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08634-3BA6-D567-E481-E7998C21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1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EB2D2-BF60-09AB-FF63-62AB4081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D62175-067A-5904-0049-6EB82561A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79505-BBCA-3CDD-3485-9F332822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B98F8-0A5C-F9D2-0286-E84A0322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EE5DB-9CE6-99AF-9EF1-8408C3F0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6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3C677E-5E01-9E02-1B80-65F5FC200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AA419-F46B-8D83-88D3-5A5433274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D4D18-FBA4-1933-FE2B-32B793CA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D8B1B-2E4E-E5B1-DFE4-8A1210A1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2836A-DB37-09A6-CA53-CD8F56A6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89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34C06-5737-4A39-3F64-BA9030B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C9F66-D24B-0B58-08D8-6FB02B8D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1AB09-8704-870A-21F8-07ACCFE9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1634-F9F9-01E3-7647-94215BCE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EA284-76A2-B945-ABBD-90EE4614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76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38A85-FFE5-74DB-483E-6C54B19C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00DDC-1E99-87C3-467D-9DDA1784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AB9B8-80D0-7222-27F2-23BFA86E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F5C0D2-FB26-56E6-8951-D2C61BAD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F623-193C-20E2-44DB-89A9F820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65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D774-3E90-9CA7-E7C0-36B61024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D2FA6-AC88-18F5-A27B-E261CCF2C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1DDC0-AAE8-D3B7-EFDE-8C36B9570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B00651-016E-AF1D-0712-EF79ABCD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0CC33B-CFD0-2E86-0B4B-76BA0996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BE971D-CBB2-01DE-AC78-B670C12E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53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C92F-812E-29A3-CD66-EAFA2FC9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F6DF1-F4EF-76AB-D979-E94E27C9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E7D48-C8EC-119B-6248-97A41ACB4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0553C-28E2-9FFF-DEF8-81DB66098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1366B3-A2F9-6D5E-0A01-71CE032F3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AD13C7-6163-04D2-873B-685D6B16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CD6767-4FC9-7E1A-8316-72179E86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4B92FE-5F65-94AF-A61E-548D5947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21108-F46F-4F5B-A2E0-933713A9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9293CB-804D-C525-5B24-90612861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EBF0DB-F8CD-C323-061E-E545A0FC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610C77-1360-5FA7-9099-F8ADFB6D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5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9F5501-B9FE-56F2-6AFA-DA4FAC72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8930A-1D57-0FDA-DEF4-05A8EA9F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ACCAEE-622F-C18D-7495-4A63AE9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93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4D5D0-DD7E-1777-2B7B-42AAF59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59A9C-7D75-9BB3-064A-B09D2A12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D47CF1-16FF-9EF1-CCA2-8B15FED0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4F391-4EC2-B998-49D1-B69ECF4E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8C67A-CEE0-1DC5-A003-B187F230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1504F-9FE4-C414-A5A3-9AD7FE3F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2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CCDEA-6FD5-D779-3473-D67C7A125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617E4-1DDE-0F4A-A231-E5C7D65A4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1B20C-E740-ADA7-B54A-FAC141EFB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6BB24A-C257-67C7-BF8D-2C76EF5E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6DB77-C349-BD1F-2A2D-7AAEA4BD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2F6BD-75C1-0B0A-5F60-EB0576BB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5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E9750-9C23-7C9F-F39D-31E61044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B5D74-F96B-EBC1-FEC8-EE54652B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76C4F-1075-A0AF-8ECD-2600830AB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19E1F-1646-4665-BCB5-44D715BD704D}" type="datetimeFigureOut">
              <a:rPr lang="ko-KR" altLang="en-US" smtClean="0"/>
              <a:t>2023-07-11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9A769-E078-445F-F616-5694FA1E4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6E72F-DF40-9782-1B20-01D6B32EC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343B-E0DB-4C8E-B0F5-DAB3FF7792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4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786" b="778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74559" y="482305"/>
            <a:ext cx="11242883" cy="5893391"/>
            <a:chOff x="0" y="0"/>
            <a:chExt cx="4441633" cy="23282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1632" cy="2328253"/>
            </a:xfrm>
            <a:custGeom>
              <a:avLst/>
              <a:gdLst/>
              <a:ahLst/>
              <a:cxnLst/>
              <a:rect l="l" t="t" r="r" b="b"/>
              <a:pathLst>
                <a:path w="4441632" h="2328253">
                  <a:moveTo>
                    <a:pt x="0" y="0"/>
                  </a:moveTo>
                  <a:lnTo>
                    <a:pt x="4441632" y="0"/>
                  </a:lnTo>
                  <a:lnTo>
                    <a:pt x="4441632" y="2328253"/>
                  </a:lnTo>
                  <a:lnTo>
                    <a:pt x="0" y="2328253"/>
                  </a:lnTo>
                  <a:close/>
                </a:path>
              </a:pathLst>
            </a:custGeom>
            <a:solidFill>
              <a:srgbClr val="004CC7">
                <a:alpha val="9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78567" y="2144180"/>
            <a:ext cx="10434863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4"/>
              </a:lnSpc>
            </a:pPr>
            <a:r>
              <a:rPr lang="en-US" sz="5334" spc="-213" dirty="0">
                <a:solidFill>
                  <a:srgbClr val="FFFFFF"/>
                </a:solidFill>
                <a:ea typeface="Gothic A1 Black Bold"/>
              </a:rPr>
              <a:t>BLDC </a:t>
            </a:r>
            <a:r>
              <a:rPr lang="ko-KR" altLang="en-US" sz="5334" spc="-213" dirty="0">
                <a:solidFill>
                  <a:srgbClr val="FFFFFF"/>
                </a:solidFill>
                <a:ea typeface="Gothic A1 Black Bold"/>
              </a:rPr>
              <a:t>모터 제어기</a:t>
            </a:r>
            <a:endParaRPr lang="en-US" altLang="ko-KR" sz="5334" spc="-213" dirty="0">
              <a:solidFill>
                <a:srgbClr val="FFFFFF"/>
              </a:solidFill>
              <a:ea typeface="Gothic A1 Black Bold"/>
            </a:endParaRPr>
          </a:p>
          <a:p>
            <a:pPr>
              <a:lnSpc>
                <a:spcPts val="5334"/>
              </a:lnSpc>
            </a:pPr>
            <a:r>
              <a:rPr lang="ko-KR" altLang="en-US" sz="5334" spc="-213" dirty="0">
                <a:solidFill>
                  <a:srgbClr val="FFFFFF"/>
                </a:solidFill>
                <a:ea typeface="Gothic A1 Black Bold"/>
              </a:rPr>
              <a:t>부품 기능 요약</a:t>
            </a:r>
            <a:endParaRPr lang="en-US" sz="5334" spc="-213" dirty="0">
              <a:solidFill>
                <a:srgbClr val="FFFFFF"/>
              </a:solidFill>
              <a:ea typeface="Gothic A1 Black Bold"/>
            </a:endParaRPr>
          </a:p>
        </p:txBody>
      </p:sp>
      <p:sp>
        <p:nvSpPr>
          <p:cNvPr id="9" name="CustomShape 5">
            <a:extLst>
              <a:ext uri="{FF2B5EF4-FFF2-40B4-BE49-F238E27FC236}">
                <a16:creationId xmlns:a16="http://schemas.microsoft.com/office/drawing/2014/main" id="{D9F26556-C259-3052-745B-CA3E44071291}"/>
              </a:ext>
            </a:extLst>
          </p:cNvPr>
          <p:cNvSpPr/>
          <p:nvPr/>
        </p:nvSpPr>
        <p:spPr>
          <a:xfrm>
            <a:off x="7315200" y="4978440"/>
            <a:ext cx="3785400" cy="57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sz="2400" b="0" strike="noStrike" spc="-1" dirty="0" err="1">
                <a:solidFill>
                  <a:srgbClr val="FFFFFF"/>
                </a:solidFill>
                <a:latin typeface="맑은 고딕"/>
                <a:ea typeface="Gothic A1 Medium"/>
              </a:rPr>
              <a:t>HL만도소프트웨어트랙</a:t>
            </a:r>
            <a:r>
              <a:rPr lang="en-US" sz="2400" b="0" strike="noStrike" spc="-1" dirty="0">
                <a:solidFill>
                  <a:srgbClr val="FFFFFF"/>
                </a:solidFill>
                <a:latin typeface="맑은 고딕"/>
                <a:ea typeface="Gothic A1 Medium"/>
              </a:rPr>
              <a:t> 3기</a:t>
            </a:r>
            <a:endParaRPr lang="en-US" sz="2400" b="0" strike="noStrike" spc="-1" dirty="0">
              <a:latin typeface="Arial"/>
            </a:endParaRPr>
          </a:p>
          <a:p>
            <a:pPr algn="r">
              <a:lnSpc>
                <a:spcPts val="1500"/>
              </a:lnSpc>
            </a:pPr>
            <a:endParaRPr lang="en-US" sz="2400" b="0" strike="noStrike" spc="-1" dirty="0">
              <a:latin typeface="Arial"/>
            </a:endParaRPr>
          </a:p>
          <a:p>
            <a:pPr algn="r">
              <a:lnSpc>
                <a:spcPts val="15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맑은 고딕"/>
                <a:ea typeface="Gothic A1 Medium"/>
              </a:rPr>
              <a:t>문정수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IRFZ44N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3593432" y="762851"/>
            <a:ext cx="8056922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3877F2-5CB5-BD7C-4111-ABBF381E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7235" y="-1"/>
            <a:ext cx="386148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E3ECA-EAA5-1056-A617-1663F943548C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IRFZ44N</a:t>
            </a:r>
            <a:r>
              <a:rPr lang="ko-KR" altLang="en-US" dirty="0"/>
              <a:t>은 </a:t>
            </a:r>
            <a:r>
              <a:rPr lang="en-US" altLang="ko-KR" dirty="0"/>
              <a:t>Infineon</a:t>
            </a:r>
            <a:r>
              <a:rPr lang="ko-KR" altLang="en-US" dirty="0"/>
              <a:t>사의 </a:t>
            </a:r>
            <a:r>
              <a:rPr lang="en-US" altLang="ko-KR" dirty="0"/>
              <a:t>N-</a:t>
            </a:r>
            <a:r>
              <a:rPr lang="ko-KR" altLang="en-US" dirty="0"/>
              <a:t>채널 </a:t>
            </a:r>
            <a:r>
              <a:rPr lang="en-US" altLang="ko-KR" dirty="0"/>
              <a:t>MOSFET(</a:t>
            </a:r>
            <a:r>
              <a:rPr lang="ko-KR" altLang="en-US" dirty="0"/>
              <a:t>금속 산화물 반도체 필드 효과 트랜지스터</a:t>
            </a:r>
            <a:r>
              <a:rPr lang="en-US" altLang="ko-KR" dirty="0"/>
              <a:t>)</a:t>
            </a:r>
            <a:r>
              <a:rPr lang="ko-KR" altLang="en-US" dirty="0"/>
              <a:t>로 고전압 및 </a:t>
            </a:r>
            <a:r>
              <a:rPr lang="ko-KR" altLang="en-US" dirty="0" err="1"/>
              <a:t>고전류</a:t>
            </a:r>
            <a:r>
              <a:rPr lang="ko-KR" altLang="en-US" dirty="0"/>
              <a:t> 스위칭 응용 분야에서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N-</a:t>
            </a:r>
            <a:r>
              <a:rPr lang="ko-KR" altLang="en-US" dirty="0"/>
              <a:t>채널 </a:t>
            </a:r>
            <a:r>
              <a:rPr lang="en-US" altLang="ko-KR" dirty="0"/>
              <a:t>MOSFET / </a:t>
            </a:r>
            <a:r>
              <a:rPr lang="ko-KR" altLang="en-US" dirty="0"/>
              <a:t>고전압 운전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저 </a:t>
            </a:r>
            <a:r>
              <a:rPr lang="en-US" altLang="ko-KR" dirty="0"/>
              <a:t>RDS(on)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고효율 및 </a:t>
            </a:r>
            <a:r>
              <a:rPr lang="ko-KR" altLang="en-US" dirty="0" err="1"/>
              <a:t>저발열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00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Resistor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2887579" y="757263"/>
            <a:ext cx="8762775" cy="5588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3A6C0D-9DD2-051C-3ACE-52B108E2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95" y="1077864"/>
            <a:ext cx="3184066" cy="5654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2A978-244D-D361-70A6-87DBC2BE4898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Resistor</a:t>
            </a:r>
            <a:r>
              <a:rPr lang="ko-KR" altLang="en-US" dirty="0"/>
              <a:t>은 전기 회로에서 전류의 흐름을 제한하는 전자 부품으로 전압과 전류 간에 일정한 관계를 유지하며</a:t>
            </a:r>
            <a:r>
              <a:rPr lang="en-US" altLang="ko-KR" dirty="0"/>
              <a:t>, </a:t>
            </a:r>
            <a:r>
              <a:rPr lang="ko-KR" altLang="en-US" dirty="0"/>
              <a:t>전압을 조절하거나 전류를 제어하는 데 사용된다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저항 값 </a:t>
            </a:r>
            <a:r>
              <a:rPr lang="en-US" altLang="ko-KR" dirty="0"/>
              <a:t>/ </a:t>
            </a:r>
            <a:r>
              <a:rPr lang="ko-KR" altLang="en-US" dirty="0"/>
              <a:t>정확성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허용 전력 </a:t>
            </a:r>
            <a:r>
              <a:rPr lang="en-US" altLang="ko-KR" dirty="0"/>
              <a:t>/ </a:t>
            </a:r>
            <a:r>
              <a:rPr lang="ko-KR" altLang="en-US" dirty="0"/>
              <a:t>온도 계수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398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4F525C-FA39-A5CA-F70F-BA8D0556D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31873" y="-2729733"/>
            <a:ext cx="7499289" cy="13318735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Potentiometer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3962400" y="762851"/>
            <a:ext cx="7687954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A2A978-244D-D361-70A6-87DBC2BE4898}"/>
              </a:ext>
            </a:extLst>
          </p:cNvPr>
          <p:cNvSpPr txBox="1"/>
          <p:nvPr/>
        </p:nvSpPr>
        <p:spPr>
          <a:xfrm>
            <a:off x="6252411" y="2712258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Potentiometer</a:t>
            </a:r>
            <a:r>
              <a:rPr lang="ko-KR" altLang="en-US" dirty="0"/>
              <a:t>는 전기 회로에서 전위</a:t>
            </a:r>
            <a:r>
              <a:rPr lang="en-US" altLang="ko-KR" dirty="0"/>
              <a:t>(</a:t>
            </a:r>
            <a:r>
              <a:rPr lang="ko-KR" altLang="en-US" dirty="0"/>
              <a:t>전압</a:t>
            </a:r>
            <a:r>
              <a:rPr lang="en-US" altLang="ko-KR" dirty="0"/>
              <a:t>)</a:t>
            </a:r>
            <a:r>
              <a:rPr lang="ko-KR" altLang="en-US" dirty="0"/>
              <a:t>를 조절하거나 측정하는 데 사용되는 가변저항기로 주로 손으로 조절할 수 있는 회전식 형태나 슬라이딩 형태로 제작된다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저항 값 조절 </a:t>
            </a:r>
            <a:r>
              <a:rPr lang="en-US" altLang="ko-KR" dirty="0"/>
              <a:t>/ </a:t>
            </a:r>
            <a:r>
              <a:rPr lang="ko-KR" altLang="en-US" dirty="0"/>
              <a:t>저항 값의 변화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회전식 및 슬라이딩식 </a:t>
            </a:r>
            <a:r>
              <a:rPr lang="en-US" altLang="ko-KR" dirty="0"/>
              <a:t>/ </a:t>
            </a:r>
            <a:r>
              <a:rPr lang="ko-KR" altLang="en-US" dirty="0"/>
              <a:t>정확성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758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Crystal Oscillator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4652210" y="762851"/>
            <a:ext cx="6998143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A2787-9C8C-A56A-BBFD-A88EE20D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03553" y="-3474007"/>
            <a:ext cx="7773656" cy="13806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E46E3-E96B-636A-0C22-1CD7D3CB99E8}"/>
              </a:ext>
            </a:extLst>
          </p:cNvPr>
          <p:cNvSpPr txBox="1"/>
          <p:nvPr/>
        </p:nvSpPr>
        <p:spPr>
          <a:xfrm>
            <a:off x="6300538" y="2298544"/>
            <a:ext cx="47524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Crystal</a:t>
            </a:r>
            <a:r>
              <a:rPr lang="ko-KR" altLang="en-US" dirty="0"/>
              <a:t> </a:t>
            </a:r>
            <a:r>
              <a:rPr lang="en-US" altLang="ko-KR" dirty="0"/>
              <a:t>Oscillator</a:t>
            </a:r>
            <a:r>
              <a:rPr lang="ko-KR" altLang="en-US" dirty="0"/>
              <a:t>은 정확한 주파수를 생성하기 위해 </a:t>
            </a:r>
            <a:r>
              <a:rPr lang="en-US" altLang="ko-KR" dirty="0"/>
              <a:t>Crystal</a:t>
            </a:r>
            <a:r>
              <a:rPr lang="ko-KR" altLang="en-US" dirty="0"/>
              <a:t>이라는 특수한 세라믹 또는 결정 구조물을 사용하는 </a:t>
            </a:r>
            <a:r>
              <a:rPr lang="en-US" altLang="ko-KR" dirty="0"/>
              <a:t>Oscillator</a:t>
            </a:r>
            <a:r>
              <a:rPr lang="ko-KR" altLang="en-US" dirty="0"/>
              <a:t>로 일정한 크기화 형태를 가지고 있으며</a:t>
            </a:r>
            <a:r>
              <a:rPr lang="en-US" altLang="ko-KR" dirty="0"/>
              <a:t>, </a:t>
            </a:r>
            <a:r>
              <a:rPr lang="ko-KR" altLang="en-US" dirty="0"/>
              <a:t>특정한 주파수에서 공진한다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16.000</a:t>
            </a:r>
            <a:r>
              <a:rPr lang="ko-KR" altLang="en-US" dirty="0"/>
              <a:t>이라고 적혀 있는 것은 </a:t>
            </a:r>
            <a:r>
              <a:rPr lang="en-US" altLang="ko-KR" dirty="0"/>
              <a:t>Hz</a:t>
            </a:r>
            <a:r>
              <a:rPr lang="ko-KR" altLang="en-US" dirty="0"/>
              <a:t>를 나타낸다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정확성 </a:t>
            </a:r>
            <a:r>
              <a:rPr lang="en-US" altLang="ko-KR" dirty="0"/>
              <a:t>/</a:t>
            </a:r>
            <a:r>
              <a:rPr lang="ko-KR" altLang="en-US" dirty="0"/>
              <a:t>낮은 잡음 수준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안전성 </a:t>
            </a:r>
            <a:r>
              <a:rPr lang="en-US" altLang="ko-KR" dirty="0"/>
              <a:t>/ </a:t>
            </a:r>
            <a:r>
              <a:rPr lang="ko-KR" altLang="en-US" dirty="0"/>
              <a:t>빠른 시작 및 안정화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다양한 주파수 범위</a:t>
            </a:r>
          </a:p>
        </p:txBody>
      </p:sp>
    </p:spTree>
    <p:extLst>
      <p:ext uri="{BB962C8B-B14F-4D97-AF65-F5344CB8AC3E}">
        <p14:creationId xmlns:p14="http://schemas.microsoft.com/office/powerpoint/2010/main" val="37328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41645" y="2228606"/>
            <a:ext cx="4019055" cy="391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PCV Board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Connector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Capacitor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sz="2000" spc="-40" dirty="0">
                <a:solidFill>
                  <a:srgbClr val="000D64"/>
                </a:solidFill>
                <a:ea typeface="Gothic A1 Medium"/>
              </a:rPr>
              <a:t>Diode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IR2104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LM2576HVT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IRFZ44N</a:t>
            </a:r>
            <a:endParaRPr lang="ko-KR" altLang="en-US" sz="2000" dirty="0"/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Resistance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/>
              <a:t>Potentiometer</a:t>
            </a: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noto"/>
              </a:rPr>
              <a:t>Crystal Oscillator</a:t>
            </a:r>
            <a:endParaRPr lang="en-US" altLang="ko-KR" sz="2000" dirty="0"/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endParaRPr lang="ko-KR" altLang="en-US" sz="2000" dirty="0"/>
          </a:p>
        </p:txBody>
      </p:sp>
      <p:sp>
        <p:nvSpPr>
          <p:cNvPr id="5" name="AutoShape 5"/>
          <p:cNvSpPr/>
          <p:nvPr/>
        </p:nvSpPr>
        <p:spPr>
          <a:xfrm>
            <a:off x="4366672" y="762851"/>
            <a:ext cx="7283682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41646" y="545487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004CC7"/>
                </a:solidFill>
                <a:latin typeface="Now Bold Bold"/>
              </a:rPr>
              <a:t>CONTENTS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6764740-D322-80FC-2D10-BA35E5B93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12438" y="2156679"/>
            <a:ext cx="4447327" cy="59263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B7D5A3-C511-2219-D79D-8B057052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439" y="925605"/>
            <a:ext cx="3741324" cy="26060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PCB</a:t>
            </a:r>
          </a:p>
        </p:txBody>
      </p:sp>
      <p:sp>
        <p:nvSpPr>
          <p:cNvPr id="26" name="AutoShape 26"/>
          <p:cNvSpPr/>
          <p:nvPr/>
        </p:nvSpPr>
        <p:spPr>
          <a:xfrm>
            <a:off x="1973179" y="762851"/>
            <a:ext cx="9677175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3C1524C-C9D3-C3FC-4317-48AE6E45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7958" y="92913"/>
            <a:ext cx="5146471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06F51F-053B-A9E4-4398-540A83D5923B}"/>
              </a:ext>
            </a:extLst>
          </p:cNvPr>
          <p:cNvSpPr txBox="1"/>
          <p:nvPr/>
        </p:nvSpPr>
        <p:spPr>
          <a:xfrm>
            <a:off x="6293111" y="2965004"/>
            <a:ext cx="5233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PCB(Printed Circuit Board)</a:t>
            </a:r>
            <a:r>
              <a:rPr lang="ko-KR" altLang="en-US" dirty="0"/>
              <a:t>는 전자 기기에서 회로 및 부품을 연결하고 지지하기 위해 사용되는 기판으로 절연된 기판 위에 인쇄된 회로와 부품들이 있으며</a:t>
            </a:r>
            <a:r>
              <a:rPr lang="en-US" altLang="ko-KR" dirty="0"/>
              <a:t>, </a:t>
            </a:r>
            <a:r>
              <a:rPr lang="ko-KR" altLang="en-US" dirty="0"/>
              <a:t>전자기기의 동작과 기능에 필수적인 역할을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회로 연결 </a:t>
            </a:r>
            <a:r>
              <a:rPr lang="en-US" altLang="ko-KR" dirty="0"/>
              <a:t>/ </a:t>
            </a:r>
            <a:r>
              <a:rPr lang="ko-KR" altLang="en-US" dirty="0"/>
              <a:t>기판 설계 </a:t>
            </a:r>
            <a:r>
              <a:rPr lang="en-US" altLang="ko-KR" dirty="0"/>
              <a:t>/ </a:t>
            </a:r>
            <a:r>
              <a:rPr lang="ko-KR" altLang="en-US" dirty="0"/>
              <a:t>부품 지지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효율성과 신뢰성 </a:t>
            </a:r>
            <a:r>
              <a:rPr lang="en-US" altLang="ko-KR" dirty="0"/>
              <a:t>/ </a:t>
            </a:r>
            <a:r>
              <a:rPr lang="ko-KR" altLang="en-US" dirty="0"/>
              <a:t>적용 다양성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전기 연결과 신호 전달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Connector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515DEB-1839-1965-8639-8E2FD87C4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503676" y="-3587417"/>
            <a:ext cx="7901372" cy="14032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3BEE93-3BA5-4690-0BAB-26D3706F69C3}"/>
              </a:ext>
            </a:extLst>
          </p:cNvPr>
          <p:cNvSpPr txBox="1"/>
          <p:nvPr/>
        </p:nvSpPr>
        <p:spPr>
          <a:xfrm>
            <a:off x="1428336" y="4668253"/>
            <a:ext cx="203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Connector Head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8FF22-514D-34B5-3881-536E5B0BB7CC}"/>
              </a:ext>
            </a:extLst>
          </p:cNvPr>
          <p:cNvSpPr txBox="1"/>
          <p:nvPr/>
        </p:nvSpPr>
        <p:spPr>
          <a:xfrm>
            <a:off x="6293111" y="2965004"/>
            <a:ext cx="5233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Connector Head</a:t>
            </a:r>
            <a:r>
              <a:rPr lang="ko-KR" altLang="en-US" dirty="0"/>
              <a:t>는 전기 신호</a:t>
            </a:r>
            <a:r>
              <a:rPr lang="en-US" altLang="ko-KR" dirty="0"/>
              <a:t>, </a:t>
            </a:r>
            <a:r>
              <a:rPr lang="ko-KR" altLang="en-US" dirty="0"/>
              <a:t>데이터 신호 또는 전원 신호를 전송하고 연결하는 데 사용되는 부품으로 일반적으로 케이블의 한쪽 끝에 부착되어 다른 장치나 회로에 연결된다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접속과 분리 </a:t>
            </a:r>
            <a:r>
              <a:rPr lang="en-US" altLang="ko-KR" dirty="0"/>
              <a:t>/ </a:t>
            </a:r>
            <a:r>
              <a:rPr lang="ko-KR" altLang="en-US" dirty="0"/>
              <a:t>신호 전달 </a:t>
            </a:r>
            <a:r>
              <a:rPr lang="en-US" altLang="ko-KR" dirty="0"/>
              <a:t>/ </a:t>
            </a:r>
            <a:r>
              <a:rPr lang="ko-KR" altLang="en-US" dirty="0"/>
              <a:t>표준화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소켓 및 핀 배열 </a:t>
            </a:r>
            <a:r>
              <a:rPr lang="en-US" altLang="ko-KR" dirty="0"/>
              <a:t>/ </a:t>
            </a:r>
            <a:r>
              <a:rPr lang="ko-KR" altLang="en-US" dirty="0"/>
              <a:t>내구성과 신뢰성</a:t>
            </a:r>
          </a:p>
        </p:txBody>
      </p:sp>
    </p:spTree>
    <p:extLst>
      <p:ext uri="{BB962C8B-B14F-4D97-AF65-F5344CB8AC3E}">
        <p14:creationId xmlns:p14="http://schemas.microsoft.com/office/powerpoint/2010/main" val="416810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130644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Connector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7FE3F6-5DDC-14E0-2F2F-B252A74C3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690" y="222912"/>
            <a:ext cx="8457143" cy="47619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5AF30F9-6EC6-7DDB-56F7-249B92C2A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1143" y="456832"/>
            <a:ext cx="8457143" cy="47619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4CA98B8-A7BE-3B0E-4EEB-576E9264B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0221">
            <a:off x="1034097" y="1079020"/>
            <a:ext cx="386148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00E270-D738-90FB-767D-AC604CF7848C}"/>
              </a:ext>
            </a:extLst>
          </p:cNvPr>
          <p:cNvSpPr txBox="1"/>
          <p:nvPr/>
        </p:nvSpPr>
        <p:spPr>
          <a:xfrm>
            <a:off x="2459515" y="3342528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WJ128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6722B-91EA-91B0-126D-0432194F99CA}"/>
              </a:ext>
            </a:extLst>
          </p:cNvPr>
          <p:cNvSpPr txBox="1"/>
          <p:nvPr/>
        </p:nvSpPr>
        <p:spPr>
          <a:xfrm>
            <a:off x="2459515" y="4984817"/>
            <a:ext cx="125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WJ350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E4602-7674-142A-CB1C-82305B6C0DAD}"/>
              </a:ext>
            </a:extLst>
          </p:cNvPr>
          <p:cNvSpPr txBox="1"/>
          <p:nvPr/>
        </p:nvSpPr>
        <p:spPr>
          <a:xfrm>
            <a:off x="6293111" y="2965004"/>
            <a:ext cx="5233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Terminal Block</a:t>
            </a:r>
            <a:r>
              <a:rPr lang="ko-KR" altLang="en-US" dirty="0"/>
              <a:t>는 전기 및 전자 회로에서 전선이나 케이블을 연결하는 데 사용되는 기계적인 연결 부품으로 여러 개의 터미널이 하나의 공통된 기반에 장착된 형태로 구성되어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연결 용이성</a:t>
            </a:r>
            <a:r>
              <a:rPr lang="en-US" altLang="ko-KR" dirty="0"/>
              <a:t> / </a:t>
            </a:r>
            <a:r>
              <a:rPr lang="ko-KR" altLang="en-US" dirty="0"/>
              <a:t>신뢰성과 안정성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다양한 연결 옵션 </a:t>
            </a:r>
            <a:r>
              <a:rPr lang="en-US" altLang="ko-KR" dirty="0"/>
              <a:t>/ </a:t>
            </a:r>
            <a:r>
              <a:rPr lang="ko-KR" altLang="en-US" dirty="0"/>
              <a:t>표준화와 호환성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16DCE-D665-D462-36D6-CA9DD6AC2CC8}"/>
              </a:ext>
            </a:extLst>
          </p:cNvPr>
          <p:cNvSpPr txBox="1"/>
          <p:nvPr/>
        </p:nvSpPr>
        <p:spPr>
          <a:xfrm>
            <a:off x="1946166" y="5739591"/>
            <a:ext cx="203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Terminal Block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3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Capacitor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DAB7B6-7B99-BDE4-7AC7-B26E9BCEA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80032">
            <a:off x="2472007" y="1172714"/>
            <a:ext cx="3800796" cy="6750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2C4514-703C-A004-9BDF-0C639FF1B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647678" y="818147"/>
            <a:ext cx="3800796" cy="67502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3F9D28C-C909-334E-AC9E-C6835D463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79960">
            <a:off x="802297" y="1229776"/>
            <a:ext cx="3515736" cy="62439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5B0E59-21B7-BE2B-A6C3-94228F41E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16363">
            <a:off x="2472008" y="-1522363"/>
            <a:ext cx="3800796" cy="67502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405297-D12A-D89A-F12A-1F865033F4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97291">
            <a:off x="-290204" y="-1235621"/>
            <a:ext cx="3800796" cy="67502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959D4F-37EE-2327-B207-6098C78C6A19}"/>
              </a:ext>
            </a:extLst>
          </p:cNvPr>
          <p:cNvSpPr txBox="1"/>
          <p:nvPr/>
        </p:nvSpPr>
        <p:spPr>
          <a:xfrm>
            <a:off x="6293111" y="2965004"/>
            <a:ext cx="5233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Capaticor</a:t>
            </a:r>
            <a:r>
              <a:rPr lang="ko-KR" altLang="en-US" dirty="0"/>
              <a:t>은 전기 에너지를 저장하고</a:t>
            </a:r>
            <a:r>
              <a:rPr lang="en-US" altLang="ko-KR" dirty="0"/>
              <a:t>, </a:t>
            </a:r>
            <a:r>
              <a:rPr lang="ko-KR" altLang="en-US" dirty="0"/>
              <a:t>전기 신호를 필터링하거나 전기 회로에서 전압을 보정하는 데 사용되는 전자 부품으로</a:t>
            </a:r>
            <a:r>
              <a:rPr lang="en-US" altLang="ko-KR" dirty="0"/>
              <a:t>, </a:t>
            </a:r>
            <a:r>
              <a:rPr lang="ko-KR" altLang="en-US" dirty="0"/>
              <a:t>두 개의 전극 사이에 절연체인 </a:t>
            </a:r>
            <a:r>
              <a:rPr lang="en-US" altLang="ko-KR" dirty="0"/>
              <a:t>Dielectric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전기적으로 </a:t>
            </a:r>
            <a:r>
              <a:rPr lang="ko-KR" altLang="en-US" dirty="0" err="1"/>
              <a:t>축전되어</a:t>
            </a:r>
            <a:r>
              <a:rPr lang="ko-KR" altLang="en-US" dirty="0"/>
              <a:t> 에너지를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용량 </a:t>
            </a:r>
            <a:r>
              <a:rPr lang="en-US" altLang="ko-KR" dirty="0"/>
              <a:t>/ </a:t>
            </a:r>
            <a:r>
              <a:rPr lang="ko-KR" altLang="en-US" dirty="0"/>
              <a:t>전압 정격 </a:t>
            </a:r>
            <a:r>
              <a:rPr lang="en-US" altLang="ko-KR" dirty="0"/>
              <a:t>/ Dielectric</a:t>
            </a:r>
          </a:p>
          <a:p>
            <a:r>
              <a:rPr lang="en-US" altLang="ko-KR" dirty="0"/>
              <a:t>              </a:t>
            </a:r>
            <a:r>
              <a:rPr lang="ko-KR" altLang="en-US" dirty="0"/>
              <a:t>빠른 충전 및 방전 속도 </a:t>
            </a:r>
            <a:r>
              <a:rPr lang="en-US" altLang="ko-KR" dirty="0"/>
              <a:t>/ </a:t>
            </a:r>
            <a:r>
              <a:rPr lang="ko-KR" altLang="en-US" dirty="0"/>
              <a:t>주파수 응답</a:t>
            </a:r>
          </a:p>
        </p:txBody>
      </p:sp>
    </p:spTree>
    <p:extLst>
      <p:ext uri="{BB962C8B-B14F-4D97-AF65-F5344CB8AC3E}">
        <p14:creationId xmlns:p14="http://schemas.microsoft.com/office/powerpoint/2010/main" val="37323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Diode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5A9E97-5852-E3C0-030C-B02DA8234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0450" y="1463586"/>
            <a:ext cx="3861487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E80BE1-627E-AFB0-1CA1-F0EA7ED0D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51" y="1"/>
            <a:ext cx="4124325" cy="5495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820D62-7B10-BA83-C76C-51FD658EBD1E}"/>
              </a:ext>
            </a:extLst>
          </p:cNvPr>
          <p:cNvSpPr txBox="1"/>
          <p:nvPr/>
        </p:nvSpPr>
        <p:spPr>
          <a:xfrm>
            <a:off x="6293111" y="2965004"/>
            <a:ext cx="5357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Diode</a:t>
            </a:r>
            <a:r>
              <a:rPr lang="ko-KR" altLang="en-US" dirty="0"/>
              <a:t>는 전류가 한 방향으로만 흐를 수 있도록 허용하는 반도체 소자로</a:t>
            </a:r>
            <a:r>
              <a:rPr lang="en-US" altLang="ko-KR" dirty="0"/>
              <a:t>, </a:t>
            </a:r>
            <a:r>
              <a:rPr lang="ko-KR" altLang="en-US" dirty="0"/>
              <a:t>양방향 전류 흐름을 차단하고</a:t>
            </a:r>
            <a:r>
              <a:rPr lang="en-US" altLang="ko-KR" dirty="0"/>
              <a:t>, </a:t>
            </a:r>
            <a:r>
              <a:rPr lang="ko-KR" altLang="en-US" dirty="0"/>
              <a:t>전류의 방향을 제어하여 전기 회로에서 다양한 기능을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정류 기능 </a:t>
            </a:r>
            <a:r>
              <a:rPr lang="en-US" altLang="ko-KR" dirty="0"/>
              <a:t>/ </a:t>
            </a:r>
            <a:r>
              <a:rPr lang="ko-KR" altLang="en-US" dirty="0"/>
              <a:t>전압 강하</a:t>
            </a:r>
            <a:endParaRPr lang="en-US" altLang="ko-KR" dirty="0"/>
          </a:p>
          <a:p>
            <a:r>
              <a:rPr lang="ko-KR" altLang="en-US" dirty="0"/>
              <a:t>              전류 통과 특성</a:t>
            </a:r>
            <a:r>
              <a:rPr lang="en-US" altLang="ko-KR" dirty="0"/>
              <a:t> / </a:t>
            </a:r>
            <a:r>
              <a:rPr lang="ko-KR" altLang="en-US" dirty="0"/>
              <a:t>속도와 응답 시간</a:t>
            </a:r>
          </a:p>
        </p:txBody>
      </p:sp>
    </p:spTree>
    <p:extLst>
      <p:ext uri="{BB962C8B-B14F-4D97-AF65-F5344CB8AC3E}">
        <p14:creationId xmlns:p14="http://schemas.microsoft.com/office/powerpoint/2010/main" val="183476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IR2104</a:t>
            </a: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D4A54-95BE-E2E9-00DA-0D512A92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1682">
            <a:off x="-1362929" y="-4485809"/>
            <a:ext cx="8913075" cy="15829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ADDCC8-4DE5-5A6A-D709-85453C782718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IR2104</a:t>
            </a:r>
            <a:r>
              <a:rPr lang="ko-KR" altLang="en-US" dirty="0"/>
              <a:t>는 </a:t>
            </a:r>
            <a:r>
              <a:rPr lang="en-US" altLang="ko-KR" dirty="0"/>
              <a:t>Infineon</a:t>
            </a:r>
            <a:r>
              <a:rPr lang="ko-KR" altLang="en-US" dirty="0"/>
              <a:t>사의 고성능 </a:t>
            </a:r>
            <a:r>
              <a:rPr lang="ko-KR" altLang="en-US" dirty="0" err="1"/>
              <a:t>저전압</a:t>
            </a:r>
            <a:r>
              <a:rPr lang="ko-KR" altLang="en-US" dirty="0"/>
              <a:t> </a:t>
            </a:r>
            <a:r>
              <a:rPr lang="en-US" altLang="ko-KR" dirty="0"/>
              <a:t>MOSFET </a:t>
            </a:r>
            <a:r>
              <a:rPr lang="ko-KR" altLang="en-US" dirty="0"/>
              <a:t>및 </a:t>
            </a:r>
            <a:r>
              <a:rPr lang="en-US" altLang="ko-KR" dirty="0"/>
              <a:t>IGBT </a:t>
            </a:r>
            <a:r>
              <a:rPr lang="ko-KR" altLang="en-US" dirty="0"/>
              <a:t>드라이버로 다양한 전력 전자 응용 분야에서 사용되며</a:t>
            </a:r>
            <a:r>
              <a:rPr lang="en-US" altLang="ko-KR" dirty="0"/>
              <a:t>, </a:t>
            </a:r>
            <a:r>
              <a:rPr lang="ko-KR" altLang="en-US" dirty="0"/>
              <a:t>고속 스위칭 및 고전압 운전에 특화되어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듀얼 출력 </a:t>
            </a:r>
            <a:r>
              <a:rPr lang="en-US" altLang="ko-KR" dirty="0"/>
              <a:t>/ </a:t>
            </a:r>
            <a:r>
              <a:rPr lang="ko-KR" altLang="en-US" dirty="0"/>
              <a:t>로직 수준 입력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고전압 운전 </a:t>
            </a:r>
            <a:r>
              <a:rPr lang="en-US" altLang="ko-KR" dirty="0"/>
              <a:t>/ </a:t>
            </a:r>
            <a:r>
              <a:rPr lang="ko-KR" altLang="en-US" dirty="0"/>
              <a:t>고속 스위칭</a:t>
            </a:r>
          </a:p>
        </p:txBody>
      </p:sp>
    </p:spTree>
    <p:extLst>
      <p:ext uri="{BB962C8B-B14F-4D97-AF65-F5344CB8AC3E}">
        <p14:creationId xmlns:p14="http://schemas.microsoft.com/office/powerpoint/2010/main" val="754292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en-US" sz="4334" spc="-173" dirty="0">
                <a:solidFill>
                  <a:srgbClr val="004CC7"/>
                </a:solidFill>
                <a:ea typeface="Gothic A1 Black Bold"/>
              </a:rPr>
              <a:t>LM2576HVT</a:t>
            </a:r>
          </a:p>
        </p:txBody>
      </p:sp>
      <p:sp>
        <p:nvSpPr>
          <p:cNvPr id="26" name="AutoShape 26"/>
          <p:cNvSpPr/>
          <p:nvPr/>
        </p:nvSpPr>
        <p:spPr>
          <a:xfrm flipV="1">
            <a:off x="3593432" y="762851"/>
            <a:ext cx="8056922" cy="717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786758-320C-1085-A10C-E68268F6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382" y="-272716"/>
            <a:ext cx="3861487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98FC34-E0D0-44DE-B473-2833395E04A4}"/>
              </a:ext>
            </a:extLst>
          </p:cNvPr>
          <p:cNvSpPr txBox="1"/>
          <p:nvPr/>
        </p:nvSpPr>
        <p:spPr>
          <a:xfrm>
            <a:off x="6300538" y="2551837"/>
            <a:ext cx="47524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LM2576HVT</a:t>
            </a:r>
            <a:r>
              <a:rPr lang="ko-KR" altLang="en-US" dirty="0"/>
              <a:t>는 </a:t>
            </a:r>
            <a:r>
              <a:rPr lang="en-US" altLang="ko-KR" dirty="0"/>
              <a:t>Texas Instruments</a:t>
            </a:r>
            <a:r>
              <a:rPr lang="ko-KR" altLang="en-US" dirty="0"/>
              <a:t>사의 고성능 단일 출력 스텝</a:t>
            </a:r>
            <a:r>
              <a:rPr lang="en-US" altLang="ko-KR" dirty="0"/>
              <a:t>-</a:t>
            </a:r>
            <a:r>
              <a:rPr lang="ko-KR" altLang="en-US" dirty="0"/>
              <a:t>다운 스위칭 </a:t>
            </a:r>
            <a:r>
              <a:rPr lang="ko-KR" altLang="en-US" dirty="0" err="1"/>
              <a:t>레귤레이터</a:t>
            </a:r>
            <a:r>
              <a:rPr lang="ko-KR" altLang="en-US" dirty="0"/>
              <a:t> </a:t>
            </a:r>
            <a:r>
              <a:rPr lang="en-US" altLang="ko-KR" dirty="0"/>
              <a:t>IC</a:t>
            </a:r>
            <a:r>
              <a:rPr lang="ko-KR" altLang="en-US" dirty="0"/>
              <a:t>로 입력 전압을 낮춰 출력 전압을 제공하는 </a:t>
            </a:r>
            <a:r>
              <a:rPr lang="en-US" altLang="ko-KR" dirty="0"/>
              <a:t>DC-DC </a:t>
            </a:r>
            <a:r>
              <a:rPr lang="ko-KR" altLang="en-US" dirty="0"/>
              <a:t>스텝</a:t>
            </a:r>
            <a:r>
              <a:rPr lang="en-US" altLang="ko-KR" dirty="0"/>
              <a:t>-</a:t>
            </a:r>
            <a:r>
              <a:rPr lang="ko-KR" altLang="en-US" dirty="0"/>
              <a:t>다운 변환을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주요 특징</a:t>
            </a:r>
            <a:r>
              <a:rPr lang="en-US" altLang="ko-KR" dirty="0"/>
              <a:t>: </a:t>
            </a:r>
            <a:r>
              <a:rPr lang="ko-KR" altLang="en-US" dirty="0"/>
              <a:t>고전압 운전 </a:t>
            </a:r>
            <a:r>
              <a:rPr lang="en-US" altLang="ko-KR" dirty="0"/>
              <a:t>/ </a:t>
            </a:r>
            <a:r>
              <a:rPr lang="ko-KR" altLang="en-US" dirty="0"/>
              <a:t>내부 보호 기능</a:t>
            </a:r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조정 가능한 출력 전압 </a:t>
            </a:r>
            <a:r>
              <a:rPr lang="en-US" altLang="ko-KR" dirty="0"/>
              <a:t>/ </a:t>
            </a:r>
            <a:r>
              <a:rPr lang="ko-KR" altLang="en-US" dirty="0"/>
              <a:t>고효율</a:t>
            </a:r>
          </a:p>
        </p:txBody>
      </p:sp>
    </p:spTree>
    <p:extLst>
      <p:ext uri="{BB962C8B-B14F-4D97-AF65-F5344CB8AC3E}">
        <p14:creationId xmlns:p14="http://schemas.microsoft.com/office/powerpoint/2010/main" val="168841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533</Words>
  <Application>Microsoft Office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noto</vt:lpstr>
      <vt:lpstr>Now Bold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문정수</dc:creator>
  <cp:lastModifiedBy>문정수</cp:lastModifiedBy>
  <cp:revision>2</cp:revision>
  <dcterms:created xsi:type="dcterms:W3CDTF">2023-07-11T01:28:43Z</dcterms:created>
  <dcterms:modified xsi:type="dcterms:W3CDTF">2023-07-11T03:12:44Z</dcterms:modified>
</cp:coreProperties>
</file>