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8" r:id="rId5"/>
    <p:sldId id="272" r:id="rId6"/>
    <p:sldId id="259" r:id="rId7"/>
    <p:sldId id="270" r:id="rId8"/>
    <p:sldId id="275" r:id="rId9"/>
    <p:sldId id="276" r:id="rId10"/>
    <p:sldId id="278" r:id="rId11"/>
    <p:sldId id="277" r:id="rId12"/>
    <p:sldId id="280" r:id="rId13"/>
    <p:sldId id="273" r:id="rId14"/>
    <p:sldId id="274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7CEFC-847A-5EB0-BE98-98C849FB9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B9431E-86FC-8DC9-FF4F-4067070AA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BA486-4235-12CE-0FA7-9EDF12C2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D238-F26F-4CCB-B87B-6BADA2854285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9CEF6B-1A4F-8E2E-DC60-9DD4E6389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867191-0047-B034-3912-9A1D95B7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952-B2F5-4365-8C77-D0FE1C584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91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0FE7C-CB25-0725-92E6-2E10984D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FA3516-6401-DEFA-7909-8647446FE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E6C171-1AE7-5AF3-377D-C1288C5E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D238-F26F-4CCB-B87B-6BADA2854285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F5F1A-001D-7F54-C68C-14969503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09299-25B6-AED4-A032-19E3BED4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952-B2F5-4365-8C77-D0FE1C584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5A1B66-158F-6E56-CC61-2F49ADADC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45A912-18C2-2E6C-4615-22CC66EFC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1A81B-8C15-D7F8-7FC5-5D817E1D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D238-F26F-4CCB-B87B-6BADA2854285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BD05A-E1A6-776E-6ABC-041AE185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035C5-455A-A8EF-957C-7389069A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952-B2F5-4365-8C77-D0FE1C584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80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B793-ADA0-FAEE-1375-EDE83E3F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41136-1500-582E-D1DC-DE2BE3D8E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0DF1A-F3F5-20C6-F5B8-E5438441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D238-F26F-4CCB-B87B-6BADA2854285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1A085-312E-A8C4-B85F-A47523D0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A2F24-24D7-8175-1634-E6E44F62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952-B2F5-4365-8C77-D0FE1C584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27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C763B-6C8C-E56B-4041-FBAA6E2F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41A0DA-A193-7341-2B05-242E9718C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B63D8A-3D16-2C1D-38F1-A031C13B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D238-F26F-4CCB-B87B-6BADA2854285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4C6D42-DA5D-32A7-F53D-938D6528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ACB76-F335-6924-928E-162E08EE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952-B2F5-4365-8C77-D0FE1C584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4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5DE75-7606-FE62-E482-8FA49772E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5C6BF-028D-9E66-6AF4-6DB5CC820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DA0322-547D-C1D8-894D-BB06B8250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79C89-F7E8-1A08-6107-878CF748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D238-F26F-4CCB-B87B-6BADA2854285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2F9D52-3684-3E07-F0F4-E0BA4112B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4B4587-B750-6CA3-4F22-C3C2ACE1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952-B2F5-4365-8C77-D0FE1C584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35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9DB2F-0E77-9128-7B57-E286E282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7024B5-1B52-9373-83D3-F2057C6DD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AB0404-2576-2D67-609A-5CC03DB0F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EB83A2-6DCD-8B3C-B343-F1A715C69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FED9CB-49CA-89BF-6F87-E76A6B966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714FC-7212-9590-EA39-0121F3441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D238-F26F-4CCB-B87B-6BADA2854285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79570C-A182-532E-E0D4-F5192105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3D6EFC-6CF3-0086-10DB-19AE1C59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952-B2F5-4365-8C77-D0FE1C584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87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1E3C9-AE3E-9FE7-3435-EEE8113A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2A0194-ED93-E68C-9E2C-A4C59A09C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D238-F26F-4CCB-B87B-6BADA2854285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9D2DC8-370E-8242-E108-DD98E412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569D1D-692D-B0CF-9CEE-0BA6D4EB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952-B2F5-4365-8C77-D0FE1C584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3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EDFF25-349A-6711-BB42-27F0CC8E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D238-F26F-4CCB-B87B-6BADA2854285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EADF05-6A85-BFC3-F278-8AC37106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1332CE-4AF6-8A59-FDE7-0032D629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952-B2F5-4365-8C77-D0FE1C584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70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2DFF5-5D10-F82C-C0EF-A0578704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0DB8D-BF00-3508-3222-EEB883CB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6529C-5D93-B063-2870-B2FB32428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C83B7-6406-5904-9520-B455E246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D238-F26F-4CCB-B87B-6BADA2854285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7B6C5E-AF6C-A820-571D-A041FB91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82106E-462F-7F3F-7F67-4D5B64D5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952-B2F5-4365-8C77-D0FE1C584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78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A213D-DB64-94F0-676F-B898B916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A981D58-231E-061A-3AD5-F7ED785F9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5A5F54-3127-5A14-776C-E5EB10E1D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D2B94-EF9F-1B52-3310-80B077C7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CD238-F26F-4CCB-B87B-6BADA2854285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8E2259-4D31-1652-0C97-B76F7FC05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851CFF-9A97-EBA8-6093-8E26B079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A3E952-B2F5-4365-8C77-D0FE1C584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88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2B01A4-B42D-19E2-DB06-172FDB00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560DB-A3AF-1984-A844-9E94B6F76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DF8C6-59E5-C806-8EC3-BD0F42D30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D238-F26F-4CCB-B87B-6BADA2854285}" type="datetimeFigureOut">
              <a:rPr lang="ko-KR" altLang="en-US" smtClean="0"/>
              <a:t>2023-07-03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3CE07-666D-7618-106D-02B8146E0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AEC23-AD24-6DEE-C392-215043D56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3E952-B2F5-4365-8C77-D0FE1C584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50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7786" b="778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74559" y="482305"/>
            <a:ext cx="11242883" cy="5893391"/>
            <a:chOff x="0" y="0"/>
            <a:chExt cx="4441633" cy="23282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41632" cy="2328253"/>
            </a:xfrm>
            <a:custGeom>
              <a:avLst/>
              <a:gdLst/>
              <a:ahLst/>
              <a:cxnLst/>
              <a:rect l="l" t="t" r="r" b="b"/>
              <a:pathLst>
                <a:path w="4441632" h="2328253">
                  <a:moveTo>
                    <a:pt x="0" y="0"/>
                  </a:moveTo>
                  <a:lnTo>
                    <a:pt x="4441632" y="0"/>
                  </a:lnTo>
                  <a:lnTo>
                    <a:pt x="4441632" y="2328253"/>
                  </a:lnTo>
                  <a:lnTo>
                    <a:pt x="0" y="2328253"/>
                  </a:lnTo>
                  <a:close/>
                </a:path>
              </a:pathLst>
            </a:custGeom>
            <a:solidFill>
              <a:srgbClr val="004CC7">
                <a:alpha val="94902"/>
              </a:srgbClr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39"/>
                </a:lnSpc>
              </a:pPr>
              <a:endParaRPr sz="120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78567" y="1581530"/>
            <a:ext cx="10434863" cy="1359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34"/>
              </a:lnSpc>
            </a:pPr>
            <a:r>
              <a:rPr lang="en-US" sz="5334" spc="-213" dirty="0">
                <a:solidFill>
                  <a:schemeClr val="bg1"/>
                </a:solidFill>
                <a:ea typeface="Gothic A1 Black Bold"/>
              </a:rPr>
              <a:t>ASPICE(</a:t>
            </a:r>
            <a:r>
              <a:rPr lang="en-US" altLang="ko-KR" sz="5400" b="0" i="0" dirty="0">
                <a:solidFill>
                  <a:schemeClr val="bg1"/>
                </a:solidFill>
                <a:effectLst/>
                <a:latin typeface="Apple SD Gothic Neo"/>
              </a:rPr>
              <a:t>Automotive SPICE)</a:t>
            </a:r>
          </a:p>
          <a:p>
            <a:pPr>
              <a:lnSpc>
                <a:spcPts val="5334"/>
              </a:lnSpc>
            </a:pPr>
            <a:r>
              <a:rPr lang="en-US" sz="5334" spc="-213" dirty="0">
                <a:solidFill>
                  <a:schemeClr val="bg1"/>
                </a:solidFill>
                <a:ea typeface="Gothic A1 Black Bold"/>
              </a:rPr>
              <a:t>ISO26262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15200" y="4978407"/>
            <a:ext cx="3785936" cy="596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500"/>
              </a:lnSpc>
            </a:pPr>
            <a:r>
              <a:rPr lang="en-US" altLang="ko-KR" sz="2400" dirty="0">
                <a:solidFill>
                  <a:srgbClr val="FFFFFF"/>
                </a:solidFill>
                <a:ea typeface="Gothic A1 Medium"/>
              </a:rPr>
              <a:t>HL</a:t>
            </a:r>
            <a:r>
              <a:rPr lang="ko-KR" altLang="en-US" sz="2400" dirty="0" err="1">
                <a:solidFill>
                  <a:srgbClr val="FFFFFF"/>
                </a:solidFill>
                <a:ea typeface="Gothic A1 Medium"/>
              </a:rPr>
              <a:t>만도소프트웨어트랙</a:t>
            </a:r>
            <a:r>
              <a:rPr lang="ko-KR" altLang="en-US" sz="2400" dirty="0">
                <a:solidFill>
                  <a:srgbClr val="FFFFFF"/>
                </a:solidFill>
                <a:ea typeface="Gothic A1 Medium"/>
              </a:rPr>
              <a:t> </a:t>
            </a:r>
            <a:r>
              <a:rPr lang="en-US" altLang="ko-KR" sz="2400" dirty="0">
                <a:solidFill>
                  <a:srgbClr val="FFFFFF"/>
                </a:solidFill>
                <a:ea typeface="Gothic A1 Medium"/>
              </a:rPr>
              <a:t>3</a:t>
            </a:r>
            <a:r>
              <a:rPr lang="ko-KR" altLang="en-US" sz="2400" dirty="0">
                <a:solidFill>
                  <a:srgbClr val="FFFFFF"/>
                </a:solidFill>
                <a:ea typeface="Gothic A1 Medium"/>
              </a:rPr>
              <a:t>기</a:t>
            </a:r>
            <a:endParaRPr lang="en-US" altLang="ko-KR" sz="2400" dirty="0">
              <a:solidFill>
                <a:srgbClr val="FFFFFF"/>
              </a:solidFill>
              <a:ea typeface="Gothic A1 Medium"/>
            </a:endParaRPr>
          </a:p>
          <a:p>
            <a:pPr algn="r">
              <a:lnSpc>
                <a:spcPts val="1500"/>
              </a:lnSpc>
            </a:pPr>
            <a:endParaRPr lang="en-US" altLang="ko-KR" sz="2400" dirty="0">
              <a:solidFill>
                <a:srgbClr val="FFFFFF"/>
              </a:solidFill>
              <a:ea typeface="Gothic A1 Medium"/>
            </a:endParaRPr>
          </a:p>
          <a:p>
            <a:pPr algn="r">
              <a:lnSpc>
                <a:spcPts val="1500"/>
              </a:lnSpc>
            </a:pPr>
            <a:r>
              <a:rPr lang="ko-KR" altLang="en-US" sz="2400" dirty="0">
                <a:solidFill>
                  <a:srgbClr val="FFFFFF"/>
                </a:solidFill>
                <a:ea typeface="Gothic A1 Medium"/>
              </a:rPr>
              <a:t>문정수</a:t>
            </a:r>
            <a:endParaRPr lang="en-US" sz="2400" dirty="0">
              <a:solidFill>
                <a:srgbClr val="FFFFFF"/>
              </a:solidFill>
              <a:ea typeface="Gothic A1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ko-KR" altLang="en-US" sz="4334" spc="-173" dirty="0">
                <a:solidFill>
                  <a:srgbClr val="004CC7"/>
                </a:solidFill>
                <a:ea typeface="Gothic A1 Black Bold"/>
              </a:rPr>
              <a:t>용어 정리</a:t>
            </a:r>
            <a:endParaRPr lang="en-US" sz="4334" spc="-173" dirty="0">
              <a:solidFill>
                <a:srgbClr val="004CC7"/>
              </a:solidFill>
              <a:ea typeface="Gothic A1 Black Bold"/>
            </a:endParaRP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541645" y="1404052"/>
            <a:ext cx="8589160" cy="26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ko-KR" sz="3600" spc="-29" dirty="0">
                <a:solidFill>
                  <a:srgbClr val="000D64"/>
                </a:solidFill>
                <a:ea typeface="Gothic A1 Medium"/>
              </a:rPr>
              <a:t>ISO 26262(</a:t>
            </a:r>
            <a:r>
              <a:rPr lang="ko-KR" altLang="en-US" sz="3600" spc="-29" dirty="0">
                <a:solidFill>
                  <a:srgbClr val="000D64"/>
                </a:solidFill>
                <a:ea typeface="Gothic A1 Medium"/>
              </a:rPr>
              <a:t>차량 </a:t>
            </a:r>
            <a:r>
              <a:rPr lang="en-US" altLang="ko-KR" sz="3600" spc="-29" dirty="0">
                <a:solidFill>
                  <a:srgbClr val="000D64"/>
                </a:solidFill>
                <a:ea typeface="Gothic A1 Medium"/>
              </a:rPr>
              <a:t>SW </a:t>
            </a:r>
            <a:r>
              <a:rPr lang="ko-KR" altLang="en-US" sz="3600" spc="-29" dirty="0">
                <a:solidFill>
                  <a:srgbClr val="000D64"/>
                </a:solidFill>
                <a:ea typeface="Gothic A1 Medium"/>
              </a:rPr>
              <a:t>기능안전 국제표준</a:t>
            </a:r>
            <a:r>
              <a:rPr lang="en-US" altLang="ko-KR" sz="3600" spc="-29" dirty="0">
                <a:solidFill>
                  <a:srgbClr val="000D64"/>
                </a:solidFill>
                <a:ea typeface="Gothic A1 Medium"/>
              </a:rPr>
              <a:t>)</a:t>
            </a:r>
            <a:endParaRPr lang="en-US" sz="3600" spc="-29" dirty="0">
              <a:solidFill>
                <a:srgbClr val="000D64"/>
              </a:solidFill>
              <a:ea typeface="Gothic A1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60144B-366F-19EC-AC68-73F1AF7242C7}"/>
              </a:ext>
            </a:extLst>
          </p:cNvPr>
          <p:cNvSpPr txBox="1"/>
          <p:nvPr/>
        </p:nvSpPr>
        <p:spPr>
          <a:xfrm>
            <a:off x="6082805" y="1719064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자동차에 탑재되는 </a:t>
            </a:r>
            <a:r>
              <a:rPr lang="en-US" altLang="ko-KR" dirty="0"/>
              <a:t>SW</a:t>
            </a:r>
            <a:r>
              <a:rPr lang="ko-KR" altLang="en-US" dirty="0"/>
              <a:t>의 오류로 인한 사고방지를 위해 차량용 부품의 설계와 제조시에 반영해야 하는 자동차 기능안전 국제표준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2AD5E4-44C2-DD31-52D7-BB68703B1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007" y="2846200"/>
            <a:ext cx="3533071" cy="3467514"/>
          </a:xfrm>
          <a:prstGeom prst="rect">
            <a:avLst/>
          </a:prstGeom>
        </p:spPr>
      </p:pic>
      <p:pic>
        <p:nvPicPr>
          <p:cNvPr id="3074" name="Picture 2" descr="ISO 26262">
            <a:extLst>
              <a:ext uri="{FF2B5EF4-FFF2-40B4-BE49-F238E27FC236}">
                <a16:creationId xmlns:a16="http://schemas.microsoft.com/office/drawing/2014/main" id="{997EDF90-210D-79DE-2C7A-4704765E9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5" y="1719064"/>
            <a:ext cx="5467350" cy="459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029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ko-KR" altLang="en-US" sz="4334" spc="-173" dirty="0">
                <a:solidFill>
                  <a:srgbClr val="004CC7"/>
                </a:solidFill>
                <a:ea typeface="Gothic A1 Black Bold"/>
              </a:rPr>
              <a:t>용어 정리</a:t>
            </a:r>
            <a:endParaRPr lang="en-US" sz="4334" spc="-173" dirty="0">
              <a:solidFill>
                <a:srgbClr val="004CC7"/>
              </a:solidFill>
              <a:ea typeface="Gothic A1 Black Bold"/>
            </a:endParaRP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541645" y="1404052"/>
            <a:ext cx="8589160" cy="26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altLang="ko-KR" sz="3600" spc="-29" dirty="0">
                <a:solidFill>
                  <a:srgbClr val="000D64"/>
                </a:solidFill>
                <a:ea typeface="Gothic A1 Medium"/>
              </a:rPr>
              <a:t>ISO 26262(</a:t>
            </a:r>
            <a:r>
              <a:rPr lang="ko-KR" altLang="en-US" sz="3600" spc="-29" dirty="0">
                <a:solidFill>
                  <a:srgbClr val="000D64"/>
                </a:solidFill>
                <a:ea typeface="Gothic A1 Medium"/>
              </a:rPr>
              <a:t>차량 </a:t>
            </a:r>
            <a:r>
              <a:rPr lang="en-US" altLang="ko-KR" sz="3600" spc="-29" dirty="0">
                <a:solidFill>
                  <a:srgbClr val="000D64"/>
                </a:solidFill>
                <a:ea typeface="Gothic A1 Medium"/>
              </a:rPr>
              <a:t>SW </a:t>
            </a:r>
            <a:r>
              <a:rPr lang="ko-KR" altLang="en-US" sz="3600" spc="-29" dirty="0">
                <a:solidFill>
                  <a:srgbClr val="000D64"/>
                </a:solidFill>
                <a:ea typeface="Gothic A1 Medium"/>
              </a:rPr>
              <a:t>기능안전 국제표준</a:t>
            </a:r>
            <a:r>
              <a:rPr lang="en-US" altLang="ko-KR" sz="3600" spc="-29" dirty="0">
                <a:solidFill>
                  <a:srgbClr val="000D64"/>
                </a:solidFill>
                <a:ea typeface="Gothic A1 Medium"/>
              </a:rPr>
              <a:t>)</a:t>
            </a:r>
            <a:endParaRPr lang="en-US" sz="3600" spc="-29" dirty="0">
              <a:solidFill>
                <a:srgbClr val="000D64"/>
              </a:solidFill>
              <a:ea typeface="Gothic A1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60144B-366F-19EC-AC68-73F1AF7242C7}"/>
              </a:ext>
            </a:extLst>
          </p:cNvPr>
          <p:cNvSpPr txBox="1"/>
          <p:nvPr/>
        </p:nvSpPr>
        <p:spPr>
          <a:xfrm>
            <a:off x="6516914" y="3860143"/>
            <a:ext cx="427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ASIL:</a:t>
            </a:r>
            <a:r>
              <a:rPr lang="ko-KR" altLang="en-US" dirty="0" err="1"/>
              <a:t>차량안전성보존등급</a:t>
            </a:r>
            <a:r>
              <a:rPr lang="en-US" altLang="ko-KR" dirty="0"/>
              <a:t>(</a:t>
            </a:r>
            <a:r>
              <a:rPr lang="ko-KR" altLang="en-US" dirty="0"/>
              <a:t>최고</a:t>
            </a:r>
            <a:r>
              <a:rPr lang="en-US" altLang="ko-KR" dirty="0"/>
              <a:t>A-</a:t>
            </a:r>
            <a:r>
              <a:rPr lang="ko-KR" altLang="en-US" dirty="0"/>
              <a:t>최저</a:t>
            </a:r>
            <a:r>
              <a:rPr lang="en-US" altLang="ko-KR" dirty="0"/>
              <a:t>D)</a:t>
            </a:r>
            <a:r>
              <a:rPr lang="ko-KR" altLang="en-US" dirty="0"/>
              <a:t>등급↑</a:t>
            </a:r>
            <a:r>
              <a:rPr lang="en-US" altLang="ko-KR" dirty="0"/>
              <a:t>-&gt;</a:t>
            </a:r>
            <a:r>
              <a:rPr lang="ko-KR" altLang="en-US" dirty="0"/>
              <a:t>개발대상의 오류에 대한 피해가 클 수 있음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66AC97-A5DB-8D86-0975-63B878133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452257"/>
            <a:ext cx="54483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97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5" y="436663"/>
            <a:ext cx="8010171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ko-KR" altLang="en-US" sz="4334" spc="-173" dirty="0">
                <a:solidFill>
                  <a:srgbClr val="004CC7"/>
                </a:solidFill>
                <a:ea typeface="Gothic A1 Black Bold"/>
              </a:rPr>
              <a:t>요구 조건</a:t>
            </a:r>
            <a:endParaRPr lang="en-US" sz="4334" spc="-173" dirty="0">
              <a:solidFill>
                <a:srgbClr val="004CC7"/>
              </a:solidFill>
              <a:ea typeface="Gothic A1 Black Bold"/>
            </a:endParaRP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7" name="TextBox 27"/>
          <p:cNvSpPr txBox="1"/>
          <p:nvPr/>
        </p:nvSpPr>
        <p:spPr>
          <a:xfrm>
            <a:off x="541646" y="1404052"/>
            <a:ext cx="6529714" cy="26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3600" spc="-29" dirty="0">
                <a:solidFill>
                  <a:srgbClr val="000D64"/>
                </a:solidFill>
                <a:ea typeface="Gothic A1 Medium"/>
              </a:rPr>
              <a:t>OEM</a:t>
            </a:r>
            <a:r>
              <a:rPr lang="ko-KR" altLang="en-US" sz="3600" spc="-29" dirty="0">
                <a:solidFill>
                  <a:srgbClr val="000D64"/>
                </a:solidFill>
                <a:ea typeface="Gothic A1 Medium"/>
              </a:rPr>
              <a:t>이 요구하는 </a:t>
            </a:r>
            <a:r>
              <a:rPr lang="en-US" altLang="ko-KR" sz="3600" spc="-29" dirty="0">
                <a:solidFill>
                  <a:srgbClr val="000D64"/>
                </a:solidFill>
                <a:ea typeface="Gothic A1 Medium"/>
              </a:rPr>
              <a:t>ASPICE LEVEL</a:t>
            </a:r>
            <a:endParaRPr lang="en-US" sz="3600" spc="-29" dirty="0">
              <a:solidFill>
                <a:srgbClr val="000D64"/>
              </a:solidFill>
              <a:ea typeface="Gothic A1 Medium"/>
            </a:endParaRPr>
          </a:p>
        </p:txBody>
      </p:sp>
      <p:pic>
        <p:nvPicPr>
          <p:cNvPr id="1026" name="Picture 2" descr="프로세스 평가 모델">
            <a:extLst>
              <a:ext uri="{FF2B5EF4-FFF2-40B4-BE49-F238E27FC236}">
                <a16:creationId xmlns:a16="http://schemas.microsoft.com/office/drawing/2014/main" id="{F03A170D-DAC0-BC9A-DEFE-9F8F06EF7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7" y="1994415"/>
            <a:ext cx="964882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231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5" y="436663"/>
            <a:ext cx="8010171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ko-KR" altLang="en-US" sz="4334" spc="-173" dirty="0">
                <a:solidFill>
                  <a:srgbClr val="004CC7"/>
                </a:solidFill>
                <a:ea typeface="Gothic A1 Black Bold"/>
              </a:rPr>
              <a:t>요구 조건</a:t>
            </a:r>
            <a:endParaRPr lang="en-US" sz="4334" spc="-173" dirty="0">
              <a:solidFill>
                <a:srgbClr val="004CC7"/>
              </a:solidFill>
              <a:ea typeface="Gothic A1 Black Bold"/>
            </a:endParaRP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7" name="TextBox 27"/>
          <p:cNvSpPr txBox="1"/>
          <p:nvPr/>
        </p:nvSpPr>
        <p:spPr>
          <a:xfrm>
            <a:off x="541646" y="1404052"/>
            <a:ext cx="6529714" cy="26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3600" spc="-29" dirty="0">
                <a:solidFill>
                  <a:srgbClr val="000D64"/>
                </a:solidFill>
                <a:ea typeface="Gothic A1 Medium"/>
              </a:rPr>
              <a:t>OEM</a:t>
            </a:r>
            <a:r>
              <a:rPr lang="ko-KR" altLang="en-US" sz="3600" spc="-29" dirty="0">
                <a:solidFill>
                  <a:srgbClr val="000D64"/>
                </a:solidFill>
                <a:ea typeface="Gothic A1 Medium"/>
              </a:rPr>
              <a:t>이 요구하는 </a:t>
            </a:r>
            <a:r>
              <a:rPr lang="en-US" altLang="ko-KR" sz="3600" spc="-29" dirty="0">
                <a:solidFill>
                  <a:srgbClr val="000D64"/>
                </a:solidFill>
                <a:ea typeface="Gothic A1 Medium"/>
              </a:rPr>
              <a:t>ASPICE LEVEL</a:t>
            </a:r>
            <a:endParaRPr lang="en-US" sz="3600" spc="-29" dirty="0">
              <a:solidFill>
                <a:srgbClr val="000D64"/>
              </a:solidFill>
              <a:ea typeface="Gothic A1 Mediu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054FA4-2071-EF65-3218-CCDAABC12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6" y="2184949"/>
            <a:ext cx="11023337" cy="397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06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5" y="436663"/>
            <a:ext cx="8010171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ko-KR" altLang="en-US" sz="4334" spc="-173" dirty="0">
                <a:solidFill>
                  <a:srgbClr val="004CC7"/>
                </a:solidFill>
                <a:ea typeface="Gothic A1 Black Bold"/>
              </a:rPr>
              <a:t>결점 사례</a:t>
            </a:r>
            <a:endParaRPr lang="en-US" sz="4334" spc="-173" dirty="0">
              <a:solidFill>
                <a:srgbClr val="004CC7"/>
              </a:solidFill>
              <a:ea typeface="Gothic A1 Black Bold"/>
            </a:endParaRP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FFF5B7-56D7-D2D6-E507-3BFD56908911}"/>
              </a:ext>
            </a:extLst>
          </p:cNvPr>
          <p:cNvSpPr txBox="1"/>
          <p:nvPr/>
        </p:nvSpPr>
        <p:spPr>
          <a:xfrm>
            <a:off x="541645" y="1404052"/>
            <a:ext cx="1123326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BMW</a:t>
            </a:r>
          </a:p>
          <a:p>
            <a:endParaRPr lang="en-US" altLang="ko-KR" dirty="0"/>
          </a:p>
          <a:p>
            <a:r>
              <a:rPr lang="ko-KR" altLang="en-US" sz="2000" dirty="0"/>
              <a:t>   </a:t>
            </a:r>
            <a:r>
              <a:rPr lang="ko-KR" altLang="en-US" dirty="0"/>
              <a:t>자동차 임베디드 개발과 무관한 지도서비스를 제공하는 회사가 </a:t>
            </a:r>
            <a:r>
              <a:rPr lang="en-US" altLang="ko-KR" dirty="0"/>
              <a:t>BMW</a:t>
            </a:r>
            <a:r>
              <a:rPr lang="ko-KR" altLang="en-US" dirty="0"/>
              <a:t>와 같이 프로젝트를 하려고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-&gt;BMW</a:t>
            </a:r>
            <a:r>
              <a:rPr lang="ko-KR" altLang="en-US" dirty="0"/>
              <a:t>는 </a:t>
            </a:r>
            <a:r>
              <a:rPr lang="en-US" altLang="ko-KR" dirty="0"/>
              <a:t>16</a:t>
            </a:r>
            <a:r>
              <a:rPr lang="ko-KR" altLang="en-US" dirty="0"/>
              <a:t>가지 </a:t>
            </a:r>
            <a:r>
              <a:rPr lang="en-US" altLang="ko-KR" dirty="0"/>
              <a:t>Process</a:t>
            </a:r>
            <a:r>
              <a:rPr lang="ko-KR" altLang="en-US" dirty="0"/>
              <a:t>에 대한 </a:t>
            </a:r>
            <a:r>
              <a:rPr lang="en-US" altLang="ko-KR" dirty="0"/>
              <a:t>CL3</a:t>
            </a:r>
            <a:r>
              <a:rPr lang="ko-KR" altLang="en-US" dirty="0"/>
              <a:t>수준의 </a:t>
            </a:r>
            <a:r>
              <a:rPr lang="en-US" altLang="ko-KR" dirty="0"/>
              <a:t>ACPICE</a:t>
            </a:r>
            <a:r>
              <a:rPr lang="ko-KR" altLang="en-US" dirty="0"/>
              <a:t>레벨 요구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이 회사는 자동차 도메인 관련 분야가 아니라 첫 프로젝트에서는 </a:t>
            </a:r>
            <a:r>
              <a:rPr lang="en-US" altLang="ko-KR" dirty="0"/>
              <a:t>ACPICE</a:t>
            </a:r>
            <a:r>
              <a:rPr lang="ko-KR" altLang="en-US" dirty="0"/>
              <a:t>적용 제외 합의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6A669-BF07-69F7-9EDA-325A1D0FEB62}"/>
              </a:ext>
            </a:extLst>
          </p:cNvPr>
          <p:cNvSpPr txBox="1"/>
          <p:nvPr/>
        </p:nvSpPr>
        <p:spPr>
          <a:xfrm>
            <a:off x="541644" y="4002268"/>
            <a:ext cx="118909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Daimler</a:t>
            </a:r>
          </a:p>
          <a:p>
            <a:endParaRPr lang="en-US" altLang="ko-KR" dirty="0"/>
          </a:p>
          <a:p>
            <a:r>
              <a:rPr lang="ko-KR" altLang="en-US" dirty="0"/>
              <a:t>   기술적인 역량은 좋으나 </a:t>
            </a:r>
            <a:r>
              <a:rPr lang="en-US" altLang="ko-KR" dirty="0"/>
              <a:t>ASPICE, </a:t>
            </a:r>
            <a:r>
              <a:rPr lang="ko-KR" altLang="en-US" dirty="0"/>
              <a:t>표준 </a:t>
            </a:r>
            <a:r>
              <a:rPr lang="en-US" altLang="ko-KR" dirty="0"/>
              <a:t>Process </a:t>
            </a:r>
            <a:r>
              <a:rPr lang="ko-KR" altLang="en-US" dirty="0"/>
              <a:t>역량이 부족한 국내 회사가 </a:t>
            </a:r>
            <a:r>
              <a:rPr lang="en-US" altLang="ko-KR" dirty="0"/>
              <a:t>Daimler</a:t>
            </a:r>
            <a:r>
              <a:rPr lang="ko-KR" altLang="en-US" dirty="0"/>
              <a:t>에 접촉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-&gt;Daimler Project</a:t>
            </a:r>
            <a:r>
              <a:rPr lang="ko-KR" altLang="en-US" dirty="0"/>
              <a:t>를 수주하기 위해 </a:t>
            </a:r>
            <a:r>
              <a:rPr lang="en-US" altLang="ko-KR" dirty="0"/>
              <a:t>ASPICE</a:t>
            </a:r>
            <a:r>
              <a:rPr lang="ko-KR" altLang="en-US" dirty="0"/>
              <a:t>를 순차적으로 적용하기 위한 로드맵 준비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처음에는 </a:t>
            </a:r>
            <a:r>
              <a:rPr lang="en-US" altLang="ko-KR" dirty="0"/>
              <a:t>CL3</a:t>
            </a:r>
            <a:r>
              <a:rPr lang="ko-KR" altLang="en-US" dirty="0"/>
              <a:t>수준의 </a:t>
            </a:r>
            <a:r>
              <a:rPr lang="en-US" altLang="ko-KR" dirty="0"/>
              <a:t>ACPICE</a:t>
            </a:r>
            <a:r>
              <a:rPr lang="ko-KR" altLang="en-US" dirty="0"/>
              <a:t>레벨 요구하였으나 프로젝트 </a:t>
            </a:r>
            <a:r>
              <a:rPr lang="en-US" altLang="ko-KR" dirty="0"/>
              <a:t>2</a:t>
            </a:r>
            <a:r>
              <a:rPr lang="ko-KR" altLang="en-US" dirty="0" err="1"/>
              <a:t>년동안</a:t>
            </a:r>
            <a:r>
              <a:rPr lang="ko-KR" altLang="en-US" dirty="0"/>
              <a:t> </a:t>
            </a:r>
            <a:r>
              <a:rPr lang="en-US" altLang="ko-KR" dirty="0"/>
              <a:t>CL2</a:t>
            </a:r>
            <a:r>
              <a:rPr lang="ko-KR" altLang="en-US" dirty="0"/>
              <a:t>에 달하는 역량을 목표로 조정</a:t>
            </a:r>
          </a:p>
        </p:txBody>
      </p:sp>
    </p:spTree>
    <p:extLst>
      <p:ext uri="{BB962C8B-B14F-4D97-AF65-F5344CB8AC3E}">
        <p14:creationId xmlns:p14="http://schemas.microsoft.com/office/powerpoint/2010/main" val="3409293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8797" y="-70556"/>
            <a:ext cx="12309593" cy="3220327"/>
            <a:chOff x="0" y="0"/>
            <a:chExt cx="24619186" cy="644065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60000"/>
            </a:blip>
            <a:srcRect l="2870" t="29572" r="3585" b="33696"/>
            <a:stretch>
              <a:fillRect/>
            </a:stretch>
          </p:blipFill>
          <p:spPr>
            <a:xfrm>
              <a:off x="0" y="0"/>
              <a:ext cx="24619186" cy="6440653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554346" y="5365839"/>
            <a:ext cx="6592204" cy="256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600" spc="80">
                <a:solidFill>
                  <a:srgbClr val="FFFFFF"/>
                </a:solidFill>
                <a:ea typeface="Gothic A1 Light Bold"/>
              </a:rPr>
              <a:t>감사합니다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54346" y="5845038"/>
            <a:ext cx="6592204" cy="650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>
                <a:solidFill>
                  <a:srgbClr val="6CE5E8"/>
                </a:solidFill>
                <a:latin typeface="Now Bold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41646" y="2276999"/>
            <a:ext cx="4019055" cy="323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ko-KR" altLang="en-US" sz="3200" spc="-40" dirty="0">
                <a:solidFill>
                  <a:srgbClr val="000D64"/>
                </a:solidFill>
                <a:ea typeface="Gothic A1 Medium"/>
              </a:rPr>
              <a:t>목적</a:t>
            </a:r>
            <a:endParaRPr lang="en-US" altLang="ko-KR" sz="3200" spc="-40" dirty="0">
              <a:solidFill>
                <a:srgbClr val="000D64"/>
              </a:solidFill>
              <a:ea typeface="Gothic A1 Medium"/>
            </a:endParaRP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endParaRPr lang="en-US" altLang="ko-KR" sz="3200" spc="-40" dirty="0">
              <a:solidFill>
                <a:srgbClr val="000D64"/>
              </a:solidFill>
              <a:ea typeface="Gothic A1 Medium"/>
            </a:endParaRP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ko-KR" altLang="en-US" sz="3200" spc="-40" dirty="0">
                <a:solidFill>
                  <a:srgbClr val="000D64"/>
                </a:solidFill>
                <a:ea typeface="Gothic A1 Medium"/>
              </a:rPr>
              <a:t>활용 분야</a:t>
            </a:r>
            <a:endParaRPr lang="en-US" altLang="ko-KR" sz="3200" spc="-40" dirty="0">
              <a:solidFill>
                <a:srgbClr val="000D64"/>
              </a:solidFill>
              <a:ea typeface="Gothic A1 Medium"/>
            </a:endParaRP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endParaRPr lang="en-US" sz="3200" spc="-40" dirty="0">
              <a:solidFill>
                <a:srgbClr val="000D64"/>
              </a:solidFill>
              <a:ea typeface="Gothic A1 Medium"/>
            </a:endParaRP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ko-KR" altLang="en-US" sz="3200" spc="-40" dirty="0">
                <a:solidFill>
                  <a:srgbClr val="000D64"/>
                </a:solidFill>
                <a:ea typeface="Gothic A1 Medium"/>
              </a:rPr>
              <a:t>용어 정리</a:t>
            </a:r>
            <a:endParaRPr lang="en-US" altLang="ko-KR" sz="3200" spc="-40" dirty="0">
              <a:solidFill>
                <a:srgbClr val="000D64"/>
              </a:solidFill>
              <a:ea typeface="Gothic A1 Medium"/>
            </a:endParaRP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endParaRPr lang="en-US" altLang="ko-KR" sz="3200" spc="-40" dirty="0">
              <a:solidFill>
                <a:srgbClr val="000D64"/>
              </a:solidFill>
              <a:ea typeface="Gothic A1 Medium"/>
            </a:endParaRP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ko-KR" altLang="en-US" sz="3200" spc="-40" dirty="0">
                <a:solidFill>
                  <a:srgbClr val="000D64"/>
                </a:solidFill>
                <a:ea typeface="Gothic A1 Medium"/>
              </a:rPr>
              <a:t>요구 조건</a:t>
            </a:r>
            <a:endParaRPr lang="en-US" altLang="ko-KR" sz="3200" spc="-40" dirty="0">
              <a:solidFill>
                <a:srgbClr val="000D64"/>
              </a:solidFill>
              <a:ea typeface="Gothic A1 Medium"/>
            </a:endParaRP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endParaRPr lang="en-US" sz="3200" spc="-40" dirty="0">
              <a:solidFill>
                <a:srgbClr val="000D64"/>
              </a:solidFill>
              <a:ea typeface="Gothic A1 Medium"/>
            </a:endParaRPr>
          </a:p>
          <a:p>
            <a:pPr marL="345459" lvl="1" indent="-172729">
              <a:lnSpc>
                <a:spcPts val="2800"/>
              </a:lnSpc>
              <a:buFont typeface="Arial"/>
              <a:buChar char="•"/>
            </a:pPr>
            <a:r>
              <a:rPr lang="ko-KR" altLang="en-US" sz="3200" spc="-40" dirty="0">
                <a:solidFill>
                  <a:srgbClr val="000D64"/>
                </a:solidFill>
                <a:ea typeface="Gothic A1 Medium"/>
              </a:rPr>
              <a:t>결점 사례</a:t>
            </a:r>
            <a:endParaRPr lang="en-US" sz="3200" spc="-40" dirty="0">
              <a:solidFill>
                <a:srgbClr val="000D64"/>
              </a:solidFill>
              <a:ea typeface="Gothic A1 Medium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4366672" y="762851"/>
            <a:ext cx="7283682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541646" y="545486"/>
            <a:ext cx="6592204" cy="650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00"/>
              </a:lnSpc>
            </a:pPr>
            <a:r>
              <a:rPr lang="en-US" sz="5000">
                <a:solidFill>
                  <a:srgbClr val="004CC7"/>
                </a:solidFill>
                <a:latin typeface="Now Bold Bold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ko-KR" altLang="en-US" sz="4334" spc="-173" dirty="0">
                <a:solidFill>
                  <a:srgbClr val="004CC7"/>
                </a:solidFill>
                <a:ea typeface="Gothic A1 Black Bold"/>
              </a:rPr>
              <a:t>목적</a:t>
            </a:r>
            <a:endParaRPr lang="en-US" sz="4334" spc="-173" dirty="0">
              <a:solidFill>
                <a:srgbClr val="004CC7"/>
              </a:solidFill>
              <a:ea typeface="Gothic A1 Black Bold"/>
            </a:endParaRPr>
          </a:p>
        </p:txBody>
      </p:sp>
      <p:sp>
        <p:nvSpPr>
          <p:cNvPr id="24" name="AutoShape 24"/>
          <p:cNvSpPr/>
          <p:nvPr/>
        </p:nvSpPr>
        <p:spPr>
          <a:xfrm>
            <a:off x="4708181" y="762851"/>
            <a:ext cx="6942173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8E4F9E-2545-6BD9-F0F6-2144C6BDBE01}"/>
              </a:ext>
            </a:extLst>
          </p:cNvPr>
          <p:cNvSpPr txBox="1"/>
          <p:nvPr/>
        </p:nvSpPr>
        <p:spPr>
          <a:xfrm>
            <a:off x="6096000" y="2219827"/>
            <a:ext cx="5739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ASPICE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algn="ctr"/>
            <a:r>
              <a:rPr lang="ko-KR" altLang="en-US" dirty="0"/>
              <a:t>소프트웨어 제품을 효과적이고 안정적으로 제공하는 조직의 능력을 평가하는 프레임워크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ASPICE</a:t>
            </a:r>
            <a:r>
              <a:rPr lang="ko-KR" altLang="en-US" dirty="0"/>
              <a:t>가 중요하게 된 이유</a:t>
            </a:r>
            <a:endParaRPr lang="en-US" altLang="ko-KR" dirty="0"/>
          </a:p>
          <a:p>
            <a:pPr marL="342900" indent="-342900" algn="ctr">
              <a:buAutoNum type="arabicParenR"/>
            </a:pPr>
            <a:r>
              <a:rPr lang="en-US" altLang="ko-KR" dirty="0"/>
              <a:t>OEM</a:t>
            </a:r>
            <a:r>
              <a:rPr lang="ko-KR" altLang="en-US" dirty="0"/>
              <a:t>의 </a:t>
            </a:r>
            <a:r>
              <a:rPr lang="en-US" altLang="ko-KR" dirty="0"/>
              <a:t>ASPICE</a:t>
            </a:r>
            <a:r>
              <a:rPr lang="ko-KR" altLang="en-US" dirty="0"/>
              <a:t>요구 역량 증가</a:t>
            </a:r>
            <a:endParaRPr lang="en-US" altLang="ko-KR" dirty="0"/>
          </a:p>
          <a:p>
            <a:pPr marL="342900" indent="-342900" algn="ctr">
              <a:buAutoNum type="arabicParenR"/>
            </a:pPr>
            <a:r>
              <a:rPr lang="ko-KR" altLang="en-US" dirty="0"/>
              <a:t>국내 부품사가 프로젝트 초기 단계에서 </a:t>
            </a:r>
            <a:r>
              <a:rPr lang="en-US" altLang="ko-KR" dirty="0"/>
              <a:t>ASPICE   </a:t>
            </a:r>
            <a:r>
              <a:rPr lang="ko-KR" altLang="en-US" dirty="0"/>
              <a:t>인식</a:t>
            </a:r>
            <a:r>
              <a:rPr lang="en-US" altLang="ko-KR" dirty="0"/>
              <a:t>/</a:t>
            </a:r>
            <a:r>
              <a:rPr lang="ko-KR" altLang="en-US" dirty="0"/>
              <a:t>이해 부족</a:t>
            </a:r>
            <a:endParaRPr lang="en-US" altLang="ko-KR" dirty="0"/>
          </a:p>
          <a:p>
            <a:pPr marL="342900" indent="-342900" algn="ctr">
              <a:buAutoNum type="arabicParenR"/>
            </a:pPr>
            <a:r>
              <a:rPr lang="en-US" altLang="ko-KR" dirty="0"/>
              <a:t>OEM</a:t>
            </a:r>
            <a:r>
              <a:rPr lang="ko-KR" altLang="en-US" dirty="0"/>
              <a:t>이 중요하게 생각하는 품질 관점에 대한      이해 부족</a:t>
            </a:r>
          </a:p>
        </p:txBody>
      </p:sp>
      <p:pic>
        <p:nvPicPr>
          <p:cNvPr id="2050" name="Picture 2" descr="ASPICE Assessment">
            <a:extLst>
              <a:ext uri="{FF2B5EF4-FFF2-40B4-BE49-F238E27FC236}">
                <a16:creationId xmlns:a16="http://schemas.microsoft.com/office/drawing/2014/main" id="{B87447F1-FC5D-F590-12D8-F3BEA58A6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408" y="2563912"/>
            <a:ext cx="5461592" cy="2174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12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ko-KR" altLang="en-US" sz="4334" spc="-173" dirty="0">
                <a:solidFill>
                  <a:srgbClr val="004CC7"/>
                </a:solidFill>
                <a:ea typeface="Gothic A1 Black Bold"/>
              </a:rPr>
              <a:t>활용 분야</a:t>
            </a:r>
            <a:endParaRPr lang="en-US" sz="4334" spc="-173" dirty="0">
              <a:solidFill>
                <a:srgbClr val="004CC7"/>
              </a:solidFill>
              <a:ea typeface="Gothic A1 Black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608619" y="2090607"/>
            <a:ext cx="2215761" cy="221576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CC7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39"/>
                </a:lnSpc>
              </a:pPr>
              <a:endParaRPr sz="120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988120" y="2090607"/>
            <a:ext cx="2215761" cy="221576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CC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39"/>
                </a:lnSpc>
              </a:pPr>
              <a:endParaRPr sz="1200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367621" y="2090607"/>
            <a:ext cx="2215761" cy="221576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4CC7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239"/>
                </a:lnSpc>
              </a:pPr>
              <a:endParaRPr sz="120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608586" y="4306368"/>
            <a:ext cx="2215825" cy="1865833"/>
            <a:chOff x="0" y="0"/>
            <a:chExt cx="4431651" cy="3731665"/>
          </a:xfrm>
        </p:grpSpPr>
        <p:sp>
          <p:nvSpPr>
            <p:cNvPr id="13" name="AutoShape 13"/>
            <p:cNvSpPr/>
            <p:nvPr/>
          </p:nvSpPr>
          <p:spPr>
            <a:xfrm>
              <a:off x="0" y="544618"/>
              <a:ext cx="4431651" cy="0"/>
            </a:xfrm>
            <a:prstGeom prst="line">
              <a:avLst/>
            </a:prstGeom>
            <a:ln w="38100" cap="flat">
              <a:solidFill>
                <a:srgbClr val="004CC7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 rot="-5376437">
              <a:off x="1916932" y="262849"/>
              <a:ext cx="563550" cy="0"/>
            </a:xfrm>
            <a:prstGeom prst="line">
              <a:avLst/>
            </a:prstGeom>
            <a:ln w="38100" cap="flat">
              <a:solidFill>
                <a:srgbClr val="004CC7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AutoShape 15"/>
            <p:cNvSpPr/>
            <p:nvPr/>
          </p:nvSpPr>
          <p:spPr>
            <a:xfrm>
              <a:off x="0" y="3693565"/>
              <a:ext cx="4431651" cy="0"/>
            </a:xfrm>
            <a:prstGeom prst="line">
              <a:avLst/>
            </a:prstGeom>
            <a:ln w="38100" cap="flat">
              <a:solidFill>
                <a:srgbClr val="004CC7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16" name="Group 16"/>
          <p:cNvGrpSpPr/>
          <p:nvPr/>
        </p:nvGrpSpPr>
        <p:grpSpPr>
          <a:xfrm>
            <a:off x="4988088" y="4306368"/>
            <a:ext cx="2215825" cy="1865833"/>
            <a:chOff x="0" y="0"/>
            <a:chExt cx="4431651" cy="3731665"/>
          </a:xfrm>
        </p:grpSpPr>
        <p:sp>
          <p:nvSpPr>
            <p:cNvPr id="17" name="AutoShape 17"/>
            <p:cNvSpPr/>
            <p:nvPr/>
          </p:nvSpPr>
          <p:spPr>
            <a:xfrm>
              <a:off x="0" y="544618"/>
              <a:ext cx="4431651" cy="0"/>
            </a:xfrm>
            <a:prstGeom prst="line">
              <a:avLst/>
            </a:prstGeom>
            <a:ln w="38100" cap="flat">
              <a:solidFill>
                <a:srgbClr val="004CC7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AutoShape 18"/>
            <p:cNvSpPr/>
            <p:nvPr/>
          </p:nvSpPr>
          <p:spPr>
            <a:xfrm rot="-5376437">
              <a:off x="1934051" y="262849"/>
              <a:ext cx="563550" cy="0"/>
            </a:xfrm>
            <a:prstGeom prst="line">
              <a:avLst/>
            </a:prstGeom>
            <a:ln w="38100" cap="flat">
              <a:solidFill>
                <a:srgbClr val="004CC7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9" name="AutoShape 19"/>
            <p:cNvSpPr/>
            <p:nvPr/>
          </p:nvSpPr>
          <p:spPr>
            <a:xfrm>
              <a:off x="0" y="3693565"/>
              <a:ext cx="4431651" cy="0"/>
            </a:xfrm>
            <a:prstGeom prst="line">
              <a:avLst/>
            </a:prstGeom>
            <a:ln w="38100" cap="flat">
              <a:solidFill>
                <a:srgbClr val="004CC7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20" name="Group 20"/>
          <p:cNvGrpSpPr/>
          <p:nvPr/>
        </p:nvGrpSpPr>
        <p:grpSpPr>
          <a:xfrm>
            <a:off x="8367588" y="4306368"/>
            <a:ext cx="2215825" cy="1865833"/>
            <a:chOff x="0" y="0"/>
            <a:chExt cx="4431651" cy="3731665"/>
          </a:xfrm>
        </p:grpSpPr>
        <p:sp>
          <p:nvSpPr>
            <p:cNvPr id="21" name="AutoShape 21"/>
            <p:cNvSpPr/>
            <p:nvPr/>
          </p:nvSpPr>
          <p:spPr>
            <a:xfrm>
              <a:off x="0" y="544618"/>
              <a:ext cx="4431651" cy="0"/>
            </a:xfrm>
            <a:prstGeom prst="line">
              <a:avLst/>
            </a:prstGeom>
            <a:ln w="38100" cap="flat">
              <a:solidFill>
                <a:srgbClr val="004CC7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2" name="AutoShape 22"/>
            <p:cNvSpPr/>
            <p:nvPr/>
          </p:nvSpPr>
          <p:spPr>
            <a:xfrm rot="-5376437">
              <a:off x="1934051" y="262849"/>
              <a:ext cx="563550" cy="0"/>
            </a:xfrm>
            <a:prstGeom prst="line">
              <a:avLst/>
            </a:prstGeom>
            <a:ln w="38100" cap="flat">
              <a:solidFill>
                <a:srgbClr val="004CC7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" name="AutoShape 23"/>
            <p:cNvSpPr/>
            <p:nvPr/>
          </p:nvSpPr>
          <p:spPr>
            <a:xfrm>
              <a:off x="0" y="3693565"/>
              <a:ext cx="4431651" cy="0"/>
            </a:xfrm>
            <a:prstGeom prst="line">
              <a:avLst/>
            </a:prstGeom>
            <a:ln w="38100" cap="flat">
              <a:solidFill>
                <a:srgbClr val="004CC7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4" name="AutoShape 24"/>
          <p:cNvSpPr/>
          <p:nvPr/>
        </p:nvSpPr>
        <p:spPr>
          <a:xfrm>
            <a:off x="4708181" y="762851"/>
            <a:ext cx="6942173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TextBox 25"/>
          <p:cNvSpPr txBox="1"/>
          <p:nvPr/>
        </p:nvSpPr>
        <p:spPr>
          <a:xfrm>
            <a:off x="1608586" y="3057422"/>
            <a:ext cx="2215825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ko-KR" altLang="en-US" sz="1867" spc="-47" dirty="0">
                <a:solidFill>
                  <a:srgbClr val="FFFFFF"/>
                </a:solidFill>
                <a:ea typeface="Gothic A1 Bold"/>
              </a:rPr>
              <a:t>내부역량 강화</a:t>
            </a:r>
            <a:endParaRPr lang="en-US" sz="1867" spc="-47" dirty="0">
              <a:solidFill>
                <a:srgbClr val="FFFFFF"/>
              </a:solidFill>
              <a:ea typeface="Gothic A1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599060" y="5002580"/>
            <a:ext cx="2215825" cy="633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ko-KR" altLang="en-US" sz="1400" spc="-30" dirty="0">
                <a:solidFill>
                  <a:srgbClr val="000D64"/>
                </a:solidFill>
                <a:ea typeface="Gothic A1 Light Bold"/>
              </a:rPr>
              <a:t>잠재 </a:t>
            </a:r>
            <a:r>
              <a:rPr lang="en-US" altLang="ko-KR" sz="1400" spc="-30" dirty="0">
                <a:solidFill>
                  <a:srgbClr val="000D64"/>
                </a:solidFill>
                <a:ea typeface="Gothic A1 Light Bold"/>
              </a:rPr>
              <a:t>OEM</a:t>
            </a:r>
            <a:r>
              <a:rPr lang="ko-KR" altLang="en-US" sz="1400" spc="-30" dirty="0">
                <a:solidFill>
                  <a:srgbClr val="000D64"/>
                </a:solidFill>
                <a:ea typeface="Gothic A1 Light Bold"/>
              </a:rPr>
              <a:t>수주를 위해 </a:t>
            </a:r>
            <a:endParaRPr lang="en-US" altLang="ko-KR" sz="1400" spc="-30" dirty="0">
              <a:solidFill>
                <a:srgbClr val="000D64"/>
              </a:solidFill>
              <a:ea typeface="Gothic A1 Light Bold"/>
            </a:endParaRPr>
          </a:p>
          <a:p>
            <a:pPr algn="ctr">
              <a:lnSpc>
                <a:spcPts val="1680"/>
              </a:lnSpc>
            </a:pPr>
            <a:r>
              <a:rPr lang="ko-KR" altLang="en-US" sz="1400" spc="-30" dirty="0">
                <a:solidFill>
                  <a:srgbClr val="000D64"/>
                </a:solidFill>
                <a:ea typeface="Gothic A1 Light Bold"/>
              </a:rPr>
              <a:t>필요한 사전 </a:t>
            </a:r>
            <a:endParaRPr lang="en-US" altLang="ko-KR" sz="1400" spc="-30" dirty="0">
              <a:solidFill>
                <a:srgbClr val="000D64"/>
              </a:solidFill>
              <a:ea typeface="Gothic A1 Light Bold"/>
            </a:endParaRPr>
          </a:p>
          <a:p>
            <a:pPr algn="ctr">
              <a:lnSpc>
                <a:spcPts val="1680"/>
              </a:lnSpc>
            </a:pPr>
            <a:r>
              <a:rPr lang="ko-KR" altLang="en-US" sz="1400" spc="-30" dirty="0">
                <a:solidFill>
                  <a:srgbClr val="000D64"/>
                </a:solidFill>
                <a:ea typeface="Gothic A1 Light Bold"/>
              </a:rPr>
              <a:t>준비 수행</a:t>
            </a:r>
            <a:endParaRPr lang="en-US" sz="1400" spc="-30" dirty="0">
              <a:solidFill>
                <a:srgbClr val="000D64"/>
              </a:solidFill>
              <a:ea typeface="Gothic A1 Light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988087" y="2810882"/>
            <a:ext cx="2215825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ko-KR" altLang="en-US" sz="1867" spc="-47" dirty="0">
                <a:solidFill>
                  <a:srgbClr val="FFFFFF"/>
                </a:solidFill>
                <a:ea typeface="Gothic A1 Bold"/>
              </a:rPr>
              <a:t>적절한 제안 </a:t>
            </a:r>
            <a:endParaRPr lang="en-US" altLang="ko-KR" sz="1867" spc="-47" dirty="0">
              <a:solidFill>
                <a:srgbClr val="FFFFFF"/>
              </a:solidFill>
              <a:ea typeface="Gothic A1 Bold"/>
            </a:endParaRPr>
          </a:p>
          <a:p>
            <a:pPr algn="ctr">
              <a:lnSpc>
                <a:spcPts val="2240"/>
              </a:lnSpc>
            </a:pPr>
            <a:r>
              <a:rPr lang="ko-KR" altLang="en-US" sz="1867" spc="-47" dirty="0">
                <a:solidFill>
                  <a:srgbClr val="FFFFFF"/>
                </a:solidFill>
                <a:ea typeface="Gothic A1 Bold"/>
              </a:rPr>
              <a:t>및 </a:t>
            </a:r>
            <a:endParaRPr lang="en-US" altLang="ko-KR" sz="1867" spc="-47" dirty="0">
              <a:solidFill>
                <a:srgbClr val="FFFFFF"/>
              </a:solidFill>
              <a:ea typeface="Gothic A1 Bold"/>
            </a:endParaRPr>
          </a:p>
          <a:p>
            <a:pPr algn="ctr">
              <a:lnSpc>
                <a:spcPts val="2240"/>
              </a:lnSpc>
            </a:pPr>
            <a:r>
              <a:rPr lang="ko-KR" altLang="en-US" sz="1867" spc="-47" dirty="0">
                <a:solidFill>
                  <a:srgbClr val="FFFFFF"/>
                </a:solidFill>
                <a:ea typeface="Gothic A1 Bold"/>
              </a:rPr>
              <a:t>수주 대응</a:t>
            </a:r>
            <a:endParaRPr lang="en-US" sz="1867" spc="-47" dirty="0">
              <a:solidFill>
                <a:srgbClr val="FFFFFF"/>
              </a:solidFill>
              <a:ea typeface="Gothic A1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4766572" y="4799450"/>
            <a:ext cx="2649329" cy="10690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ko-KR" altLang="en-US" sz="1400" spc="-30" dirty="0">
                <a:solidFill>
                  <a:srgbClr val="000D64"/>
                </a:solidFill>
                <a:ea typeface="Gothic A1 Light Bold"/>
              </a:rPr>
              <a:t>수주단계</a:t>
            </a:r>
            <a:r>
              <a:rPr lang="en-US" altLang="ko-KR" sz="1400" spc="-30" dirty="0">
                <a:solidFill>
                  <a:srgbClr val="000D64"/>
                </a:solidFill>
                <a:ea typeface="Gothic A1 Light Bold"/>
              </a:rPr>
              <a:t>, </a:t>
            </a:r>
          </a:p>
          <a:p>
            <a:pPr algn="ctr">
              <a:lnSpc>
                <a:spcPts val="1680"/>
              </a:lnSpc>
            </a:pPr>
            <a:r>
              <a:rPr lang="ko-KR" altLang="en-US" sz="1400" spc="-30" dirty="0">
                <a:solidFill>
                  <a:srgbClr val="000D64"/>
                </a:solidFill>
                <a:ea typeface="Gothic A1 Light Bold"/>
              </a:rPr>
              <a:t>해외 </a:t>
            </a:r>
            <a:r>
              <a:rPr lang="en-US" sz="1400" spc="-30" dirty="0">
                <a:solidFill>
                  <a:srgbClr val="000D64"/>
                </a:solidFill>
                <a:ea typeface="Gothic A1 Light Bold"/>
              </a:rPr>
              <a:t>OEM</a:t>
            </a:r>
            <a:r>
              <a:rPr lang="ko-KR" altLang="en-US" sz="1400" spc="-30" dirty="0">
                <a:solidFill>
                  <a:srgbClr val="000D64"/>
                </a:solidFill>
                <a:ea typeface="Gothic A1 Light Bold"/>
              </a:rPr>
              <a:t>의 </a:t>
            </a:r>
            <a:endParaRPr lang="en-US" altLang="ko-KR" sz="1400" spc="-30" dirty="0">
              <a:solidFill>
                <a:srgbClr val="000D64"/>
              </a:solidFill>
              <a:ea typeface="Gothic A1 Light Bold"/>
            </a:endParaRPr>
          </a:p>
          <a:p>
            <a:pPr algn="ctr">
              <a:lnSpc>
                <a:spcPts val="1680"/>
              </a:lnSpc>
            </a:pPr>
            <a:r>
              <a:rPr lang="en-US" sz="1400" spc="-30" dirty="0">
                <a:solidFill>
                  <a:srgbClr val="000D64"/>
                </a:solidFill>
                <a:ea typeface="Gothic A1 Light Bold"/>
              </a:rPr>
              <a:t>RFP(Request for Proposal)/</a:t>
            </a:r>
          </a:p>
          <a:p>
            <a:pPr algn="ctr">
              <a:lnSpc>
                <a:spcPts val="1680"/>
              </a:lnSpc>
            </a:pPr>
            <a:r>
              <a:rPr lang="en-US" sz="1400" spc="-30" dirty="0">
                <a:solidFill>
                  <a:srgbClr val="000D64"/>
                </a:solidFill>
                <a:ea typeface="Gothic A1 Light Bold"/>
              </a:rPr>
              <a:t>SOW(Statement of Work)</a:t>
            </a:r>
            <a:r>
              <a:rPr lang="ko-KR" altLang="en-US" sz="1400" spc="-30" dirty="0">
                <a:solidFill>
                  <a:srgbClr val="000D64"/>
                </a:solidFill>
                <a:ea typeface="Gothic A1 Light Bold"/>
              </a:rPr>
              <a:t>에 대한 정확한 이해</a:t>
            </a:r>
            <a:endParaRPr lang="en-US" sz="1400" spc="-30" dirty="0">
              <a:solidFill>
                <a:srgbClr val="000D64"/>
              </a:solidFill>
              <a:ea typeface="Gothic A1 Light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8367588" y="3093010"/>
            <a:ext cx="2215825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ko-KR" altLang="en-US" sz="1867" spc="-47" dirty="0">
                <a:solidFill>
                  <a:srgbClr val="FFFFFF"/>
                </a:solidFill>
                <a:latin typeface="Gothic A1 Bold"/>
              </a:rPr>
              <a:t>고객과 신뢰관계 향상</a:t>
            </a:r>
            <a:endParaRPr lang="en-US" sz="1867" spc="-47" dirty="0">
              <a:solidFill>
                <a:srgbClr val="FFFFFF"/>
              </a:solidFill>
              <a:ea typeface="Gothic A1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8367588" y="5036454"/>
            <a:ext cx="2215825" cy="633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ko-KR" altLang="en-US" sz="1400" spc="-30" dirty="0">
                <a:solidFill>
                  <a:srgbClr val="000D64"/>
                </a:solidFill>
                <a:ea typeface="Gothic A1 Light Bold"/>
              </a:rPr>
              <a:t>수주 후</a:t>
            </a:r>
            <a:r>
              <a:rPr lang="en-US" altLang="ko-KR" sz="1400" spc="-30" dirty="0">
                <a:solidFill>
                  <a:srgbClr val="000D64"/>
                </a:solidFill>
                <a:ea typeface="Gothic A1 Light Bold"/>
              </a:rPr>
              <a:t>, </a:t>
            </a:r>
          </a:p>
          <a:p>
            <a:pPr algn="ctr">
              <a:lnSpc>
                <a:spcPts val="1680"/>
              </a:lnSpc>
            </a:pPr>
            <a:r>
              <a:rPr lang="ko-KR" altLang="en-US" sz="1400" spc="-30" dirty="0">
                <a:solidFill>
                  <a:srgbClr val="000D64"/>
                </a:solidFill>
                <a:ea typeface="Gothic A1 Light Bold"/>
              </a:rPr>
              <a:t>해외 </a:t>
            </a:r>
            <a:r>
              <a:rPr lang="en-US" altLang="ko-KR" sz="1400" spc="-30" dirty="0">
                <a:solidFill>
                  <a:srgbClr val="000D64"/>
                </a:solidFill>
                <a:ea typeface="Gothic A1 Light Bold"/>
              </a:rPr>
              <a:t>OEM</a:t>
            </a:r>
            <a:r>
              <a:rPr lang="ko-KR" altLang="en-US" sz="1400" spc="-30" dirty="0">
                <a:solidFill>
                  <a:srgbClr val="000D64"/>
                </a:solidFill>
                <a:ea typeface="Gothic A1 Light Bold"/>
              </a:rPr>
              <a:t>기대 사항에 따른 </a:t>
            </a:r>
            <a:endParaRPr lang="en-US" altLang="ko-KR" sz="1400" spc="-30" dirty="0">
              <a:solidFill>
                <a:srgbClr val="000D64"/>
              </a:solidFill>
              <a:ea typeface="Gothic A1 Light Bold"/>
            </a:endParaRPr>
          </a:p>
          <a:p>
            <a:pPr algn="ctr">
              <a:lnSpc>
                <a:spcPts val="1680"/>
              </a:lnSpc>
            </a:pPr>
            <a:r>
              <a:rPr lang="ko-KR" altLang="en-US" sz="1400" spc="-30" dirty="0">
                <a:solidFill>
                  <a:srgbClr val="000D64"/>
                </a:solidFill>
                <a:ea typeface="Gothic A1 Light Bold"/>
              </a:rPr>
              <a:t>프로세스 수행 및 협업</a:t>
            </a:r>
            <a:endParaRPr lang="en-US" sz="1400" spc="-30" dirty="0">
              <a:solidFill>
                <a:srgbClr val="000D64"/>
              </a:solidFill>
              <a:ea typeface="Gothic A1 Light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ko-KR" altLang="en-US" sz="4334" spc="-173" dirty="0">
                <a:solidFill>
                  <a:srgbClr val="004CC7"/>
                </a:solidFill>
                <a:ea typeface="Gothic A1 Black Bold"/>
              </a:rPr>
              <a:t>용어 정리</a:t>
            </a:r>
            <a:endParaRPr lang="en-US" sz="4334" spc="-173" dirty="0">
              <a:solidFill>
                <a:srgbClr val="004CC7"/>
              </a:solidFill>
              <a:ea typeface="Gothic A1 Black Bold"/>
            </a:endParaRP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541645" y="1404052"/>
            <a:ext cx="8732983" cy="26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3600" spc="-29" dirty="0">
                <a:solidFill>
                  <a:srgbClr val="000D64"/>
                </a:solidFill>
                <a:ea typeface="Gothic A1 Medium"/>
              </a:rPr>
              <a:t>OEM(Original Equipment Manufacturer)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1E28C8-D9F3-8588-E657-6BFCF5F924BF}"/>
              </a:ext>
            </a:extLst>
          </p:cNvPr>
          <p:cNvSpPr txBox="1"/>
          <p:nvPr/>
        </p:nvSpPr>
        <p:spPr>
          <a:xfrm>
            <a:off x="4968240" y="3573771"/>
            <a:ext cx="225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0" i="0" dirty="0">
                <a:solidFill>
                  <a:srgbClr val="374151"/>
                </a:solidFill>
                <a:effectLst/>
                <a:latin typeface="Söhne"/>
              </a:rPr>
              <a:t>다른 회사에게 제품 또는 구성 요소를 제공하는 회사</a:t>
            </a:r>
            <a:endParaRPr lang="ko-KR" altLang="en-US" dirty="0"/>
          </a:p>
        </p:txBody>
      </p:sp>
      <p:pic>
        <p:nvPicPr>
          <p:cNvPr id="1030" name="Picture 6" descr="레드썬즈] BMW 엠블럼 의미, BMW로고 : 네이버 블로그">
            <a:extLst>
              <a:ext uri="{FF2B5EF4-FFF2-40B4-BE49-F238E27FC236}">
                <a16:creationId xmlns:a16="http://schemas.microsoft.com/office/drawing/2014/main" id="{68C68E9D-0F96-1B0F-0650-5045C4F8D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232" y="2043183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udi RS 4 Car BMW 로고, 벤츠 로고, 본문, 상표, 심벌 마크 png | PNGWing">
            <a:extLst>
              <a:ext uri="{FF2B5EF4-FFF2-40B4-BE49-F238E27FC236}">
                <a16:creationId xmlns:a16="http://schemas.microsoft.com/office/drawing/2014/main" id="{C452CE66-5706-5AEA-F2B2-993891DA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7" b="92000" l="4861" r="93750">
                        <a14:foregroundMark x1="7292" y1="42857" x2="7292" y2="42857"/>
                        <a14:foregroundMark x1="6944" y1="26857" x2="6944" y2="26857"/>
                        <a14:foregroundMark x1="6944" y1="23429" x2="6944" y2="23429"/>
                        <a14:foregroundMark x1="29486" y1="16484" x2="30556" y2="16571"/>
                        <a14:foregroundMark x1="23609" y1="16009" x2="29030" y2="16448"/>
                        <a14:foregroundMark x1="9375" y1="14857" x2="11329" y2="15015"/>
                        <a14:foregroundMark x1="30568" y1="17143" x2="30642" y2="20811"/>
                        <a14:foregroundMark x1="30556" y1="16571" x2="30568" y2="17143"/>
                        <a14:foregroundMark x1="27711" y1="39667" x2="29167" y2="46857"/>
                        <a14:foregroundMark x1="23611" y1="82857" x2="28472" y2="72000"/>
                        <a14:foregroundMark x1="31944" y1="73714" x2="35417" y2="84571"/>
                        <a14:foregroundMark x1="36806" y1="84000" x2="38889" y2="89143"/>
                        <a14:foregroundMark x1="43056" y1="77714" x2="47569" y2="92000"/>
                        <a14:foregroundMark x1="54514" y1="77714" x2="52431" y2="88571"/>
                        <a14:foregroundMark x1="60764" y1="80000" x2="62847" y2="88000"/>
                        <a14:foregroundMark x1="69097" y1="72571" x2="73958" y2="79429"/>
                        <a14:foregroundMark x1="81597" y1="75429" x2="81597" y2="86857"/>
                        <a14:foregroundMark x1="86458" y1="50286" x2="91319" y2="44000"/>
                        <a14:foregroundMark x1="94097" y1="34857" x2="94097" y2="28000"/>
                        <a14:foregroundMark x1="65972" y1="30857" x2="65972" y2="28000"/>
                        <a14:foregroundMark x1="66667" y1="24000" x2="69097" y2="18857"/>
                        <a14:foregroundMark x1="45833" y1="29714" x2="46875" y2="24571"/>
                        <a14:foregroundMark x1="47569" y1="21714" x2="47917" y2="18857"/>
                        <a14:foregroundMark x1="45593" y1="30593" x2="45486" y2="29714"/>
                        <a14:foregroundMark x1="5903" y1="36000" x2="10069" y2="17714"/>
                        <a14:foregroundMark x1="9028" y1="16000" x2="7292" y2="26857"/>
                        <a14:foregroundMark x1="7292" y1="29714" x2="7639" y2="40000"/>
                        <a14:foregroundMark x1="5556" y1="29143" x2="6597" y2="38286"/>
                        <a14:foregroundMark x1="5208" y1="29143" x2="7986" y2="38857"/>
                        <a14:foregroundMark x1="74306" y1="9143" x2="83333" y2="6857"/>
                        <a14:foregroundMark x1="56597" y1="9143" x2="62153" y2="7429"/>
                        <a14:foregroundMark x1="35764" y1="10286" x2="43403" y2="9143"/>
                        <a14:foregroundMark x1="7292" y1="40571" x2="7639" y2="18857"/>
                        <a14:foregroundMark x1="4861" y1="34857" x2="10764" y2="16000"/>
                        <a14:foregroundMark x1="6597" y1="29714" x2="7986" y2="18286"/>
                        <a14:foregroundMark x1="5208" y1="32571" x2="6597" y2="20000"/>
                        <a14:foregroundMark x1="5556" y1="34857" x2="6250" y2="18857"/>
                        <a14:foregroundMark x1="5903" y1="34857" x2="6250" y2="22857"/>
                        <a14:foregroundMark x1="6944" y1="39429" x2="6250" y2="21143"/>
                        <a14:foregroundMark x1="7292" y1="41714" x2="6250" y2="30286"/>
                        <a14:foregroundMark x1="7292" y1="38857" x2="4514" y2="24571"/>
                        <a14:foregroundMark x1="9722" y1="48000" x2="8681" y2="36571"/>
                        <a14:foregroundMark x1="26042" y1="34857" x2="26042" y2="26857"/>
                        <a14:foregroundMark x1="26042" y1="26286" x2="26736" y2="21714"/>
                        <a14:foregroundMark x1="14931" y1="8000" x2="21528" y2="8000"/>
                        <a14:foregroundMark x1="20139" y1="7429" x2="19097" y2="6286"/>
                        <a14:foregroundMark x1="46528" y1="38286" x2="45833" y2="33143"/>
                        <a14:foregroundMark x1="26042" y1="36571" x2="25694" y2="29714"/>
                        <a14:foregroundMark x1="25000" y1="36000" x2="25000" y2="25714"/>
                        <a14:foregroundMark x1="73611" y1="29714" x2="73611" y2="29714"/>
                        <a14:backgroundMark x1="14931" y1="33143" x2="14931" y2="33143"/>
                        <a14:backgroundMark x1="20833" y1="32571" x2="19792" y2="23429"/>
                        <a14:backgroundMark x1="19792" y1="34857" x2="19444" y2="29714"/>
                        <a14:backgroundMark x1="14931" y1="33143" x2="14236" y2="21143"/>
                        <a14:backgroundMark x1="18056" y1="21143" x2="18403" y2="15429"/>
                        <a14:backgroundMark x1="21528" y1="17143" x2="20833" y2="13143"/>
                        <a14:backgroundMark x1="23219" y1="16502" x2="23611" y2="16000"/>
                        <a14:backgroundMark x1="20486" y1="20000" x2="23209" y2="16515"/>
                        <a14:backgroundMark x1="23209" y1="17143" x2="12153" y2="17143"/>
                        <a14:backgroundMark x1="23958" y1="17143" x2="23342" y2="17143"/>
                        <a14:backgroundMark x1="37847" y1="23429" x2="40278" y2="46286"/>
                        <a14:backgroundMark x1="50347" y1="29143" x2="51389" y2="38286"/>
                        <a14:backgroundMark x1="70486" y1="30857" x2="70486" y2="34857"/>
                        <a14:backgroundMark x1="29514" y1="24000" x2="32292" y2="37143"/>
                        <a14:backgroundMark x1="31250" y1="25143" x2="31250" y2="28000"/>
                        <a14:backgroundMark x1="31944" y1="26286" x2="30556" y2="22857"/>
                        <a14:backgroundMark x1="25694" y1="17143" x2="25694" y2="17143"/>
                        <a14:backgroundMark x1="26042" y1="16571" x2="26042" y2="16571"/>
                        <a14:backgroundMark x1="23958" y1="17143" x2="23958" y2="17143"/>
                        <a14:backgroundMark x1="25347" y1="16571" x2="25347" y2="16571"/>
                        <a14:backgroundMark x1="59375" y1="29714" x2="59375" y2="36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122" y="2523624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olkswagen Group | Company Overview &amp; News">
            <a:extLst>
              <a:ext uri="{FF2B5EF4-FFF2-40B4-BE49-F238E27FC236}">
                <a16:creationId xmlns:a16="http://schemas.microsoft.com/office/drawing/2014/main" id="{D46082C1-7FCA-7E88-1F64-E05CE59E9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159" y="435765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31399B7C-2D7D-9009-380F-216BD0DF9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45" y="4357653"/>
            <a:ext cx="2706652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FB8AEBA0-3C03-A9B8-87CF-A95C3AE31173}"/>
              </a:ext>
            </a:extLst>
          </p:cNvPr>
          <p:cNvCxnSpPr>
            <a:stCxn id="2" idx="1"/>
            <a:endCxn id="1030" idx="3"/>
          </p:cNvCxnSpPr>
          <p:nvPr/>
        </p:nvCxnSpPr>
        <p:spPr>
          <a:xfrm rot="10800000">
            <a:off x="3518208" y="2967108"/>
            <a:ext cx="1450033" cy="10683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9DB388B6-B4A5-B1DE-A24D-54D01A9FE44B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3518208" y="4035435"/>
            <a:ext cx="1450033" cy="1006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D2B8F8F-D06C-949C-E4AB-EF02C7625D16}"/>
              </a:ext>
            </a:extLst>
          </p:cNvPr>
          <p:cNvCxnSpPr>
            <a:cxnSpLocks/>
          </p:cNvCxnSpPr>
          <p:nvPr/>
        </p:nvCxnSpPr>
        <p:spPr>
          <a:xfrm rot="10800000" flipH="1">
            <a:off x="7133850" y="2967108"/>
            <a:ext cx="1450033" cy="10683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FE78E641-1CC2-2CC6-9E4B-CF517B8EC20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133850" y="4035435"/>
            <a:ext cx="1450033" cy="10068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09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ko-KR" altLang="en-US" sz="4334" spc="-173" dirty="0">
                <a:solidFill>
                  <a:srgbClr val="004CC7"/>
                </a:solidFill>
                <a:ea typeface="Gothic A1 Black Bold"/>
              </a:rPr>
              <a:t>용어 정리</a:t>
            </a:r>
            <a:endParaRPr lang="en-US" sz="4334" spc="-173" dirty="0">
              <a:solidFill>
                <a:srgbClr val="004CC7"/>
              </a:solidFill>
              <a:ea typeface="Gothic A1 Black Bold"/>
            </a:endParaRP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541646" y="1404052"/>
            <a:ext cx="5907280" cy="26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3600" spc="-29" dirty="0">
                <a:solidFill>
                  <a:srgbClr val="000D64"/>
                </a:solidFill>
                <a:ea typeface="Gothic A1 Medium"/>
              </a:rPr>
              <a:t>SOW(Statement Of Work)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A5E5BA4-B3E0-1AD6-AA7A-5EF79D840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78" y="1668227"/>
            <a:ext cx="4910285" cy="490903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5006781-D549-980A-5400-94C6418DA9C9}"/>
              </a:ext>
            </a:extLst>
          </p:cNvPr>
          <p:cNvSpPr txBox="1"/>
          <p:nvPr/>
        </p:nvSpPr>
        <p:spPr>
          <a:xfrm>
            <a:off x="5847942" y="3522580"/>
            <a:ext cx="590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Volvo</a:t>
            </a:r>
            <a:r>
              <a:rPr lang="ko-KR" altLang="en-US" dirty="0"/>
              <a:t>사의 </a:t>
            </a:r>
            <a:r>
              <a:rPr lang="en-US" altLang="ko-KR" dirty="0"/>
              <a:t>SOW(</a:t>
            </a:r>
            <a:r>
              <a:rPr lang="ko-KR" altLang="en-US" dirty="0"/>
              <a:t>작업지시서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개발요건 외 프로젝트 이행 및 관리에 대한 요건을 정의세부내용은 기본적으로 </a:t>
            </a:r>
            <a:r>
              <a:rPr lang="en-US" altLang="ko-KR" dirty="0"/>
              <a:t>ASPICE</a:t>
            </a:r>
            <a:r>
              <a:rPr lang="ko-KR" altLang="en-US" dirty="0"/>
              <a:t>활동기반으로 정의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ko-KR" altLang="en-US" sz="4334" spc="-173" dirty="0">
                <a:solidFill>
                  <a:srgbClr val="004CC7"/>
                </a:solidFill>
                <a:ea typeface="Gothic A1 Black Bold"/>
              </a:rPr>
              <a:t>용어 정리</a:t>
            </a:r>
            <a:endParaRPr lang="en-US" sz="4334" spc="-173" dirty="0">
              <a:solidFill>
                <a:srgbClr val="004CC7"/>
              </a:solidFill>
              <a:ea typeface="Gothic A1 Black Bold"/>
            </a:endParaRP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541646" y="1404052"/>
            <a:ext cx="5907280" cy="26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3600" spc="-29" dirty="0">
                <a:solidFill>
                  <a:srgbClr val="000D64"/>
                </a:solidFill>
                <a:ea typeface="Gothic A1 Medium"/>
              </a:rPr>
              <a:t>SOW(Statement Of Work)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CA1053-0D00-ADE2-D107-122E235F1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6" y="1742625"/>
            <a:ext cx="4779291" cy="4678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8EF1B9-29AC-9212-6A5F-B4C6ADE75BBB}"/>
              </a:ext>
            </a:extLst>
          </p:cNvPr>
          <p:cNvSpPr txBox="1"/>
          <p:nvPr/>
        </p:nvSpPr>
        <p:spPr>
          <a:xfrm>
            <a:off x="5599797" y="3429000"/>
            <a:ext cx="65922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조인트 리뷰</a:t>
            </a:r>
            <a:r>
              <a:rPr lang="en-US" altLang="ko-KR" dirty="0"/>
              <a:t>(</a:t>
            </a:r>
            <a:r>
              <a:rPr lang="ko-KR" altLang="en-US" dirty="0"/>
              <a:t>이해 </a:t>
            </a:r>
            <a:r>
              <a:rPr lang="ko-KR" altLang="en-US" dirty="0" err="1"/>
              <a:t>관계자간의</a:t>
            </a:r>
            <a:r>
              <a:rPr lang="ko-KR" altLang="en-US" dirty="0"/>
              <a:t> 합동 검토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OEM</a:t>
            </a:r>
            <a:r>
              <a:rPr lang="ko-KR" altLang="en-US" dirty="0"/>
              <a:t>의 관리활동 일환으로 개발 산출물에 대한 양사 합동 검토</a:t>
            </a:r>
            <a:r>
              <a:rPr lang="en-US" altLang="ko-KR" dirty="0"/>
              <a:t>OEM</a:t>
            </a:r>
            <a:r>
              <a:rPr lang="ko-KR" altLang="en-US" dirty="0"/>
              <a:t>과 해당 검토단계에 산출물들에 대해 프로젝트의 전략과 일정 수립</a:t>
            </a:r>
          </a:p>
        </p:txBody>
      </p:sp>
    </p:spTree>
    <p:extLst>
      <p:ext uri="{BB962C8B-B14F-4D97-AF65-F5344CB8AC3E}">
        <p14:creationId xmlns:p14="http://schemas.microsoft.com/office/powerpoint/2010/main" val="151084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ko-KR" altLang="en-US" sz="4334" spc="-173" dirty="0">
                <a:solidFill>
                  <a:srgbClr val="004CC7"/>
                </a:solidFill>
                <a:ea typeface="Gothic A1 Black Bold"/>
              </a:rPr>
              <a:t>용어 정리</a:t>
            </a:r>
            <a:endParaRPr lang="en-US" sz="4334" spc="-173" dirty="0">
              <a:solidFill>
                <a:srgbClr val="004CC7"/>
              </a:solidFill>
              <a:ea typeface="Gothic A1 Black Bold"/>
            </a:endParaRP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541645" y="1404052"/>
            <a:ext cx="6329419" cy="26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3600" spc="-29" dirty="0">
                <a:solidFill>
                  <a:srgbClr val="000D64"/>
                </a:solidFill>
                <a:ea typeface="Gothic A1 Medium"/>
              </a:rPr>
              <a:t>Potential Analysis(</a:t>
            </a:r>
            <a:r>
              <a:rPr lang="ko-KR" altLang="en-US" sz="3600" spc="-29" dirty="0">
                <a:solidFill>
                  <a:srgbClr val="000D64"/>
                </a:solidFill>
                <a:ea typeface="Gothic A1 Medium"/>
              </a:rPr>
              <a:t>잠재성 분석</a:t>
            </a:r>
            <a:r>
              <a:rPr lang="en-US" altLang="ko-KR" sz="3600" spc="-29" dirty="0">
                <a:solidFill>
                  <a:srgbClr val="000D64"/>
                </a:solidFill>
                <a:ea typeface="Gothic A1 Medium"/>
              </a:rPr>
              <a:t>)</a:t>
            </a:r>
            <a:endParaRPr lang="en-US" sz="3600" spc="-29" dirty="0">
              <a:solidFill>
                <a:srgbClr val="000D64"/>
              </a:solidFill>
              <a:ea typeface="Gothic A1 Medium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B86D6ACC-8C06-62FB-B3EF-CC8D198D8D3A}"/>
              </a:ext>
            </a:extLst>
          </p:cNvPr>
          <p:cNvGrpSpPr/>
          <p:nvPr/>
        </p:nvGrpSpPr>
        <p:grpSpPr>
          <a:xfrm>
            <a:off x="489983" y="1913092"/>
            <a:ext cx="7320517" cy="4508245"/>
            <a:chOff x="511679" y="1913092"/>
            <a:chExt cx="8625724" cy="450824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37F28CC-6D41-1D8F-D2CA-C5699A27E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4597" y="1913092"/>
              <a:ext cx="6082806" cy="4508245"/>
            </a:xfrm>
            <a:prstGeom prst="rect">
              <a:avLst/>
            </a:prstGeom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A0D7547-C56A-531A-C5C4-45ABA6E8E376}"/>
                </a:ext>
              </a:extLst>
            </p:cNvPr>
            <p:cNvGrpSpPr/>
            <p:nvPr/>
          </p:nvGrpSpPr>
          <p:grpSpPr>
            <a:xfrm>
              <a:off x="1854199" y="3164304"/>
              <a:ext cx="1206995" cy="820321"/>
              <a:chOff x="1854199" y="3164304"/>
              <a:chExt cx="1206995" cy="820321"/>
            </a:xfrm>
          </p:grpSpPr>
          <p:cxnSp>
            <p:nvCxnSpPr>
              <p:cNvPr id="6" name="연결선: 꺾임 5">
                <a:extLst>
                  <a:ext uri="{FF2B5EF4-FFF2-40B4-BE49-F238E27FC236}">
                    <a16:creationId xmlns:a16="http://schemas.microsoft.com/office/drawing/2014/main" id="{807BC5DC-8565-CB6C-DC6E-1BF94700473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854200" y="3164304"/>
                <a:ext cx="1206994" cy="413086"/>
              </a:xfrm>
              <a:prstGeom prst="bentConnector3">
                <a:avLst>
                  <a:gd name="adj1" fmla="val 5026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연결선: 꺾임 18">
                <a:extLst>
                  <a:ext uri="{FF2B5EF4-FFF2-40B4-BE49-F238E27FC236}">
                    <a16:creationId xmlns:a16="http://schemas.microsoft.com/office/drawing/2014/main" id="{1CEBAEAD-5188-B1A0-BF21-692CCA903BEF}"/>
                  </a:ext>
                </a:extLst>
              </p:cNvPr>
              <p:cNvCxnSpPr/>
              <p:nvPr/>
            </p:nvCxnSpPr>
            <p:spPr>
              <a:xfrm rot="10800000">
                <a:off x="1854199" y="3577391"/>
                <a:ext cx="1200398" cy="40723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564D2CA-0732-FC35-DF47-18D688347285}"/>
                </a:ext>
              </a:extLst>
            </p:cNvPr>
            <p:cNvCxnSpPr/>
            <p:nvPr/>
          </p:nvCxnSpPr>
          <p:spPr>
            <a:xfrm flipH="1">
              <a:off x="1854198" y="5329238"/>
              <a:ext cx="12003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52E04CE3-4F1E-0CC6-2CD7-8156471B8F0D}"/>
                </a:ext>
              </a:extLst>
            </p:cNvPr>
            <p:cNvCxnSpPr/>
            <p:nvPr/>
          </p:nvCxnSpPr>
          <p:spPr>
            <a:xfrm rot="10800000" flipV="1">
              <a:off x="1854199" y="4605338"/>
              <a:ext cx="1200399" cy="72390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연결선: 꺾임 31">
              <a:extLst>
                <a:ext uri="{FF2B5EF4-FFF2-40B4-BE49-F238E27FC236}">
                  <a16:creationId xmlns:a16="http://schemas.microsoft.com/office/drawing/2014/main" id="{7172EE85-4D48-7CAD-A57C-E1D07CBC38E4}"/>
                </a:ext>
              </a:extLst>
            </p:cNvPr>
            <p:cNvCxnSpPr/>
            <p:nvPr/>
          </p:nvCxnSpPr>
          <p:spPr>
            <a:xfrm rot="10800000">
              <a:off x="1854199" y="5329239"/>
              <a:ext cx="1165227" cy="719137"/>
            </a:xfrm>
            <a:prstGeom prst="bentConnector3">
              <a:avLst>
                <a:gd name="adj1" fmla="val 4857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3F3D4D-9EC6-ABB4-76DF-56D46B78F535}"/>
                </a:ext>
              </a:extLst>
            </p:cNvPr>
            <p:cNvSpPr txBox="1"/>
            <p:nvPr/>
          </p:nvSpPr>
          <p:spPr>
            <a:xfrm>
              <a:off x="530910" y="3254225"/>
              <a:ext cx="1512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개발 역량</a:t>
              </a:r>
              <a:endParaRPr lang="en-US" altLang="ko-KR" dirty="0"/>
            </a:p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개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666235-C6BD-1F6B-7DBA-510D993D54F2}"/>
                </a:ext>
              </a:extLst>
            </p:cNvPr>
            <p:cNvSpPr txBox="1"/>
            <p:nvPr/>
          </p:nvSpPr>
          <p:spPr>
            <a:xfrm>
              <a:off x="511679" y="5006072"/>
              <a:ext cx="1450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관리</a:t>
              </a:r>
              <a:r>
                <a:rPr lang="en-US" altLang="ko-KR" dirty="0"/>
                <a:t>/</a:t>
              </a:r>
              <a:r>
                <a:rPr lang="ko-KR" altLang="en-US" dirty="0"/>
                <a:t>지원</a:t>
              </a:r>
              <a:endParaRPr lang="en-US" altLang="ko-KR" dirty="0"/>
            </a:p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개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260144B-366F-19EC-AC68-73F1AF7242C7}"/>
              </a:ext>
            </a:extLst>
          </p:cNvPr>
          <p:cNvSpPr txBox="1"/>
          <p:nvPr/>
        </p:nvSpPr>
        <p:spPr>
          <a:xfrm>
            <a:off x="7810500" y="2423228"/>
            <a:ext cx="4279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OEM</a:t>
            </a:r>
            <a:r>
              <a:rPr lang="ko-KR" altLang="en-US" dirty="0"/>
              <a:t>과 서플라이와의 합의가 되었지만 </a:t>
            </a:r>
            <a:r>
              <a:rPr lang="en-US" altLang="ko-KR" dirty="0"/>
              <a:t>100</a:t>
            </a:r>
            <a:r>
              <a:rPr lang="ko-KR" altLang="en-US" dirty="0"/>
              <a:t>프로 신뢰가 안되기에 하는 위험 관리 방법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 신규 </a:t>
            </a:r>
            <a:r>
              <a:rPr lang="en-US" altLang="ko-KR" dirty="0"/>
              <a:t>Supplier</a:t>
            </a:r>
            <a:r>
              <a:rPr lang="ko-KR" altLang="en-US" dirty="0"/>
              <a:t>와 계약 수립 결정을 위해 </a:t>
            </a:r>
            <a:r>
              <a:rPr lang="en-US" altLang="ko-KR" dirty="0"/>
              <a:t>Supplier</a:t>
            </a:r>
            <a:r>
              <a:rPr lang="ko-KR" altLang="en-US" dirty="0"/>
              <a:t>의 유사 제품에 대한 경험과 개발 핵심 프로세스의 잠재력을 평가하는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 명이 </a:t>
            </a:r>
            <a:r>
              <a:rPr lang="en-US" altLang="ko-KR" dirty="0"/>
              <a:t>2</a:t>
            </a:r>
            <a:r>
              <a:rPr lang="ko-KR" altLang="en-US" dirty="0"/>
              <a:t>일정도의 시간을 가지고 수행</a:t>
            </a:r>
            <a:r>
              <a:rPr lang="en-US" altLang="ko-KR" dirty="0"/>
              <a:t>: </a:t>
            </a:r>
            <a:r>
              <a:rPr lang="ko-KR" altLang="en-US" dirty="0"/>
              <a:t>개발역량 </a:t>
            </a:r>
            <a:r>
              <a:rPr lang="en-US" altLang="ko-KR" dirty="0"/>
              <a:t>2</a:t>
            </a:r>
            <a:r>
              <a:rPr lang="ko-KR" altLang="en-US" dirty="0"/>
              <a:t>개 영역과 관리지원 역량 </a:t>
            </a:r>
            <a:r>
              <a:rPr lang="en-US" altLang="ko-KR" dirty="0"/>
              <a:t>3</a:t>
            </a:r>
            <a:r>
              <a:rPr lang="ko-KR" altLang="en-US" dirty="0"/>
              <a:t>개 영역으로 구성</a:t>
            </a:r>
            <a:endParaRPr lang="en-US" altLang="ko-KR" dirty="0"/>
          </a:p>
          <a:p>
            <a:r>
              <a:rPr lang="en-US" altLang="ko-KR" dirty="0"/>
              <a:t>-&gt;OEM</a:t>
            </a:r>
            <a:r>
              <a:rPr lang="ko-KR" altLang="en-US" dirty="0"/>
              <a:t>은 개발 </a:t>
            </a:r>
            <a:r>
              <a:rPr lang="ko-KR" altLang="en-US" dirty="0" err="1"/>
              <a:t>뿐만아니라</a:t>
            </a:r>
            <a:r>
              <a:rPr lang="ko-KR" altLang="en-US" dirty="0"/>
              <a:t> 관리지원도 중요하다고 생각</a:t>
            </a:r>
          </a:p>
        </p:txBody>
      </p:sp>
    </p:spTree>
    <p:extLst>
      <p:ext uri="{BB962C8B-B14F-4D97-AF65-F5344CB8AC3E}">
        <p14:creationId xmlns:p14="http://schemas.microsoft.com/office/powerpoint/2010/main" val="199198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5"/>
          <p:cNvSpPr txBox="1"/>
          <p:nvPr/>
        </p:nvSpPr>
        <p:spPr>
          <a:xfrm>
            <a:off x="541646" y="436663"/>
            <a:ext cx="6592204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84"/>
              </a:lnSpc>
            </a:pPr>
            <a:r>
              <a:rPr lang="ko-KR" altLang="en-US" sz="4334" spc="-173" dirty="0">
                <a:solidFill>
                  <a:srgbClr val="004CC7"/>
                </a:solidFill>
                <a:ea typeface="Gothic A1 Black Bold"/>
              </a:rPr>
              <a:t>용어 정리</a:t>
            </a:r>
            <a:endParaRPr lang="en-US" sz="4334" spc="-173" dirty="0">
              <a:solidFill>
                <a:srgbClr val="004CC7"/>
              </a:solidFill>
              <a:ea typeface="Gothic A1 Black Bold"/>
            </a:endParaRPr>
          </a:p>
        </p:txBody>
      </p:sp>
      <p:sp>
        <p:nvSpPr>
          <p:cNvPr id="26" name="AutoShape 26"/>
          <p:cNvSpPr/>
          <p:nvPr/>
        </p:nvSpPr>
        <p:spPr>
          <a:xfrm>
            <a:off x="3061194" y="762851"/>
            <a:ext cx="8589160" cy="0"/>
          </a:xfrm>
          <a:prstGeom prst="line">
            <a:avLst/>
          </a:prstGeom>
          <a:ln w="28575" cap="flat">
            <a:solidFill>
              <a:srgbClr val="004CC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TextBox 27"/>
          <p:cNvSpPr txBox="1"/>
          <p:nvPr/>
        </p:nvSpPr>
        <p:spPr>
          <a:xfrm>
            <a:off x="541645" y="1404052"/>
            <a:ext cx="6329419" cy="264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sz="3600" spc="-29" dirty="0">
                <a:solidFill>
                  <a:srgbClr val="000D64"/>
                </a:solidFill>
                <a:ea typeface="Gothic A1 Medium"/>
              </a:rPr>
              <a:t>Potential Analysis(</a:t>
            </a:r>
            <a:r>
              <a:rPr lang="ko-KR" altLang="en-US" sz="3600" spc="-29" dirty="0">
                <a:solidFill>
                  <a:srgbClr val="000D64"/>
                </a:solidFill>
                <a:ea typeface="Gothic A1 Medium"/>
              </a:rPr>
              <a:t>잠재성 분석</a:t>
            </a:r>
            <a:r>
              <a:rPr lang="en-US" altLang="ko-KR" sz="3600" spc="-29" dirty="0">
                <a:solidFill>
                  <a:srgbClr val="000D64"/>
                </a:solidFill>
                <a:ea typeface="Gothic A1 Medium"/>
              </a:rPr>
              <a:t>)</a:t>
            </a:r>
            <a:endParaRPr lang="en-US" sz="3600" spc="-29" dirty="0">
              <a:solidFill>
                <a:srgbClr val="000D64"/>
              </a:solidFill>
              <a:ea typeface="Gothic A1 Medium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60144B-366F-19EC-AC68-73F1AF7242C7}"/>
              </a:ext>
            </a:extLst>
          </p:cNvPr>
          <p:cNvSpPr txBox="1"/>
          <p:nvPr/>
        </p:nvSpPr>
        <p:spPr>
          <a:xfrm>
            <a:off x="7810500" y="2423228"/>
            <a:ext cx="42799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평가</a:t>
            </a:r>
            <a:r>
              <a:rPr lang="en-US" altLang="ko-KR" dirty="0"/>
              <a:t>(</a:t>
            </a:r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ko-KR" altLang="en-US" dirty="0"/>
              <a:t>기획</a:t>
            </a:r>
            <a:r>
              <a:rPr lang="en-US" altLang="ko-KR" dirty="0"/>
              <a:t>,</a:t>
            </a:r>
            <a:r>
              <a:rPr lang="ko-KR" altLang="en-US" dirty="0"/>
              <a:t>생산라인</a:t>
            </a:r>
            <a:r>
              <a:rPr lang="en-US" altLang="ko-KR" dirty="0"/>
              <a:t>, </a:t>
            </a:r>
            <a:r>
              <a:rPr lang="ko-KR" altLang="en-US" dirty="0"/>
              <a:t>양산 등</a:t>
            </a:r>
            <a:r>
              <a:rPr lang="en-US" altLang="ko-KR" dirty="0"/>
              <a:t>) </a:t>
            </a:r>
            <a:r>
              <a:rPr lang="ko-KR" altLang="en-US" dirty="0"/>
              <a:t>후  </a:t>
            </a:r>
            <a:r>
              <a:rPr lang="en-US" altLang="ko-KR" dirty="0"/>
              <a:t>B: </a:t>
            </a:r>
            <a:r>
              <a:rPr lang="ko-KR" altLang="en-US" dirty="0"/>
              <a:t>제한된 범위  내에서 </a:t>
            </a:r>
            <a:r>
              <a:rPr lang="en-US" altLang="ko-KR" dirty="0"/>
              <a:t>OK</a:t>
            </a:r>
          </a:p>
          <a:p>
            <a:r>
              <a:rPr lang="en-US" altLang="ko-KR" dirty="0"/>
              <a:t>B*: </a:t>
            </a:r>
            <a:r>
              <a:rPr lang="ko-KR" altLang="en-US" dirty="0"/>
              <a:t>개선 계획 승인 후 제한된 범위 내에서 </a:t>
            </a:r>
            <a:r>
              <a:rPr lang="en-US" altLang="ko-KR" dirty="0"/>
              <a:t>OK, </a:t>
            </a:r>
            <a:r>
              <a:rPr lang="ko-KR" altLang="en-US" dirty="0"/>
              <a:t>개선 프로그램은 개발 시작과 동시에 이행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자체적인 심사 후 </a:t>
            </a:r>
            <a:r>
              <a:rPr lang="en-US" altLang="ko-KR" dirty="0"/>
              <a:t>OEM</a:t>
            </a:r>
            <a:r>
              <a:rPr lang="ko-KR" altLang="en-US" dirty="0"/>
              <a:t>에게 제출</a:t>
            </a:r>
            <a:endParaRPr lang="en-US" altLang="ko-KR" dirty="0"/>
          </a:p>
          <a:p>
            <a:r>
              <a:rPr lang="en-US" altLang="ko-KR" dirty="0"/>
              <a:t>C(</a:t>
            </a:r>
            <a:r>
              <a:rPr lang="ko-KR" altLang="en-US" dirty="0"/>
              <a:t>계약 불가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A</a:t>
            </a:r>
            <a:r>
              <a:rPr lang="ko-KR" altLang="en-US" dirty="0"/>
              <a:t>가 없는 이유</a:t>
            </a:r>
            <a:r>
              <a:rPr lang="en-US" altLang="ko-KR" dirty="0"/>
              <a:t>:</a:t>
            </a:r>
            <a:r>
              <a:rPr lang="ko-KR" altLang="en-US" dirty="0"/>
              <a:t> 말 그대로 잠재능력을 평가하는 것이기 때문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3EDFEB-413F-C278-58F7-3E48DACC6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45" y="1814286"/>
            <a:ext cx="6962241" cy="46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5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501</Words>
  <Application>Microsoft Office PowerPoint</Application>
  <PresentationFormat>와이드스크린</PresentationFormat>
  <Paragraphs>99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Apple SD Gothic Neo</vt:lpstr>
      <vt:lpstr>Gothic A1 Bold</vt:lpstr>
      <vt:lpstr>Now Bold Bold</vt:lpstr>
      <vt:lpstr>Söhne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문정수</dc:creator>
  <cp:lastModifiedBy>문정수</cp:lastModifiedBy>
  <cp:revision>4</cp:revision>
  <dcterms:created xsi:type="dcterms:W3CDTF">2023-07-02T09:15:33Z</dcterms:created>
  <dcterms:modified xsi:type="dcterms:W3CDTF">2023-07-02T16:01:45Z</dcterms:modified>
</cp:coreProperties>
</file>