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  <p:sldMasterId id="2147483664" r:id="rId5"/>
    <p:sldMasterId id="2147483651" r:id="rId6"/>
  </p:sldMasterIdLst>
  <p:notesMasterIdLst>
    <p:notesMasterId r:id="rId13"/>
  </p:notesMasterIdLst>
  <p:handoutMasterIdLst>
    <p:handoutMasterId r:id="rId14"/>
  </p:handoutMasterIdLst>
  <p:sldIdLst>
    <p:sldId id="9232" r:id="rId7"/>
    <p:sldId id="9234" r:id="rId8"/>
    <p:sldId id="9235" r:id="rId9"/>
    <p:sldId id="9236" r:id="rId10"/>
    <p:sldId id="9237" r:id="rId11"/>
    <p:sldId id="9238" r:id="rId12"/>
  </p:sldIdLst>
  <p:sldSz cx="12192000" cy="6858000"/>
  <p:notesSz cx="7102475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4472C4"/>
    <a:srgbClr val="0071B9"/>
    <a:srgbClr val="FFFFFF"/>
    <a:srgbClr val="A6A6A6"/>
    <a:srgbClr val="8FAADC"/>
    <a:srgbClr val="FF00FF"/>
    <a:srgbClr val="FFCCFF"/>
    <a:srgbClr val="0085B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5090" autoAdjust="0"/>
  </p:normalViewPr>
  <p:slideViewPr>
    <p:cSldViewPr snapToGrid="0">
      <p:cViewPr varScale="1">
        <p:scale>
          <a:sx n="106" d="100"/>
          <a:sy n="106" d="100"/>
        </p:scale>
        <p:origin x="87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4EBD71A4-7CC8-453C-A287-35E6AD21DBAA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8447BCD0-0066-4934-9264-BA9C65ADD2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0786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2BD007E9-ADA9-478B-A9A7-F2B9CEA95DF5}" type="datetimeFigureOut">
              <a:rPr kumimoji="1" lang="ja-JP" altLang="en-US" smtClean="0"/>
              <a:t>2025/6/13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E7272426-145F-483B-95F4-1E0927C983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825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363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6F7C44-CC10-446C-B9C7-5ED949F5A1F8}" type="slidenum">
              <a:rPr kumimoji="1" lang="ja-JP" alt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10363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7854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45CE3-3977-5CCF-4E72-93D9107A2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F80006CC-B7BB-78DC-1A79-20C500D693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5F74F30C-D0B9-890B-132D-5FE8FDD84E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4EAE4-4B6B-9B05-4AB0-10D1FC552C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72426-145F-483B-95F4-1E0927C9830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888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02E47-FF65-2DB6-F5F0-8E6268B9A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F0219CA8-FEC0-D41C-16DE-64479467D5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4B329A39-4CBA-38A9-292C-933383EE3B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6BBC929-27D2-F3D6-B7B5-78C4D936C4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72426-145F-483B-95F4-1E0927C9830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932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2B142-A1F6-AF9B-3E77-7F75D1031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AB4A9164-C621-A201-EA47-A9EE7D8FAC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69F7DF35-5546-00AC-C81D-8282A1DEB5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CC63332-9002-D4F2-5AA7-7055994CBC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72426-145F-483B-95F4-1E0927C9830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220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E15DC-EF7C-48E0-A372-60C0943D9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A3D32EF-704C-FFF6-429B-C98B6C9421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BF0A9237-E19D-7957-A187-31DE61F756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503101-5454-FF00-511B-BE6F539EFF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72426-145F-483B-95F4-1E0927C9830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836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D3C5E-464C-E42B-6A5C-73DFF7F87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B2069BB8-BFB0-8E9F-77A0-49E8D8E5E1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B584E821-CF33-AB53-23AD-49A75D1146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3ED83A-8CDF-D50B-2292-C7F420FF2E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72426-145F-483B-95F4-1E0927C9830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166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675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38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774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508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609600" y="1600205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165600" y="6448433"/>
            <a:ext cx="3860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737600" y="6448433"/>
            <a:ext cx="28448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0F69DED-F289-4DCB-8A8A-2EB4713A935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6974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-13303" y="1063111"/>
            <a:ext cx="4836693" cy="54000"/>
          </a:xfrm>
          <a:prstGeom prst="rect">
            <a:avLst/>
          </a:prstGeom>
          <a:gradFill flip="none" rotWithShape="1">
            <a:gsLst>
              <a:gs pos="0">
                <a:srgbClr val="0071B9">
                  <a:tint val="66000"/>
                  <a:satMod val="160000"/>
                </a:srgbClr>
              </a:gs>
              <a:gs pos="37000">
                <a:srgbClr val="0071B9">
                  <a:tint val="44500"/>
                  <a:satMod val="160000"/>
                </a:srgbClr>
              </a:gs>
              <a:gs pos="100000">
                <a:srgbClr val="CDDAF1">
                  <a:alpha val="0"/>
                </a:srgbClr>
              </a:gs>
              <a:gs pos="62000">
                <a:srgbClr val="0071B9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ッター プレースホルダー 4">
            <a:extLst>
              <a:ext uri="{FF2B5EF4-FFF2-40B4-BE49-F238E27FC236}">
                <a16:creationId xmlns:a16="http://schemas.microsoft.com/office/drawing/2014/main" id="{50896FC3-639E-4F41-B42A-35BB7C8E76CB}"/>
              </a:ext>
            </a:extLst>
          </p:cNvPr>
          <p:cNvSpPr txBox="1">
            <a:spLocks/>
          </p:cNvSpPr>
          <p:nvPr userDrawn="1"/>
        </p:nvSpPr>
        <p:spPr>
          <a:xfrm>
            <a:off x="569599" y="6452685"/>
            <a:ext cx="980988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endParaRPr lang="ja-JP" altLang="en-US" sz="1100" dirty="0">
              <a:solidFill>
                <a:prstClr val="black">
                  <a:lumMod val="75000"/>
                  <a:lumOff val="25000"/>
                </a:prstClr>
              </a:solidFill>
              <a:latin typeface="Segoe UI"/>
              <a:ea typeface="Meiryo UI" panose="020B0604030504040204" pitchFamily="50" charset="-128"/>
              <a:cs typeface="Segoe UI" panose="020B0502040204020203" pitchFamily="34" charset="0"/>
            </a:endParaRPr>
          </a:p>
        </p:txBody>
      </p:sp>
      <p:sp>
        <p:nvSpPr>
          <p:cNvPr id="19" name="Text Box 88">
            <a:extLst>
              <a:ext uri="{FF2B5EF4-FFF2-40B4-BE49-F238E27FC236}">
                <a16:creationId xmlns:a16="http://schemas.microsoft.com/office/drawing/2014/main" id="{17FBF373-9652-4493-9849-79304E90E27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6000" y="6444000"/>
            <a:ext cx="48567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ja-JP" sz="11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Meiryo UI" panose="020B0604030504040204" pitchFamily="50" charset="-128"/>
                <a:cs typeface="Segoe UI" panose="020B0502040204020203" pitchFamily="34" charset="0"/>
              </a:rPr>
              <a:t> </a:t>
            </a:r>
            <a:fld id="{87B75AD6-AC8F-4DEB-81FB-1E35E76B78DA}" type="slidenum">
              <a:rPr lang="en-US" altLang="ja-JP" sz="140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ea typeface="Meiryo UI" panose="020B0604030504040204" pitchFamily="50" charset="-128"/>
                <a:cs typeface="Segoe UI" panose="020B0502040204020203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ja-JP" sz="11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ea typeface="Meiryo UI" panose="020B0604030504040204" pitchFamily="50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08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E7120DD-BB54-42FC-8CA1-AA49B93AAF63}"/>
              </a:ext>
            </a:extLst>
          </p:cNvPr>
          <p:cNvSpPr/>
          <p:nvPr userDrawn="1"/>
        </p:nvSpPr>
        <p:spPr>
          <a:xfrm>
            <a:off x="-6406" y="0"/>
            <a:ext cx="12198405" cy="6858000"/>
          </a:xfrm>
          <a:prstGeom prst="rect">
            <a:avLst/>
          </a:prstGeom>
          <a:solidFill>
            <a:srgbClr val="0071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230F926-A524-4274-8CA4-F8DC5B95765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0344" y="3833480"/>
            <a:ext cx="3791312" cy="576064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FCD88230-927D-4B83-96FE-CB84CD5A3F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148500" y="2477617"/>
            <a:ext cx="3360513" cy="477438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hangingPunct="0">
              <a:lnSpc>
                <a:spcPct val="70000"/>
              </a:lnSpc>
              <a:spcBef>
                <a:spcPct val="20000"/>
              </a:spcBef>
            </a:pPr>
            <a:r>
              <a:rPr lang="en-US" altLang="ja-JP" sz="2400" i="0" dirty="0">
                <a:solidFill>
                  <a:schemeClr val="bg1"/>
                </a:solidFill>
              </a:rPr>
              <a:t>Leading</a:t>
            </a:r>
            <a:r>
              <a:rPr lang="ja-JP" altLang="en-US" sz="2400" i="0" dirty="0">
                <a:solidFill>
                  <a:schemeClr val="bg1"/>
                </a:solidFill>
              </a:rPr>
              <a:t> </a:t>
            </a:r>
            <a:r>
              <a:rPr lang="en-US" altLang="ja-JP" sz="2400" i="0" dirty="0">
                <a:solidFill>
                  <a:schemeClr val="bg1"/>
                </a:solidFill>
              </a:rPr>
              <a:t>the</a:t>
            </a:r>
            <a:r>
              <a:rPr lang="ja-JP" altLang="en-US" sz="2400" i="0" dirty="0">
                <a:solidFill>
                  <a:schemeClr val="bg1"/>
                </a:solidFill>
              </a:rPr>
              <a:t> </a:t>
            </a:r>
            <a:r>
              <a:rPr lang="en-US" altLang="ja-JP" sz="2400" i="0" dirty="0">
                <a:solidFill>
                  <a:schemeClr val="bg1"/>
                </a:solidFill>
              </a:rPr>
              <a:t>World</a:t>
            </a:r>
            <a:r>
              <a:rPr lang="ja-JP" altLang="en-US" sz="2400" i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Line 3">
            <a:extLst>
              <a:ext uri="{FF2B5EF4-FFF2-40B4-BE49-F238E27FC236}">
                <a16:creationId xmlns:a16="http://schemas.microsoft.com/office/drawing/2014/main" id="{6CAECD4A-9F7D-4A73-ACA8-54D0BF94FFD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229100" y="3038058"/>
            <a:ext cx="2552700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ja-JP" altLang="en-US" sz="1400">
              <a:solidFill>
                <a:schemeClr val="bg1"/>
              </a:solidFill>
            </a:endParaRPr>
          </a:p>
        </p:txBody>
      </p:sp>
      <p:sp>
        <p:nvSpPr>
          <p:cNvPr id="11" name="Line 5">
            <a:extLst>
              <a:ext uri="{FF2B5EF4-FFF2-40B4-BE49-F238E27FC236}">
                <a16:creationId xmlns:a16="http://schemas.microsoft.com/office/drawing/2014/main" id="{9CCE0970-EEC2-4986-BB56-C6C7BD9E2C2F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5037586" y="2964705"/>
            <a:ext cx="2887214" cy="0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ja-JP" altLang="en-US" sz="1400">
              <a:solidFill>
                <a:schemeClr val="bg1"/>
              </a:solidFill>
            </a:endParaRPr>
          </a:p>
        </p:txBody>
      </p:sp>
      <p:sp>
        <p:nvSpPr>
          <p:cNvPr id="12" name="Line 6">
            <a:extLst>
              <a:ext uri="{FF2B5EF4-FFF2-40B4-BE49-F238E27FC236}">
                <a16:creationId xmlns:a16="http://schemas.microsoft.com/office/drawing/2014/main" id="{98DDBCBF-D960-4868-A91D-A7922339EE76}"/>
              </a:ext>
            </a:extLst>
          </p:cNvPr>
          <p:cNvSpPr>
            <a:spLocks noChangeShapeType="1"/>
          </p:cNvSpPr>
          <p:nvPr userDrawn="1"/>
        </p:nvSpPr>
        <p:spPr bwMode="auto">
          <a:xfrm flipH="1">
            <a:off x="4702990" y="2962131"/>
            <a:ext cx="334595" cy="534064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ja-JP" altLang="en-US" sz="1400">
              <a:solidFill>
                <a:schemeClr val="bg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C8B62D9-A3AD-4AD9-97FB-AFD2BFC76A6A}"/>
              </a:ext>
            </a:extLst>
          </p:cNvPr>
          <p:cNvSpPr/>
          <p:nvPr userDrawn="1"/>
        </p:nvSpPr>
        <p:spPr>
          <a:xfrm>
            <a:off x="4813480" y="3170207"/>
            <a:ext cx="3577485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</a:rPr>
              <a:t>In</a:t>
            </a:r>
            <a:r>
              <a:rPr lang="ja-JP" altLang="en-US" sz="2400" dirty="0">
                <a:solidFill>
                  <a:schemeClr val="bg1"/>
                </a:solidFill>
              </a:rPr>
              <a:t> </a:t>
            </a:r>
            <a:r>
              <a:rPr lang="en-US" altLang="ja-JP" sz="2400" dirty="0">
                <a:solidFill>
                  <a:schemeClr val="bg1"/>
                </a:solidFill>
              </a:rPr>
              <a:t>Vacuum</a:t>
            </a:r>
            <a:r>
              <a:rPr lang="ja-JP" altLang="en-US" sz="2400" dirty="0">
                <a:solidFill>
                  <a:schemeClr val="bg1"/>
                </a:solidFill>
              </a:rPr>
              <a:t> </a:t>
            </a:r>
            <a:r>
              <a:rPr lang="en-US" altLang="ja-JP" sz="2400" dirty="0">
                <a:solidFill>
                  <a:schemeClr val="bg1"/>
                </a:solidFill>
              </a:rPr>
              <a:t>Technology</a:t>
            </a:r>
            <a:endParaRPr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Line 6">
            <a:extLst>
              <a:ext uri="{FF2B5EF4-FFF2-40B4-BE49-F238E27FC236}">
                <a16:creationId xmlns:a16="http://schemas.microsoft.com/office/drawing/2014/main" id="{8748BA2F-0358-49A8-AD8A-077E367CC4C2}"/>
              </a:ext>
            </a:extLst>
          </p:cNvPr>
          <p:cNvSpPr>
            <a:spLocks noChangeShapeType="1"/>
          </p:cNvSpPr>
          <p:nvPr userDrawn="1"/>
        </p:nvSpPr>
        <p:spPr bwMode="auto">
          <a:xfrm flipH="1">
            <a:off x="6773617" y="2503994"/>
            <a:ext cx="334595" cy="534064"/>
          </a:xfrm>
          <a:prstGeom prst="line">
            <a:avLst/>
          </a:prstGeom>
          <a:noFill/>
          <a:ln w="15875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ja-JP" altLang="en-US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71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50896FC3-639E-4F41-B42A-35BB7C8E76CB}"/>
              </a:ext>
            </a:extLst>
          </p:cNvPr>
          <p:cNvSpPr txBox="1">
            <a:spLocks/>
          </p:cNvSpPr>
          <p:nvPr userDrawn="1"/>
        </p:nvSpPr>
        <p:spPr>
          <a:xfrm>
            <a:off x="569599" y="6452685"/>
            <a:ext cx="980988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ea typeface="Meiryo UI" panose="020B0604030504040204" pitchFamily="50" charset="-128"/>
              <a:cs typeface="Segoe UI" panose="020B0502040204020203" pitchFamily="34" charset="0"/>
            </a:endParaRPr>
          </a:p>
        </p:txBody>
      </p:sp>
      <p:sp>
        <p:nvSpPr>
          <p:cNvPr id="9" name="Text Box 88">
            <a:extLst>
              <a:ext uri="{FF2B5EF4-FFF2-40B4-BE49-F238E27FC236}">
                <a16:creationId xmlns:a16="http://schemas.microsoft.com/office/drawing/2014/main" id="{17FBF373-9652-4493-9849-79304E90E27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6000" y="6444000"/>
            <a:ext cx="48567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ja-JP" sz="11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ea typeface="Meiryo UI" panose="020B0604030504040204" pitchFamily="50" charset="-128"/>
                <a:cs typeface="Segoe UI" panose="020B0502040204020203" pitchFamily="34" charset="0"/>
              </a:rPr>
              <a:t> </a:t>
            </a:r>
            <a:fld id="{87B75AD6-AC8F-4DEB-81FB-1E35E76B78DA}" type="slidenum">
              <a:rPr lang="en-US" altLang="ja-JP" sz="14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  <a:ea typeface="Meiryo UI" panose="020B0604030504040204" pitchFamily="50" charset="-128"/>
                <a:cs typeface="Segoe UI" panose="020B0502040204020203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ja-JP" sz="11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Segoe UI" panose="020B0502040204020203" pitchFamily="34" charset="0"/>
              <a:ea typeface="Meiryo UI" panose="020B0604030504040204" pitchFamily="50" charset="-128"/>
              <a:cs typeface="Segoe UI" panose="020B0502040204020203" pitchFamily="34" charset="0"/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0" y="588936"/>
            <a:ext cx="12192000" cy="54000"/>
          </a:xfrm>
          <a:prstGeom prst="rect">
            <a:avLst/>
          </a:prstGeom>
          <a:gradFill flip="none" rotWithShape="1">
            <a:gsLst>
              <a:gs pos="0">
                <a:srgbClr val="0071B9">
                  <a:tint val="66000"/>
                  <a:satMod val="160000"/>
                </a:srgbClr>
              </a:gs>
              <a:gs pos="37000">
                <a:srgbClr val="0071B9">
                  <a:tint val="44500"/>
                  <a:satMod val="160000"/>
                </a:srgbClr>
              </a:gs>
              <a:gs pos="100000">
                <a:srgbClr val="CDDAF1">
                  <a:alpha val="0"/>
                </a:srgbClr>
              </a:gs>
              <a:gs pos="62000">
                <a:srgbClr val="0071B9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305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78" r:id="rId2"/>
    <p:sldLayoutId id="214748367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E7120DD-BB54-42FC-8CA1-AA49B93AAF63}"/>
              </a:ext>
            </a:extLst>
          </p:cNvPr>
          <p:cNvSpPr/>
          <p:nvPr/>
        </p:nvSpPr>
        <p:spPr>
          <a:xfrm>
            <a:off x="-9047" y="0"/>
            <a:ext cx="12201045" cy="6893375"/>
          </a:xfrm>
          <a:prstGeom prst="rect">
            <a:avLst/>
          </a:prstGeom>
          <a:solidFill>
            <a:srgbClr val="0071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819" indent="-457819" algn="ctr" defTabSz="914156">
              <a:defRPr/>
            </a:pPr>
            <a:r>
              <a:rPr kumimoji="1" lang="en-US" altLang="ja-JP" sz="4400" b="1" dirty="0">
                <a:solidFill>
                  <a:srgbClr val="FFFF00"/>
                </a:solidFill>
                <a:latin typeface="Helvetica"/>
                <a:ea typeface="Meiryo UI"/>
              </a:rPr>
              <a:t> </a:t>
            </a:r>
            <a:endParaRPr kumimoji="1" lang="ja-JP" altLang="en-US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41896" y="1691571"/>
            <a:ext cx="11899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5400" b="1" dirty="0">
                <a:solidFill>
                  <a:srgbClr val="FFFF00"/>
                </a:solidFill>
                <a:latin typeface="Helvetica"/>
                <a:ea typeface="Meiryo UI"/>
              </a:rPr>
              <a:t>EFEM Log Viewer</a:t>
            </a:r>
            <a:endParaRPr kumimoji="1" lang="en-US" altLang="ja-JP" sz="5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Helvetica"/>
              <a:ea typeface="Meiryo UI"/>
              <a:cs typeface="+mn-cs"/>
            </a:endParaRPr>
          </a:p>
        </p:txBody>
      </p:sp>
      <p:pic>
        <p:nvPicPr>
          <p:cNvPr id="7" name="図 17">
            <a:extLst>
              <a:ext uri="{FF2B5EF4-FFF2-40B4-BE49-F238E27FC236}">
                <a16:creationId xmlns:a16="http://schemas.microsoft.com/office/drawing/2014/main" id="{A6BE493A-BD0A-4019-B69A-F695D5E7C6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5406" y="5582504"/>
            <a:ext cx="1897472" cy="288881"/>
          </a:xfrm>
          <a:prstGeom prst="rect">
            <a:avLst/>
          </a:prstGeom>
        </p:spPr>
      </p:pic>
      <p:cxnSp>
        <p:nvCxnSpPr>
          <p:cNvPr id="9" name="直線コネクタ 77">
            <a:extLst>
              <a:ext uri="{FF2B5EF4-FFF2-40B4-BE49-F238E27FC236}">
                <a16:creationId xmlns:a16="http://schemas.microsoft.com/office/drawing/2014/main" id="{D1AB0DCE-E14B-45B0-8BFE-7579889CC56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161142" y="2636912"/>
            <a:ext cx="9906000" cy="0"/>
          </a:xfrm>
          <a:prstGeom prst="line">
            <a:avLst/>
          </a:prstGeom>
          <a:noFill/>
          <a:ln w="3810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線コネクタ 139">
            <a:extLst>
              <a:ext uri="{FF2B5EF4-FFF2-40B4-BE49-F238E27FC236}">
                <a16:creationId xmlns:a16="http://schemas.microsoft.com/office/drawing/2014/main" id="{585A4917-DC5B-488C-9F9D-41670B46A16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161142" y="4540787"/>
            <a:ext cx="9906000" cy="0"/>
          </a:xfrm>
          <a:prstGeom prst="line">
            <a:avLst/>
          </a:prstGeom>
          <a:noFill/>
          <a:ln w="3810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1" name="図 125">
            <a:extLst>
              <a:ext uri="{FF2B5EF4-FFF2-40B4-BE49-F238E27FC236}">
                <a16:creationId xmlns:a16="http://schemas.microsoft.com/office/drawing/2014/main" id="{4FF1B1AD-4276-42A2-8ED2-830356C75FA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368" y="5017455"/>
            <a:ext cx="1979016" cy="1285417"/>
          </a:xfrm>
          <a:prstGeom prst="rect">
            <a:avLst/>
          </a:prstGeom>
        </p:spPr>
      </p:pic>
      <p:sp>
        <p:nvSpPr>
          <p:cNvPr id="12" name="テキスト ボックス 2">
            <a:extLst>
              <a:ext uri="{FF2B5EF4-FFF2-40B4-BE49-F238E27FC236}">
                <a16:creationId xmlns:a16="http://schemas.microsoft.com/office/drawing/2014/main" id="{41C6F501-EFD7-459C-B3BF-B18DC4AAA144}"/>
              </a:ext>
            </a:extLst>
          </p:cNvPr>
          <p:cNvSpPr txBox="1"/>
          <p:nvPr/>
        </p:nvSpPr>
        <p:spPr>
          <a:xfrm>
            <a:off x="10729867" y="99659"/>
            <a:ext cx="146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2025/</a:t>
            </a:r>
            <a:r>
              <a:rPr lang="en-US" altLang="ja-JP" dirty="0">
                <a:solidFill>
                  <a:prstClr val="white"/>
                </a:solidFill>
                <a:latin typeface="Segoe UI"/>
                <a:ea typeface="メイリオ"/>
              </a:rPr>
              <a:t>02/10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AEA342-C6B6-63EE-22B9-CD2C45C90C35}"/>
              </a:ext>
            </a:extLst>
          </p:cNvPr>
          <p:cNvSpPr txBox="1"/>
          <p:nvPr/>
        </p:nvSpPr>
        <p:spPr>
          <a:xfrm>
            <a:off x="3038993" y="2820375"/>
            <a:ext cx="610496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819" indent="-457819" algn="ctr" defTabSz="914156">
              <a:defRPr/>
            </a:pPr>
            <a:r>
              <a:rPr lang="en-US" altLang="ko-KR" sz="4800" b="1" dirty="0">
                <a:solidFill>
                  <a:schemeClr val="bg1"/>
                </a:solidFill>
                <a:latin typeface="Helvetica"/>
                <a:ea typeface="Meiryo UI"/>
              </a:rPr>
              <a:t>EFEM Log Viewer Manual</a:t>
            </a:r>
            <a:endParaRPr kumimoji="1" lang="en-US" altLang="ko-KR" sz="4800" b="1" dirty="0">
              <a:solidFill>
                <a:schemeClr val="bg1"/>
              </a:solidFill>
              <a:latin typeface="Helvetica"/>
              <a:ea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345388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39D69-6CB9-257A-A727-DDDF3C945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>
            <a:extLst>
              <a:ext uri="{FF2B5EF4-FFF2-40B4-BE49-F238E27FC236}">
                <a16:creationId xmlns:a16="http://schemas.microsoft.com/office/drawing/2014/main" id="{212BC29B-0278-DD4D-10C8-915DD1BBF781}"/>
              </a:ext>
            </a:extLst>
          </p:cNvPr>
          <p:cNvSpPr>
            <a:spLocks noGrp="1"/>
          </p:cNvSpPr>
          <p:nvPr/>
        </p:nvSpPr>
        <p:spPr>
          <a:xfrm>
            <a:off x="56120" y="36811"/>
            <a:ext cx="11655982" cy="607399"/>
          </a:xfr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>
                <a:solidFill>
                  <a:srgbClr val="0071B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1. MC Log Analysis </a:t>
            </a:r>
            <a:r>
              <a:rPr lang="ko-KR" altLang="en-US" sz="24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창 실행</a:t>
            </a:r>
            <a:endParaRPr kumimoji="1" lang="en-US" altLang="ja-JP" sz="24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45462C-FC84-5DFF-AF4F-AAD7198ABB95}"/>
              </a:ext>
            </a:extLst>
          </p:cNvPr>
          <p:cNvSpPr txBox="1"/>
          <p:nvPr/>
        </p:nvSpPr>
        <p:spPr>
          <a:xfrm>
            <a:off x="136335" y="708726"/>
            <a:ext cx="11919329" cy="524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50000"/>
              </a:lnSpc>
            </a:pPr>
            <a:r>
              <a:rPr lang="en-US" altLang="ko-KR" sz="1000" b="1" dirty="0">
                <a:solidFill>
                  <a:srgbClr val="0071B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1.</a:t>
            </a:r>
            <a:r>
              <a:rPr lang="ko-KR" altLang="en-US" sz="1000" b="1" dirty="0">
                <a:solidFill>
                  <a:srgbClr val="0071B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b="1" dirty="0">
                <a:solidFill>
                  <a:srgbClr val="0071B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MC</a:t>
            </a:r>
            <a:r>
              <a:rPr lang="ko-KR" altLang="en-US" sz="1000" b="1" dirty="0">
                <a:solidFill>
                  <a:srgbClr val="0071B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b="1" dirty="0">
                <a:solidFill>
                  <a:srgbClr val="0071B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Log</a:t>
            </a:r>
            <a:r>
              <a:rPr lang="ko-KR" altLang="en-US" sz="1000" b="1" dirty="0">
                <a:solidFill>
                  <a:srgbClr val="0071B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b="1" dirty="0">
                <a:solidFill>
                  <a:srgbClr val="0071B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Analysis </a:t>
            </a:r>
            <a:r>
              <a:rPr lang="ko-KR" altLang="en-US" sz="1000" b="1" dirty="0">
                <a:solidFill>
                  <a:srgbClr val="0071B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창 열기</a:t>
            </a:r>
            <a:endParaRPr lang="en-US" altLang="ko-KR" sz="1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latinLnBrk="1">
              <a:lnSpc>
                <a:spcPct val="150000"/>
              </a:lnSpc>
            </a:pP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1) RORZE_LOG.exe </a:t>
            </a:r>
            <a:r>
              <a:rPr lang="ko-KR" altLang="en-US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실행 후</a:t>
            </a: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[MC Log Analysis] </a:t>
            </a:r>
            <a:r>
              <a:rPr lang="ko-KR" altLang="en-US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버튼 클릭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1187B3-E026-4C0B-1B40-5BD2FADB8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32" y="1372258"/>
            <a:ext cx="7487695" cy="422016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0F7AAF8-A497-4713-B0E5-6430EE3713CC}"/>
              </a:ext>
            </a:extLst>
          </p:cNvPr>
          <p:cNvSpPr/>
          <p:nvPr/>
        </p:nvSpPr>
        <p:spPr>
          <a:xfrm>
            <a:off x="3284220" y="3558540"/>
            <a:ext cx="1958340" cy="4419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05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2F947-0F65-B52D-1048-2AD50F130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BCC6AA7F-2A50-90B5-8CB5-A1CF0801B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99" y="1716197"/>
            <a:ext cx="6752533" cy="4059763"/>
          </a:xfrm>
          <a:prstGeom prst="rect">
            <a:avLst/>
          </a:prstGeom>
        </p:spPr>
      </p:pic>
      <p:sp>
        <p:nvSpPr>
          <p:cNvPr id="12" name="タイトル 1">
            <a:extLst>
              <a:ext uri="{FF2B5EF4-FFF2-40B4-BE49-F238E27FC236}">
                <a16:creationId xmlns:a16="http://schemas.microsoft.com/office/drawing/2014/main" id="{E9002A3C-80BE-61B8-AF1F-97694642371F}"/>
              </a:ext>
            </a:extLst>
          </p:cNvPr>
          <p:cNvSpPr>
            <a:spLocks noGrp="1"/>
          </p:cNvSpPr>
          <p:nvPr/>
        </p:nvSpPr>
        <p:spPr>
          <a:xfrm>
            <a:off x="56120" y="36811"/>
            <a:ext cx="11655982" cy="607399"/>
          </a:xfr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>
                <a:solidFill>
                  <a:srgbClr val="0071B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2. MC Log </a:t>
            </a:r>
            <a:r>
              <a:rPr lang="ko-KR" altLang="en-US" sz="24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분석</a:t>
            </a:r>
            <a:endParaRPr kumimoji="1" lang="en-US" altLang="ja-JP" sz="24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CD06B8-F2CA-69BC-86F2-581B2406D6A6}"/>
              </a:ext>
            </a:extLst>
          </p:cNvPr>
          <p:cNvSpPr txBox="1"/>
          <p:nvPr/>
        </p:nvSpPr>
        <p:spPr>
          <a:xfrm>
            <a:off x="136335" y="708726"/>
            <a:ext cx="11919329" cy="755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50000"/>
              </a:lnSpc>
            </a:pPr>
            <a:r>
              <a:rPr lang="en-US" altLang="ko-KR" sz="1000" b="1" dirty="0">
                <a:solidFill>
                  <a:srgbClr val="0071B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1.</a:t>
            </a:r>
            <a:r>
              <a:rPr lang="ko-KR" altLang="en-US" sz="1000" b="1" dirty="0">
                <a:solidFill>
                  <a:srgbClr val="0071B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b="1" dirty="0">
                <a:solidFill>
                  <a:srgbClr val="0071B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MC</a:t>
            </a:r>
            <a:r>
              <a:rPr lang="ko-KR" altLang="en-US" sz="1000" b="1" dirty="0">
                <a:solidFill>
                  <a:srgbClr val="0071B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b="1" dirty="0">
                <a:solidFill>
                  <a:srgbClr val="0071B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Log</a:t>
            </a:r>
            <a:r>
              <a:rPr lang="ko-KR" altLang="en-US" sz="1000" b="1" dirty="0">
                <a:solidFill>
                  <a:srgbClr val="0071B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열기</a:t>
            </a:r>
            <a:endParaRPr lang="en-US" altLang="ko-KR" sz="1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latinLnBrk="1">
              <a:lnSpc>
                <a:spcPct val="150000"/>
              </a:lnSpc>
            </a:pP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1) </a:t>
            </a:r>
            <a:r>
              <a:rPr lang="en-US" altLang="ko-KR" sz="10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MCLogView</a:t>
            </a: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창에서</a:t>
            </a: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, [Log Open] </a:t>
            </a:r>
            <a:r>
              <a:rPr lang="ko-KR" altLang="en-US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버튼 클릭</a:t>
            </a:r>
            <a:endParaRPr lang="en-US" altLang="ko-KR" sz="1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latinLnBrk="1">
              <a:lnSpc>
                <a:spcPct val="150000"/>
              </a:lnSpc>
            </a:pP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2) </a:t>
            </a:r>
            <a:r>
              <a:rPr lang="ko-KR" altLang="en-US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분석할 </a:t>
            </a:r>
            <a:r>
              <a:rPr lang="en-US" altLang="ko-KR" sz="10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MC_Log</a:t>
            </a: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선택 </a:t>
            </a: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다중 선택 가능</a:t>
            </a: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ADAA59B-F0AB-71E0-A455-9943383FC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9535" y="2006336"/>
            <a:ext cx="5303066" cy="321845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1D4EED4-ECFF-E254-469B-D222E8C99A2B}"/>
              </a:ext>
            </a:extLst>
          </p:cNvPr>
          <p:cNvSpPr/>
          <p:nvPr/>
        </p:nvSpPr>
        <p:spPr>
          <a:xfrm>
            <a:off x="379720" y="2006336"/>
            <a:ext cx="777240" cy="2644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FB00463-A5CB-EFE2-3702-84C8664BAC9B}"/>
              </a:ext>
            </a:extLst>
          </p:cNvPr>
          <p:cNvSpPr/>
          <p:nvPr/>
        </p:nvSpPr>
        <p:spPr>
          <a:xfrm>
            <a:off x="1249681" y="2047504"/>
            <a:ext cx="909736" cy="22325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446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B7C97-AE30-D2AD-1019-ED79373F1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>
            <a:extLst>
              <a:ext uri="{FF2B5EF4-FFF2-40B4-BE49-F238E27FC236}">
                <a16:creationId xmlns:a16="http://schemas.microsoft.com/office/drawing/2014/main" id="{201DC505-1CC1-6DBA-BE92-AE1936E60D9B}"/>
              </a:ext>
            </a:extLst>
          </p:cNvPr>
          <p:cNvSpPr>
            <a:spLocks noGrp="1"/>
          </p:cNvSpPr>
          <p:nvPr/>
        </p:nvSpPr>
        <p:spPr>
          <a:xfrm>
            <a:off x="56120" y="36811"/>
            <a:ext cx="11655982" cy="607399"/>
          </a:xfr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>
                <a:solidFill>
                  <a:srgbClr val="0071B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2. MC Log </a:t>
            </a:r>
            <a:r>
              <a:rPr lang="ko-KR" altLang="en-US" sz="24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분석</a:t>
            </a:r>
            <a:endParaRPr kumimoji="1" lang="en-US" altLang="ja-JP" sz="24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81FA75-7890-E68C-A6E9-B432D7228550}"/>
              </a:ext>
            </a:extLst>
          </p:cNvPr>
          <p:cNvSpPr txBox="1"/>
          <p:nvPr/>
        </p:nvSpPr>
        <p:spPr>
          <a:xfrm>
            <a:off x="136335" y="708726"/>
            <a:ext cx="11919329" cy="1216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50000"/>
              </a:lnSpc>
            </a:pPr>
            <a:r>
              <a:rPr lang="en-US" altLang="ko-KR" sz="1000" b="1" dirty="0">
                <a:solidFill>
                  <a:srgbClr val="0071B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2.</a:t>
            </a:r>
            <a:r>
              <a:rPr lang="ko-KR" altLang="en-US" sz="1000" b="1" dirty="0">
                <a:solidFill>
                  <a:srgbClr val="0071B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b="1" dirty="0">
                <a:solidFill>
                  <a:srgbClr val="0071B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MC</a:t>
            </a:r>
            <a:r>
              <a:rPr lang="ko-KR" altLang="en-US" sz="1000" b="1" dirty="0">
                <a:solidFill>
                  <a:srgbClr val="0071B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b="1" dirty="0">
                <a:solidFill>
                  <a:srgbClr val="0071B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Log</a:t>
            </a:r>
            <a:r>
              <a:rPr lang="ko-KR" altLang="en-US" sz="1000" b="1" dirty="0">
                <a:solidFill>
                  <a:srgbClr val="0071B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기능</a:t>
            </a:r>
            <a:endParaRPr lang="en-US" altLang="ko-KR" sz="1000" b="1" dirty="0">
              <a:solidFill>
                <a:srgbClr val="0071B9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latinLnBrk="1">
              <a:lnSpc>
                <a:spcPct val="150000"/>
              </a:lnSpc>
            </a:pP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1) Filtering </a:t>
            </a:r>
            <a:r>
              <a:rPr lang="ko-KR" altLang="en-US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기능</a:t>
            </a:r>
            <a:endParaRPr lang="en-US" altLang="ko-KR" sz="1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latinLnBrk="1">
              <a:lnSpc>
                <a:spcPct val="150000"/>
              </a:lnSpc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- Type : Send/Received Filter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latinLnBrk="1">
              <a:lnSpc>
                <a:spcPct val="150000"/>
              </a:lnSpc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- Message Filter</a:t>
            </a:r>
          </a:p>
          <a:p>
            <a:pPr algn="l" latinLnBrk="1">
              <a:lnSpc>
                <a:spcPct val="150000"/>
              </a:lnSpc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- Command Filter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BA4CD5-2854-F286-B29F-1B2DA60C7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929" y="1061815"/>
            <a:ext cx="7516831" cy="451927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23910C-ED1C-9F60-330C-2DBB30DCF3E1}"/>
              </a:ext>
            </a:extLst>
          </p:cNvPr>
          <p:cNvSpPr/>
          <p:nvPr/>
        </p:nvSpPr>
        <p:spPr>
          <a:xfrm>
            <a:off x="2811780" y="1925469"/>
            <a:ext cx="1104900" cy="2614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18C6CB-DC9C-6657-C7B5-DFBF45CBF24A}"/>
              </a:ext>
            </a:extLst>
          </p:cNvPr>
          <p:cNvSpPr/>
          <p:nvPr/>
        </p:nvSpPr>
        <p:spPr>
          <a:xfrm>
            <a:off x="3916680" y="1930698"/>
            <a:ext cx="4137660" cy="2614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486DCD-D26F-53D4-6D2D-610ED3EE2401}"/>
              </a:ext>
            </a:extLst>
          </p:cNvPr>
          <p:cNvSpPr/>
          <p:nvPr/>
        </p:nvSpPr>
        <p:spPr>
          <a:xfrm>
            <a:off x="2811780" y="2210549"/>
            <a:ext cx="7254240" cy="5785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5577CA16-42E3-DF45-2A6E-88862492FBAD}"/>
              </a:ext>
            </a:extLst>
          </p:cNvPr>
          <p:cNvSpPr/>
          <p:nvPr/>
        </p:nvSpPr>
        <p:spPr>
          <a:xfrm>
            <a:off x="3615690" y="1527945"/>
            <a:ext cx="1413510" cy="220980"/>
          </a:xfrm>
          <a:prstGeom prst="wedgeRoundRectCallout">
            <a:avLst>
              <a:gd name="adj1" fmla="val -47787"/>
              <a:gd name="adj2" fmla="val 124569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Type Filter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말풍선: 모서리가 둥근 사각형 15">
            <a:extLst>
              <a:ext uri="{FF2B5EF4-FFF2-40B4-BE49-F238E27FC236}">
                <a16:creationId xmlns:a16="http://schemas.microsoft.com/office/drawing/2014/main" id="{6C2B14C2-4D61-354F-D889-D609C41B2830}"/>
              </a:ext>
            </a:extLst>
          </p:cNvPr>
          <p:cNvSpPr/>
          <p:nvPr/>
        </p:nvSpPr>
        <p:spPr>
          <a:xfrm>
            <a:off x="5467350" y="1527945"/>
            <a:ext cx="1413510" cy="220980"/>
          </a:xfrm>
          <a:prstGeom prst="wedgeRoundRectCallout">
            <a:avLst>
              <a:gd name="adj1" fmla="val -47787"/>
              <a:gd name="adj2" fmla="val 124569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Message Filter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말풍선: 모서리가 둥근 사각형 16">
            <a:extLst>
              <a:ext uri="{FF2B5EF4-FFF2-40B4-BE49-F238E27FC236}">
                <a16:creationId xmlns:a16="http://schemas.microsoft.com/office/drawing/2014/main" id="{37090BFB-3790-56BC-A457-0C789764C909}"/>
              </a:ext>
            </a:extLst>
          </p:cNvPr>
          <p:cNvSpPr/>
          <p:nvPr/>
        </p:nvSpPr>
        <p:spPr>
          <a:xfrm>
            <a:off x="8509336" y="1787249"/>
            <a:ext cx="1413510" cy="220980"/>
          </a:xfrm>
          <a:prstGeom prst="wedgeRoundRectCallout">
            <a:avLst>
              <a:gd name="adj1" fmla="val -47787"/>
              <a:gd name="adj2" fmla="val 124569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Command Filter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305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7A00E-76E9-347A-18DC-504435488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>
            <a:extLst>
              <a:ext uri="{FF2B5EF4-FFF2-40B4-BE49-F238E27FC236}">
                <a16:creationId xmlns:a16="http://schemas.microsoft.com/office/drawing/2014/main" id="{35E91A5B-F698-4586-E1F7-801AF90B9C46}"/>
              </a:ext>
            </a:extLst>
          </p:cNvPr>
          <p:cNvSpPr>
            <a:spLocks noGrp="1"/>
          </p:cNvSpPr>
          <p:nvPr/>
        </p:nvSpPr>
        <p:spPr>
          <a:xfrm>
            <a:off x="56120" y="36811"/>
            <a:ext cx="11655982" cy="607399"/>
          </a:xfr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>
                <a:solidFill>
                  <a:srgbClr val="0071B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2. MC Log </a:t>
            </a:r>
            <a:r>
              <a:rPr lang="ko-KR" altLang="en-US" sz="24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분석</a:t>
            </a:r>
            <a:endParaRPr kumimoji="1" lang="en-US" altLang="ja-JP" sz="24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5C2107-04A3-7061-7890-4556363259A6}"/>
              </a:ext>
            </a:extLst>
          </p:cNvPr>
          <p:cNvSpPr txBox="1"/>
          <p:nvPr/>
        </p:nvSpPr>
        <p:spPr>
          <a:xfrm>
            <a:off x="136335" y="708726"/>
            <a:ext cx="11919329" cy="755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50000"/>
              </a:lnSpc>
            </a:pPr>
            <a:r>
              <a:rPr lang="en-US" altLang="ko-KR" sz="1000" b="1" dirty="0">
                <a:solidFill>
                  <a:srgbClr val="0071B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2.</a:t>
            </a:r>
            <a:r>
              <a:rPr lang="ko-KR" altLang="en-US" sz="1000" b="1" dirty="0">
                <a:solidFill>
                  <a:srgbClr val="0071B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b="1" dirty="0">
                <a:solidFill>
                  <a:srgbClr val="0071B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MC</a:t>
            </a:r>
            <a:r>
              <a:rPr lang="ko-KR" altLang="en-US" sz="1000" b="1" dirty="0">
                <a:solidFill>
                  <a:srgbClr val="0071B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b="1" dirty="0">
                <a:solidFill>
                  <a:srgbClr val="0071B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Log</a:t>
            </a:r>
            <a:r>
              <a:rPr lang="ko-KR" altLang="en-US" sz="1000" b="1" dirty="0">
                <a:solidFill>
                  <a:srgbClr val="0071B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기능</a:t>
            </a:r>
            <a:endParaRPr lang="en-US" altLang="ko-KR" sz="1000" b="1" dirty="0">
              <a:solidFill>
                <a:srgbClr val="0071B9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latinLnBrk="1">
              <a:lnSpc>
                <a:spcPct val="150000"/>
              </a:lnSpc>
            </a:pP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2) Search </a:t>
            </a:r>
            <a:r>
              <a:rPr lang="ko-KR" altLang="en-US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기능</a:t>
            </a:r>
            <a:endParaRPr lang="en-US" altLang="ko-KR" sz="1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latinLnBrk="1">
              <a:lnSpc>
                <a:spcPct val="150000"/>
              </a:lnSpc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- Data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에서 원하는 문자를 포함하는 로그 추출 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7D0EC5-5DDB-F128-50B7-65C288A44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769" y="1637894"/>
            <a:ext cx="6922471" cy="416193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09D9D31-0A27-2263-2A06-F1895182897E}"/>
              </a:ext>
            </a:extLst>
          </p:cNvPr>
          <p:cNvSpPr/>
          <p:nvPr/>
        </p:nvSpPr>
        <p:spPr>
          <a:xfrm>
            <a:off x="1474769" y="3224009"/>
            <a:ext cx="1832311" cy="20499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619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C6CFC-F248-60F6-3B12-30C5D2421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EC207FB-A78C-30E9-9163-06B787C80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769" y="1616951"/>
            <a:ext cx="7189171" cy="4322279"/>
          </a:xfrm>
          <a:prstGeom prst="rect">
            <a:avLst/>
          </a:prstGeom>
        </p:spPr>
      </p:pic>
      <p:sp>
        <p:nvSpPr>
          <p:cNvPr id="12" name="タイトル 1">
            <a:extLst>
              <a:ext uri="{FF2B5EF4-FFF2-40B4-BE49-F238E27FC236}">
                <a16:creationId xmlns:a16="http://schemas.microsoft.com/office/drawing/2014/main" id="{CD75B241-46DD-4587-4B4A-53A8AF68E879}"/>
              </a:ext>
            </a:extLst>
          </p:cNvPr>
          <p:cNvSpPr>
            <a:spLocks noGrp="1"/>
          </p:cNvSpPr>
          <p:nvPr/>
        </p:nvSpPr>
        <p:spPr>
          <a:xfrm>
            <a:off x="56120" y="36811"/>
            <a:ext cx="11655982" cy="607399"/>
          </a:xfr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3200" b="1" kern="1200">
                <a:solidFill>
                  <a:srgbClr val="0071B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2. MC Log </a:t>
            </a:r>
            <a:r>
              <a:rPr lang="ko-KR" altLang="en-US" sz="2400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분석</a:t>
            </a:r>
            <a:endParaRPr kumimoji="1" lang="en-US" altLang="ja-JP" sz="2400" b="1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129FB2-FA9B-2629-A821-236CDE5FB8FE}"/>
              </a:ext>
            </a:extLst>
          </p:cNvPr>
          <p:cNvSpPr txBox="1"/>
          <p:nvPr/>
        </p:nvSpPr>
        <p:spPr>
          <a:xfrm>
            <a:off x="136335" y="708726"/>
            <a:ext cx="11919329" cy="755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ct val="150000"/>
              </a:lnSpc>
            </a:pPr>
            <a:r>
              <a:rPr lang="en-US" altLang="ko-KR" sz="1000" b="1" dirty="0">
                <a:solidFill>
                  <a:srgbClr val="0071B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2.</a:t>
            </a:r>
            <a:r>
              <a:rPr lang="ko-KR" altLang="en-US" sz="1000" b="1" dirty="0">
                <a:solidFill>
                  <a:srgbClr val="0071B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b="1" dirty="0">
                <a:solidFill>
                  <a:srgbClr val="0071B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MC</a:t>
            </a:r>
            <a:r>
              <a:rPr lang="ko-KR" altLang="en-US" sz="1000" b="1" dirty="0">
                <a:solidFill>
                  <a:srgbClr val="0071B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000" b="1" dirty="0">
                <a:solidFill>
                  <a:srgbClr val="0071B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Log</a:t>
            </a:r>
            <a:r>
              <a:rPr lang="ko-KR" altLang="en-US" sz="1000" b="1" dirty="0">
                <a:solidFill>
                  <a:srgbClr val="0071B9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기능</a:t>
            </a:r>
            <a:endParaRPr lang="en-US" altLang="ko-KR" sz="1000" b="1" dirty="0">
              <a:solidFill>
                <a:srgbClr val="0071B9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latinLnBrk="1">
              <a:lnSpc>
                <a:spcPct val="150000"/>
              </a:lnSpc>
            </a:pPr>
            <a:r>
              <a:rPr lang="en-US" altLang="ko-KR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3) Load/Unload </a:t>
            </a:r>
            <a:r>
              <a:rPr lang="ko-KR" altLang="en-US" sz="10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경과 시간 계산</a:t>
            </a:r>
            <a:endParaRPr lang="en-US" altLang="ko-KR" sz="10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latinLnBrk="1">
              <a:lnSpc>
                <a:spcPct val="150000"/>
              </a:lnSpc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- Elapsed Time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을 통해서 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Load/Unload 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시간 계산이 가능합니다</a:t>
            </a: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ko-KR" altLang="en-US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US" altLang="ko-KR"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5F08FA0-01D3-7015-B6C4-2000AE425936}"/>
              </a:ext>
            </a:extLst>
          </p:cNvPr>
          <p:cNvSpPr/>
          <p:nvPr/>
        </p:nvSpPr>
        <p:spPr>
          <a:xfrm>
            <a:off x="3989369" y="3483089"/>
            <a:ext cx="582631" cy="23919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270822"/>
      </p:ext>
    </p:extLst>
  </p:cSld>
  <p:clrMapOvr>
    <a:masterClrMapping/>
  </p:clrMapOvr>
</p:sld>
</file>

<file path=ppt/theme/theme1.xml><?xml version="1.0" encoding="utf-8"?>
<a:theme xmlns:a="http://schemas.openxmlformats.org/drawingml/2006/main" name="2_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LVAC Official template 2018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kumimoji="1" dirty="0" smtClean="0">
            <a:latin typeface="Segoe UI" panose="020B0502040204020203" pitchFamily="34" charset="0"/>
            <a:ea typeface="メイリオ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6b2306d-3fe7-4674-b8d8-4b8a5cf96c29">
      <Terms xmlns="http://schemas.microsoft.com/office/infopath/2007/PartnerControls"/>
    </lcf76f155ced4ddcb4097134ff3c332f>
    <TaxCatchAll xmlns="656af8f9-16da-47e5-940a-aaa68a15e68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D635E4E42279FB44AA5BB15744B3D8A9" ma:contentTypeVersion="15" ma:contentTypeDescription="새 문서를 만듭니다." ma:contentTypeScope="" ma:versionID="e832ebe97aa2c67a69abc0da5b35e113">
  <xsd:schema xmlns:xsd="http://www.w3.org/2001/XMLSchema" xmlns:xs="http://www.w3.org/2001/XMLSchema" xmlns:p="http://schemas.microsoft.com/office/2006/metadata/properties" xmlns:ns2="16b2306d-3fe7-4674-b8d8-4b8a5cf96c29" xmlns:ns3="656af8f9-16da-47e5-940a-aaa68a15e68b" targetNamespace="http://schemas.microsoft.com/office/2006/metadata/properties" ma:root="true" ma:fieldsID="b03221847841c00486b6f4b84aed9097" ns2:_="" ns3:_="">
    <xsd:import namespace="16b2306d-3fe7-4674-b8d8-4b8a5cf96c29"/>
    <xsd:import namespace="656af8f9-16da-47e5-940a-aaa68a15e6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b2306d-3fe7-4674-b8d8-4b8a5cf96c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이미지 태그" ma:readOnly="false" ma:fieldId="{5cf76f15-5ced-4ddc-b409-7134ff3c332f}" ma:taxonomyMulti="true" ma:sspId="7a182c49-2d81-45b4-83d3-8eda5e800bf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6af8f9-16da-47e5-940a-aaa68a15e68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cac6748-1a88-4142-a59e-452775576d85}" ma:internalName="TaxCatchAll" ma:showField="CatchAllData" ma:web="656af8f9-16da-47e5-940a-aaa68a15e68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8265661-7039-4128-A0F8-CA018EC037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1B1B35-F51F-45E4-BB94-FB7F92336D07}">
  <ds:schemaRefs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16b2306d-3fe7-4674-b8d8-4b8a5cf96c29"/>
    <ds:schemaRef ds:uri="656af8f9-16da-47e5-940a-aaa68a15e68b"/>
  </ds:schemaRefs>
</ds:datastoreItem>
</file>

<file path=customXml/itemProps3.xml><?xml version="1.0" encoding="utf-8"?>
<ds:datastoreItem xmlns:ds="http://schemas.openxmlformats.org/officeDocument/2006/customXml" ds:itemID="{30E1839F-62E8-4B07-9000-5519574838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b2306d-3fe7-4674-b8d8-4b8a5cf96c29"/>
    <ds:schemaRef ds:uri="656af8f9-16da-47e5-940a-aaa68a15e6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31461</TotalTime>
  <Words>175</Words>
  <Application>Microsoft Office PowerPoint</Application>
  <PresentationFormat>와이드스크린</PresentationFormat>
  <Paragraphs>34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Meiryo UI</vt:lpstr>
      <vt:lpstr>游ゴシック</vt:lpstr>
      <vt:lpstr>Malgun Gothic</vt:lpstr>
      <vt:lpstr>Arial</vt:lpstr>
      <vt:lpstr>Calibri</vt:lpstr>
      <vt:lpstr>Helvetica</vt:lpstr>
      <vt:lpstr>Segoe UI</vt:lpstr>
      <vt:lpstr>2_デザインの設定</vt:lpstr>
      <vt:lpstr>1_デザインの設定</vt:lpstr>
      <vt:lpstr>デザインの設定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株式会社 アルバック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ULVAC Corporate Presentation_FY2018_v1.1</dc:title>
  <dc:creator>蒋 自由</dc:creator>
  <dc:description>ルール</dc:description>
  <cp:lastModifiedBy>jeong ui-gwon(鄭 義權)</cp:lastModifiedBy>
  <cp:revision>2171</cp:revision>
  <cp:lastPrinted>2020-03-04T10:32:21Z</cp:lastPrinted>
  <dcterms:created xsi:type="dcterms:W3CDTF">2018-07-31T07:15:26Z</dcterms:created>
  <dcterms:modified xsi:type="dcterms:W3CDTF">2025-06-13T07:25:59Z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ULVAC Corporate Presentation_FY2018_v1.1</vt:lpwstr>
  </property>
  <property fmtid="{D5CDD505-2E9C-101B-9397-08002B2CF9AE}" pid="3" name="SlideDescription">
    <vt:lpwstr>ルール</vt:lpwstr>
  </property>
  <property fmtid="{D5CDD505-2E9C-101B-9397-08002B2CF9AE}" pid="4" name="NSCPROP_SA">
    <vt:lpwstr>C:\Users\42016019.ULVACKOREA\Documents\CoolMessenger Files\Received Files\ULVAC+Corporate+Presentation+template_FY2018.pptx</vt:lpwstr>
  </property>
  <property fmtid="{D5CDD505-2E9C-101B-9397-08002B2CF9AE}" pid="5" name="ContentTypeId">
    <vt:lpwstr>0x010100D635E4E42279FB44AA5BB15744B3D8A9</vt:lpwstr>
  </property>
</Properties>
</file>