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</p:sldMasterIdLst>
  <p:notesMasterIdLst>
    <p:notesMasterId r:id="rId39"/>
  </p:notesMasterIdLst>
  <p:sldIdLst>
    <p:sldId id="282" r:id="rId5"/>
    <p:sldId id="258" r:id="rId6"/>
    <p:sldId id="295" r:id="rId7"/>
    <p:sldId id="296" r:id="rId8"/>
    <p:sldId id="298" r:id="rId9"/>
    <p:sldId id="297" r:id="rId10"/>
    <p:sldId id="299" r:id="rId11"/>
    <p:sldId id="300" r:id="rId12"/>
    <p:sldId id="302" r:id="rId13"/>
    <p:sldId id="301" r:id="rId14"/>
    <p:sldId id="303" r:id="rId15"/>
    <p:sldId id="305" r:id="rId16"/>
    <p:sldId id="324" r:id="rId17"/>
    <p:sldId id="325" r:id="rId18"/>
    <p:sldId id="326" r:id="rId19"/>
    <p:sldId id="327" r:id="rId20"/>
    <p:sldId id="319" r:id="rId21"/>
    <p:sldId id="317" r:id="rId22"/>
    <p:sldId id="314" r:id="rId23"/>
    <p:sldId id="306" r:id="rId24"/>
    <p:sldId id="328" r:id="rId25"/>
    <p:sldId id="318" r:id="rId26"/>
    <p:sldId id="320" r:id="rId27"/>
    <p:sldId id="321" r:id="rId28"/>
    <p:sldId id="322" r:id="rId29"/>
    <p:sldId id="323" r:id="rId30"/>
    <p:sldId id="329" r:id="rId31"/>
    <p:sldId id="313" r:id="rId32"/>
    <p:sldId id="331" r:id="rId33"/>
    <p:sldId id="332" r:id="rId34"/>
    <p:sldId id="311" r:id="rId35"/>
    <p:sldId id="334" r:id="rId36"/>
    <p:sldId id="335" r:id="rId37"/>
    <p:sldId id="270" r:id="rId3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94E2ABA-A18D-4A5D-ADC1-0E47715FB550}">
          <p14:sldIdLst>
            <p14:sldId id="282"/>
          </p14:sldIdLst>
        </p14:section>
        <p14:section name="Text" id="{28C3CFCF-1A7D-44FA-B0D3-F9304A6576DA}">
          <p14:sldIdLst/>
        </p14:section>
        <p14:section name="Text with Picture" id="{678C94FE-9490-4767-839C-FAC6A9D38360}">
          <p14:sldIdLst>
            <p14:sldId id="258"/>
            <p14:sldId id="295"/>
            <p14:sldId id="296"/>
            <p14:sldId id="298"/>
            <p14:sldId id="297"/>
            <p14:sldId id="299"/>
            <p14:sldId id="300"/>
            <p14:sldId id="302"/>
            <p14:sldId id="301"/>
            <p14:sldId id="303"/>
            <p14:sldId id="305"/>
            <p14:sldId id="324"/>
            <p14:sldId id="325"/>
            <p14:sldId id="326"/>
            <p14:sldId id="327"/>
            <p14:sldId id="319"/>
            <p14:sldId id="317"/>
            <p14:sldId id="314"/>
            <p14:sldId id="306"/>
            <p14:sldId id="328"/>
            <p14:sldId id="318"/>
            <p14:sldId id="320"/>
            <p14:sldId id="321"/>
            <p14:sldId id="322"/>
            <p14:sldId id="323"/>
            <p14:sldId id="329"/>
            <p14:sldId id="313"/>
            <p14:sldId id="331"/>
            <p14:sldId id="332"/>
            <p14:sldId id="311"/>
            <p14:sldId id="334"/>
            <p14:sldId id="335"/>
          </p14:sldIdLst>
        </p14:section>
        <p14:section name="Portfolio" id="{93A26EDB-E3CB-4E04-A2A1-F99656ECD32E}">
          <p14:sldIdLst/>
        </p14:section>
        <p14:section name="Quotes" id="{8A3BAC88-D83B-40AB-BDDF-470251EF5921}">
          <p14:sldIdLst/>
        </p14:section>
        <p14:section name="Chart" id="{DFBF02FC-0D68-431F-A534-155F16F97918}">
          <p14:sldIdLst/>
        </p14:section>
        <p14:section name="Closing" id="{D7933F4A-DBD3-4899-86A3-EB48FA94D1D2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34"/>
    <a:srgbClr val="FFDB45"/>
    <a:srgbClr val="4B4B4B"/>
    <a:srgbClr val="8E4A8B"/>
    <a:srgbClr val="8B4D88"/>
    <a:srgbClr val="9F3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FE411-21D0-406E-9CCC-73848F0519C9}" v="306" dt="2022-06-21T16:11:27.136"/>
    <p1510:client id="{D1830E1C-404D-4E16-9E4E-2F1747EF0CFF}" v="51" dt="2022-06-21T14:45:2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7" autoAdjust="0"/>
    <p:restoredTop sz="87258" autoAdjust="0"/>
  </p:normalViewPr>
  <p:slideViewPr>
    <p:cSldViewPr snapToGrid="0">
      <p:cViewPr varScale="1">
        <p:scale>
          <a:sx n="71" d="100"/>
          <a:sy n="71" d="100"/>
        </p:scale>
        <p:origin x="704" y="184"/>
      </p:cViewPr>
      <p:guideLst/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2BA5-B311-49D8-BA3E-DB7A67A4E13C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3474-DDA5-4741-8E37-0ED09757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개발에 사용한 환경</a:t>
            </a:r>
            <a:r>
              <a:rPr lang="en-US" altLang="ko-KR" dirty="0"/>
              <a:t>+</a:t>
            </a:r>
            <a:r>
              <a:rPr lang="ko-KR" altLang="en-US" dirty="0"/>
              <a:t>언어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 구조설명 부탁</a:t>
            </a:r>
            <a:r>
              <a:rPr lang="en-US" altLang="ko-KR" dirty="0"/>
              <a:t>~</a:t>
            </a:r>
            <a:r>
              <a:rPr lang="ko-KR" altLang="en-US" dirty="0"/>
              <a:t>해요</a:t>
            </a:r>
            <a:r>
              <a:rPr lang="en-US" altLang="ko-KR" dirty="0"/>
              <a:t>~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4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 구조설명 부탁</a:t>
            </a:r>
            <a:r>
              <a:rPr lang="en-US" altLang="ko-KR" dirty="0"/>
              <a:t>~</a:t>
            </a:r>
            <a:r>
              <a:rPr lang="ko-KR" altLang="en-US" dirty="0"/>
              <a:t>해요</a:t>
            </a:r>
            <a:r>
              <a:rPr lang="en-US" altLang="ko-KR" dirty="0"/>
              <a:t>~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6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기반 </a:t>
            </a:r>
            <a:r>
              <a:rPr lang="ko-KR" altLang="en-US" dirty="0" err="1"/>
              <a:t>유저플로우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자바 기반 클래스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시스템개요를 참고하여 </a:t>
            </a:r>
            <a:r>
              <a:rPr lang="en-US" altLang="ko-KR" dirty="0"/>
              <a:t>[</a:t>
            </a:r>
            <a:r>
              <a:rPr lang="ko-KR" altLang="en-US" dirty="0"/>
              <a:t>의류 관리 프로그램</a:t>
            </a:r>
            <a:r>
              <a:rPr lang="en-US" altLang="ko-KR" dirty="0"/>
              <a:t>]</a:t>
            </a:r>
            <a:r>
              <a:rPr lang="ko-KR" altLang="en-US" dirty="0"/>
              <a:t> 이라는 주제를 통해 어떤 프로그램을 개발할지에 대한 고찰을 </a:t>
            </a:r>
            <a:r>
              <a:rPr lang="ko-KR" altLang="en-US" dirty="0" err="1"/>
              <a:t>했다를</a:t>
            </a:r>
            <a:r>
              <a:rPr lang="ko-KR" altLang="en-US" dirty="0"/>
              <a:t> 설명해주면 됨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EX) </a:t>
            </a:r>
            <a:r>
              <a:rPr lang="ko-KR" altLang="en-US" dirty="0"/>
              <a:t>의류가 많다 </a:t>
            </a:r>
            <a:r>
              <a:rPr lang="en-US" altLang="ko-KR" dirty="0"/>
              <a:t>(1</a:t>
            </a:r>
            <a:r>
              <a:rPr lang="ko-KR" altLang="en-US" dirty="0"/>
              <a:t>번째 이미지</a:t>
            </a:r>
            <a:r>
              <a:rPr lang="en-US" altLang="ko-KR" dirty="0"/>
              <a:t>),</a:t>
            </a:r>
            <a:r>
              <a:rPr lang="ko-KR" altLang="en-US" dirty="0"/>
              <a:t> 의류를 어디에 보관했는지 모른다</a:t>
            </a:r>
            <a:r>
              <a:rPr lang="en-US" altLang="ko-KR" dirty="0"/>
              <a:t>. (2</a:t>
            </a:r>
            <a:r>
              <a:rPr lang="ko-KR" altLang="en-US" dirty="0"/>
              <a:t>번째 이미지</a:t>
            </a:r>
            <a:r>
              <a:rPr lang="en-US" altLang="ko-KR" dirty="0"/>
              <a:t>) (</a:t>
            </a:r>
            <a:r>
              <a:rPr lang="ko-KR" altLang="en-US" dirty="0"/>
              <a:t>클릭 할 때 관련 이미지가 올라옴</a:t>
            </a:r>
            <a:r>
              <a:rPr lang="en-US" altLang="ko-KR" dirty="0"/>
              <a:t>) 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4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7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6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7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2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10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처음에는 기뻤지만 나중에는 난항을 겪으면서 힘들었다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힘들었던 부분에 대한 구체적인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9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느낀 점 및 배운 점 언급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관점에서 프로그램의 기본적으로 필요한 기능들을 생각했고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기본기능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crud,</a:t>
            </a:r>
            <a:r>
              <a:rPr lang="ko-KR" altLang="en-US" dirty="0"/>
              <a:t>카테고리 분류</a:t>
            </a:r>
            <a:endParaRPr lang="en-US" altLang="ko-KR" dirty="0"/>
          </a:p>
          <a:p>
            <a:r>
              <a:rPr lang="ko-KR" altLang="en-US" dirty="0"/>
              <a:t>차별성을 강조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헌옷수거함</a:t>
            </a:r>
            <a:r>
              <a:rPr lang="en-US" altLang="ko-KR" dirty="0"/>
              <a:t>,</a:t>
            </a:r>
            <a:r>
              <a:rPr lang="ko-KR" altLang="en-US" dirty="0"/>
              <a:t>검색기능</a:t>
            </a:r>
            <a:r>
              <a:rPr lang="en-US" altLang="ko-KR" dirty="0"/>
              <a:t>,</a:t>
            </a:r>
            <a:r>
              <a:rPr lang="ko-KR" altLang="en-US" dirty="0" err="1"/>
              <a:t>개인카테고리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맨 처음 </a:t>
            </a:r>
            <a:r>
              <a:rPr lang="ko-KR" altLang="en-US" dirty="0" err="1"/>
              <a:t>액터를</a:t>
            </a:r>
            <a:r>
              <a:rPr lang="ko-KR" altLang="en-US" dirty="0"/>
              <a:t> 선정했다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처음에</a:t>
            </a:r>
            <a:r>
              <a:rPr lang="en-US" altLang="ko-KR" dirty="0"/>
              <a:t>..</a:t>
            </a:r>
            <a:r>
              <a:rPr lang="ko-KR" altLang="en-US" dirty="0"/>
              <a:t> 이런 느낌으로 만들까</a:t>
            </a:r>
            <a:r>
              <a:rPr lang="en-US" altLang="ko-KR" dirty="0"/>
              <a:t>..?</a:t>
            </a:r>
            <a:r>
              <a:rPr lang="ko-KR" altLang="en-US" dirty="0"/>
              <a:t> </a:t>
            </a:r>
            <a:r>
              <a:rPr lang="ko-KR" altLang="en-US" dirty="0" err="1"/>
              <a:t>헀는데</a:t>
            </a:r>
            <a:r>
              <a:rPr lang="ko-KR" altLang="en-US" dirty="0"/>
              <a:t> 벌써 지루하지 않습니까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촥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다음내용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세가지 시스템으로 분류한 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시스템의 세부 내용을 큰 분류별로 설명해주시면 됩니다</a:t>
            </a:r>
            <a:r>
              <a:rPr lang="en-US" altLang="ko-KR" dirty="0"/>
              <a:t>.</a:t>
            </a:r>
          </a:p>
          <a:p>
            <a:r>
              <a:rPr lang="en-US" dirty="0"/>
              <a:t>EX) </a:t>
            </a:r>
            <a:r>
              <a:rPr lang="ko-KR" altLang="en-US" dirty="0"/>
              <a:t>회원시스템 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탈퇴</a:t>
            </a:r>
            <a:r>
              <a:rPr lang="en-US" altLang="ko-KR" dirty="0"/>
              <a:t>,</a:t>
            </a:r>
            <a:r>
              <a:rPr lang="ko-KR" altLang="en-US" dirty="0"/>
              <a:t>찾기</a:t>
            </a:r>
            <a:r>
              <a:rPr lang="en-US" altLang="ko-KR" dirty="0"/>
              <a:t>..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엑터</a:t>
            </a:r>
            <a:r>
              <a:rPr lang="en-US" altLang="ko-KR" dirty="0"/>
              <a:t>+</a:t>
            </a:r>
            <a:r>
              <a:rPr lang="ko-KR" altLang="en-US" dirty="0" err="1"/>
              <a:t>유스케이스</a:t>
            </a:r>
            <a:r>
              <a:rPr lang="ko-KR" altLang="en-US" dirty="0"/>
              <a:t> 결합하여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카카오오븐을 이용해 초기 </a:t>
            </a:r>
            <a:r>
              <a:rPr lang="en-US" altLang="ko-KR" dirty="0"/>
              <a:t>UI</a:t>
            </a:r>
            <a:r>
              <a:rPr lang="ko-KR" altLang="en-US" dirty="0"/>
              <a:t> 화면기술을 작성했다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웹서비스 기반으로 프론트</a:t>
            </a:r>
            <a:r>
              <a:rPr lang="en-US" altLang="ko-KR" dirty="0"/>
              <a:t>/</a:t>
            </a:r>
            <a:r>
              <a:rPr lang="ko-KR" altLang="en-US" dirty="0"/>
              <a:t>백 나누어 객체지향을 반영해 개발하기로 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3474-DDA5-4741-8E37-0ED097570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E15E7924-6070-4190-8646-F78004C2402E}"/>
              </a:ext>
            </a:extLst>
          </p:cNvPr>
          <p:cNvSpPr>
            <a:spLocks/>
          </p:cNvSpPr>
          <p:nvPr userDrawn="1"/>
        </p:nvSpPr>
        <p:spPr bwMode="auto">
          <a:xfrm>
            <a:off x="22802383" y="772314"/>
            <a:ext cx="1046438" cy="1157732"/>
          </a:xfrm>
          <a:custGeom>
            <a:avLst/>
            <a:gdLst>
              <a:gd name="T0" fmla="*/ 419 w 469"/>
              <a:gd name="T1" fmla="*/ 424 h 519"/>
              <a:gd name="T2" fmla="*/ 284 w 469"/>
              <a:gd name="T3" fmla="*/ 501 h 519"/>
              <a:gd name="T4" fmla="*/ 184 w 469"/>
              <a:gd name="T5" fmla="*/ 501 h 519"/>
              <a:gd name="T6" fmla="*/ 50 w 469"/>
              <a:gd name="T7" fmla="*/ 424 h 519"/>
              <a:gd name="T8" fmla="*/ 0 w 469"/>
              <a:gd name="T9" fmla="*/ 337 h 519"/>
              <a:gd name="T10" fmla="*/ 0 w 469"/>
              <a:gd name="T11" fmla="*/ 182 h 519"/>
              <a:gd name="T12" fmla="*/ 50 w 469"/>
              <a:gd name="T13" fmla="*/ 96 h 519"/>
              <a:gd name="T14" fmla="*/ 184 w 469"/>
              <a:gd name="T15" fmla="*/ 18 h 519"/>
              <a:gd name="T16" fmla="*/ 284 w 469"/>
              <a:gd name="T17" fmla="*/ 18 h 519"/>
              <a:gd name="T18" fmla="*/ 419 w 469"/>
              <a:gd name="T19" fmla="*/ 96 h 519"/>
              <a:gd name="T20" fmla="*/ 469 w 469"/>
              <a:gd name="T21" fmla="*/ 182 h 519"/>
              <a:gd name="T22" fmla="*/ 469 w 469"/>
              <a:gd name="T23" fmla="*/ 337 h 519"/>
              <a:gd name="T24" fmla="*/ 419 w 469"/>
              <a:gd name="T25" fmla="*/ 42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" h="519">
                <a:moveTo>
                  <a:pt x="419" y="424"/>
                </a:moveTo>
                <a:cubicBezTo>
                  <a:pt x="284" y="501"/>
                  <a:pt x="284" y="501"/>
                  <a:pt x="284" y="501"/>
                </a:cubicBezTo>
                <a:cubicBezTo>
                  <a:pt x="253" y="519"/>
                  <a:pt x="215" y="519"/>
                  <a:pt x="184" y="501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19" y="406"/>
                  <a:pt x="0" y="373"/>
                  <a:pt x="0" y="3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7"/>
                  <a:pt x="19" y="114"/>
                  <a:pt x="50" y="9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15" y="0"/>
                  <a:pt x="253" y="0"/>
                  <a:pt x="284" y="18"/>
                </a:cubicBezTo>
                <a:cubicBezTo>
                  <a:pt x="419" y="96"/>
                  <a:pt x="419" y="96"/>
                  <a:pt x="419" y="96"/>
                </a:cubicBezTo>
                <a:cubicBezTo>
                  <a:pt x="449" y="114"/>
                  <a:pt x="469" y="147"/>
                  <a:pt x="469" y="182"/>
                </a:cubicBezTo>
                <a:cubicBezTo>
                  <a:pt x="469" y="337"/>
                  <a:pt x="469" y="337"/>
                  <a:pt x="469" y="337"/>
                </a:cubicBezTo>
                <a:cubicBezTo>
                  <a:pt x="469" y="373"/>
                  <a:pt x="449" y="406"/>
                  <a:pt x="419" y="4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2959842" y="108957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285351-E78B-49FC-8ED8-52B6F0BF6C68}" type="slidenum">
              <a:rPr lang="en-US" sz="2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37179" y="13119032"/>
            <a:ext cx="94164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www.company.com | </a:t>
            </a:r>
            <a:r>
              <a:rPr lang="en-US" sz="16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© 2018 Presentation Template Theme. All Rights Reserved. </a:t>
            </a:r>
            <a:endParaRPr lang="id-ID" sz="1600" dirty="0">
              <a:solidFill>
                <a:schemeClr val="accent3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2E05A-8CE5-43CB-AD85-CC18F08D3F13}"/>
              </a:ext>
            </a:extLst>
          </p:cNvPr>
          <p:cNvCxnSpPr>
            <a:cxnSpLocks/>
          </p:cNvCxnSpPr>
          <p:nvPr userDrawn="1"/>
        </p:nvCxnSpPr>
        <p:spPr>
          <a:xfrm>
            <a:off x="8589818" y="13303698"/>
            <a:ext cx="1525900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2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E15E7924-6070-4190-8646-F78004C2402E}"/>
              </a:ext>
            </a:extLst>
          </p:cNvPr>
          <p:cNvSpPr>
            <a:spLocks/>
          </p:cNvSpPr>
          <p:nvPr userDrawn="1"/>
        </p:nvSpPr>
        <p:spPr bwMode="auto">
          <a:xfrm>
            <a:off x="22802383" y="772314"/>
            <a:ext cx="1046438" cy="1157732"/>
          </a:xfrm>
          <a:custGeom>
            <a:avLst/>
            <a:gdLst>
              <a:gd name="T0" fmla="*/ 419 w 469"/>
              <a:gd name="T1" fmla="*/ 424 h 519"/>
              <a:gd name="T2" fmla="*/ 284 w 469"/>
              <a:gd name="T3" fmla="*/ 501 h 519"/>
              <a:gd name="T4" fmla="*/ 184 w 469"/>
              <a:gd name="T5" fmla="*/ 501 h 519"/>
              <a:gd name="T6" fmla="*/ 50 w 469"/>
              <a:gd name="T7" fmla="*/ 424 h 519"/>
              <a:gd name="T8" fmla="*/ 0 w 469"/>
              <a:gd name="T9" fmla="*/ 337 h 519"/>
              <a:gd name="T10" fmla="*/ 0 w 469"/>
              <a:gd name="T11" fmla="*/ 182 h 519"/>
              <a:gd name="T12" fmla="*/ 50 w 469"/>
              <a:gd name="T13" fmla="*/ 96 h 519"/>
              <a:gd name="T14" fmla="*/ 184 w 469"/>
              <a:gd name="T15" fmla="*/ 18 h 519"/>
              <a:gd name="T16" fmla="*/ 284 w 469"/>
              <a:gd name="T17" fmla="*/ 18 h 519"/>
              <a:gd name="T18" fmla="*/ 419 w 469"/>
              <a:gd name="T19" fmla="*/ 96 h 519"/>
              <a:gd name="T20" fmla="*/ 469 w 469"/>
              <a:gd name="T21" fmla="*/ 182 h 519"/>
              <a:gd name="T22" fmla="*/ 469 w 469"/>
              <a:gd name="T23" fmla="*/ 337 h 519"/>
              <a:gd name="T24" fmla="*/ 419 w 469"/>
              <a:gd name="T25" fmla="*/ 42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" h="519">
                <a:moveTo>
                  <a:pt x="419" y="424"/>
                </a:moveTo>
                <a:cubicBezTo>
                  <a:pt x="284" y="501"/>
                  <a:pt x="284" y="501"/>
                  <a:pt x="284" y="501"/>
                </a:cubicBezTo>
                <a:cubicBezTo>
                  <a:pt x="253" y="519"/>
                  <a:pt x="215" y="519"/>
                  <a:pt x="184" y="501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19" y="406"/>
                  <a:pt x="0" y="373"/>
                  <a:pt x="0" y="3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7"/>
                  <a:pt x="19" y="114"/>
                  <a:pt x="50" y="9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15" y="0"/>
                  <a:pt x="253" y="0"/>
                  <a:pt x="284" y="18"/>
                </a:cubicBezTo>
                <a:cubicBezTo>
                  <a:pt x="419" y="96"/>
                  <a:pt x="419" y="96"/>
                  <a:pt x="419" y="96"/>
                </a:cubicBezTo>
                <a:cubicBezTo>
                  <a:pt x="449" y="114"/>
                  <a:pt x="469" y="147"/>
                  <a:pt x="469" y="182"/>
                </a:cubicBezTo>
                <a:cubicBezTo>
                  <a:pt x="469" y="337"/>
                  <a:pt x="469" y="337"/>
                  <a:pt x="469" y="337"/>
                </a:cubicBezTo>
                <a:cubicBezTo>
                  <a:pt x="469" y="373"/>
                  <a:pt x="449" y="406"/>
                  <a:pt x="419" y="4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2959842" y="108957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285351-E78B-49FC-8ED8-52B6F0BF6C68}" type="slidenum">
              <a:rPr lang="en-US" sz="2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37179" y="13119032"/>
            <a:ext cx="94164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www.company.com |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2018 Presentation Template Theme. All Rights Reserved. </a:t>
            </a:r>
            <a:endParaRPr lang="id-ID" sz="16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2E05A-8CE5-43CB-AD85-CC18F08D3F13}"/>
              </a:ext>
            </a:extLst>
          </p:cNvPr>
          <p:cNvCxnSpPr>
            <a:cxnSpLocks/>
          </p:cNvCxnSpPr>
          <p:nvPr userDrawn="1"/>
        </p:nvCxnSpPr>
        <p:spPr>
          <a:xfrm>
            <a:off x="8589818" y="13303698"/>
            <a:ext cx="15259003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E15E7924-6070-4190-8646-F78004C2402E}"/>
              </a:ext>
            </a:extLst>
          </p:cNvPr>
          <p:cNvSpPr>
            <a:spLocks/>
          </p:cNvSpPr>
          <p:nvPr userDrawn="1"/>
        </p:nvSpPr>
        <p:spPr bwMode="auto">
          <a:xfrm>
            <a:off x="22802383" y="772314"/>
            <a:ext cx="1046438" cy="1157732"/>
          </a:xfrm>
          <a:custGeom>
            <a:avLst/>
            <a:gdLst>
              <a:gd name="T0" fmla="*/ 419 w 469"/>
              <a:gd name="T1" fmla="*/ 424 h 519"/>
              <a:gd name="T2" fmla="*/ 284 w 469"/>
              <a:gd name="T3" fmla="*/ 501 h 519"/>
              <a:gd name="T4" fmla="*/ 184 w 469"/>
              <a:gd name="T5" fmla="*/ 501 h 519"/>
              <a:gd name="T6" fmla="*/ 50 w 469"/>
              <a:gd name="T7" fmla="*/ 424 h 519"/>
              <a:gd name="T8" fmla="*/ 0 w 469"/>
              <a:gd name="T9" fmla="*/ 337 h 519"/>
              <a:gd name="T10" fmla="*/ 0 w 469"/>
              <a:gd name="T11" fmla="*/ 182 h 519"/>
              <a:gd name="T12" fmla="*/ 50 w 469"/>
              <a:gd name="T13" fmla="*/ 96 h 519"/>
              <a:gd name="T14" fmla="*/ 184 w 469"/>
              <a:gd name="T15" fmla="*/ 18 h 519"/>
              <a:gd name="T16" fmla="*/ 284 w 469"/>
              <a:gd name="T17" fmla="*/ 18 h 519"/>
              <a:gd name="T18" fmla="*/ 419 w 469"/>
              <a:gd name="T19" fmla="*/ 96 h 519"/>
              <a:gd name="T20" fmla="*/ 469 w 469"/>
              <a:gd name="T21" fmla="*/ 182 h 519"/>
              <a:gd name="T22" fmla="*/ 469 w 469"/>
              <a:gd name="T23" fmla="*/ 337 h 519"/>
              <a:gd name="T24" fmla="*/ 419 w 469"/>
              <a:gd name="T25" fmla="*/ 42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" h="519">
                <a:moveTo>
                  <a:pt x="419" y="424"/>
                </a:moveTo>
                <a:cubicBezTo>
                  <a:pt x="284" y="501"/>
                  <a:pt x="284" y="501"/>
                  <a:pt x="284" y="501"/>
                </a:cubicBezTo>
                <a:cubicBezTo>
                  <a:pt x="253" y="519"/>
                  <a:pt x="215" y="519"/>
                  <a:pt x="184" y="501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19" y="406"/>
                  <a:pt x="0" y="373"/>
                  <a:pt x="0" y="3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7"/>
                  <a:pt x="19" y="114"/>
                  <a:pt x="50" y="9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15" y="0"/>
                  <a:pt x="253" y="0"/>
                  <a:pt x="284" y="18"/>
                </a:cubicBezTo>
                <a:cubicBezTo>
                  <a:pt x="419" y="96"/>
                  <a:pt x="419" y="96"/>
                  <a:pt x="419" y="96"/>
                </a:cubicBezTo>
                <a:cubicBezTo>
                  <a:pt x="449" y="114"/>
                  <a:pt x="469" y="147"/>
                  <a:pt x="469" y="182"/>
                </a:cubicBezTo>
                <a:cubicBezTo>
                  <a:pt x="469" y="337"/>
                  <a:pt x="469" y="337"/>
                  <a:pt x="469" y="337"/>
                </a:cubicBezTo>
                <a:cubicBezTo>
                  <a:pt x="469" y="373"/>
                  <a:pt x="449" y="406"/>
                  <a:pt x="419" y="4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2959842" y="108957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285351-E78B-49FC-8ED8-52B6F0BF6C68}" type="slidenum">
              <a:rPr lang="en-US" sz="2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37179" y="13119032"/>
            <a:ext cx="94164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www.company.com | </a:t>
            </a:r>
            <a:r>
              <a:rPr lang="en-US" sz="16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© 2018 Presentation Template Theme. All Rights Reserved. </a:t>
            </a:r>
            <a:endParaRPr lang="id-ID" sz="1600" dirty="0">
              <a:solidFill>
                <a:schemeClr val="accent3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2E05A-8CE5-43CB-AD85-CC18F08D3F13}"/>
              </a:ext>
            </a:extLst>
          </p:cNvPr>
          <p:cNvCxnSpPr>
            <a:cxnSpLocks/>
          </p:cNvCxnSpPr>
          <p:nvPr userDrawn="1"/>
        </p:nvCxnSpPr>
        <p:spPr>
          <a:xfrm>
            <a:off x="8589818" y="13303698"/>
            <a:ext cx="1525900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7443" y="3875574"/>
            <a:ext cx="4066406" cy="444733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25501" y="3875574"/>
            <a:ext cx="4066406" cy="444733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900069" y="3875574"/>
            <a:ext cx="4066406" cy="444733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8385693" y="3875574"/>
            <a:ext cx="4066406" cy="4447332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E15E7924-6070-4190-8646-F78004C2402E}"/>
              </a:ext>
            </a:extLst>
          </p:cNvPr>
          <p:cNvSpPr>
            <a:spLocks/>
          </p:cNvSpPr>
          <p:nvPr userDrawn="1"/>
        </p:nvSpPr>
        <p:spPr bwMode="auto">
          <a:xfrm>
            <a:off x="22802383" y="772314"/>
            <a:ext cx="1046438" cy="1157732"/>
          </a:xfrm>
          <a:custGeom>
            <a:avLst/>
            <a:gdLst>
              <a:gd name="T0" fmla="*/ 419 w 469"/>
              <a:gd name="T1" fmla="*/ 424 h 519"/>
              <a:gd name="T2" fmla="*/ 284 w 469"/>
              <a:gd name="T3" fmla="*/ 501 h 519"/>
              <a:gd name="T4" fmla="*/ 184 w 469"/>
              <a:gd name="T5" fmla="*/ 501 h 519"/>
              <a:gd name="T6" fmla="*/ 50 w 469"/>
              <a:gd name="T7" fmla="*/ 424 h 519"/>
              <a:gd name="T8" fmla="*/ 0 w 469"/>
              <a:gd name="T9" fmla="*/ 337 h 519"/>
              <a:gd name="T10" fmla="*/ 0 w 469"/>
              <a:gd name="T11" fmla="*/ 182 h 519"/>
              <a:gd name="T12" fmla="*/ 50 w 469"/>
              <a:gd name="T13" fmla="*/ 96 h 519"/>
              <a:gd name="T14" fmla="*/ 184 w 469"/>
              <a:gd name="T15" fmla="*/ 18 h 519"/>
              <a:gd name="T16" fmla="*/ 284 w 469"/>
              <a:gd name="T17" fmla="*/ 18 h 519"/>
              <a:gd name="T18" fmla="*/ 419 w 469"/>
              <a:gd name="T19" fmla="*/ 96 h 519"/>
              <a:gd name="T20" fmla="*/ 469 w 469"/>
              <a:gd name="T21" fmla="*/ 182 h 519"/>
              <a:gd name="T22" fmla="*/ 469 w 469"/>
              <a:gd name="T23" fmla="*/ 337 h 519"/>
              <a:gd name="T24" fmla="*/ 419 w 469"/>
              <a:gd name="T25" fmla="*/ 42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" h="519">
                <a:moveTo>
                  <a:pt x="419" y="424"/>
                </a:moveTo>
                <a:cubicBezTo>
                  <a:pt x="284" y="501"/>
                  <a:pt x="284" y="501"/>
                  <a:pt x="284" y="501"/>
                </a:cubicBezTo>
                <a:cubicBezTo>
                  <a:pt x="253" y="519"/>
                  <a:pt x="215" y="519"/>
                  <a:pt x="184" y="501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19" y="406"/>
                  <a:pt x="0" y="373"/>
                  <a:pt x="0" y="3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7"/>
                  <a:pt x="19" y="114"/>
                  <a:pt x="50" y="9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15" y="0"/>
                  <a:pt x="253" y="0"/>
                  <a:pt x="284" y="18"/>
                </a:cubicBezTo>
                <a:cubicBezTo>
                  <a:pt x="419" y="96"/>
                  <a:pt x="419" y="96"/>
                  <a:pt x="419" y="96"/>
                </a:cubicBezTo>
                <a:cubicBezTo>
                  <a:pt x="449" y="114"/>
                  <a:pt x="469" y="147"/>
                  <a:pt x="469" y="182"/>
                </a:cubicBezTo>
                <a:cubicBezTo>
                  <a:pt x="469" y="337"/>
                  <a:pt x="469" y="337"/>
                  <a:pt x="469" y="337"/>
                </a:cubicBezTo>
                <a:cubicBezTo>
                  <a:pt x="469" y="373"/>
                  <a:pt x="449" y="406"/>
                  <a:pt x="419" y="4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2959842" y="108957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285351-E78B-49FC-8ED8-52B6F0BF6C68}" type="slidenum">
              <a:rPr lang="en-US" sz="2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37179" y="13119032"/>
            <a:ext cx="94164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www.company.com | </a:t>
            </a:r>
            <a:r>
              <a:rPr lang="en-US" sz="16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© 2018 Presentation Template Theme. All Rights Reserved. </a:t>
            </a:r>
            <a:endParaRPr lang="id-ID" sz="1600" dirty="0">
              <a:solidFill>
                <a:schemeClr val="accent3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2E05A-8CE5-43CB-AD85-CC18F08D3F13}"/>
              </a:ext>
            </a:extLst>
          </p:cNvPr>
          <p:cNvCxnSpPr>
            <a:cxnSpLocks/>
          </p:cNvCxnSpPr>
          <p:nvPr userDrawn="1"/>
        </p:nvCxnSpPr>
        <p:spPr>
          <a:xfrm>
            <a:off x="8589818" y="13303698"/>
            <a:ext cx="1525900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4"/>
          <p:cNvSpPr>
            <a:spLocks noGrp="1"/>
          </p:cNvSpPr>
          <p:nvPr>
            <p:ph type="pic" sz="quarter" idx="14"/>
          </p:nvPr>
        </p:nvSpPr>
        <p:spPr>
          <a:xfrm>
            <a:off x="2111375" y="3978276"/>
            <a:ext cx="6985002" cy="8064500"/>
          </a:xfrm>
          <a:custGeom>
            <a:avLst/>
            <a:gdLst>
              <a:gd name="connsiteX0" fmla="*/ 0 w 3492501"/>
              <a:gd name="connsiteY0" fmla="*/ 0 h 4032250"/>
              <a:gd name="connsiteX1" fmla="*/ 3492501 w 3492501"/>
              <a:gd name="connsiteY1" fmla="*/ 0 h 4032250"/>
              <a:gd name="connsiteX2" fmla="*/ 3492501 w 3492501"/>
              <a:gd name="connsiteY2" fmla="*/ 4032250 h 4032250"/>
              <a:gd name="connsiteX3" fmla="*/ 0 w 3492501"/>
              <a:gd name="connsiteY3" fmla="*/ 4032250 h 403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1" h="4032250">
                <a:moveTo>
                  <a:pt x="0" y="0"/>
                </a:moveTo>
                <a:lnTo>
                  <a:pt x="3492501" y="0"/>
                </a:lnTo>
                <a:lnTo>
                  <a:pt x="3492501" y="4032250"/>
                </a:lnTo>
                <a:lnTo>
                  <a:pt x="0" y="40322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5"/>
          <p:cNvSpPr>
            <a:spLocks noGrp="1"/>
          </p:cNvSpPr>
          <p:nvPr>
            <p:ph type="pic" sz="quarter" idx="15"/>
          </p:nvPr>
        </p:nvSpPr>
        <p:spPr>
          <a:xfrm>
            <a:off x="9474996" y="3978276"/>
            <a:ext cx="8279340" cy="3838576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7"/>
          <p:cNvSpPr>
            <a:spLocks noGrp="1"/>
          </p:cNvSpPr>
          <p:nvPr>
            <p:ph type="pic" sz="quarter" idx="17"/>
          </p:nvPr>
        </p:nvSpPr>
        <p:spPr>
          <a:xfrm>
            <a:off x="18132957" y="3978276"/>
            <a:ext cx="4139670" cy="3838576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48"/>
          <p:cNvSpPr>
            <a:spLocks noGrp="1"/>
          </p:cNvSpPr>
          <p:nvPr>
            <p:ph type="pic" sz="quarter" idx="18"/>
          </p:nvPr>
        </p:nvSpPr>
        <p:spPr>
          <a:xfrm>
            <a:off x="9474997" y="8204200"/>
            <a:ext cx="4139670" cy="3838576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0"/>
          <p:cNvSpPr>
            <a:spLocks noGrp="1"/>
          </p:cNvSpPr>
          <p:nvPr>
            <p:ph type="pic" sz="quarter" idx="20"/>
          </p:nvPr>
        </p:nvSpPr>
        <p:spPr>
          <a:xfrm>
            <a:off x="13993363" y="8204200"/>
            <a:ext cx="8279186" cy="3838576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E15E7924-6070-4190-8646-F78004C2402E}"/>
              </a:ext>
            </a:extLst>
          </p:cNvPr>
          <p:cNvSpPr>
            <a:spLocks/>
          </p:cNvSpPr>
          <p:nvPr userDrawn="1"/>
        </p:nvSpPr>
        <p:spPr bwMode="auto">
          <a:xfrm>
            <a:off x="22802383" y="772314"/>
            <a:ext cx="1046438" cy="1157732"/>
          </a:xfrm>
          <a:custGeom>
            <a:avLst/>
            <a:gdLst>
              <a:gd name="T0" fmla="*/ 419 w 469"/>
              <a:gd name="T1" fmla="*/ 424 h 519"/>
              <a:gd name="T2" fmla="*/ 284 w 469"/>
              <a:gd name="T3" fmla="*/ 501 h 519"/>
              <a:gd name="T4" fmla="*/ 184 w 469"/>
              <a:gd name="T5" fmla="*/ 501 h 519"/>
              <a:gd name="T6" fmla="*/ 50 w 469"/>
              <a:gd name="T7" fmla="*/ 424 h 519"/>
              <a:gd name="T8" fmla="*/ 0 w 469"/>
              <a:gd name="T9" fmla="*/ 337 h 519"/>
              <a:gd name="T10" fmla="*/ 0 w 469"/>
              <a:gd name="T11" fmla="*/ 182 h 519"/>
              <a:gd name="T12" fmla="*/ 50 w 469"/>
              <a:gd name="T13" fmla="*/ 96 h 519"/>
              <a:gd name="T14" fmla="*/ 184 w 469"/>
              <a:gd name="T15" fmla="*/ 18 h 519"/>
              <a:gd name="T16" fmla="*/ 284 w 469"/>
              <a:gd name="T17" fmla="*/ 18 h 519"/>
              <a:gd name="T18" fmla="*/ 419 w 469"/>
              <a:gd name="T19" fmla="*/ 96 h 519"/>
              <a:gd name="T20" fmla="*/ 469 w 469"/>
              <a:gd name="T21" fmla="*/ 182 h 519"/>
              <a:gd name="T22" fmla="*/ 469 w 469"/>
              <a:gd name="T23" fmla="*/ 337 h 519"/>
              <a:gd name="T24" fmla="*/ 419 w 469"/>
              <a:gd name="T25" fmla="*/ 42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" h="519">
                <a:moveTo>
                  <a:pt x="419" y="424"/>
                </a:moveTo>
                <a:cubicBezTo>
                  <a:pt x="284" y="501"/>
                  <a:pt x="284" y="501"/>
                  <a:pt x="284" y="501"/>
                </a:cubicBezTo>
                <a:cubicBezTo>
                  <a:pt x="253" y="519"/>
                  <a:pt x="215" y="519"/>
                  <a:pt x="184" y="501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19" y="406"/>
                  <a:pt x="0" y="373"/>
                  <a:pt x="0" y="3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7"/>
                  <a:pt x="19" y="114"/>
                  <a:pt x="50" y="9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15" y="0"/>
                  <a:pt x="253" y="0"/>
                  <a:pt x="284" y="18"/>
                </a:cubicBezTo>
                <a:cubicBezTo>
                  <a:pt x="419" y="96"/>
                  <a:pt x="419" y="96"/>
                  <a:pt x="419" y="96"/>
                </a:cubicBezTo>
                <a:cubicBezTo>
                  <a:pt x="449" y="114"/>
                  <a:pt x="469" y="147"/>
                  <a:pt x="469" y="182"/>
                </a:cubicBezTo>
                <a:cubicBezTo>
                  <a:pt x="469" y="337"/>
                  <a:pt x="469" y="337"/>
                  <a:pt x="469" y="337"/>
                </a:cubicBezTo>
                <a:cubicBezTo>
                  <a:pt x="469" y="373"/>
                  <a:pt x="449" y="406"/>
                  <a:pt x="419" y="4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2959842" y="108957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285351-E78B-49FC-8ED8-52B6F0BF6C68}" type="slidenum">
              <a:rPr lang="en-US" sz="2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37179" y="13119032"/>
            <a:ext cx="94164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www.company.com | </a:t>
            </a:r>
            <a:r>
              <a:rPr lang="en-US" sz="16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© 2018 Presentation Template Theme. All Rights Reserved. </a:t>
            </a:r>
            <a:endParaRPr lang="id-ID" sz="1600" dirty="0">
              <a:solidFill>
                <a:schemeClr val="accent3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2E05A-8CE5-43CB-AD85-CC18F08D3F13}"/>
              </a:ext>
            </a:extLst>
          </p:cNvPr>
          <p:cNvCxnSpPr>
            <a:cxnSpLocks/>
          </p:cNvCxnSpPr>
          <p:nvPr userDrawn="1"/>
        </p:nvCxnSpPr>
        <p:spPr>
          <a:xfrm>
            <a:off x="8589818" y="13303698"/>
            <a:ext cx="1525900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7443" y="3091804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25501" y="3091804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900069" y="3091804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8385693" y="3091804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37443" y="7762282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25501" y="7762282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2900069" y="7762282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8385693" y="7762282"/>
            <a:ext cx="4066406" cy="2743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AC98-7E57-474A-B2FA-2FE365AC524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3F6B-C2F9-4ACD-8EB4-4E027A94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8" r:id="rId3"/>
    <p:sldLayoutId id="2147483676" r:id="rId4"/>
    <p:sldLayoutId id="2147483675" r:id="rId5"/>
    <p:sldLayoutId id="2147483677" r:id="rId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google.com/imgres?imgurl=https%3A%2F%2Fmblogthumb-phinf.pstatic.net%2FMjAxNzEwMTlfNTIg%2FMDAxNTA4NDAxMzIyMzI4.Vfn5PxYhILnBnUXa_0KxaVW2TimKRRI8dYIvZoMm3yMg.YY50WLHh5e7LR8CprZAasmjy6Sa5_ZcbJBeTkUHujzMg.JPEG.pgh7092%2F%25EC%259E%2590%25EB%25B0%2594_%25EB%25A1%259C%25EA%25B3%25A0.jpg%3Ftype%3Dw800&amp;imgrefurl=http%3A%2F%2Fm.blog.naver.com%2Fpgh7092%2F221120692616&amp;tbnid=Kzh3ZV6Xse6yJM&amp;vet=12ahUKEwiHvqaVir_4AhVG9pQKHT_7Dq8QMygMegUIARDyAQ..i&amp;docid=TXTo6Q1dLzqG-M&amp;w=800&amp;h=571&amp;q=%EC%9E%90%EB%B0%94&amp;ved=2ahUKEwiHvqaVir_4AhVG9pQKHT_7Dq8QMygMegUIARDyAQ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c4w9_nFc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FF31CB-E982-1748-606C-26B20B673D2A}"/>
              </a:ext>
            </a:extLst>
          </p:cNvPr>
          <p:cNvSpPr/>
          <p:nvPr/>
        </p:nvSpPr>
        <p:spPr>
          <a:xfrm>
            <a:off x="-304800" y="0"/>
            <a:ext cx="24993600" cy="1388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79C7B5-4FD4-7710-FB16-DDB054B090A3}"/>
              </a:ext>
            </a:extLst>
          </p:cNvPr>
          <p:cNvSpPr txBox="1"/>
          <p:nvPr/>
        </p:nvSpPr>
        <p:spPr>
          <a:xfrm>
            <a:off x="9719732" y="11486721"/>
            <a:ext cx="494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팀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정현욱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팀장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이우진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조인미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조재석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박세현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DD426-D771-2C84-7056-39FFA07D41CA}"/>
              </a:ext>
            </a:extLst>
          </p:cNvPr>
          <p:cNvSpPr txBox="1"/>
          <p:nvPr/>
        </p:nvSpPr>
        <p:spPr>
          <a:xfrm>
            <a:off x="10007599" y="11115286"/>
            <a:ext cx="43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2022-1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소프트웨어공학 프로젝트 발표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1FE99B-DDBA-364C-D8B4-7F1238BD87DD}"/>
              </a:ext>
            </a:extLst>
          </p:cNvPr>
          <p:cNvGrpSpPr/>
          <p:nvPr/>
        </p:nvGrpSpPr>
        <p:grpSpPr>
          <a:xfrm>
            <a:off x="4985675" y="3869200"/>
            <a:ext cx="11281734" cy="4762500"/>
            <a:chOff x="4985675" y="3869200"/>
            <a:chExt cx="11281734" cy="47625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6BA0DB-2583-794B-5C6D-04546A60BB8F}"/>
                </a:ext>
              </a:extLst>
            </p:cNvPr>
            <p:cNvGrpSpPr/>
            <p:nvPr/>
          </p:nvGrpSpPr>
          <p:grpSpPr>
            <a:xfrm>
              <a:off x="7885210" y="5604119"/>
              <a:ext cx="8382199" cy="2236013"/>
              <a:chOff x="8000899" y="5196596"/>
              <a:chExt cx="8382199" cy="223601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30F636-C255-2ECF-A22B-472322A83228}"/>
                  </a:ext>
                </a:extLst>
              </p:cNvPr>
              <p:cNvSpPr txBox="1"/>
              <p:nvPr/>
            </p:nvSpPr>
            <p:spPr>
              <a:xfrm>
                <a:off x="8000899" y="5570561"/>
                <a:ext cx="838219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spc="-150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ON-CLOTH</a:t>
                </a:r>
                <a:endParaRPr lang="en-KR" sz="11500" b="1" spc="-150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33111A-6E6E-A175-600E-600DDCFA684C}"/>
                  </a:ext>
                </a:extLst>
              </p:cNvPr>
              <p:cNvSpPr txBox="1"/>
              <p:nvPr/>
            </p:nvSpPr>
            <p:spPr>
              <a:xfrm>
                <a:off x="8616119" y="5196596"/>
                <a:ext cx="2545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“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내 옷이 어디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있더라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..?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“</a:t>
                </a:r>
              </a:p>
              <a:p>
                <a:r>
                  <a:rPr lang="ko-KR" altLang="en-US" dirty="0">
                    <a:solidFill>
                      <a:sysClr val="windowText" lastClr="000000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나만의 의류 관리 서비스</a:t>
                </a:r>
                <a:endParaRPr lang="en-KR" dirty="0">
                  <a:solidFill>
                    <a:sysClr val="windowText" lastClr="000000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p:grp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A5AD5A07-431E-276D-5015-82292A2A2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675" y="3869200"/>
              <a:ext cx="4762500" cy="47625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46CB33-8B5B-1339-72AD-9CFCD42E15B4}"/>
              </a:ext>
            </a:extLst>
          </p:cNvPr>
          <p:cNvSpPr txBox="1"/>
          <p:nvPr/>
        </p:nvSpPr>
        <p:spPr>
          <a:xfrm>
            <a:off x="7274560" y="-44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08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8FD83F-84A2-EDC5-8F68-BD0B444C55C4}"/>
              </a:ext>
            </a:extLst>
          </p:cNvPr>
          <p:cNvSpPr/>
          <p:nvPr/>
        </p:nvSpPr>
        <p:spPr>
          <a:xfrm>
            <a:off x="1046480" y="761998"/>
            <a:ext cx="16753840" cy="12192000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5E9F4-9BEB-F6CA-D255-C51459E4C7C4}"/>
              </a:ext>
            </a:extLst>
          </p:cNvPr>
          <p:cNvGrpSpPr/>
          <p:nvPr/>
        </p:nvGrpSpPr>
        <p:grpSpPr>
          <a:xfrm>
            <a:off x="18756626" y="4378957"/>
            <a:ext cx="4958080" cy="4958080"/>
            <a:chOff x="15729690" y="185346"/>
            <a:chExt cx="4958080" cy="49580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DBE4E6-00FD-7473-3C2A-26AE204C235F}"/>
                </a:ext>
              </a:extLst>
            </p:cNvPr>
            <p:cNvSpPr/>
            <p:nvPr/>
          </p:nvSpPr>
          <p:spPr>
            <a:xfrm>
              <a:off x="15729690" y="185346"/>
              <a:ext cx="4958080" cy="495808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817E51-9D58-61BB-3010-F427B288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1530" y="1087615"/>
              <a:ext cx="3169920" cy="28475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16153-E7B8-FF11-01FE-CFC34F153F67}"/>
              </a:ext>
            </a:extLst>
          </p:cNvPr>
          <p:cNvGrpSpPr/>
          <p:nvPr/>
        </p:nvGrpSpPr>
        <p:grpSpPr>
          <a:xfrm>
            <a:off x="1635170" y="5395273"/>
            <a:ext cx="15697790" cy="2925450"/>
            <a:chOff x="1957053" y="5165368"/>
            <a:chExt cx="21113660" cy="39347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862586-93C9-C9A1-A0B0-01DB8527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7053" y="5165368"/>
              <a:ext cx="4540102" cy="39347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AA43CC-E4DC-B476-4DAE-769D544E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41068" y="5484067"/>
              <a:ext cx="6229645" cy="325549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B6091E-CB56-9AE9-7CB3-21D71E8650B2}"/>
                </a:ext>
              </a:extLst>
            </p:cNvPr>
            <p:cNvGrpSpPr/>
            <p:nvPr/>
          </p:nvGrpSpPr>
          <p:grpSpPr>
            <a:xfrm>
              <a:off x="6856838" y="5608296"/>
              <a:ext cx="9568862" cy="3048897"/>
              <a:chOff x="5864395" y="7685505"/>
              <a:chExt cx="9568862" cy="304889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1DC7BCA-4639-457C-287A-B228253A4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0633" y="7685505"/>
                <a:ext cx="6829528" cy="3048897"/>
              </a:xfrm>
              <a:prstGeom prst="rect">
                <a:avLst/>
              </a:prstGeom>
            </p:spPr>
          </p:pic>
          <p:sp>
            <p:nvSpPr>
              <p:cNvPr id="2" name="Right Arrow 1">
                <a:extLst>
                  <a:ext uri="{FF2B5EF4-FFF2-40B4-BE49-F238E27FC236}">
                    <a16:creationId xmlns:a16="http://schemas.microsoft.com/office/drawing/2014/main" id="{5E7799AD-B12A-E7B5-E277-EE6FF8F2817D}"/>
                  </a:ext>
                </a:extLst>
              </p:cNvPr>
              <p:cNvSpPr/>
              <p:nvPr/>
            </p:nvSpPr>
            <p:spPr>
              <a:xfrm>
                <a:off x="13350240" y="8675415"/>
                <a:ext cx="2083017" cy="10317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C2082E51-CD18-9791-0086-84E6211E843E}"/>
                  </a:ext>
                </a:extLst>
              </p:cNvPr>
              <p:cNvSpPr/>
              <p:nvPr/>
            </p:nvSpPr>
            <p:spPr>
              <a:xfrm rot="10800000">
                <a:off x="5864395" y="8673134"/>
                <a:ext cx="2083017" cy="10317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0367D1-CC86-3B48-B02D-31D9037D6196}"/>
              </a:ext>
            </a:extLst>
          </p:cNvPr>
          <p:cNvGrpSpPr/>
          <p:nvPr/>
        </p:nvGrpSpPr>
        <p:grpSpPr>
          <a:xfrm>
            <a:off x="800543" y="314270"/>
            <a:ext cx="4726497" cy="2179553"/>
            <a:chOff x="800543" y="314270"/>
            <a:chExt cx="5902160" cy="27216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116051-2CE5-1215-9D1C-06D2A445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1860" y="314270"/>
              <a:ext cx="3950843" cy="27216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B01232-B50C-E930-C5D8-451C9C87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543" y="488868"/>
              <a:ext cx="2437275" cy="243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07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2FC01-631D-8045-1C86-79601C33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5" y="397970"/>
            <a:ext cx="7026824" cy="6089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A34D2-76B7-8C5C-8496-6296CF1909E0}"/>
              </a:ext>
            </a:extLst>
          </p:cNvPr>
          <p:cNvSpPr txBox="1"/>
          <p:nvPr/>
        </p:nvSpPr>
        <p:spPr>
          <a:xfrm>
            <a:off x="10172856" y="4023513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a typeface="NanumSquare Bold" panose="020B0600000101010101"/>
              </a:rPr>
              <a:t>컴포넌트</a:t>
            </a:r>
            <a:r>
              <a:rPr lang="ko-KR" altLang="en-US" sz="4800" dirty="0">
                <a:ea typeface="NanumSquare Bold" panose="020B0600000101010101"/>
              </a:rPr>
              <a:t> </a:t>
            </a:r>
            <a:r>
              <a:rPr lang="ko-KR" altLang="en-US" sz="4800" b="1" dirty="0">
                <a:ea typeface="NanumSquare Bold" panose="020B0600000101010101"/>
              </a:rPr>
              <a:t>기반</a:t>
            </a:r>
            <a:endParaRPr lang="ko-KR" altLang="en-US" b="1" dirty="0">
              <a:ea typeface="NanumSquare Bold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BCDE0-785F-ED0F-AD95-3F242CF2E3CC}"/>
              </a:ext>
            </a:extLst>
          </p:cNvPr>
          <p:cNvSpPr txBox="1"/>
          <p:nvPr/>
        </p:nvSpPr>
        <p:spPr>
          <a:xfrm>
            <a:off x="9865080" y="6027003"/>
            <a:ext cx="4653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a typeface="NanumSquare Bold" panose="020B0600000101010101"/>
              </a:rPr>
              <a:t>재사용성이 높음</a:t>
            </a:r>
            <a:endParaRPr lang="ko-KR" altLang="en-US" b="1" dirty="0">
              <a:ea typeface="NanumSquare Bold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D8DCD-27A9-BFF8-174E-7A9834A7A0CC}"/>
              </a:ext>
            </a:extLst>
          </p:cNvPr>
          <p:cNvSpPr txBox="1"/>
          <p:nvPr/>
        </p:nvSpPr>
        <p:spPr>
          <a:xfrm>
            <a:off x="7645722" y="7985051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ea typeface="NanumSquare Bold" panose="020B0600000101010101"/>
              </a:rPr>
              <a:t>Header, Button, </a:t>
            </a:r>
            <a:r>
              <a:rPr lang="en-US" altLang="ko-KR" sz="4800" dirty="0" err="1">
                <a:ea typeface="NanumSquare Bold" panose="020B0600000101010101"/>
              </a:rPr>
              <a:t>Clothlist</a:t>
            </a:r>
            <a:r>
              <a:rPr lang="en-US" altLang="ko-KR" sz="4800" dirty="0">
                <a:ea typeface="NanumSquare Bold" panose="020B0600000101010101"/>
              </a:rPr>
              <a:t>… </a:t>
            </a:r>
            <a:r>
              <a:rPr lang="ko-KR" altLang="en-US" sz="4800" dirty="0">
                <a:ea typeface="NanumSquare Bold" panose="020B0600000101010101"/>
              </a:rPr>
              <a:t>등등</a:t>
            </a:r>
            <a:endParaRPr lang="ko-KR" altLang="en-US" dirty="0">
              <a:ea typeface="NanumSquare Bold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18BB8-CC00-9B42-05F8-E063CFF1E59A}"/>
              </a:ext>
            </a:extLst>
          </p:cNvPr>
          <p:cNvSpPr txBox="1"/>
          <p:nvPr/>
        </p:nvSpPr>
        <p:spPr>
          <a:xfrm>
            <a:off x="6772083" y="10158662"/>
            <a:ext cx="1083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ea typeface="NanumSquare Bold" panose="020B0600000101010101"/>
              </a:rPr>
              <a:t>재사용으로 저장공간 절약 및 성능향상</a:t>
            </a:r>
            <a:r>
              <a:rPr lang="en-US" altLang="ko-KR" sz="4800" dirty="0">
                <a:ea typeface="NanumSquare Bold" panose="020B0600000101010101"/>
              </a:rPr>
              <a:t>!</a:t>
            </a:r>
            <a:endParaRPr lang="ko-KR" altLang="en-US" dirty="0">
              <a:ea typeface="NanumSquare Bold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EB14-B914-1073-2AD9-06A628118304}"/>
              </a:ext>
            </a:extLst>
          </p:cNvPr>
          <p:cNvSpPr txBox="1"/>
          <p:nvPr/>
        </p:nvSpPr>
        <p:spPr>
          <a:xfrm>
            <a:off x="7872546" y="1288140"/>
            <a:ext cx="86389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ea typeface="NanumSquare Bold" panose="020B0600000101010101"/>
              </a:rPr>
              <a:t>Why React?</a:t>
            </a:r>
            <a:endParaRPr lang="ko-KR" altLang="en-US" b="1" dirty="0"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914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06B192B-7934-8B36-8690-9475B1BD1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84" y="646964"/>
            <a:ext cx="16177399" cy="12422071"/>
          </a:xfrm>
          <a:prstGeom prst="rect">
            <a:avLst/>
          </a:prstGeom>
          <a:ln w="66675"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4A366C-36D9-9C1B-359D-D7DD7B967332}"/>
              </a:ext>
            </a:extLst>
          </p:cNvPr>
          <p:cNvGrpSpPr/>
          <p:nvPr/>
        </p:nvGrpSpPr>
        <p:grpSpPr>
          <a:xfrm>
            <a:off x="7018965" y="4967735"/>
            <a:ext cx="10346070" cy="4121835"/>
            <a:chOff x="7018965" y="4967735"/>
            <a:chExt cx="10346070" cy="41218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60E6DE-0639-6B09-4563-A6C95450FF20}"/>
                </a:ext>
              </a:extLst>
            </p:cNvPr>
            <p:cNvSpPr txBox="1"/>
            <p:nvPr/>
          </p:nvSpPr>
          <p:spPr>
            <a:xfrm>
              <a:off x="7018965" y="6396335"/>
              <a:ext cx="103460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/>
                <a:t>프론트</a:t>
              </a:r>
              <a:r>
                <a:rPr lang="en-US" altLang="ko-KR" sz="5400" b="1" dirty="0"/>
                <a:t>-</a:t>
              </a:r>
              <a:r>
                <a:rPr lang="ko-KR" altLang="en-US" sz="5400" b="1" dirty="0" err="1"/>
                <a:t>유저플로우</a:t>
              </a:r>
              <a:endParaRPr lang="en-KR" sz="5400" b="1" dirty="0"/>
            </a:p>
          </p:txBody>
        </p:sp>
        <p:pic>
          <p:nvPicPr>
            <p:cNvPr id="3074" name="Picture 2" descr="앱디자인 | 유저 플로우 툴 추천 - Overflow / user flow tool">
              <a:extLst>
                <a:ext uri="{FF2B5EF4-FFF2-40B4-BE49-F238E27FC236}">
                  <a16:creationId xmlns:a16="http://schemas.microsoft.com/office/drawing/2014/main" id="{AA917B05-5F21-0DB2-48EB-604CA292A0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67912" r="6839"/>
            <a:stretch/>
          </p:blipFill>
          <p:spPr bwMode="auto">
            <a:xfrm>
              <a:off x="10847155" y="7319665"/>
              <a:ext cx="4817327" cy="176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앱디자인 | 유저 플로우 툴 추천 - Overflow / user flow tool">
              <a:extLst>
                <a:ext uri="{FF2B5EF4-FFF2-40B4-BE49-F238E27FC236}">
                  <a16:creationId xmlns:a16="http://schemas.microsoft.com/office/drawing/2014/main" id="{9477403E-95F4-B0AB-0435-CDB7D5860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4670" r="12812" b="77121"/>
            <a:stretch/>
          </p:blipFill>
          <p:spPr bwMode="auto">
            <a:xfrm>
              <a:off x="8661261" y="4967735"/>
              <a:ext cx="4817327" cy="104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34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001BB9-C05A-8844-1E9D-D7C540197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68" y="1171565"/>
            <a:ext cx="21187330" cy="106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7E6ED7-DA57-52A6-102B-F7670BCE3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6" y="0"/>
            <a:ext cx="15395944" cy="148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3FDF10-A0C2-12D2-9CD3-6DD2F968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3" y="-510363"/>
            <a:ext cx="23488574" cy="155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B9C85E-BEAF-7EE0-67AC-57B906B9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43" y="3222173"/>
            <a:ext cx="21482806" cy="73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3EBEB14-B914-1073-2AD9-06A628118304}"/>
              </a:ext>
            </a:extLst>
          </p:cNvPr>
          <p:cNvSpPr txBox="1"/>
          <p:nvPr/>
        </p:nvSpPr>
        <p:spPr>
          <a:xfrm>
            <a:off x="9631840" y="1257100"/>
            <a:ext cx="51203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>
                <a:ea typeface="NanumSquare Bold" panose="020B0600000101010101"/>
              </a:rPr>
              <a:t>UI </a:t>
            </a:r>
            <a:r>
              <a:rPr lang="ko-KR" altLang="en-US" sz="11500" b="1" dirty="0">
                <a:ea typeface="NanumSquare Bold" panose="020B0600000101010101"/>
              </a:rPr>
              <a:t>설계</a:t>
            </a:r>
            <a:endParaRPr lang="ko-KR" altLang="en-US" b="1" dirty="0">
              <a:ea typeface="NanumSquare Bold" panose="020B060000010101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F2FEB-068D-19E9-1407-5B2F44C2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17" y="2960215"/>
            <a:ext cx="8929188" cy="441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7D3AF-F103-9A33-E729-F087E904F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97" y="2896596"/>
            <a:ext cx="9243241" cy="44767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24B60B-960A-1392-AE6D-35DFBF2CF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417" y="7855478"/>
            <a:ext cx="8929188" cy="45041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06F04D-4D83-8FCB-20B7-C35D47696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2152" y="6864599"/>
            <a:ext cx="5330460" cy="65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AF74477-402B-C645-C770-8D8D4DB7E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9" name="Picture 2" descr="JAVA 자바 문자열 추출하기(substring, charAt, indexOf) : 네이버 블로그">
            <a:hlinkClick r:id="rId3"/>
            <a:extLst>
              <a:ext uri="{FF2B5EF4-FFF2-40B4-BE49-F238E27FC236}">
                <a16:creationId xmlns:a16="http://schemas.microsoft.com/office/drawing/2014/main" id="{FCADD170-992F-AA52-5BC6-1B49FA8D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32" y="4871662"/>
            <a:ext cx="5127136" cy="36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E3BEEE-95E2-82D1-7671-AF5B840DF845}"/>
              </a:ext>
            </a:extLst>
          </p:cNvPr>
          <p:cNvGrpSpPr/>
          <p:nvPr/>
        </p:nvGrpSpPr>
        <p:grpSpPr>
          <a:xfrm>
            <a:off x="5350767" y="1924723"/>
            <a:ext cx="15243941" cy="8911512"/>
            <a:chOff x="5350767" y="1924723"/>
            <a:chExt cx="15243941" cy="891151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D917491-F488-E282-EECD-5C704442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3196" y="1924723"/>
              <a:ext cx="8911512" cy="89115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FAF9FB-4866-5B0C-3A5A-966DA7DAB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767" y="5162939"/>
              <a:ext cx="6229645" cy="3255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6C368E-C3C4-BA62-5CD8-E467E58FA25E}"/>
                </a:ext>
              </a:extLst>
            </p:cNvPr>
            <p:cNvSpPr txBox="1"/>
            <p:nvPr/>
          </p:nvSpPr>
          <p:spPr>
            <a:xfrm>
              <a:off x="15112792" y="4781654"/>
              <a:ext cx="2052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MVC</a:t>
              </a:r>
              <a:r>
                <a:rPr lang="ko-KR" altLang="en-US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패턴</a:t>
              </a:r>
              <a:endParaRPr lang="en-KR" sz="32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7954D-F7AF-9438-1336-C6059565C4B2}"/>
              </a:ext>
            </a:extLst>
          </p:cNvPr>
          <p:cNvGrpSpPr/>
          <p:nvPr/>
        </p:nvGrpSpPr>
        <p:grpSpPr>
          <a:xfrm>
            <a:off x="1669577" y="1585041"/>
            <a:ext cx="21094399" cy="9811422"/>
            <a:chOff x="1669577" y="1569056"/>
            <a:chExt cx="21094399" cy="98114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FDF74D-7EA7-DB5C-0657-3E568C0ED1B9}"/>
                </a:ext>
              </a:extLst>
            </p:cNvPr>
            <p:cNvSpPr/>
            <p:nvPr/>
          </p:nvSpPr>
          <p:spPr>
            <a:xfrm>
              <a:off x="14023820" y="2640322"/>
              <a:ext cx="8740156" cy="87401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v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61F651-4170-1DCE-2912-494945FFE535}"/>
                </a:ext>
              </a:extLst>
            </p:cNvPr>
            <p:cNvSpPr/>
            <p:nvPr/>
          </p:nvSpPr>
          <p:spPr>
            <a:xfrm>
              <a:off x="1669577" y="2640322"/>
              <a:ext cx="8740156" cy="87401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v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3CA6BA-A2EB-B614-105F-3DAD7D9CA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5989" y="4079724"/>
              <a:ext cx="5678432" cy="296743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4F2A6D-14E2-1F50-FBEF-8BE767943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52063" y="4402734"/>
              <a:ext cx="5127136" cy="460573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9D8814-9A5A-BB89-E75B-9E23E0DF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6573" y="6989978"/>
              <a:ext cx="4855691" cy="27191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5BE03E-CD57-3766-381C-AC7371A1DD35}"/>
                </a:ext>
              </a:extLst>
            </p:cNvPr>
            <p:cNvSpPr txBox="1"/>
            <p:nvPr/>
          </p:nvSpPr>
          <p:spPr>
            <a:xfrm>
              <a:off x="4279202" y="1595886"/>
              <a:ext cx="352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BACKEND</a:t>
              </a:r>
              <a:endParaRPr lang="en-KR" sz="5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30B30B-9A44-DDCE-3F00-88CA04C55B1E}"/>
                </a:ext>
              </a:extLst>
            </p:cNvPr>
            <p:cNvSpPr txBox="1"/>
            <p:nvPr/>
          </p:nvSpPr>
          <p:spPr>
            <a:xfrm>
              <a:off x="16633445" y="1569056"/>
              <a:ext cx="352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DB</a:t>
              </a:r>
              <a:endParaRPr lang="en-KR" sz="5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E7B19504-40AE-DE91-3FF4-4D0DD3005DE4}"/>
                </a:ext>
              </a:extLst>
            </p:cNvPr>
            <p:cNvSpPr/>
            <p:nvPr/>
          </p:nvSpPr>
          <p:spPr>
            <a:xfrm rot="16200000">
              <a:off x="11766315" y="5672798"/>
              <a:ext cx="792480" cy="162046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BB00ABEA-BBAB-CC5A-CBBC-FF34845B9D6A}"/>
                </a:ext>
              </a:extLst>
            </p:cNvPr>
            <p:cNvSpPr/>
            <p:nvPr/>
          </p:nvSpPr>
          <p:spPr>
            <a:xfrm rot="5400000">
              <a:off x="11680531" y="6650026"/>
              <a:ext cx="792480" cy="162046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B80424-04A4-EEF2-9A8D-DD4E4EFA50A2}"/>
              </a:ext>
            </a:extLst>
          </p:cNvPr>
          <p:cNvGrpSpPr/>
          <p:nvPr/>
        </p:nvGrpSpPr>
        <p:grpSpPr>
          <a:xfrm>
            <a:off x="3061106" y="1082770"/>
            <a:ext cx="14697253" cy="11550460"/>
            <a:chOff x="3120092" y="1015455"/>
            <a:chExt cx="14697253" cy="11550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03DAD5-B674-2F3B-9243-3366AF6F23EE}"/>
                </a:ext>
              </a:extLst>
            </p:cNvPr>
            <p:cNvGrpSpPr/>
            <p:nvPr/>
          </p:nvGrpSpPr>
          <p:grpSpPr>
            <a:xfrm>
              <a:off x="3404572" y="1015455"/>
              <a:ext cx="14412773" cy="11550460"/>
              <a:chOff x="3404572" y="1015455"/>
              <a:chExt cx="14412773" cy="11550460"/>
            </a:xfrm>
          </p:grpSpPr>
          <p:pic>
            <p:nvPicPr>
              <p:cNvPr id="30" name="Picture 29" descr="Diagram&#10;&#10;Description automatically generated">
                <a:extLst>
                  <a:ext uri="{FF2B5EF4-FFF2-40B4-BE49-F238E27FC236}">
                    <a16:creationId xmlns:a16="http://schemas.microsoft.com/office/drawing/2014/main" id="{B071CBCD-93CD-8D3C-AF69-E559C28C3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455" y="1015455"/>
                <a:ext cx="10945890" cy="1155046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4756DC-0E75-0F6F-A3E1-506F4DBCE31E}"/>
                  </a:ext>
                </a:extLst>
              </p:cNvPr>
              <p:cNvSpPr txBox="1"/>
              <p:nvPr/>
            </p:nvSpPr>
            <p:spPr>
              <a:xfrm>
                <a:off x="3404572" y="10941048"/>
                <a:ext cx="3520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Controller</a:t>
                </a:r>
                <a:endParaRPr lang="en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FC43F-0625-68A0-74D1-4A868D8D8810}"/>
                  </a:ext>
                </a:extLst>
              </p:cNvPr>
              <p:cNvSpPr txBox="1"/>
              <p:nvPr/>
            </p:nvSpPr>
            <p:spPr>
              <a:xfrm>
                <a:off x="6583457" y="3493698"/>
                <a:ext cx="3753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Repository</a:t>
                </a:r>
                <a:endParaRPr lang="en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29A6CF-FB92-320F-54B1-E5B5282380E9}"/>
                  </a:ext>
                </a:extLst>
              </p:cNvPr>
              <p:cNvSpPr txBox="1"/>
              <p:nvPr/>
            </p:nvSpPr>
            <p:spPr>
              <a:xfrm>
                <a:off x="4611537" y="6575544"/>
                <a:ext cx="3520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Service</a:t>
                </a:r>
                <a:endParaRPr lang="en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B2E9C-1AEA-354D-E314-F0713758A1AE}"/>
                  </a:ext>
                </a:extLst>
              </p:cNvPr>
              <p:cNvSpPr txBox="1"/>
              <p:nvPr/>
            </p:nvSpPr>
            <p:spPr>
              <a:xfrm>
                <a:off x="7778575" y="1340404"/>
                <a:ext cx="3520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Model</a:t>
                </a:r>
                <a:endParaRPr lang="en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C4974D-D5A7-8C21-EDE2-6D7B928D1970}"/>
                </a:ext>
              </a:extLst>
            </p:cNvPr>
            <p:cNvSpPr/>
            <p:nvPr/>
          </p:nvSpPr>
          <p:spPr>
            <a:xfrm>
              <a:off x="3120092" y="1122807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4D5A88-CA57-9788-91F8-025500915285}"/>
                </a:ext>
              </a:extLst>
            </p:cNvPr>
            <p:cNvSpPr/>
            <p:nvPr/>
          </p:nvSpPr>
          <p:spPr>
            <a:xfrm>
              <a:off x="8135037" y="1609696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6BC57F-DE72-6708-2CB3-73BBA751A00D}"/>
                </a:ext>
              </a:extLst>
            </p:cNvPr>
            <p:cNvSpPr/>
            <p:nvPr/>
          </p:nvSpPr>
          <p:spPr>
            <a:xfrm>
              <a:off x="6289612" y="379110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10048B-F45C-8961-56B4-AD9B8AD6F66B}"/>
                </a:ext>
              </a:extLst>
            </p:cNvPr>
            <p:cNvSpPr/>
            <p:nvPr/>
          </p:nvSpPr>
          <p:spPr>
            <a:xfrm>
              <a:off x="4776447" y="6884809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DCF1E-88C5-BBA5-FA73-373613AC9DCE}"/>
              </a:ext>
            </a:extLst>
          </p:cNvPr>
          <p:cNvSpPr txBox="1"/>
          <p:nvPr/>
        </p:nvSpPr>
        <p:spPr>
          <a:xfrm>
            <a:off x="7132320" y="150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0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4" y="6396334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/>
              <a:t>클래스다이어그램</a:t>
            </a:r>
            <a:endParaRPr lang="en-KR" sz="5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D26B02-DA83-2595-9741-B94E665768F8}"/>
              </a:ext>
            </a:extLst>
          </p:cNvPr>
          <p:cNvGrpSpPr/>
          <p:nvPr/>
        </p:nvGrpSpPr>
        <p:grpSpPr>
          <a:xfrm>
            <a:off x="3383957" y="1719738"/>
            <a:ext cx="17409165" cy="9310491"/>
            <a:chOff x="3383957" y="1719738"/>
            <a:chExt cx="17409165" cy="9310491"/>
          </a:xfrm>
        </p:grpSpPr>
        <p:pic>
          <p:nvPicPr>
            <p:cNvPr id="3" name="그림 6">
              <a:extLst>
                <a:ext uri="{FF2B5EF4-FFF2-40B4-BE49-F238E27FC236}">
                  <a16:creationId xmlns:a16="http://schemas.microsoft.com/office/drawing/2014/main" id="{073ABC48-ACB4-1763-AD19-76273889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875" y="2685768"/>
              <a:ext cx="17202247" cy="8344461"/>
            </a:xfrm>
            <a:prstGeom prst="rect">
              <a:avLst/>
            </a:prstGeom>
            <a:ln w="63500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F270E8-8B19-1606-939C-2D9860CFBC8A}"/>
                </a:ext>
              </a:extLst>
            </p:cNvPr>
            <p:cNvSpPr txBox="1"/>
            <p:nvPr/>
          </p:nvSpPr>
          <p:spPr>
            <a:xfrm>
              <a:off x="3383957" y="1719738"/>
              <a:ext cx="352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User</a:t>
              </a:r>
              <a:endParaRPr lang="en-KR" sz="5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7C937-622C-81A6-82F3-9E25B0BB9EBD}"/>
              </a:ext>
            </a:extLst>
          </p:cNvPr>
          <p:cNvGrpSpPr/>
          <p:nvPr/>
        </p:nvGrpSpPr>
        <p:grpSpPr>
          <a:xfrm>
            <a:off x="7285393" y="945194"/>
            <a:ext cx="9593141" cy="10860610"/>
            <a:chOff x="7285393" y="945194"/>
            <a:chExt cx="9593141" cy="10860610"/>
          </a:xfrm>
        </p:grpSpPr>
        <p:pic>
          <p:nvPicPr>
            <p:cNvPr id="5" name="그림 10">
              <a:extLst>
                <a:ext uri="{FF2B5EF4-FFF2-40B4-BE49-F238E27FC236}">
                  <a16:creationId xmlns:a16="http://schemas.microsoft.com/office/drawing/2014/main" id="{FFEE7A88-44D4-322B-11EB-D725DDE83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464" y="1910194"/>
              <a:ext cx="9373070" cy="9895610"/>
            </a:xfrm>
            <a:prstGeom prst="rect">
              <a:avLst/>
            </a:prstGeom>
            <a:ln w="63500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B230F-9FF3-EB37-7A0E-05C1617902CE}"/>
                </a:ext>
              </a:extLst>
            </p:cNvPr>
            <p:cNvSpPr txBox="1"/>
            <p:nvPr/>
          </p:nvSpPr>
          <p:spPr>
            <a:xfrm>
              <a:off x="7285393" y="945194"/>
              <a:ext cx="352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Category</a:t>
              </a:r>
              <a:endParaRPr lang="en-KR" sz="5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2132AB-E339-259D-4E81-2D2ED6B13459}"/>
              </a:ext>
            </a:extLst>
          </p:cNvPr>
          <p:cNvGrpSpPr/>
          <p:nvPr/>
        </p:nvGrpSpPr>
        <p:grpSpPr>
          <a:xfrm>
            <a:off x="6904862" y="1236725"/>
            <a:ext cx="10374073" cy="10297869"/>
            <a:chOff x="6904862" y="1236725"/>
            <a:chExt cx="10374073" cy="10297869"/>
          </a:xfrm>
        </p:grpSpPr>
        <p:pic>
          <p:nvPicPr>
            <p:cNvPr id="4" name="그림 5">
              <a:extLst>
                <a:ext uri="{FF2B5EF4-FFF2-40B4-BE49-F238E27FC236}">
                  <a16:creationId xmlns:a16="http://schemas.microsoft.com/office/drawing/2014/main" id="{74900BD0-66DC-C16C-2C46-35E781CA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063" y="2181405"/>
              <a:ext cx="10173872" cy="9353189"/>
            </a:xfrm>
            <a:prstGeom prst="rect">
              <a:avLst/>
            </a:prstGeom>
            <a:ln w="6350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8F62AC-1F0C-9C4C-F8CF-F73BCDFFFA5A}"/>
                </a:ext>
              </a:extLst>
            </p:cNvPr>
            <p:cNvSpPr txBox="1"/>
            <p:nvPr/>
          </p:nvSpPr>
          <p:spPr>
            <a:xfrm>
              <a:off x="6904862" y="1236725"/>
              <a:ext cx="3520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Cloth</a:t>
              </a:r>
              <a:endParaRPr lang="en-KR" sz="5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3509D570-DB59-5EE4-AB22-CCE825D13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715" y="-7483093"/>
            <a:ext cx="26173430" cy="277588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4DFB8-53D5-1E7F-D708-7DD3F1096948}"/>
              </a:ext>
            </a:extLst>
          </p:cNvPr>
          <p:cNvSpPr/>
          <p:nvPr/>
        </p:nvSpPr>
        <p:spPr>
          <a:xfrm>
            <a:off x="-711200" y="-1097280"/>
            <a:ext cx="25095200" cy="15504160"/>
          </a:xfrm>
          <a:prstGeom prst="rect">
            <a:avLst/>
          </a:prstGeom>
          <a:solidFill>
            <a:schemeClr val="tx1">
              <a:alpha val="799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2626B-E81D-183F-8A2F-0CF619789A63}"/>
              </a:ext>
            </a:extLst>
          </p:cNvPr>
          <p:cNvSpPr txBox="1"/>
          <p:nvPr/>
        </p:nvSpPr>
        <p:spPr>
          <a:xfrm>
            <a:off x="-4147796" y="5723776"/>
            <a:ext cx="33207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lang="ko-KR" altLang="en-US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그 옷을 어디에 뒀더라</a:t>
            </a:r>
            <a:r>
              <a:rPr lang="en-US" altLang="ko-KR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..?”</a:t>
            </a:r>
            <a:endParaRPr lang="en-KR" sz="9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25453-DD79-6AAA-B3E7-73C6A212DF78}"/>
              </a:ext>
            </a:extLst>
          </p:cNvPr>
          <p:cNvSpPr txBox="1"/>
          <p:nvPr/>
        </p:nvSpPr>
        <p:spPr>
          <a:xfrm>
            <a:off x="-4147796" y="5723776"/>
            <a:ext cx="33207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lang="ko-KR" altLang="en-US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내가 무슨 옷이 있더라</a:t>
            </a:r>
            <a:r>
              <a:rPr lang="en-US" altLang="ko-KR" sz="9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..?”</a:t>
            </a:r>
            <a:endParaRPr lang="en-KR" sz="9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8DFC78-D9C8-FB56-9A04-AFC68CEE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8" y="1919605"/>
            <a:ext cx="20767481" cy="9876790"/>
          </a:xfrm>
          <a:prstGeom prst="rect">
            <a:avLst/>
          </a:prstGeom>
          <a:ln w="666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4" y="6396335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latin typeface="NanumSquare Bold" panose="020B0600000101010101" pitchFamily="50" charset="-127"/>
                <a:ea typeface="NanumSquare Bold" panose="020B0600000101010101" pitchFamily="50" charset="-127"/>
              </a:rPr>
              <a:t>시퀀스다이어그램</a:t>
            </a:r>
            <a:endParaRPr lang="en-KR" sz="5400" b="1" dirty="0"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2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5" y="5980837"/>
            <a:ext cx="10346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구현결과</a:t>
            </a:r>
            <a:endParaRPr lang="en-US" altLang="ko-KR" sz="5400" b="1" dirty="0"/>
          </a:p>
          <a:p>
            <a:pPr algn="ctr"/>
            <a:r>
              <a:rPr lang="ko-KR" altLang="en-US" sz="5400" b="1" dirty="0"/>
              <a:t>영상시청</a:t>
            </a:r>
            <a:endParaRPr lang="en-KR" sz="5400" b="1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4610489D-8A52-436B-B901-B9B7E3DA66E1}"/>
              </a:ext>
            </a:extLst>
          </p:cNvPr>
          <p:cNvSpPr txBox="1"/>
          <p:nvPr/>
        </p:nvSpPr>
        <p:spPr>
          <a:xfrm>
            <a:off x="13721021" y="12247786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https://youtu.be/Ic4w9_nFcts</a:t>
            </a:r>
            <a:endParaRPr lang="en-KR" sz="5400" b="1" dirty="0"/>
          </a:p>
        </p:txBody>
      </p:sp>
    </p:spTree>
    <p:extLst>
      <p:ext uri="{BB962C8B-B14F-4D97-AF65-F5344CB8AC3E}">
        <p14:creationId xmlns:p14="http://schemas.microsoft.com/office/powerpoint/2010/main" val="2226532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5" y="5215293"/>
            <a:ext cx="10346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/>
              <a:t>구현 중 아쉬웠던 점</a:t>
            </a:r>
            <a:endParaRPr lang="en-US" altLang="ko-KR" sz="8800" b="1" dirty="0"/>
          </a:p>
        </p:txBody>
      </p:sp>
    </p:spTree>
    <p:extLst>
      <p:ext uri="{BB962C8B-B14F-4D97-AF65-F5344CB8AC3E}">
        <p14:creationId xmlns:p14="http://schemas.microsoft.com/office/powerpoint/2010/main" val="17600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5" y="5215293"/>
            <a:ext cx="10346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/>
              <a:t>UI</a:t>
            </a:r>
            <a:r>
              <a:rPr lang="ko-KR" altLang="en-US" sz="8800" b="1" dirty="0"/>
              <a:t>설계와 다른 구현</a:t>
            </a:r>
            <a:endParaRPr lang="en-US" altLang="ko-KR" sz="8800" b="1" dirty="0"/>
          </a:p>
        </p:txBody>
      </p:sp>
    </p:spTree>
    <p:extLst>
      <p:ext uri="{BB962C8B-B14F-4D97-AF65-F5344CB8AC3E}">
        <p14:creationId xmlns:p14="http://schemas.microsoft.com/office/powerpoint/2010/main" val="233877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D61530-6FDF-B9F7-372E-BFCDE9D3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42" y="2492383"/>
            <a:ext cx="7114560" cy="35162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FDDD1B-CAE0-26A8-3572-2F7C0BEE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66" y="2182806"/>
            <a:ext cx="8455718" cy="4135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E037B0-F86B-28BC-A3B7-BD56AFD98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8269" y="8149668"/>
            <a:ext cx="8303415" cy="3636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14757E-9156-61F1-93B7-95BA0220C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142" y="8075240"/>
            <a:ext cx="7508531" cy="3636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9F7893-2F70-9CE1-A66F-03D743F02496}"/>
              </a:ext>
            </a:extLst>
          </p:cNvPr>
          <p:cNvSpPr txBox="1"/>
          <p:nvPr/>
        </p:nvSpPr>
        <p:spPr>
          <a:xfrm>
            <a:off x="7018965" y="557646"/>
            <a:ext cx="10346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/>
              <a:t>UI</a:t>
            </a:r>
            <a:r>
              <a:rPr lang="ko-KR" altLang="en-US" sz="8800" b="1" dirty="0"/>
              <a:t>설계와 다른 구현</a:t>
            </a:r>
            <a:endParaRPr lang="en-US" altLang="ko-KR" sz="88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F516C0-A791-ED8E-3872-2B4DE12CE882}"/>
              </a:ext>
            </a:extLst>
          </p:cNvPr>
          <p:cNvCxnSpPr/>
          <p:nvPr/>
        </p:nvCxnSpPr>
        <p:spPr>
          <a:xfrm>
            <a:off x="11270512" y="4423144"/>
            <a:ext cx="16374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D48B8A-7C7F-E8E7-234A-36D2568635B8}"/>
              </a:ext>
            </a:extLst>
          </p:cNvPr>
          <p:cNvCxnSpPr/>
          <p:nvPr/>
        </p:nvCxnSpPr>
        <p:spPr>
          <a:xfrm>
            <a:off x="11281145" y="9976883"/>
            <a:ext cx="16374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9F7893-2F70-9CE1-A66F-03D743F02496}"/>
              </a:ext>
            </a:extLst>
          </p:cNvPr>
          <p:cNvSpPr txBox="1"/>
          <p:nvPr/>
        </p:nvSpPr>
        <p:spPr>
          <a:xfrm>
            <a:off x="7018965" y="557646"/>
            <a:ext cx="10346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/>
              <a:t>UI</a:t>
            </a:r>
            <a:r>
              <a:rPr lang="ko-KR" altLang="en-US" sz="8800" b="1" dirty="0"/>
              <a:t>설계와 다른 구현</a:t>
            </a:r>
            <a:endParaRPr lang="en-US" altLang="ko-KR" sz="8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FBFB4-3BC0-6FF8-6B16-12A542BA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269" y="2132298"/>
            <a:ext cx="8841238" cy="4236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568C34-DF05-3435-E103-96A0B409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70" y="1864621"/>
            <a:ext cx="8929188" cy="45041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764676-B784-9A4A-1789-427CE2FA6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8269" y="8103350"/>
            <a:ext cx="8841238" cy="4192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C82739-D662-CF42-4056-E80153B14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463" y="7143235"/>
            <a:ext cx="4433676" cy="546697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81370E-01CD-0D30-21B0-F20B2A16F172}"/>
              </a:ext>
            </a:extLst>
          </p:cNvPr>
          <p:cNvCxnSpPr/>
          <p:nvPr/>
        </p:nvCxnSpPr>
        <p:spPr>
          <a:xfrm>
            <a:off x="11770855" y="4401879"/>
            <a:ext cx="16374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6B1D2D-6E50-81E1-0BFF-1123CBA006AF}"/>
              </a:ext>
            </a:extLst>
          </p:cNvPr>
          <p:cNvCxnSpPr/>
          <p:nvPr/>
        </p:nvCxnSpPr>
        <p:spPr>
          <a:xfrm>
            <a:off x="11610754" y="10292316"/>
            <a:ext cx="16374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7E7B3CF-EC85-C2D9-5F77-AC7CD5442FAA}"/>
              </a:ext>
            </a:extLst>
          </p:cNvPr>
          <p:cNvSpPr/>
          <p:nvPr/>
        </p:nvSpPr>
        <p:spPr>
          <a:xfrm>
            <a:off x="0" y="-306102"/>
            <a:ext cx="25095200" cy="15504160"/>
          </a:xfrm>
          <a:prstGeom prst="rect">
            <a:avLst/>
          </a:prstGeom>
          <a:solidFill>
            <a:schemeClr val="tx1">
              <a:alpha val="799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E8981-E553-923C-D6E8-FA22DB2CD33C}"/>
              </a:ext>
            </a:extLst>
          </p:cNvPr>
          <p:cNvSpPr txBox="1"/>
          <p:nvPr/>
        </p:nvSpPr>
        <p:spPr>
          <a:xfrm rot="19701473">
            <a:off x="2306003" y="3460533"/>
            <a:ext cx="1963248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>
                <a:solidFill>
                  <a:schemeClr val="bg1"/>
                </a:solidFill>
              </a:rPr>
              <a:t>실력의 부족</a:t>
            </a:r>
            <a:endParaRPr lang="en-US" altLang="ko-KR" sz="199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9900" b="1" dirty="0">
                <a:solidFill>
                  <a:schemeClr val="bg1"/>
                </a:solidFill>
              </a:rPr>
              <a:t>구현의 한계</a:t>
            </a:r>
            <a:endParaRPr lang="en-US" altLang="ko-KR" sz="19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7018965" y="898475"/>
            <a:ext cx="10346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/>
              <a:t>구현 중 아쉬웠던 점</a:t>
            </a:r>
            <a:endParaRPr lang="en-US" altLang="ko-KR" sz="8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0463E-E8F8-E34D-2FB2-8B7299E4223A}"/>
              </a:ext>
            </a:extLst>
          </p:cNvPr>
          <p:cNvSpPr txBox="1"/>
          <p:nvPr/>
        </p:nvSpPr>
        <p:spPr>
          <a:xfrm>
            <a:off x="2370027" y="4821890"/>
            <a:ext cx="19643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/>
              <a:t>의류당 하나의 개인 카테고리만 가능</a:t>
            </a:r>
            <a:endParaRPr lang="en-US" altLang="ko-KR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A656E-FED9-5813-BB64-0655AFE899CB}"/>
              </a:ext>
            </a:extLst>
          </p:cNvPr>
          <p:cNvSpPr txBox="1"/>
          <p:nvPr/>
        </p:nvSpPr>
        <p:spPr>
          <a:xfrm>
            <a:off x="2370027" y="8320003"/>
            <a:ext cx="19643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/>
              <a:t>비밀번호가 그대로 노출되는 보안 문제</a:t>
            </a:r>
            <a:endParaRPr lang="en-US" altLang="ko-KR" sz="8800" b="1" dirty="0"/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0E6DE-0639-6B09-4563-A6C95450FF20}"/>
              </a:ext>
            </a:extLst>
          </p:cNvPr>
          <p:cNvSpPr txBox="1"/>
          <p:nvPr/>
        </p:nvSpPr>
        <p:spPr>
          <a:xfrm>
            <a:off x="6437074" y="1055408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/>
              <a:t>느낀점</a:t>
            </a:r>
            <a:endParaRPr lang="en-KR" sz="5400" b="1" dirty="0"/>
          </a:p>
        </p:txBody>
      </p:sp>
      <p:pic>
        <p:nvPicPr>
          <p:cNvPr id="4098" name="Picture 2" descr="행복한 사람이 되는 비결 5가지 - 코메디닷컴">
            <a:extLst>
              <a:ext uri="{FF2B5EF4-FFF2-40B4-BE49-F238E27FC236}">
                <a16:creationId xmlns:a16="http://schemas.microsoft.com/office/drawing/2014/main" id="{C306CA9D-7C23-045B-1C19-11292937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02" y="2897751"/>
            <a:ext cx="8214013" cy="719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땅땅이 이모티콘을 무료로 드립니땅 – 짤툰">
            <a:extLst>
              <a:ext uri="{FF2B5EF4-FFF2-40B4-BE49-F238E27FC236}">
                <a16:creationId xmlns:a16="http://schemas.microsoft.com/office/drawing/2014/main" id="{FF143530-53DE-C91E-954E-D45648C8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181" y="8340251"/>
            <a:ext cx="4153105" cy="41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2C7BCA-3961-1D80-19ED-AA885EF7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98" y="2897751"/>
            <a:ext cx="10504004" cy="80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FD74B-074C-3C11-9B9B-C024D1190D73}"/>
              </a:ext>
            </a:extLst>
          </p:cNvPr>
          <p:cNvSpPr txBox="1"/>
          <p:nvPr/>
        </p:nvSpPr>
        <p:spPr>
          <a:xfrm>
            <a:off x="6608504" y="115485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힘들었던 점</a:t>
            </a:r>
            <a:endParaRPr lang="en-KR" sz="5400" b="1" dirty="0"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90B187-0EC3-1AE0-09A4-96F4E3399BAB}"/>
              </a:ext>
            </a:extLst>
          </p:cNvPr>
          <p:cNvSpPr/>
          <p:nvPr/>
        </p:nvSpPr>
        <p:spPr>
          <a:xfrm>
            <a:off x="2022806" y="2798719"/>
            <a:ext cx="6187339" cy="445811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이번 프로젝트에서 서로 가지고 있는 프로그램 지식과 사용하는 언어가 달라서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소통이 잘 안 이루어짐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회의한 내용을 적지 않아서 다른 이야기가 나오고 각자 알고 있는 지식이 달라지며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,</a:t>
            </a:r>
            <a:endParaRPr lang="ko-KR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프론트를 개발해도 </a:t>
            </a:r>
            <a:r>
              <a:rPr lang="ko-KR" altLang="ko-KR" sz="2400" kern="100" dirty="0" err="1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백앤드가</a:t>
            </a: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다 될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때까지 기다려야 하는 경우도 발생</a:t>
            </a: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3C4090-84AF-87D9-359E-A9E6BA596D3E}"/>
              </a:ext>
            </a:extLst>
          </p:cNvPr>
          <p:cNvSpPr/>
          <p:nvPr/>
        </p:nvSpPr>
        <p:spPr>
          <a:xfrm>
            <a:off x="5194570" y="8631972"/>
            <a:ext cx="6031149" cy="33816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400" dirty="0" err="1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백엔드와</a:t>
            </a:r>
            <a:r>
              <a:rPr lang="ko-KR" altLang="ko-KR" sz="24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프론트엔드가</a:t>
            </a:r>
            <a:r>
              <a:rPr lang="ko-KR" altLang="ko-KR" sz="24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소통할 때 기록을 하지 않아 나중에 다른 이야기가 나오</a:t>
            </a:r>
            <a:r>
              <a:rPr lang="ko-KR" altLang="en-US" sz="24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24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경우가 일어나</a:t>
            </a:r>
            <a:r>
              <a:rPr lang="ko-KR" altLang="en-US" sz="24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기록의 중요성을 </a:t>
            </a:r>
            <a:r>
              <a:rPr lang="ko-KR" altLang="en-US" sz="24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느낌</a:t>
            </a:r>
            <a:r>
              <a:rPr lang="en-US" altLang="ko-KR" sz="24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F99235-08D5-8CC9-F354-3C8A99FE772C}"/>
              </a:ext>
            </a:extLst>
          </p:cNvPr>
          <p:cNvSpPr/>
          <p:nvPr/>
        </p:nvSpPr>
        <p:spPr>
          <a:xfrm>
            <a:off x="9655157" y="4556083"/>
            <a:ext cx="5073685" cy="2700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협업부터 요구사항 분석과 웹개발까지 모두 처음 접하는 분야여서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실시간으로 배우면서 적용하기 </a:t>
            </a: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힘들었음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470D3C-1A11-391B-0CDB-CDD6F6CE4F74}"/>
              </a:ext>
            </a:extLst>
          </p:cNvPr>
          <p:cNvSpPr/>
          <p:nvPr/>
        </p:nvSpPr>
        <p:spPr>
          <a:xfrm>
            <a:off x="16588186" y="3560833"/>
            <a:ext cx="5893341" cy="38546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소프트웨어공학 강의를 들으면서 실무에서 이행되는 실제 설계를 하며 처음 겪어보는 문서작성의 어려움 또한 겪으며 알게 </a:t>
            </a:r>
            <a:r>
              <a:rPr lang="ko-KR" altLang="en-US" sz="2400" kern="1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됨</a:t>
            </a:r>
            <a:r>
              <a:rPr lang="en-US" altLang="ko-KR" sz="2400" kern="1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작성도 어렵지만</a:t>
            </a: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일반인들이 이해할 수 있는 좋은 설계를 하는 것은 더더욱 어려운 일이라는 것을 체감</a:t>
            </a: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24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80DF2F-609D-69C2-08DF-B6BF4399224F}"/>
              </a:ext>
            </a:extLst>
          </p:cNvPr>
          <p:cNvSpPr/>
          <p:nvPr/>
        </p:nvSpPr>
        <p:spPr>
          <a:xfrm>
            <a:off x="13007955" y="8972441"/>
            <a:ext cx="5520446" cy="2700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기본 베이스와 복학 이전에 배웠던 지식이 사라져서 팀원들과 실력 차이가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많이 나서 본인의 미숙함과 소통 문</a:t>
            </a:r>
            <a:r>
              <a:rPr lang="ko-KR" altLang="en-US" sz="24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제 발생</a:t>
            </a:r>
            <a:endParaRPr lang="ko-KR" altLang="ko-KR" sz="18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FD74B-074C-3C11-9B9B-C024D1190D73}"/>
              </a:ext>
            </a:extLst>
          </p:cNvPr>
          <p:cNvSpPr txBox="1"/>
          <p:nvPr/>
        </p:nvSpPr>
        <p:spPr>
          <a:xfrm>
            <a:off x="6608504" y="115485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힘들었던 점</a:t>
            </a:r>
            <a:endParaRPr lang="en-KR" sz="54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576DD7-E437-5225-CD6B-1C84F1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916">
            <a:off x="13184897" y="2548220"/>
            <a:ext cx="10325703" cy="237212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D9C724E-5B71-D478-D03D-BFFD6CDF7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9496">
            <a:off x="531122" y="4701092"/>
            <a:ext cx="14630400" cy="7025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E94057-19F5-7862-03C6-6EE0670D6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46" y="6701790"/>
            <a:ext cx="13004921" cy="58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D2DA2EEA-D443-5553-6302-1B73255F06AA}"/>
              </a:ext>
            </a:extLst>
          </p:cNvPr>
          <p:cNvSpPr/>
          <p:nvPr/>
        </p:nvSpPr>
        <p:spPr>
          <a:xfrm>
            <a:off x="13467081" y="3830320"/>
            <a:ext cx="6055360" cy="6055360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8638B-E2A7-7289-EEEA-624D3F789795}"/>
              </a:ext>
            </a:extLst>
          </p:cNvPr>
          <p:cNvSpPr txBox="1"/>
          <p:nvPr/>
        </p:nvSpPr>
        <p:spPr>
          <a:xfrm>
            <a:off x="14016735" y="6033691"/>
            <a:ext cx="4956052" cy="134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 defTabSz="914400">
              <a:lnSpc>
                <a:spcPct val="150000"/>
              </a:lnSpc>
              <a:spcAft>
                <a:spcPts val="600"/>
              </a:spcAft>
            </a:pPr>
            <a:r>
              <a:rPr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사용자 관점으로 </a:t>
            </a:r>
            <a:endParaRPr lang="en-US" altLang="ko-KR" sz="3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 defTabSz="914400">
              <a:lnSpc>
                <a:spcPct val="150000"/>
              </a:lnSpc>
              <a:spcAft>
                <a:spcPts val="600"/>
              </a:spcAft>
            </a:pPr>
            <a:r>
              <a:rPr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돌아가 생각해보자</a:t>
            </a:r>
            <a:r>
              <a:rPr lang="en-US" altLang="ko-KR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82AB87-9113-6F94-8AEC-474EC46B9A0F}"/>
              </a:ext>
            </a:extLst>
          </p:cNvPr>
          <p:cNvGrpSpPr/>
          <p:nvPr/>
        </p:nvGrpSpPr>
        <p:grpSpPr>
          <a:xfrm>
            <a:off x="4998720" y="3830320"/>
            <a:ext cx="8084820" cy="6055360"/>
            <a:chOff x="4998720" y="3830320"/>
            <a:chExt cx="8084820" cy="60553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663CD4F-2987-B96A-496E-F585ECEE3D7A}"/>
                </a:ext>
              </a:extLst>
            </p:cNvPr>
            <p:cNvSpPr/>
            <p:nvPr/>
          </p:nvSpPr>
          <p:spPr>
            <a:xfrm>
              <a:off x="4998720" y="3830320"/>
              <a:ext cx="6055360" cy="605536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73FC92-9CBF-A658-49BA-7ECEF62C6A01}"/>
                </a:ext>
              </a:extLst>
            </p:cNvPr>
            <p:cNvSpPr txBox="1"/>
            <p:nvPr/>
          </p:nvSpPr>
          <p:spPr>
            <a:xfrm>
              <a:off x="5548374" y="6186091"/>
              <a:ext cx="4956052" cy="13438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algn="ctr" defTabSz="914400">
                <a:lnSpc>
                  <a:spcPct val="150000"/>
                </a:lnSpc>
                <a:spcAft>
                  <a:spcPts val="600"/>
                </a:spcAft>
              </a:pPr>
              <a:r>
                <a:rPr lang="ko-KR" altLang="en-US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고객의 관점에서 </a:t>
              </a:r>
              <a:r>
                <a:rPr lang="en-US" altLang="ko-KR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“</a:t>
              </a:r>
              <a:r>
                <a:rPr lang="ko-KR" altLang="en-US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진짜</a:t>
              </a:r>
              <a:r>
                <a:rPr lang="en-US" altLang="ko-KR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”</a:t>
              </a:r>
            </a:p>
            <a:p>
              <a:pPr algn="ctr" defTabSz="914400">
                <a:lnSpc>
                  <a:spcPct val="150000"/>
                </a:lnSpc>
                <a:spcAft>
                  <a:spcPts val="600"/>
                </a:spcAft>
              </a:pPr>
              <a:r>
                <a:rPr lang="ko-KR" altLang="en-US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필요한 것은 무엇일까</a:t>
              </a:r>
              <a:r>
                <a:rPr lang="en-US" altLang="ko-KR" sz="3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?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3E09EE3B-5E9D-0D1A-4B37-DB8EF28990FE}"/>
                </a:ext>
              </a:extLst>
            </p:cNvPr>
            <p:cNvSpPr/>
            <p:nvPr/>
          </p:nvSpPr>
          <p:spPr>
            <a:xfrm>
              <a:off x="11437620" y="6262291"/>
              <a:ext cx="1645920" cy="119141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25336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AD8E9-0AAC-10F9-72B8-239A7DACFA4A}"/>
              </a:ext>
            </a:extLst>
          </p:cNvPr>
          <p:cNvSpPr txBox="1"/>
          <p:nvPr/>
        </p:nvSpPr>
        <p:spPr>
          <a:xfrm>
            <a:off x="6608504" y="115485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느낀 점 및 배운 점</a:t>
            </a:r>
            <a:endParaRPr lang="en-KR" sz="5400" b="1" dirty="0"/>
          </a:p>
        </p:txBody>
      </p:sp>
      <p:pic>
        <p:nvPicPr>
          <p:cNvPr id="4098" name="Picture 2" descr="유노윤호 이거 월요일 이겨내는 열정 짤 원본 있는 익?? - 인스티즈(instiz) (K)POP/예능 카테고리">
            <a:extLst>
              <a:ext uri="{FF2B5EF4-FFF2-40B4-BE49-F238E27FC236}">
                <a16:creationId xmlns:a16="http://schemas.microsoft.com/office/drawing/2014/main" id="{708CC7EC-2040-1E57-98E8-BD174D1D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04" y="3423541"/>
            <a:ext cx="6629400" cy="82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인간관계] 유쾌한 대화법 32가지">
            <a:extLst>
              <a:ext uri="{FF2B5EF4-FFF2-40B4-BE49-F238E27FC236}">
                <a16:creationId xmlns:a16="http://schemas.microsoft.com/office/drawing/2014/main" id="{CEAF81AA-2270-4763-E204-BA318AA3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974" y="5570498"/>
            <a:ext cx="9957112" cy="49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88한 애니메이션 - 88한 애니메이션 '슬램덩크 1,2부'가 업로드 되었습니다. 슬램덩크 주제가에 숨겨진 놀라운 사실(?), 슬램덩크  명장면과 캐릭터에 대해 이야기 나눠보았어요. 서태웅과 강백호가 하이파이브하는 그림만봐도 가슴이 두근거리는데, 왼손을 거들뿐으로 ...">
            <a:extLst>
              <a:ext uri="{FF2B5EF4-FFF2-40B4-BE49-F238E27FC236}">
                <a16:creationId xmlns:a16="http://schemas.microsoft.com/office/drawing/2014/main" id="{214E777A-8A18-DD02-777D-7C631775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15" y="4796651"/>
            <a:ext cx="8274847" cy="57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567FC5-A91D-A0DC-C444-CF1371FC97BD}"/>
              </a:ext>
            </a:extLst>
          </p:cNvPr>
          <p:cNvSpPr txBox="1"/>
          <p:nvPr/>
        </p:nvSpPr>
        <p:spPr>
          <a:xfrm>
            <a:off x="6608504" y="115485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느낀 점 및 배운 점</a:t>
            </a:r>
            <a:endParaRPr lang="en-KR" sz="5400" b="1" dirty="0"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49209E-EE0E-31E0-148E-29E40EAFF278}"/>
              </a:ext>
            </a:extLst>
          </p:cNvPr>
          <p:cNvSpPr/>
          <p:nvPr/>
        </p:nvSpPr>
        <p:spPr>
          <a:xfrm>
            <a:off x="2390430" y="2532523"/>
            <a:ext cx="8318809" cy="22388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700" dirty="0" err="1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조인미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팀플에서 발생했던 모든 문제에서 많은 부분을 배울 수 있었다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혼자서 처음부터 끝까지 개발하는 것에 익숙</a:t>
            </a:r>
            <a:r>
              <a:rPr lang="ko-KR" altLang="en-US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해서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염두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할 수 없</a:t>
            </a:r>
            <a:r>
              <a:rPr lang="ko-KR" altLang="en-US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던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문</a:t>
            </a:r>
            <a:r>
              <a:rPr lang="ko-KR" altLang="en-US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제를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수업을 통해 이론으로 배우며 팀플</a:t>
            </a:r>
            <a:r>
              <a:rPr lang="ko-KR" altLang="en-US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간접체험도 하였기 때문이다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en-US" sz="2700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57BA5F-1A7C-499C-AFC3-0EE9536A7139}"/>
              </a:ext>
            </a:extLst>
          </p:cNvPr>
          <p:cNvSpPr/>
          <p:nvPr/>
        </p:nvSpPr>
        <p:spPr>
          <a:xfrm>
            <a:off x="2449099" y="7224819"/>
            <a:ext cx="8318809" cy="17181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이우진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처음 접하는 기술을 사용 하다 보니 필요한 내용을 찾아서 적용하는 것에 더 익숙해졌다</a:t>
            </a:r>
            <a:r>
              <a:rPr lang="en-US" altLang="ko-KR" sz="27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en-US" sz="2700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3D0424-9B1A-80A1-948F-CEE496593790}"/>
              </a:ext>
            </a:extLst>
          </p:cNvPr>
          <p:cNvSpPr/>
          <p:nvPr/>
        </p:nvSpPr>
        <p:spPr>
          <a:xfrm>
            <a:off x="2449099" y="5139046"/>
            <a:ext cx="8318809" cy="17181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조재석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개발은 나 혼자만 잘 해서 하는 것이 아닌 모두가 잘해야 성공적으로 끝날 수 있음을 느꼈다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26C972-826B-8101-6F19-48FF4921A646}"/>
              </a:ext>
            </a:extLst>
          </p:cNvPr>
          <p:cNvSpPr/>
          <p:nvPr/>
        </p:nvSpPr>
        <p:spPr>
          <a:xfrm>
            <a:off x="2476874" y="9704746"/>
            <a:ext cx="8232366" cy="24527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700" kern="1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박세현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팀원들의 작업하는 방식을 보면서 어떠한 방식으로 작업을 </a:t>
            </a:r>
            <a:r>
              <a:rPr lang="ko-KR" altLang="ko-KR" sz="2700" kern="100" dirty="0" err="1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해야하는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지에 대해서 배웠다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또한 실제 프로젝트가 어떻게 진행되는지에 대한 과정과 실제 임무 분담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일을 하는 방식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협업 관계에서 팀원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간의 상호작용에 대해서도 배웠다</a:t>
            </a:r>
            <a:r>
              <a:rPr lang="en-US" altLang="ko-KR" sz="2700" kern="1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DEE06F-BD0D-39F5-FE90-71F285FD3049}"/>
              </a:ext>
            </a:extLst>
          </p:cNvPr>
          <p:cNvSpPr/>
          <p:nvPr/>
        </p:nvSpPr>
        <p:spPr>
          <a:xfrm>
            <a:off x="11737214" y="2292100"/>
            <a:ext cx="10169912" cy="986543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정현욱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모든 것이 처음인 팀원들끼리 모여 의견마찰도 많이 있었지만 고객이라는 페르소나를 쓰고 함께 오랜 시간을 두고 적극적으로 회의를 하니 점점 나아지고 있는 우리의 설계에 자신감이 생겼다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개인으로 생각했을 때 막막했던 문서 작성이 팀원들과 팀워크를 통해 헤쳐 나가는 단계를 보며 팀활동이 개발에 미치는 </a:t>
            </a:r>
            <a:r>
              <a:rPr lang="ko-KR" altLang="en-US" sz="2700" kern="100" dirty="0"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막대한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영향을 알게 되</a:t>
            </a:r>
            <a:r>
              <a:rPr lang="ko-KR" altLang="en-US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었다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몇시간을 붙잡고 있어도 해결하지 못하는 오류들이 있을 때 팀원들과 같이 고민하며 해결되었던 순간에 팀원들의 소중함을 느꼈다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서로 다른 언어를 사용하는 프론트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엔드와 백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엔드의 커뮤니케이션이 쉬운 일이 아니라는 것을 깨닫게 되었다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이번 프로젝트를 통해 개발에서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 “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팀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필요성을 알게 되었고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팀 안에서 소통하고 중재하기위해 쌓은 지식이 넓어 프로젝트의 방향을 이끌 리더가 필요하다는 것을 알게 되었고 이와 같은 리더가 되고 싶다고 느꼈다</a:t>
            </a:r>
            <a:r>
              <a:rPr lang="en-US" altLang="ko-KR" sz="2700" kern="100" dirty="0">
                <a:effectLst/>
                <a:latin typeface="NanumSquare" panose="020B0600000101010101" pitchFamily="50" charset="-127"/>
                <a:ea typeface="NanumSquare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700" kern="100" dirty="0">
              <a:effectLst/>
              <a:latin typeface="NanumSquare" panose="020B0600000101010101" pitchFamily="50" charset="-127"/>
              <a:ea typeface="NanumSquare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9876D-7F41-41E2-B3E8-3C388BE2B41C}"/>
              </a:ext>
            </a:extLst>
          </p:cNvPr>
          <p:cNvSpPr txBox="1"/>
          <p:nvPr/>
        </p:nvSpPr>
        <p:spPr>
          <a:xfrm>
            <a:off x="6608504" y="115485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기여도</a:t>
            </a:r>
            <a:endParaRPr lang="en-KR" sz="5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80A071-5FC8-24B7-6F3B-A397480F8363}"/>
              </a:ext>
            </a:extLst>
          </p:cNvPr>
          <p:cNvSpPr/>
          <p:nvPr/>
        </p:nvSpPr>
        <p:spPr>
          <a:xfrm>
            <a:off x="2966224" y="4817327"/>
            <a:ext cx="3323064" cy="4482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/>
          </a:p>
          <a:p>
            <a:endParaRPr lang="en-US" altLang="ko-KR" sz="2800" dirty="0"/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조인미</a:t>
            </a: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</a:t>
            </a: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22%</a:t>
            </a:r>
            <a:endParaRPr kumimoji="0" lang="ko-KR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25%</a:t>
            </a:r>
            <a:endParaRPr kumimoji="0" lang="ko-KR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20%</a:t>
            </a:r>
            <a:endParaRPr kumimoji="0" lang="ko-KR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</a:t>
            </a:r>
            <a:r>
              <a:rPr kumimoji="0" lang="en-US" altLang="ko-KR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22%</a:t>
            </a:r>
            <a:endParaRPr kumimoji="0" lang="ko-KR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96BC79-579D-4FDA-43EE-E177EA838E30}"/>
              </a:ext>
            </a:extLst>
          </p:cNvPr>
          <p:cNvSpPr/>
          <p:nvPr/>
        </p:nvSpPr>
        <p:spPr>
          <a:xfrm>
            <a:off x="18618819" y="4817327"/>
            <a:ext cx="3323064" cy="4482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박세현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406DD8-2087-3E94-1620-4FC8EE4253EF}"/>
              </a:ext>
            </a:extLst>
          </p:cNvPr>
          <p:cNvSpPr/>
          <p:nvPr/>
        </p:nvSpPr>
        <p:spPr>
          <a:xfrm>
            <a:off x="14511454" y="4817327"/>
            <a:ext cx="3323064" cy="4482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정현욱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25%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22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EF354C-D6D9-2FB1-0581-8DB89621E914}"/>
              </a:ext>
            </a:extLst>
          </p:cNvPr>
          <p:cNvSpPr/>
          <p:nvPr/>
        </p:nvSpPr>
        <p:spPr>
          <a:xfrm>
            <a:off x="10786948" y="4817327"/>
            <a:ext cx="3323064" cy="4482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조재석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23%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35%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22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AF6C80-0239-1B6F-1D95-8790BC29701C}"/>
              </a:ext>
            </a:extLst>
          </p:cNvPr>
          <p:cNvSpPr/>
          <p:nvPr/>
        </p:nvSpPr>
        <p:spPr>
          <a:xfrm>
            <a:off x="6876586" y="4817327"/>
            <a:ext cx="3323064" cy="4482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조우진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22%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25%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종합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22%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E7F4A-9912-AE22-2E4A-86F4C287B348}"/>
              </a:ext>
            </a:extLst>
          </p:cNvPr>
          <p:cNvSpPr txBox="1"/>
          <p:nvPr/>
        </p:nvSpPr>
        <p:spPr>
          <a:xfrm>
            <a:off x="3205015" y="3026181"/>
            <a:ext cx="1797397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/>
              <a:t>다들 </a:t>
            </a:r>
            <a:r>
              <a:rPr lang="ko-KR" altLang="en-US" sz="19900" b="1" dirty="0">
                <a:ea typeface="NanumSquare Bold" panose="020B0600000101010101"/>
              </a:rPr>
              <a:t>고생하셨습니다</a:t>
            </a:r>
            <a:r>
              <a:rPr lang="en-US" altLang="ko-KR" sz="19900" b="1" dirty="0"/>
              <a:t>!</a:t>
            </a:r>
            <a:endParaRPr lang="en-KR" sz="19900" b="1" dirty="0"/>
          </a:p>
        </p:txBody>
      </p:sp>
    </p:spTree>
    <p:extLst>
      <p:ext uri="{BB962C8B-B14F-4D97-AF65-F5344CB8AC3E}">
        <p14:creationId xmlns:p14="http://schemas.microsoft.com/office/powerpoint/2010/main" val="360080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6CAB1-BEEC-596C-EBB3-673F2C1EB31B}"/>
              </a:ext>
            </a:extLst>
          </p:cNvPr>
          <p:cNvSpPr txBox="1"/>
          <p:nvPr/>
        </p:nvSpPr>
        <p:spPr>
          <a:xfrm>
            <a:off x="7018965" y="5934670"/>
            <a:ext cx="10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감사합니다</a:t>
            </a:r>
            <a:r>
              <a:rPr lang="en-US" altLang="ko-KR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!</a:t>
            </a:r>
            <a:endParaRPr lang="en-KR" sz="5400" b="1" dirty="0"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D412B7C-7343-457D-C653-87D2A5596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11" y="1825596"/>
            <a:ext cx="14073378" cy="10064808"/>
          </a:xfrm>
          <a:prstGeom prst="rect">
            <a:avLst/>
          </a:prstGeom>
          <a:ln w="666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AC7E5-9FC0-6F02-E687-88BF064FC104}"/>
              </a:ext>
            </a:extLst>
          </p:cNvPr>
          <p:cNvSpPr txBox="1"/>
          <p:nvPr/>
        </p:nvSpPr>
        <p:spPr>
          <a:xfrm>
            <a:off x="10399840" y="934720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액터</a:t>
            </a:r>
            <a:r>
              <a:rPr lang="ko-KR" altLang="en-US" sz="4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다이어그램</a:t>
            </a:r>
            <a:endParaRPr lang="en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6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09FC51-E0C1-0FD3-6013-B3C3EB1A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" y="1810469"/>
            <a:ext cx="16708424" cy="9075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9D98B7-5920-2BF5-E475-921D3874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718" y="1522965"/>
            <a:ext cx="10658240" cy="106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3312ED0-72C8-B691-5727-EC43C9F42199}"/>
              </a:ext>
            </a:extLst>
          </p:cNvPr>
          <p:cNvSpPr/>
          <p:nvPr/>
        </p:nvSpPr>
        <p:spPr>
          <a:xfrm>
            <a:off x="12838846" y="2252808"/>
            <a:ext cx="4097864" cy="40978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의류관리 시스템</a:t>
            </a:r>
            <a:endParaRPr lang="en-KR" sz="2800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895FB-996D-9764-8EAC-3B4F8AFBCECC}"/>
              </a:ext>
            </a:extLst>
          </p:cNvPr>
          <p:cNvSpPr/>
          <p:nvPr/>
        </p:nvSpPr>
        <p:spPr>
          <a:xfrm>
            <a:off x="5398360" y="2848862"/>
            <a:ext cx="4097864" cy="4097864"/>
          </a:xfrm>
          <a:prstGeom prst="ellipse">
            <a:avLst/>
          </a:prstGeom>
          <a:solidFill>
            <a:srgbClr val="E9E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회원시스템</a:t>
            </a:r>
            <a:endParaRPr lang="en-KR" sz="2800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F54CBC-AFC3-9C02-6857-7336B9FF3487}"/>
              </a:ext>
            </a:extLst>
          </p:cNvPr>
          <p:cNvSpPr/>
          <p:nvPr/>
        </p:nvSpPr>
        <p:spPr>
          <a:xfrm>
            <a:off x="9303572" y="6858000"/>
            <a:ext cx="4097864" cy="40978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카테고리 관리 시스템</a:t>
            </a:r>
            <a:endParaRPr lang="en-KR" sz="2800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0979A9-FFB5-FE89-0FA0-EEE5648A0B67}"/>
              </a:ext>
            </a:extLst>
          </p:cNvPr>
          <p:cNvSpPr/>
          <p:nvPr/>
        </p:nvSpPr>
        <p:spPr>
          <a:xfrm>
            <a:off x="3606802" y="866990"/>
            <a:ext cx="1618832" cy="1618832"/>
          </a:xfrm>
          <a:prstGeom prst="ellipse">
            <a:avLst/>
          </a:prstGeom>
          <a:solidFill>
            <a:srgbClr val="E9E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로그인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7236FC-2546-81E5-C768-7DD6C36131D9}"/>
              </a:ext>
            </a:extLst>
          </p:cNvPr>
          <p:cNvSpPr/>
          <p:nvPr/>
        </p:nvSpPr>
        <p:spPr>
          <a:xfrm>
            <a:off x="1447817" y="2380820"/>
            <a:ext cx="1618832" cy="1618832"/>
          </a:xfrm>
          <a:prstGeom prst="ellipse">
            <a:avLst/>
          </a:prstGeom>
          <a:solidFill>
            <a:srgbClr val="E9E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회원가입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0B47D-B1A7-2E2F-4924-AB916265DDD4}"/>
              </a:ext>
            </a:extLst>
          </p:cNvPr>
          <p:cNvSpPr/>
          <p:nvPr/>
        </p:nvSpPr>
        <p:spPr>
          <a:xfrm>
            <a:off x="2480735" y="4770454"/>
            <a:ext cx="1618832" cy="1618832"/>
          </a:xfrm>
          <a:prstGeom prst="ellipse">
            <a:avLst/>
          </a:prstGeom>
          <a:solidFill>
            <a:srgbClr val="E9E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정보수정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072C9E-CF3D-FB9D-7323-974D51824CD0}"/>
              </a:ext>
            </a:extLst>
          </p:cNvPr>
          <p:cNvSpPr/>
          <p:nvPr/>
        </p:nvSpPr>
        <p:spPr>
          <a:xfrm>
            <a:off x="2257233" y="7160088"/>
            <a:ext cx="1618832" cy="1618832"/>
          </a:xfrm>
          <a:prstGeom prst="ellipse">
            <a:avLst/>
          </a:prstGeom>
          <a:solidFill>
            <a:srgbClr val="E9E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비밀번호</a:t>
            </a:r>
            <a:endParaRPr lang="en-US" altLang="ko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찾기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3848A-8EA3-67DC-4AC9-EB719D8DBD00}"/>
              </a:ext>
            </a:extLst>
          </p:cNvPr>
          <p:cNvSpPr/>
          <p:nvPr/>
        </p:nvSpPr>
        <p:spPr>
          <a:xfrm>
            <a:off x="20547341" y="5794586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 조회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E1AFBB-0FA7-3800-B4F1-21725D4FB3D1}"/>
              </a:ext>
            </a:extLst>
          </p:cNvPr>
          <p:cNvSpPr/>
          <p:nvPr/>
        </p:nvSpPr>
        <p:spPr>
          <a:xfrm>
            <a:off x="20547341" y="2636854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 삭제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20855D-1FA0-7035-C55D-A4AD11D31607}"/>
              </a:ext>
            </a:extLst>
          </p:cNvPr>
          <p:cNvSpPr/>
          <p:nvPr/>
        </p:nvSpPr>
        <p:spPr>
          <a:xfrm>
            <a:off x="18459005" y="4301740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의류수정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9EC6F6-BF3A-C148-9FD8-4034FAA864C9}"/>
              </a:ext>
            </a:extLst>
          </p:cNvPr>
          <p:cNvSpPr/>
          <p:nvPr/>
        </p:nvSpPr>
        <p:spPr>
          <a:xfrm>
            <a:off x="18000151" y="1225982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 등록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5BA805-3ECC-0F14-1A98-1207C05B3540}"/>
              </a:ext>
            </a:extLst>
          </p:cNvPr>
          <p:cNvSpPr/>
          <p:nvPr/>
        </p:nvSpPr>
        <p:spPr>
          <a:xfrm>
            <a:off x="9101262" y="11692140"/>
            <a:ext cx="1618832" cy="1618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 Bold" panose="020B0600000101010101" pitchFamily="50" charset="-127"/>
                <a:ea typeface="NanumSquare Bold" panose="020B0600000101010101" pitchFamily="50" charset="-127"/>
              </a:rPr>
              <a:t>개인</a:t>
            </a:r>
            <a:endParaRPr lang="en-US" altLang="ko-KR" dirty="0">
              <a:solidFill>
                <a:schemeClr val="tx1"/>
              </a:solidFill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Square Bold" panose="020B0600000101010101" pitchFamily="50" charset="-127"/>
                <a:ea typeface="NanumSquare Bold" panose="020B0600000101010101" pitchFamily="50" charset="-127"/>
              </a:rPr>
              <a:t>카테고리 생성</a:t>
            </a:r>
            <a:endParaRPr lang="en-KR" dirty="0">
              <a:solidFill>
                <a:schemeClr val="tx1"/>
              </a:solidFill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3B671F-7E41-0921-E736-B5358C552784}"/>
              </a:ext>
            </a:extLst>
          </p:cNvPr>
          <p:cNvSpPr/>
          <p:nvPr/>
        </p:nvSpPr>
        <p:spPr>
          <a:xfrm>
            <a:off x="13791752" y="10719482"/>
            <a:ext cx="1618832" cy="1618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카테고리</a:t>
            </a:r>
            <a:endParaRPr lang="en-US" altLang="ko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조회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8CF852-B59A-85F7-783C-429171332814}"/>
              </a:ext>
            </a:extLst>
          </p:cNvPr>
          <p:cNvSpPr/>
          <p:nvPr/>
        </p:nvSpPr>
        <p:spPr>
          <a:xfrm>
            <a:off x="6505388" y="9997438"/>
            <a:ext cx="1618832" cy="1618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개인 카테고리 삭제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8563F7-DE23-3745-2F9E-E3C23EB115F6}"/>
              </a:ext>
            </a:extLst>
          </p:cNvPr>
          <p:cNvSpPr/>
          <p:nvPr/>
        </p:nvSpPr>
        <p:spPr>
          <a:xfrm>
            <a:off x="17878613" y="6881706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의류 검색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B5B335-EEEF-9DBE-B767-7FB4CF67BB1B}"/>
              </a:ext>
            </a:extLst>
          </p:cNvPr>
          <p:cNvSpPr/>
          <p:nvPr/>
        </p:nvSpPr>
        <p:spPr>
          <a:xfrm>
            <a:off x="20278078" y="8206578"/>
            <a:ext cx="1618832" cy="16188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헌옷</a:t>
            </a:r>
            <a:endParaRPr lang="en-US" altLang="ko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수거함</a:t>
            </a:r>
            <a:endParaRPr lang="en-KR" dirty="0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  <p:bldP spid="9" grpId="0" animBg="1"/>
      <p:bldP spid="10" grpId="0" animBg="1"/>
      <p:bldP spid="11" grpId="0" animBg="1"/>
      <p:bldP spid="12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276F03-85B4-388B-4F43-B7B25ACF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8" r="-11" b="-18"/>
          <a:stretch>
            <a:fillRect/>
          </a:stretch>
        </p:blipFill>
        <p:spPr bwMode="auto">
          <a:xfrm>
            <a:off x="3256427" y="1557567"/>
            <a:ext cx="17130675" cy="1060086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C9B681-CA3C-5731-5D6E-008A50439DF3}"/>
              </a:ext>
            </a:extLst>
          </p:cNvPr>
          <p:cNvSpPr txBox="1"/>
          <p:nvPr/>
        </p:nvSpPr>
        <p:spPr>
          <a:xfrm>
            <a:off x="9912160" y="849681"/>
            <a:ext cx="4977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유스케이스</a:t>
            </a:r>
            <a:r>
              <a:rPr lang="ko-KR" altLang="en-US" sz="4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다이어그램</a:t>
            </a:r>
            <a:endParaRPr lang="en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6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3EECFC7-D493-B11E-A246-6FE93E36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17" y="1573616"/>
            <a:ext cx="10551606" cy="105687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63A69-858C-1B32-03BF-DABC08C14325}"/>
              </a:ext>
            </a:extLst>
          </p:cNvPr>
          <p:cNvSpPr/>
          <p:nvPr/>
        </p:nvSpPr>
        <p:spPr>
          <a:xfrm>
            <a:off x="1046480" y="761998"/>
            <a:ext cx="22280880" cy="12192000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75C80-440F-9982-1335-3443EF7E4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4615" y="0"/>
            <a:ext cx="4585055" cy="28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9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cision 1">
            <a:extLst>
              <a:ext uri="{FF2B5EF4-FFF2-40B4-BE49-F238E27FC236}">
                <a16:creationId xmlns:a16="http://schemas.microsoft.com/office/drawing/2014/main" id="{5A43E642-6333-FF78-AFB6-1FFDE5DC62B4}"/>
              </a:ext>
            </a:extLst>
          </p:cNvPr>
          <p:cNvSpPr/>
          <p:nvPr/>
        </p:nvSpPr>
        <p:spPr>
          <a:xfrm>
            <a:off x="7487920" y="1270000"/>
            <a:ext cx="9408160" cy="11176000"/>
          </a:xfrm>
          <a:prstGeom prst="flowChartDecision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E3C58-AD83-A168-10B2-076CDFB50B8C}"/>
              </a:ext>
            </a:extLst>
          </p:cNvPr>
          <p:cNvSpPr txBox="1"/>
          <p:nvPr/>
        </p:nvSpPr>
        <p:spPr>
          <a:xfrm>
            <a:off x="8288020" y="4155614"/>
            <a:ext cx="7807960" cy="483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Web Service</a:t>
            </a:r>
          </a:p>
          <a:p>
            <a:pPr algn="ctr">
              <a:lnSpc>
                <a:spcPct val="200000"/>
              </a:lnSpc>
            </a:pPr>
            <a:r>
              <a:rPr 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Front-end / Back-end</a:t>
            </a:r>
          </a:p>
          <a:p>
            <a:pPr algn="ctr">
              <a:lnSpc>
                <a:spcPct val="200000"/>
              </a:lnSpc>
            </a:pPr>
            <a:r>
              <a:rPr lang="ko-KR" altLang="en-US" sz="5400" b="1" dirty="0">
                <a:latin typeface="NanumSquare Bold" panose="020B0600000101010101" pitchFamily="50" charset="-127"/>
                <a:ea typeface="NanumSquare Bold" panose="020B0600000101010101" pitchFamily="50" charset="-127"/>
              </a:rPr>
              <a:t>객체지향</a:t>
            </a:r>
            <a:endParaRPr lang="en-KR" sz="5400" b="1" dirty="0">
              <a:latin typeface="NanumSquare Bold" panose="020B0600000101010101" pitchFamily="50" charset="-127"/>
              <a:ea typeface="NanumSquare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49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xon - R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4C4C"/>
      </a:accent1>
      <a:accent2>
        <a:srgbClr val="3F434D"/>
      </a:accent2>
      <a:accent3>
        <a:srgbClr val="C04C4C"/>
      </a:accent3>
      <a:accent4>
        <a:srgbClr val="3F434D"/>
      </a:accent4>
      <a:accent5>
        <a:srgbClr val="C04C4C"/>
      </a:accent5>
      <a:accent6>
        <a:srgbClr val="3F434D"/>
      </a:accent6>
      <a:hlink>
        <a:srgbClr val="0563C1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917C2F53CFD8F4ABC911FCAE78BC0D0" ma:contentTypeVersion="4" ma:contentTypeDescription="새 문서를 만듭니다." ma:contentTypeScope="" ma:versionID="a200449dfc7b195d5cf43ef3fa953fb6">
  <xsd:schema xmlns:xsd="http://www.w3.org/2001/XMLSchema" xmlns:xs="http://www.w3.org/2001/XMLSchema" xmlns:p="http://schemas.microsoft.com/office/2006/metadata/properties" xmlns:ns3="7c45f846-b5ac-403f-b4fb-62791bec9faa" targetNamespace="http://schemas.microsoft.com/office/2006/metadata/properties" ma:root="true" ma:fieldsID="a61eeb505fdbc7760efab6471ac61a21" ns3:_="">
    <xsd:import namespace="7c45f846-b5ac-403f-b4fb-62791bec9f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5f846-b5ac-403f-b4fb-62791bec9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95617-B557-4774-BBE7-80072B19E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5f846-b5ac-403f-b4fb-62791bec9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2B4597-2DAF-48DE-908F-D4672A833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DB84D-0A65-41BB-B547-B6C116312578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c45f846-b5ac-403f-b4fb-62791bec9fa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912</Words>
  <Application>Microsoft Macintosh PowerPoint</Application>
  <PresentationFormat>Custom</PresentationFormat>
  <Paragraphs>191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NanumSquare</vt:lpstr>
      <vt:lpstr>NanumSquare Bold</vt:lpstr>
      <vt:lpstr>Arial</vt:lpstr>
      <vt:lpstr>Calibri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hudaya rochman</dc:creator>
  <cp:lastModifiedBy>정현욱</cp:lastModifiedBy>
  <cp:revision>63</cp:revision>
  <dcterms:created xsi:type="dcterms:W3CDTF">2017-09-01T17:55:24Z</dcterms:created>
  <dcterms:modified xsi:type="dcterms:W3CDTF">2022-06-22T13:12:14Z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0x0101006917C2F53CFD8F4ABC911FCAE78BC0D0</vt:lpwstr>
  </property>
</Properties>
</file>