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308" r:id="rId3"/>
    <p:sldId id="258" r:id="rId4"/>
    <p:sldId id="259" r:id="rId5"/>
    <p:sldId id="264" r:id="rId6"/>
    <p:sldId id="305" r:id="rId7"/>
    <p:sldId id="306" r:id="rId8"/>
    <p:sldId id="307" r:id="rId9"/>
    <p:sldId id="301" r:id="rId10"/>
    <p:sldId id="296" r:id="rId11"/>
    <p:sldId id="302" r:id="rId12"/>
    <p:sldId id="299" r:id="rId13"/>
    <p:sldId id="310" r:id="rId14"/>
    <p:sldId id="29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0000"/>
    <a:srgbClr val="EC573B"/>
    <a:srgbClr val="FFFF00"/>
    <a:srgbClr val="EC5E4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9" autoAdjust="0"/>
    <p:restoredTop sz="81580" autoAdjust="0"/>
  </p:normalViewPr>
  <p:slideViewPr>
    <p:cSldViewPr snapToGrid="0">
      <p:cViewPr varScale="1">
        <p:scale>
          <a:sx n="73" d="100"/>
          <a:sy n="73" d="100"/>
        </p:scale>
        <p:origin x="-55" y="-3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71C77-2EA5-4626-A0EB-CBB8084C8F90}" type="datetimeFigureOut">
              <a:rPr lang="ko-KR" altLang="en-US" smtClean="0"/>
              <a:pPr/>
              <a:t>2022-10-25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5C360-1561-4D7F-A6A0-0442B28589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3210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선정된 요소들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C360-1561-4D7F-A6A0-0442B285897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선정된 요소들을 측정하기 위한 측정용 센서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gps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자이로</a:t>
            </a:r>
            <a:r>
              <a:rPr lang="ko-KR" altLang="en-US" dirty="0" smtClean="0"/>
              <a:t> 센서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C360-1561-4D7F-A6A0-0442B285897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gps</a:t>
            </a:r>
            <a:r>
              <a:rPr lang="ko-KR" altLang="en-US" dirty="0" smtClean="0"/>
              <a:t>로 측정할 요소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 과속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어린이보호구역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급가속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급정거</a:t>
            </a: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각각 측정 기준 설명</a:t>
            </a: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자동차 기준 </a:t>
            </a:r>
            <a:r>
              <a:rPr lang="en-US" altLang="ko-KR" baseline="0" dirty="0" smtClean="0"/>
              <a:t>= https://patents.google.com/patent/KR101803662B1/ko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과속은 </a:t>
            </a:r>
            <a:r>
              <a:rPr lang="en-US" altLang="ko-KR" baseline="0" dirty="0" err="1" smtClean="0"/>
              <a:t>gps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현재 위치의 변화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속도로 측정 평상시는 </a:t>
            </a:r>
            <a:r>
              <a:rPr lang="en-US" altLang="ko-KR" baseline="0" dirty="0" smtClean="0"/>
              <a:t>30 km </a:t>
            </a:r>
            <a:r>
              <a:rPr lang="ko-KR" altLang="en-US" baseline="0" dirty="0" smtClean="0"/>
              <a:t>이하</a:t>
            </a: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 smtClean="0"/>
              <a:t>gps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로 지도를 참조해서 내리막길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어린이보호 </a:t>
            </a:r>
            <a:r>
              <a:rPr lang="ko-KR" altLang="en-US" baseline="0" dirty="0" smtClean="0"/>
              <a:t>구역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사고다발구역 </a:t>
            </a:r>
            <a:r>
              <a:rPr lang="ko-KR" altLang="en-US" baseline="0" dirty="0" smtClean="0"/>
              <a:t>등의 위치인 경우 경고 메시지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권장속도 표시 등</a:t>
            </a:r>
            <a:r>
              <a:rPr lang="en-US" altLang="ko-KR" baseline="0" dirty="0" smtClean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급 가속 </a:t>
            </a:r>
            <a:r>
              <a:rPr lang="ko-KR" altLang="en-US" baseline="0" dirty="0" err="1" smtClean="0"/>
              <a:t>급감속</a:t>
            </a:r>
            <a:r>
              <a:rPr lang="ko-KR" altLang="en-US" baseline="0" dirty="0" smtClean="0"/>
              <a:t> 또한 </a:t>
            </a:r>
            <a:r>
              <a:rPr lang="en-US" altLang="ko-KR" baseline="0" dirty="0" err="1" smtClean="0"/>
              <a:t>gps</a:t>
            </a:r>
            <a:r>
              <a:rPr lang="ko-KR" altLang="en-US" baseline="0" dirty="0" smtClean="0"/>
              <a:t>로 속도 측정해서 판단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자동차의 경우 가속이 </a:t>
            </a:r>
            <a:r>
              <a:rPr lang="en-US" altLang="ko-KR" baseline="0" dirty="0" smtClean="0"/>
              <a:t>8km ~ 14km</a:t>
            </a:r>
            <a:r>
              <a:rPr lang="ko-KR" altLang="en-US" baseline="0" dirty="0" smtClean="0"/>
              <a:t>로 측정되는 경우 </a:t>
            </a:r>
            <a:r>
              <a:rPr lang="ko-KR" altLang="en-US" baseline="0" dirty="0" err="1" smtClean="0"/>
              <a:t>급가속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급감속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5C360-1561-4D7F-A6A0-0442B285897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31820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자이로로</a:t>
            </a:r>
            <a:r>
              <a:rPr lang="ko-KR" altLang="en-US" dirty="0" smtClean="0"/>
              <a:t> 측정할 요소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 과속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어린이보호구역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급가속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급정거</a:t>
            </a: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각각 측정 기준 설명</a:t>
            </a: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자동차 기준 </a:t>
            </a:r>
            <a:r>
              <a:rPr lang="en-US" altLang="ko-KR" baseline="0" dirty="0" smtClean="0"/>
              <a:t>= https://patents.google.com/patent/KR101803662B1/ko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넘어짐</a:t>
            </a:r>
            <a:r>
              <a:rPr lang="en-US" altLang="ko-KR" baseline="0" dirty="0" smtClean="0"/>
              <a:t>:</a:t>
            </a:r>
            <a:r>
              <a:rPr lang="ko-KR" altLang="en-US" baseline="0" dirty="0" err="1" smtClean="0"/>
              <a:t>자이로</a:t>
            </a:r>
            <a:r>
              <a:rPr lang="ko-KR" altLang="en-US" baseline="0" dirty="0" smtClean="0"/>
              <a:t> 센서로 측정</a:t>
            </a: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급회전</a:t>
            </a:r>
            <a:r>
              <a:rPr lang="en-US" altLang="ko-KR" baseline="0" dirty="0" smtClean="0"/>
              <a:t>:</a:t>
            </a:r>
            <a:r>
              <a:rPr lang="ko-KR" altLang="en-US" baseline="0" dirty="0" err="1" smtClean="0"/>
              <a:t>자이로센서를</a:t>
            </a:r>
            <a:r>
              <a:rPr lang="ko-KR" altLang="en-US" baseline="0" dirty="0" smtClean="0"/>
              <a:t> 활용한 누적회전각으로 측정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자동차의 경우 일정 속도 이상으로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초동안</a:t>
            </a:r>
            <a:r>
              <a:rPr lang="ko-KR" altLang="en-US" baseline="0" dirty="0" smtClean="0"/>
              <a:t> 누적각도 </a:t>
            </a:r>
            <a:r>
              <a:rPr lang="en-US" altLang="ko-KR" baseline="0" dirty="0" smtClean="0"/>
              <a:t>60~120</a:t>
            </a:r>
            <a:r>
              <a:rPr lang="ko-KR" altLang="en-US" baseline="0" dirty="0" smtClean="0"/>
              <a:t>도 회전시 급회전</a:t>
            </a:r>
            <a:r>
              <a:rPr lang="en-US" altLang="ko-KR" baseline="0" dirty="0" smtClean="0"/>
              <a:t>, 8</a:t>
            </a:r>
            <a:r>
              <a:rPr lang="ko-KR" altLang="en-US" baseline="0" dirty="0" smtClean="0"/>
              <a:t>초간 </a:t>
            </a:r>
            <a:r>
              <a:rPr lang="en-US" altLang="ko-KR" baseline="0" dirty="0" smtClean="0"/>
              <a:t>160~180</a:t>
            </a:r>
            <a:r>
              <a:rPr lang="ko-KR" altLang="en-US" baseline="0" dirty="0" smtClean="0"/>
              <a:t>도 회전시 급 유턴으로 판단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충격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주행 동안 </a:t>
            </a:r>
            <a:r>
              <a:rPr lang="ko-KR" altLang="en-US" baseline="0" dirty="0" err="1" smtClean="0"/>
              <a:t>자이로</a:t>
            </a:r>
            <a:r>
              <a:rPr lang="ko-KR" altLang="en-US" baseline="0" dirty="0" smtClean="0"/>
              <a:t> 센서로 측정한 일정 이상의 충격을 받은 횟수로 계산됨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5C360-1561-4D7F-A6A0-0442B285897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31820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범위는 송도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동으로 한정</a:t>
            </a:r>
            <a:endParaRPr lang="en-US" altLang="ko-KR" dirty="0" smtClean="0"/>
          </a:p>
          <a:p>
            <a:r>
              <a:rPr lang="ko-KR" altLang="en-US" dirty="0" smtClean="0"/>
              <a:t>구간별로 어린이보호구역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사고다발구간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내리막 </a:t>
            </a:r>
            <a:r>
              <a:rPr lang="ko-KR" altLang="en-US" dirty="0" err="1" smtClean="0"/>
              <a:t>길등</a:t>
            </a:r>
            <a:r>
              <a:rPr lang="ko-KR" altLang="en-US" dirty="0" smtClean="0"/>
              <a:t> 위험구역을 설정</a:t>
            </a:r>
            <a:endParaRPr lang="en-US" altLang="ko-KR" dirty="0" smtClean="0"/>
          </a:p>
          <a:p>
            <a:r>
              <a:rPr lang="ko-KR" altLang="en-US" dirty="0" smtClean="0"/>
              <a:t>자신의 운전실력에 맞는</a:t>
            </a:r>
            <a:r>
              <a:rPr lang="ko-KR" altLang="en-US" baseline="0" dirty="0" smtClean="0"/>
              <a:t> 경로를 추천</a:t>
            </a:r>
            <a:endParaRPr lang="en-US" altLang="ko-KR" baseline="0" dirty="0" smtClean="0"/>
          </a:p>
          <a:p>
            <a:r>
              <a:rPr lang="ko-KR" altLang="en-US" baseline="0" dirty="0" smtClean="0"/>
              <a:t>위험구역에서는 안내메시지 출력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킥보드에</a:t>
            </a:r>
            <a:r>
              <a:rPr lang="ko-KR" altLang="en-US" baseline="0" dirty="0" smtClean="0"/>
              <a:t> 맞는 경로 알고리즘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5C360-1561-4D7F-A6A0-0442B285897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87543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뉴스로 찾은 </a:t>
            </a:r>
            <a:r>
              <a:rPr lang="ko-KR" altLang="en-US" dirty="0" err="1"/>
              <a:t>킥보드</a:t>
            </a:r>
            <a:r>
              <a:rPr lang="ko-KR" altLang="en-US" dirty="0"/>
              <a:t> 사고 정확한 수치 말해주기</a:t>
            </a:r>
            <a:endParaRPr lang="en-US" altLang="ko-KR" dirty="0"/>
          </a:p>
          <a:p>
            <a:r>
              <a:rPr lang="ko-KR" altLang="en-US" dirty="0" err="1"/>
              <a:t>킥보드</a:t>
            </a:r>
            <a:r>
              <a:rPr lang="ko-KR" altLang="en-US" dirty="0"/>
              <a:t> 난폭운전으로 인한 문제점</a:t>
            </a:r>
            <a:endParaRPr lang="en-US" altLang="ko-KR" dirty="0"/>
          </a:p>
          <a:p>
            <a:r>
              <a:rPr lang="ko-KR" altLang="en-US" dirty="0"/>
              <a:t>불량사용자로 인한 운영업체의 경제적인 피해가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5C360-1561-4D7F-A6A0-0442B285897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15296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뉴스로 찾은 </a:t>
            </a:r>
            <a:r>
              <a:rPr lang="ko-KR" altLang="en-US" dirty="0" err="1"/>
              <a:t>킥보드</a:t>
            </a:r>
            <a:r>
              <a:rPr lang="ko-KR" altLang="en-US" dirty="0"/>
              <a:t> 사고 정확한 수치 말해주기</a:t>
            </a:r>
            <a:endParaRPr lang="en-US" altLang="ko-KR" dirty="0"/>
          </a:p>
          <a:p>
            <a:r>
              <a:rPr lang="ko-KR" altLang="en-US" dirty="0" err="1"/>
              <a:t>킥보드</a:t>
            </a:r>
            <a:r>
              <a:rPr lang="ko-KR" altLang="en-US" dirty="0"/>
              <a:t> 난폭운전으로 인한 문제점</a:t>
            </a:r>
            <a:endParaRPr lang="en-US" altLang="ko-KR" dirty="0"/>
          </a:p>
          <a:p>
            <a:r>
              <a:rPr lang="ko-KR" altLang="en-US" dirty="0"/>
              <a:t>불량사용자로 인한 운영업체의 경제적인 피해가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5C360-1561-4D7F-A6A0-0442B285897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15296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3662EE1-AD21-599C-4579-1ECEFB5E1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A8143055-7895-991C-2611-AAB731A9A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C8BB692-E165-32EE-1F92-98ADE333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6C3-68FD-4592-97DD-19897C01F89C}" type="datetimeFigureOut">
              <a:rPr lang="ko-KR" altLang="en-US" smtClean="0"/>
              <a:pPr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B2AFEA1-562C-4B51-8B47-6D01BED5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2F00AA4-CBAD-8C9B-01FC-3755F824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38A4-4535-4A8A-B739-C62B96548B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9644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1F3428F-436F-90FD-037E-37EB6CB16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B1D86A2-2010-15EA-BA5B-AF478B449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7935C1B-B3B9-022B-08AB-8F93E20E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6C3-68FD-4592-97DD-19897C01F89C}" type="datetimeFigureOut">
              <a:rPr lang="ko-KR" altLang="en-US" smtClean="0"/>
              <a:pPr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7216433-09DE-098D-D99A-8576A694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AC96943-AC27-F84E-81A1-04A3BA9C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38A4-4535-4A8A-B739-C62B96548B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7377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2B508839-B6DF-CA0F-217D-A02A00AB5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AC4016D3-7B93-BC12-55A7-2DAA77AC6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29D3F8C-94CC-A756-8A55-7E58A8D8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6C3-68FD-4592-97DD-19897C01F89C}" type="datetimeFigureOut">
              <a:rPr lang="ko-KR" altLang="en-US" smtClean="0"/>
              <a:pPr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259CE11-23BE-52BD-0E2E-17E4DF30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9695B3E-84A6-3C16-EB5E-FDD96B39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38A4-4535-4A8A-B739-C62B96548B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2186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BCC5B89-856B-8E60-9C36-FC3A412E0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1B8B695-E648-2D8D-1A9D-3FA55712C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DD35EB2-1972-B404-AD3A-A2AB65BF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6C3-68FD-4592-97DD-19897C01F89C}" type="datetimeFigureOut">
              <a:rPr lang="ko-KR" altLang="en-US" smtClean="0"/>
              <a:pPr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A5D74A9-B981-0356-2257-28A996E7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748D0A0-F45B-BEEB-1FAC-9EA1F68E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38A4-4535-4A8A-B739-C62B96548B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4968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898C9B8-4C5E-4DE5-CD43-1DF392998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047A4D5-EDBC-9F57-4A4C-6767F6A30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E20DE3A-F3F3-44BA-5EC9-F8E9B0F8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6C3-68FD-4592-97DD-19897C01F89C}" type="datetimeFigureOut">
              <a:rPr lang="ko-KR" altLang="en-US" smtClean="0"/>
              <a:pPr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35381CF-E6D0-91D1-1A05-E6AC6064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7785F98-AD5B-69C2-07B6-8435AEB6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38A4-4535-4A8A-B739-C62B96548B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6143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991203-DC27-9EB2-2DF9-860ED63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870C6E0-793D-9CFB-A8D7-D0EDD3CF7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E70E957-E12E-0ACE-F9E4-E4F231DB6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A05812B-B6DE-96CA-1AB2-B7F9A270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6C3-68FD-4592-97DD-19897C01F89C}" type="datetimeFigureOut">
              <a:rPr lang="ko-KR" altLang="en-US" smtClean="0"/>
              <a:pPr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BCC76D3-037B-21B7-582C-B91978D6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EEA1546-3532-15F5-71E5-6E0CEF31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38A4-4535-4A8A-B739-C62B96548B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0206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1078AC-2FA4-E32E-DF83-08D980F5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4D0BE24-6675-CA03-6BA9-87CB569E5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A3395C9-BD63-23F5-398B-CDCABCA57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41B595E-F3A1-9B9A-F404-9B3BC081E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2C9D13A3-2287-AC57-5C32-73A486116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2986882-7DA7-E924-367D-02977668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6C3-68FD-4592-97DD-19897C01F89C}" type="datetimeFigureOut">
              <a:rPr lang="ko-KR" altLang="en-US" smtClean="0"/>
              <a:pPr/>
              <a:t>2022-10-25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974A655-099A-98C8-798F-58FDE9C5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92C3961-3DFB-50AF-2589-A867528B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38A4-4535-4A8A-B739-C62B96548B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5813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6A7A2E2-58C1-B6CD-660F-B4DB957F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D062511E-2BBE-108E-7A4D-C7216596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6C3-68FD-4592-97DD-19897C01F89C}" type="datetimeFigureOut">
              <a:rPr lang="ko-KR" altLang="en-US" smtClean="0"/>
              <a:pPr/>
              <a:t>2022-10-25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AC76364-EF8A-9898-6C33-C5A1E609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DC873E7-300B-9E0A-A4A9-298F9801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38A4-4535-4A8A-B739-C62B96548B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5322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D8A7C19-7351-FD13-7E6F-017B893F3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6C3-68FD-4592-97DD-19897C01F89C}" type="datetimeFigureOut">
              <a:rPr lang="ko-KR" altLang="en-US" smtClean="0"/>
              <a:pPr/>
              <a:t>2022-10-25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BF4D8E78-6B2E-3C54-DCC5-5E96EA48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B1CCC11-0E1C-8A4D-0F43-78844469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38A4-4535-4A8A-B739-C62B96548B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3815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EA072D4-AA79-CA5A-9958-F220C06A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42BE034-402B-82B9-A3A2-1CA8A3CA0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6EEFC6A-1345-340A-A1DC-EF13DBA74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EBE57E6-5401-8531-59C6-BFFCCDDC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6C3-68FD-4592-97DD-19897C01F89C}" type="datetimeFigureOut">
              <a:rPr lang="ko-KR" altLang="en-US" smtClean="0"/>
              <a:pPr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3F4DA3A-8CB6-82B7-245E-2D2C039A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F6EBE49-7DB8-2DC9-5BE4-FB065B9F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38A4-4535-4A8A-B739-C62B96548B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4936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2FB2649-50BC-0A0A-A64C-005173CC9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375382C6-32A8-0CB2-5335-DCA5743D1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6A8EC14-8DE3-7138-B553-ADC34411F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1DDF36D-C369-5CFF-1482-DD28597A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6C3-68FD-4592-97DD-19897C01F89C}" type="datetimeFigureOut">
              <a:rPr lang="ko-KR" altLang="en-US" smtClean="0"/>
              <a:pPr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3AFAB8E-7F22-DD3D-679C-F79D7A8A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5483527-0625-2BC0-C047-6BAA875F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38A4-4535-4A8A-B739-C62B96548B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1255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B43E330B-C664-C516-DD94-E0BCD755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6F7E8C5-4C3A-A00D-6EDF-0CF480385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53E98C3-9CCE-15A9-8462-4144631B4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6C3-68FD-4592-97DD-19897C01F89C}" type="datetimeFigureOut">
              <a:rPr lang="ko-KR" altLang="en-US" smtClean="0"/>
              <a:pPr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78DFDB8-F5C8-B775-27BA-826805123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E70FDF3-5877-6B41-2B94-02755D74D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338A4-4535-4A8A-B739-C62B96548B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4096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2554" y="4955582"/>
            <a:ext cx="840225" cy="1031179"/>
            <a:chOff x="1773830" y="7433373"/>
            <a:chExt cx="1260337" cy="15467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3830" y="7433373"/>
              <a:ext cx="1260337" cy="15467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38976" y="4955582"/>
            <a:ext cx="840225" cy="1031179"/>
            <a:chOff x="3358463" y="7433373"/>
            <a:chExt cx="1260337" cy="15467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8463" y="7433373"/>
              <a:ext cx="1260337" cy="15467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95398" y="4955582"/>
            <a:ext cx="840225" cy="1031179"/>
            <a:chOff x="4943097" y="7433373"/>
            <a:chExt cx="1260337" cy="15467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43097" y="7433373"/>
              <a:ext cx="1260337" cy="154676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2D2A9EB-2DEB-5F79-15D5-CA188413CCA0}"/>
              </a:ext>
            </a:extLst>
          </p:cNvPr>
          <p:cNvSpPr txBox="1"/>
          <p:nvPr/>
        </p:nvSpPr>
        <p:spPr>
          <a:xfrm>
            <a:off x="677588" y="1205341"/>
            <a:ext cx="7770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 smtClean="0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킥보드</a:t>
            </a:r>
            <a:r>
              <a:rPr lang="ko-KR" altLang="en-US" sz="6000" dirty="0" smtClean="0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마스터</a:t>
            </a:r>
            <a:endParaRPr lang="ko-KR" altLang="en-US" sz="6000" dirty="0">
              <a:solidFill>
                <a:srgbClr val="EC573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BF78160-EEB1-3129-A161-D9E16A8C0853}"/>
              </a:ext>
            </a:extLst>
          </p:cNvPr>
          <p:cNvSpPr txBox="1"/>
          <p:nvPr/>
        </p:nvSpPr>
        <p:spPr>
          <a:xfrm>
            <a:off x="4790238" y="2417452"/>
            <a:ext cx="2611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왈도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C1B62FB-23A1-5A8B-5368-71C0851B7AF8}"/>
              </a:ext>
            </a:extLst>
          </p:cNvPr>
          <p:cNvSpPr txBox="1"/>
          <p:nvPr/>
        </p:nvSpPr>
        <p:spPr>
          <a:xfrm>
            <a:off x="7759569" y="6019236"/>
            <a:ext cx="4640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201801557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컴퓨터공학부 박시현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55272A5-F7B7-C5FC-C893-71D75AE2F763}"/>
              </a:ext>
            </a:extLst>
          </p:cNvPr>
          <p:cNvSpPr txBox="1"/>
          <p:nvPr/>
        </p:nvSpPr>
        <p:spPr>
          <a:xfrm>
            <a:off x="7759569" y="5522196"/>
            <a:ext cx="4640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201801543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컴퓨터공학부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김정우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8E50F3-C388-3587-9951-E3FD4DAD8E44}"/>
              </a:ext>
            </a:extLst>
          </p:cNvPr>
          <p:cNvSpPr txBox="1"/>
          <p:nvPr/>
        </p:nvSpPr>
        <p:spPr>
          <a:xfrm>
            <a:off x="7759569" y="5025156"/>
            <a:ext cx="4640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201801601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컴퓨터공학부 </a:t>
            </a:r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조보겸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70" y="1028700"/>
            <a:ext cx="12191746" cy="5956302"/>
            <a:chOff x="-1905" y="-1599840"/>
            <a:chExt cx="18287619" cy="76771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05" y="-1599840"/>
              <a:ext cx="18287619" cy="7677151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20B3DE08-90DA-4878-914F-F8FBA8EE2C63}"/>
              </a:ext>
            </a:extLst>
          </p:cNvPr>
          <p:cNvSpPr txBox="1"/>
          <p:nvPr/>
        </p:nvSpPr>
        <p:spPr>
          <a:xfrm>
            <a:off x="4331139" y="167638"/>
            <a:ext cx="19030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rgbClr val="EC573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길 찾기</a:t>
            </a:r>
            <a:endParaRPr lang="en-US" altLang="ko-KR" sz="4400" b="1" dirty="0">
              <a:solidFill>
                <a:srgbClr val="EC573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Object 8">
            <a:extLst>
              <a:ext uri="{FF2B5EF4-FFF2-40B4-BE49-F238E27FC236}">
                <a16:creationId xmlns="" xmlns:a16="http://schemas.microsoft.com/office/drawing/2014/main" id="{73F2A7E8-4151-5DED-AEC8-61A1B9D3F9E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39563" y="-175703"/>
            <a:ext cx="870152" cy="964867"/>
          </a:xfrm>
          <a:prstGeom prst="rect">
            <a:avLst/>
          </a:prstGeom>
        </p:spPr>
      </p:pic>
      <p:pic>
        <p:nvPicPr>
          <p:cNvPr id="8" name="Picture 2" descr="C:\Users\가족\Desktop\KakaoTalk_20221025_22064152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60963" y="1236778"/>
            <a:ext cx="5708650" cy="5502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9015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FBB3ECB-882A-4791-F813-94C7262D7E4C}"/>
              </a:ext>
            </a:extLst>
          </p:cNvPr>
          <p:cNvSpPr txBox="1"/>
          <p:nvPr/>
        </p:nvSpPr>
        <p:spPr>
          <a:xfrm>
            <a:off x="3409315" y="2043725"/>
            <a:ext cx="4838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보상제도</a:t>
            </a:r>
            <a:endParaRPr lang="ko-KR" altLang="en-US" sz="7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E8C761A-D065-247B-2682-AE0AE4ADE831}"/>
              </a:ext>
            </a:extLst>
          </p:cNvPr>
          <p:cNvSpPr txBox="1"/>
          <p:nvPr/>
        </p:nvSpPr>
        <p:spPr>
          <a:xfrm>
            <a:off x="577303" y="381732"/>
            <a:ext cx="3366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03</a:t>
            </a:r>
            <a:endParaRPr lang="ko-KR" altLang="en-US" sz="180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22E944CB-AB7F-5AA3-9DAB-0A69BC62B135}"/>
              </a:ext>
            </a:extLst>
          </p:cNvPr>
          <p:cNvGrpSpPr/>
          <p:nvPr/>
        </p:nvGrpSpPr>
        <p:grpSpPr>
          <a:xfrm>
            <a:off x="9581538" y="5008728"/>
            <a:ext cx="1527740" cy="1244343"/>
            <a:chOff x="14327011" y="6993084"/>
            <a:chExt cx="2182953" cy="1982188"/>
          </a:xfrm>
        </p:grpSpPr>
        <p:pic>
          <p:nvPicPr>
            <p:cNvPr id="4" name="Object 5">
              <a:extLst>
                <a:ext uri="{FF2B5EF4-FFF2-40B4-BE49-F238E27FC236}">
                  <a16:creationId xmlns="" xmlns:a16="http://schemas.microsoft.com/office/drawing/2014/main" id="{C174FE9C-7D61-97C4-349B-27B20ABFE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27011" y="6993084"/>
              <a:ext cx="2182953" cy="19821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54406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4" y="1069669"/>
            <a:ext cx="12191746" cy="5956302"/>
            <a:chOff x="-1905" y="-1599840"/>
            <a:chExt cx="18287619" cy="76771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05" y="-1599840"/>
              <a:ext cx="18287619" cy="7677151"/>
            </a:xfrm>
            <a:prstGeom prst="rect">
              <a:avLst/>
            </a:prstGeom>
          </p:spPr>
        </p:pic>
      </p:grpSp>
      <p:pic>
        <p:nvPicPr>
          <p:cNvPr id="2" name="Object 1">
            <a:extLst>
              <a:ext uri="{FF2B5EF4-FFF2-40B4-BE49-F238E27FC236}">
                <a16:creationId xmlns="" xmlns:a16="http://schemas.microsoft.com/office/drawing/2014/main" id="{EC3AA156-AADB-6B68-3479-7BD2B6F0692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03420" y="-218363"/>
            <a:ext cx="809900" cy="9058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D112628-16D8-7458-6CF1-F23D5C0750CB}"/>
              </a:ext>
            </a:extLst>
          </p:cNvPr>
          <p:cNvSpPr txBox="1"/>
          <p:nvPr/>
        </p:nvSpPr>
        <p:spPr>
          <a:xfrm>
            <a:off x="4651243" y="10995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보상제도</a:t>
            </a:r>
            <a:endParaRPr lang="en-US" altLang="ko-KR" sz="4400" b="1" dirty="0">
              <a:solidFill>
                <a:srgbClr val="EC573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0" name="Picture 2" descr="C:\Users\가족\Downloads\free-icon-donation-2800320 (1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66967" y="2144750"/>
            <a:ext cx="3708052" cy="3708052"/>
          </a:xfrm>
          <a:prstGeom prst="rect">
            <a:avLst/>
          </a:prstGeom>
          <a:noFill/>
        </p:spPr>
      </p:pic>
      <p:pic>
        <p:nvPicPr>
          <p:cNvPr id="2051" name="Picture 3" descr="C:\Users\가족\Downloads\free-icon-ranking-316173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43544" y="2271131"/>
            <a:ext cx="3455291" cy="34552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9255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/>
          <p:cNvGrpSpPr/>
          <p:nvPr/>
        </p:nvGrpSpPr>
        <p:grpSpPr>
          <a:xfrm>
            <a:off x="254" y="1069669"/>
            <a:ext cx="12191746" cy="5956302"/>
            <a:chOff x="-1905" y="-1599840"/>
            <a:chExt cx="18287619" cy="76771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05" y="-1599840"/>
              <a:ext cx="18287619" cy="7677151"/>
            </a:xfrm>
            <a:prstGeom prst="rect">
              <a:avLst/>
            </a:prstGeom>
          </p:spPr>
        </p:pic>
      </p:grpSp>
      <p:pic>
        <p:nvPicPr>
          <p:cNvPr id="2" name="Object 1">
            <a:extLst>
              <a:ext uri="{FF2B5EF4-FFF2-40B4-BE49-F238E27FC236}">
                <a16:creationId xmlns="" xmlns:a16="http://schemas.microsoft.com/office/drawing/2014/main" id="{EC3AA156-AADB-6B68-3479-7BD2B6F0692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03420" y="-218363"/>
            <a:ext cx="809900" cy="9058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D112628-16D8-7458-6CF1-F23D5C0750CB}"/>
              </a:ext>
            </a:extLst>
          </p:cNvPr>
          <p:cNvSpPr txBox="1"/>
          <p:nvPr/>
        </p:nvSpPr>
        <p:spPr>
          <a:xfrm>
            <a:off x="4651243" y="109955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정리</a:t>
            </a:r>
            <a:endParaRPr lang="en-US" altLang="ko-KR" sz="4400" b="1" dirty="0">
              <a:solidFill>
                <a:srgbClr val="EC573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074" name="Picture 2" descr="C:\Users\가족\Desktop\1000_F_429200458_vbLSmDBg5dPz2z3qQ7p1bD35LBWo8ACu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5723" y="1695140"/>
            <a:ext cx="2274694" cy="2274694"/>
          </a:xfrm>
          <a:prstGeom prst="rect">
            <a:avLst/>
          </a:prstGeom>
          <a:noFill/>
        </p:spPr>
      </p:pic>
      <p:pic>
        <p:nvPicPr>
          <p:cNvPr id="3075" name="Picture 3" descr="C:\Users\가족\Downloads\free-icon-ceo-421706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9711" y="1780556"/>
            <a:ext cx="2103863" cy="2103863"/>
          </a:xfrm>
          <a:prstGeom prst="rect">
            <a:avLst/>
          </a:prstGeom>
          <a:noFill/>
        </p:spPr>
      </p:pic>
      <p:sp>
        <p:nvSpPr>
          <p:cNvPr id="10" name="타원 9"/>
          <p:cNvSpPr/>
          <p:nvPr/>
        </p:nvSpPr>
        <p:spPr>
          <a:xfrm>
            <a:off x="631900" y="4837772"/>
            <a:ext cx="1256371" cy="13009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운전 점수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189355" y="4837772"/>
            <a:ext cx="1256371" cy="13009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보상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657598" y="4837772"/>
            <a:ext cx="1256371" cy="13009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accent6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길찾기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850564" y="4837772"/>
            <a:ext cx="1256371" cy="130097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운전자 관리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408018" y="4837772"/>
            <a:ext cx="1256371" cy="130097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+ </a:t>
            </a:r>
            <a:r>
              <a:rPr lang="el-GR" altLang="ko-KR" dirty="0" smtClean="0">
                <a:solidFill>
                  <a:schemeClr val="accent5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α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255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9448" y="2686035"/>
            <a:ext cx="4633103" cy="14859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2D2A9EB-2DEB-5F79-15D5-CA188413CCA0}"/>
              </a:ext>
            </a:extLst>
          </p:cNvPr>
          <p:cNvSpPr txBox="1"/>
          <p:nvPr/>
        </p:nvSpPr>
        <p:spPr>
          <a:xfrm>
            <a:off x="2210812" y="0"/>
            <a:ext cx="7770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들어가기 전에</a:t>
            </a:r>
            <a:endParaRPr lang="ko-KR" altLang="en-US" sz="6000" dirty="0">
              <a:solidFill>
                <a:srgbClr val="EC573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3" name="그룹 1001"/>
          <p:cNvGrpSpPr/>
          <p:nvPr/>
        </p:nvGrpSpPr>
        <p:grpSpPr>
          <a:xfrm>
            <a:off x="254" y="1126287"/>
            <a:ext cx="12191746" cy="5956302"/>
            <a:chOff x="-1905" y="-1599840"/>
            <a:chExt cx="18287619" cy="7677151"/>
          </a:xfrm>
          <a:solidFill>
            <a:srgbClr val="FF5050"/>
          </a:solidFill>
        </p:grpSpPr>
        <p:pic>
          <p:nvPicPr>
            <p:cNvPr id="14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5" y="-1599840"/>
              <a:ext cx="18287619" cy="7677151"/>
            </a:xfrm>
            <a:prstGeom prst="rect">
              <a:avLst/>
            </a:prstGeom>
            <a:grpFill/>
          </p:spPr>
        </p:pic>
      </p:grpSp>
      <p:pic>
        <p:nvPicPr>
          <p:cNvPr id="1026" name="Picture 2" descr="C:\Users\가족\Desktop\KakaoTalk_20221025_22064152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1275" y="1355725"/>
            <a:ext cx="5708650" cy="5502275"/>
          </a:xfrm>
          <a:prstGeom prst="rect">
            <a:avLst/>
          </a:prstGeom>
          <a:noFill/>
        </p:spPr>
      </p:pic>
      <p:pic>
        <p:nvPicPr>
          <p:cNvPr id="16" name="Picture 2">
            <a:extLst>
              <a:ext uri="{FF2B5EF4-FFF2-40B4-BE49-F238E27FC236}">
                <a16:creationId xmlns="" xmlns:a16="http://schemas.microsoft.com/office/drawing/2014/main" id="{96AEB2AE-1FC1-2A8F-2ED3-4A102E1DB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900" y="1348650"/>
            <a:ext cx="2430000" cy="540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99081" y="-19631"/>
            <a:ext cx="5417847" cy="6877631"/>
            <a:chOff x="10178151" y="0"/>
            <a:chExt cx="8126771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8151" y="0"/>
              <a:ext cx="8126771" cy="103164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48740" y="3341741"/>
            <a:ext cx="2945178" cy="224882"/>
            <a:chOff x="1573109" y="5012611"/>
            <a:chExt cx="4417767" cy="3373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3109" y="5012611"/>
              <a:ext cx="4417767" cy="33732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9794" y="2861044"/>
            <a:ext cx="2734390" cy="8731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42698" y="2701341"/>
            <a:ext cx="865139" cy="865282"/>
            <a:chOff x="5914046" y="4052011"/>
            <a:chExt cx="1297709" cy="12979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14046" y="4052011"/>
              <a:ext cx="1297709" cy="129792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9C8D30B-FC2B-B148-A3A5-D48757BD917E}"/>
              </a:ext>
            </a:extLst>
          </p:cNvPr>
          <p:cNvSpPr txBox="1"/>
          <p:nvPr/>
        </p:nvSpPr>
        <p:spPr>
          <a:xfrm>
            <a:off x="8405127" y="2302816"/>
            <a:ext cx="2611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운전 점수 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F8BBC97-6643-998A-DFF0-E417203AE8B1}"/>
              </a:ext>
            </a:extLst>
          </p:cNvPr>
          <p:cNvSpPr txBox="1"/>
          <p:nvPr/>
        </p:nvSpPr>
        <p:spPr>
          <a:xfrm>
            <a:off x="8405127" y="3133982"/>
            <a:ext cx="2611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길 찾기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5DA9AF7-0361-B4E4-E5A4-09222227965A}"/>
              </a:ext>
            </a:extLst>
          </p:cNvPr>
          <p:cNvSpPr txBox="1"/>
          <p:nvPr/>
        </p:nvSpPr>
        <p:spPr>
          <a:xfrm>
            <a:off x="8405128" y="3965148"/>
            <a:ext cx="2611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운영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FBB3ECB-882A-4791-F813-94C7262D7E4C}"/>
              </a:ext>
            </a:extLst>
          </p:cNvPr>
          <p:cNvSpPr txBox="1"/>
          <p:nvPr/>
        </p:nvSpPr>
        <p:spPr>
          <a:xfrm>
            <a:off x="3409315" y="2043725"/>
            <a:ext cx="48384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운전 점수 측정</a:t>
            </a:r>
            <a:endParaRPr lang="ko-KR" altLang="en-US" sz="7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E8C761A-D065-247B-2682-AE0AE4ADE831}"/>
              </a:ext>
            </a:extLst>
          </p:cNvPr>
          <p:cNvSpPr txBox="1"/>
          <p:nvPr/>
        </p:nvSpPr>
        <p:spPr>
          <a:xfrm>
            <a:off x="577303" y="381732"/>
            <a:ext cx="3366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01</a:t>
            </a:r>
            <a:endParaRPr lang="ko-KR" altLang="en-US" sz="180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22E944CB-AB7F-5AA3-9DAB-0A69BC62B135}"/>
              </a:ext>
            </a:extLst>
          </p:cNvPr>
          <p:cNvGrpSpPr/>
          <p:nvPr/>
        </p:nvGrpSpPr>
        <p:grpSpPr>
          <a:xfrm>
            <a:off x="9581538" y="5008728"/>
            <a:ext cx="1527740" cy="1244343"/>
            <a:chOff x="14327011" y="6993084"/>
            <a:chExt cx="2182953" cy="1982188"/>
          </a:xfrm>
        </p:grpSpPr>
        <p:pic>
          <p:nvPicPr>
            <p:cNvPr id="4" name="Object 5">
              <a:extLst>
                <a:ext uri="{FF2B5EF4-FFF2-40B4-BE49-F238E27FC236}">
                  <a16:creationId xmlns="" xmlns:a16="http://schemas.microsoft.com/office/drawing/2014/main" id="{C174FE9C-7D61-97C4-349B-27B20ABFE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27011" y="6993084"/>
              <a:ext cx="2182953" cy="198218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ject 37">
            <a:extLst>
              <a:ext uri="{FF2B5EF4-FFF2-40B4-BE49-F238E27FC236}">
                <a16:creationId xmlns="" xmlns:a16="http://schemas.microsoft.com/office/drawing/2014/main" id="{B1139A89-4262-0C99-FD47-1F87B4D1C6B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44799" y="-162248"/>
            <a:ext cx="791336" cy="937537"/>
          </a:xfrm>
          <a:prstGeom prst="rect">
            <a:avLst/>
          </a:prstGeom>
        </p:spPr>
      </p:pic>
      <p:grpSp>
        <p:nvGrpSpPr>
          <p:cNvPr id="15" name="그룹 1001"/>
          <p:cNvGrpSpPr/>
          <p:nvPr/>
        </p:nvGrpSpPr>
        <p:grpSpPr>
          <a:xfrm>
            <a:off x="0" y="1102224"/>
            <a:ext cx="12191746" cy="5956302"/>
            <a:chOff x="-1905" y="-1599840"/>
            <a:chExt cx="18287619" cy="7677151"/>
          </a:xfrm>
          <a:solidFill>
            <a:srgbClr val="FF5050"/>
          </a:solidFill>
        </p:grpSpPr>
        <p:pic>
          <p:nvPicPr>
            <p:cNvPr id="18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905" y="-1599840"/>
              <a:ext cx="18287619" cy="7677151"/>
            </a:xfrm>
            <a:prstGeom prst="rect">
              <a:avLst/>
            </a:prstGeom>
            <a:grpFill/>
          </p:spPr>
        </p:pic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7B013DC-F451-2363-568D-F4F7ECEBAAB0}"/>
              </a:ext>
            </a:extLst>
          </p:cNvPr>
          <p:cNvSpPr txBox="1"/>
          <p:nvPr/>
        </p:nvSpPr>
        <p:spPr>
          <a:xfrm>
            <a:off x="4427621" y="3489880"/>
            <a:ext cx="36174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운전점수 </a:t>
            </a:r>
            <a:endParaRPr lang="en-US" altLang="ko-KR" sz="4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4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측정 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22D8317E-1AC7-985E-08F9-87E96FA1F208}"/>
              </a:ext>
            </a:extLst>
          </p:cNvPr>
          <p:cNvSpPr>
            <a:spLocks/>
          </p:cNvSpPr>
          <p:nvPr/>
        </p:nvSpPr>
        <p:spPr>
          <a:xfrm>
            <a:off x="5488452" y="1248820"/>
            <a:ext cx="1800000" cy="1800000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급가속</a:t>
            </a:r>
            <a:r>
              <a:rPr lang="en-US" altLang="ko-KR" sz="2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급정거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52774608-74D3-DF38-F6DC-4B76B66DCC84}"/>
              </a:ext>
            </a:extLst>
          </p:cNvPr>
          <p:cNvSpPr/>
          <p:nvPr/>
        </p:nvSpPr>
        <p:spPr>
          <a:xfrm>
            <a:off x="5488452" y="5058000"/>
            <a:ext cx="1800000" cy="1800000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과속</a:t>
            </a:r>
            <a:endParaRPr lang="ko-KR" altLang="en-US" sz="2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8C3C2296-E052-718E-20DB-CC141F27BD5A}"/>
              </a:ext>
            </a:extLst>
          </p:cNvPr>
          <p:cNvSpPr/>
          <p:nvPr/>
        </p:nvSpPr>
        <p:spPr>
          <a:xfrm>
            <a:off x="8080713" y="4151622"/>
            <a:ext cx="1800000" cy="1800000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충격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11B18321-B30E-F504-90B4-F66BC70C5C78}"/>
              </a:ext>
            </a:extLst>
          </p:cNvPr>
          <p:cNvSpPr/>
          <p:nvPr/>
        </p:nvSpPr>
        <p:spPr>
          <a:xfrm>
            <a:off x="2896191" y="1704272"/>
            <a:ext cx="1800000" cy="1800000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급회전</a:t>
            </a:r>
            <a:endParaRPr lang="ko-KR" altLang="en-US" sz="2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7A79FC2F-9AA8-CC8F-8C10-E7FD7B99E64D}"/>
              </a:ext>
            </a:extLst>
          </p:cNvPr>
          <p:cNvSpPr/>
          <p:nvPr/>
        </p:nvSpPr>
        <p:spPr>
          <a:xfrm>
            <a:off x="8080713" y="1704272"/>
            <a:ext cx="1800000" cy="1800000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넘어짐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1B30324-70F1-E108-E023-E25512439CA7}"/>
              </a:ext>
            </a:extLst>
          </p:cNvPr>
          <p:cNvSpPr txBox="1"/>
          <p:nvPr/>
        </p:nvSpPr>
        <p:spPr>
          <a:xfrm>
            <a:off x="4391379" y="228911"/>
            <a:ext cx="35269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err="1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킥보드</a:t>
            </a:r>
            <a:r>
              <a:rPr lang="ko-KR" altLang="en-US" sz="4400" b="1" dirty="0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마스터</a:t>
            </a:r>
            <a:endParaRPr lang="en-US" altLang="ko-KR" sz="4400" b="1" dirty="0">
              <a:solidFill>
                <a:srgbClr val="EC573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11B18321-B30E-F504-90B4-F66BC70C5C78}"/>
              </a:ext>
            </a:extLst>
          </p:cNvPr>
          <p:cNvSpPr/>
          <p:nvPr/>
        </p:nvSpPr>
        <p:spPr>
          <a:xfrm>
            <a:off x="2896191" y="4151622"/>
            <a:ext cx="1800000" cy="1800000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위험</a:t>
            </a:r>
            <a:endParaRPr lang="en-US" altLang="ko-KR" sz="28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구역</a:t>
            </a:r>
            <a:endParaRPr lang="ko-KR" altLang="en-US" sz="2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1B30324-70F1-E108-E023-E25512439CA7}"/>
              </a:ext>
            </a:extLst>
          </p:cNvPr>
          <p:cNvSpPr txBox="1"/>
          <p:nvPr/>
        </p:nvSpPr>
        <p:spPr>
          <a:xfrm>
            <a:off x="4391379" y="228911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측정 방법</a:t>
            </a:r>
            <a:endParaRPr lang="en-US" altLang="ko-KR" sz="4400" b="1" dirty="0">
              <a:solidFill>
                <a:srgbClr val="EC573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Object 8">
            <a:extLst>
              <a:ext uri="{FF2B5EF4-FFF2-40B4-BE49-F238E27FC236}">
                <a16:creationId xmlns="" xmlns:a16="http://schemas.microsoft.com/office/drawing/2014/main" id="{73F2A7E8-4151-5DED-AEC8-61A1B9D3F9E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91438" y="-135597"/>
            <a:ext cx="870152" cy="964867"/>
          </a:xfrm>
          <a:prstGeom prst="rect">
            <a:avLst/>
          </a:prstGeom>
        </p:spPr>
      </p:pic>
      <p:grpSp>
        <p:nvGrpSpPr>
          <p:cNvPr id="13" name="그룹 1001"/>
          <p:cNvGrpSpPr/>
          <p:nvPr/>
        </p:nvGrpSpPr>
        <p:grpSpPr>
          <a:xfrm>
            <a:off x="254" y="901698"/>
            <a:ext cx="12191746" cy="5956302"/>
            <a:chOff x="-1905" y="-1599840"/>
            <a:chExt cx="18287619" cy="7677151"/>
          </a:xfrm>
          <a:solidFill>
            <a:srgbClr val="FF5050"/>
          </a:solidFill>
        </p:grpSpPr>
        <p:pic>
          <p:nvPicPr>
            <p:cNvPr id="14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905" y="-1599840"/>
              <a:ext cx="18287619" cy="7677151"/>
            </a:xfrm>
            <a:prstGeom prst="rect">
              <a:avLst/>
            </a:prstGeom>
            <a:grpFill/>
          </p:spPr>
        </p:pic>
      </p:grpSp>
      <p:pic>
        <p:nvPicPr>
          <p:cNvPr id="1026" name="Picture 2" descr="C:\Users\가족\Desktop\1000_F_499893677_Gbvexn5gEloAMaGfFHrh4S588WCdWXs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61880" y="2261416"/>
            <a:ext cx="3048000" cy="3048000"/>
          </a:xfrm>
          <a:prstGeom prst="rect">
            <a:avLst/>
          </a:prstGeom>
          <a:noFill/>
        </p:spPr>
      </p:pic>
      <p:pic>
        <p:nvPicPr>
          <p:cNvPr id="1027" name="Picture 3" descr="C:\Users\가족\Desktop\2555DA365733FF372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2913" y="2321181"/>
            <a:ext cx="4858453" cy="31094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254" y="1128610"/>
            <a:ext cx="12191746" cy="5956302"/>
            <a:chOff x="-1905" y="-1599840"/>
            <a:chExt cx="18287619" cy="7677151"/>
          </a:xfrm>
          <a:solidFill>
            <a:srgbClr val="FF5050"/>
          </a:solidFill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05" y="-1599840"/>
              <a:ext cx="18287619" cy="7677151"/>
            </a:xfrm>
            <a:prstGeom prst="rect">
              <a:avLst/>
            </a:prstGeom>
            <a:grpFill/>
          </p:spPr>
        </p:pic>
      </p:grp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22D8317E-1AC7-985E-08F9-87E96FA1F208}"/>
              </a:ext>
            </a:extLst>
          </p:cNvPr>
          <p:cNvSpPr>
            <a:spLocks/>
          </p:cNvSpPr>
          <p:nvPr/>
        </p:nvSpPr>
        <p:spPr>
          <a:xfrm>
            <a:off x="7283017" y="4465263"/>
            <a:ext cx="1800000" cy="1800000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급가속</a:t>
            </a:r>
            <a:r>
              <a:rPr lang="en-US" altLang="ko-KR" sz="2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급정거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52774608-74D3-DF38-F6DC-4B76B66DCC84}"/>
              </a:ext>
            </a:extLst>
          </p:cNvPr>
          <p:cNvSpPr/>
          <p:nvPr/>
        </p:nvSpPr>
        <p:spPr>
          <a:xfrm>
            <a:off x="5005040" y="1742905"/>
            <a:ext cx="1800000" cy="1800000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과속</a:t>
            </a:r>
            <a:endParaRPr lang="ko-KR" altLang="en-US" sz="2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11B18321-B30E-F504-90B4-F66BC70C5C78}"/>
              </a:ext>
            </a:extLst>
          </p:cNvPr>
          <p:cNvSpPr/>
          <p:nvPr/>
        </p:nvSpPr>
        <p:spPr>
          <a:xfrm>
            <a:off x="2983735" y="4488505"/>
            <a:ext cx="1800000" cy="1800000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위험</a:t>
            </a:r>
            <a:endParaRPr lang="en-US" altLang="ko-KR" sz="28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구역</a:t>
            </a:r>
            <a:endParaRPr lang="ko-KR" altLang="en-US" sz="2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1B30324-70F1-E108-E023-E25512439CA7}"/>
              </a:ext>
            </a:extLst>
          </p:cNvPr>
          <p:cNvSpPr txBox="1"/>
          <p:nvPr/>
        </p:nvSpPr>
        <p:spPr>
          <a:xfrm>
            <a:off x="4391379" y="228911"/>
            <a:ext cx="25843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GPS </a:t>
            </a:r>
            <a:r>
              <a:rPr lang="ko-KR" altLang="en-US" sz="4400" b="1" dirty="0" smtClean="0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측정</a:t>
            </a:r>
            <a:endParaRPr lang="en-US" altLang="ko-KR" sz="4400" b="1" dirty="0">
              <a:solidFill>
                <a:srgbClr val="EC573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1" name="Object 1">
            <a:extLst>
              <a:ext uri="{FF2B5EF4-FFF2-40B4-BE49-F238E27FC236}">
                <a16:creationId xmlns="" xmlns:a16="http://schemas.microsoft.com/office/drawing/2014/main" id="{2A8E1500-7B50-8168-DCF5-1EEC313200E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03420" y="-218363"/>
            <a:ext cx="809900" cy="9058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4151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0" y="1136631"/>
            <a:ext cx="12191746" cy="5956302"/>
            <a:chOff x="-1905" y="-1599840"/>
            <a:chExt cx="18287619" cy="7677151"/>
          </a:xfrm>
          <a:solidFill>
            <a:srgbClr val="FF5050"/>
          </a:solidFill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05" y="-1599840"/>
              <a:ext cx="18287619" cy="7677151"/>
            </a:xfrm>
            <a:prstGeom prst="rect">
              <a:avLst/>
            </a:prstGeom>
            <a:grpFill/>
          </p:spPr>
        </p:pic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1B30324-70F1-E108-E023-E25512439CA7}"/>
              </a:ext>
            </a:extLst>
          </p:cNvPr>
          <p:cNvSpPr txBox="1"/>
          <p:nvPr/>
        </p:nvSpPr>
        <p:spPr>
          <a:xfrm>
            <a:off x="3573231" y="228911"/>
            <a:ext cx="4333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err="1" smtClean="0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자이로센서</a:t>
            </a:r>
            <a:r>
              <a:rPr lang="en-US" altLang="ko-KR" sz="4400" b="1" dirty="0" smtClean="0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4400" b="1" dirty="0" smtClean="0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측정</a:t>
            </a:r>
            <a:endParaRPr lang="en-US" altLang="ko-KR" sz="4400" b="1" dirty="0">
              <a:solidFill>
                <a:srgbClr val="EC573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1" name="Object 1">
            <a:extLst>
              <a:ext uri="{FF2B5EF4-FFF2-40B4-BE49-F238E27FC236}">
                <a16:creationId xmlns="" xmlns:a16="http://schemas.microsoft.com/office/drawing/2014/main" id="{2A8E1500-7B50-8168-DCF5-1EEC313200E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03420" y="-218363"/>
            <a:ext cx="809900" cy="905869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="" xmlns:a16="http://schemas.microsoft.com/office/drawing/2014/main" id="{11B18321-B30E-F504-90B4-F66BC70C5C78}"/>
              </a:ext>
            </a:extLst>
          </p:cNvPr>
          <p:cNvSpPr/>
          <p:nvPr/>
        </p:nvSpPr>
        <p:spPr>
          <a:xfrm>
            <a:off x="2848065" y="4094545"/>
            <a:ext cx="1800000" cy="1800000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급회전</a:t>
            </a:r>
            <a:endParaRPr lang="ko-KR" altLang="en-US" sz="2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7A79FC2F-9AA8-CC8F-8C10-E7FD7B99E64D}"/>
              </a:ext>
            </a:extLst>
          </p:cNvPr>
          <p:cNvSpPr/>
          <p:nvPr/>
        </p:nvSpPr>
        <p:spPr>
          <a:xfrm>
            <a:off x="4687807" y="1567913"/>
            <a:ext cx="1800000" cy="1800000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넘어짐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8C3C2296-E052-718E-20DB-CC141F27BD5A}"/>
              </a:ext>
            </a:extLst>
          </p:cNvPr>
          <p:cNvSpPr/>
          <p:nvPr/>
        </p:nvSpPr>
        <p:spPr>
          <a:xfrm>
            <a:off x="6705902" y="4109113"/>
            <a:ext cx="1800000" cy="1800000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충격</a:t>
            </a:r>
          </a:p>
        </p:txBody>
      </p:sp>
    </p:spTree>
    <p:extLst>
      <p:ext uri="{BB962C8B-B14F-4D97-AF65-F5344CB8AC3E}">
        <p14:creationId xmlns="" xmlns:p14="http://schemas.microsoft.com/office/powerpoint/2010/main" val="74151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FBB3ECB-882A-4791-F813-94C7262D7E4C}"/>
              </a:ext>
            </a:extLst>
          </p:cNvPr>
          <p:cNvSpPr txBox="1"/>
          <p:nvPr/>
        </p:nvSpPr>
        <p:spPr>
          <a:xfrm>
            <a:off x="3409314" y="2043725"/>
            <a:ext cx="6033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길 찾기</a:t>
            </a:r>
            <a:endParaRPr lang="ko-KR" altLang="en-US" sz="7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E8C761A-D065-247B-2682-AE0AE4ADE831}"/>
              </a:ext>
            </a:extLst>
          </p:cNvPr>
          <p:cNvSpPr txBox="1"/>
          <p:nvPr/>
        </p:nvSpPr>
        <p:spPr>
          <a:xfrm>
            <a:off x="577303" y="381732"/>
            <a:ext cx="3366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</a:t>
            </a:r>
            <a:endParaRPr lang="ko-KR" altLang="en-US" sz="180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22E944CB-AB7F-5AA3-9DAB-0A69BC62B135}"/>
              </a:ext>
            </a:extLst>
          </p:cNvPr>
          <p:cNvGrpSpPr/>
          <p:nvPr/>
        </p:nvGrpSpPr>
        <p:grpSpPr>
          <a:xfrm>
            <a:off x="9581538" y="5008728"/>
            <a:ext cx="1527740" cy="1244343"/>
            <a:chOff x="14327011" y="6993084"/>
            <a:chExt cx="2182953" cy="1982188"/>
          </a:xfrm>
        </p:grpSpPr>
        <p:pic>
          <p:nvPicPr>
            <p:cNvPr id="4" name="Object 5">
              <a:extLst>
                <a:ext uri="{FF2B5EF4-FFF2-40B4-BE49-F238E27FC236}">
                  <a16:creationId xmlns="" xmlns:a16="http://schemas.microsoft.com/office/drawing/2014/main" id="{C174FE9C-7D61-97C4-349B-27B20ABFE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27011" y="6993084"/>
              <a:ext cx="2182953" cy="19821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28819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291</Words>
  <Application>Microsoft Office PowerPoint</Application>
  <PresentationFormat>사용자 지정</PresentationFormat>
  <Paragraphs>76</Paragraphs>
  <Slides>14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C4399</dc:creator>
  <cp:lastModifiedBy>가족</cp:lastModifiedBy>
  <cp:revision>18</cp:revision>
  <dcterms:created xsi:type="dcterms:W3CDTF">2022-09-27T12:06:04Z</dcterms:created>
  <dcterms:modified xsi:type="dcterms:W3CDTF">2022-10-25T13:59:38Z</dcterms:modified>
</cp:coreProperties>
</file>