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1683" r:id="rId3"/>
    <p:sldId id="1711" r:id="rId4"/>
    <p:sldId id="1710" r:id="rId5"/>
    <p:sldId id="1713" r:id="rId6"/>
    <p:sldId id="1714" r:id="rId7"/>
    <p:sldId id="1715" r:id="rId8"/>
    <p:sldId id="1716" r:id="rId9"/>
    <p:sldId id="1717" r:id="rId10"/>
    <p:sldId id="1718" r:id="rId11"/>
    <p:sldId id="1719" r:id="rId12"/>
    <p:sldId id="1720" r:id="rId13"/>
    <p:sldId id="1721" r:id="rId14"/>
    <p:sldId id="1722" r:id="rId15"/>
    <p:sldId id="1727" r:id="rId16"/>
    <p:sldId id="1728" r:id="rId17"/>
    <p:sldId id="1729" r:id="rId18"/>
    <p:sldId id="1730" r:id="rId19"/>
    <p:sldId id="1731" r:id="rId20"/>
    <p:sldId id="1732" r:id="rId21"/>
    <p:sldId id="1733" r:id="rId22"/>
    <p:sldId id="1723" r:id="rId23"/>
    <p:sldId id="1724" r:id="rId24"/>
    <p:sldId id="1725" r:id="rId25"/>
    <p:sldId id="1726" r:id="rId26"/>
    <p:sldId id="1734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B4C7E7"/>
    <a:srgbClr val="E2F0D9"/>
    <a:srgbClr val="D0CECE"/>
    <a:srgbClr val="33CCCC"/>
    <a:srgbClr val="00FFCC"/>
    <a:srgbClr val="99FFCC"/>
    <a:srgbClr val="3B3838"/>
    <a:srgbClr val="02B2A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122" autoAdjust="0"/>
  </p:normalViewPr>
  <p:slideViewPr>
    <p:cSldViewPr snapToGrid="0">
      <p:cViewPr varScale="1">
        <p:scale>
          <a:sx n="143" d="100"/>
          <a:sy n="143" d="100"/>
        </p:scale>
        <p:origin x="2364" y="84"/>
      </p:cViewPr>
      <p:guideLst>
        <p:guide pos="2880"/>
        <p:guide orient="horz" pos="23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42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0" y="5"/>
            <a:ext cx="2946351" cy="49775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739" y="5"/>
            <a:ext cx="2946351" cy="49775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68C2C087-455B-4293-AB43-1725E0255A95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0" y="9430469"/>
            <a:ext cx="2946351" cy="49775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739" y="9430469"/>
            <a:ext cx="2946351" cy="49775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BE373122-606F-4F3B-AB5E-AD3D1656A0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62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5"/>
            <a:ext cx="2945660" cy="49813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1" y="5"/>
            <a:ext cx="2945660" cy="49813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DDBD85FA-6B8D-4157-B5A1-98AF78419BB7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</p:spPr>
        <p:txBody>
          <a:bodyPr vert="horz" lIns="91425" tIns="45712" rIns="91425" bIns="4571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9430095"/>
            <a:ext cx="2945660" cy="49813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1" y="9430095"/>
            <a:ext cx="2945660" cy="498134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E5942D6C-B34E-4C81-932E-8E04BE72FA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80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식은 선형 회귀 분석 모형이다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그림은 선형 회귀 직선을 나타낸 그림이다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그림을 보면 </a:t>
            </a:r>
            <a:r>
              <a:rPr lang="en-US" altLang="ko-KR" dirty="0"/>
              <a:t>z</a:t>
            </a:r>
            <a:r>
              <a:rPr lang="ko-KR" altLang="en-US" dirty="0"/>
              <a:t>값에는 제한이 없으므로 어떠한 값도 가질 수 있으므로</a:t>
            </a:r>
            <a:r>
              <a:rPr lang="en-US" altLang="ko-KR" dirty="0"/>
              <a:t>, </a:t>
            </a:r>
            <a:r>
              <a:rPr lang="ko-KR" altLang="en-US" dirty="0"/>
              <a:t>위 식을 이용해 분류 문제를 푸는 것은 어렵다는 것을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선형 회귀 모형 식을 분류 문제를 풀 수 있도록 변형시키는 과정이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2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𝒛에 대한 선형 회귀 식을 위와 같이 변형시키면 새로운 아웃풋 𝒚는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</a:t>
            </a:r>
            <a:r>
              <a:rPr lang="ko-KR" altLang="en-US" dirty="0" err="1"/>
              <a:t>값만을</a:t>
            </a:r>
            <a:r>
              <a:rPr lang="ko-KR" altLang="en-US" dirty="0"/>
              <a:t> 가지게 된다</a:t>
            </a:r>
            <a:r>
              <a:rPr lang="en-US" altLang="ko-KR" dirty="0"/>
              <a:t>. </a:t>
            </a:r>
            <a:r>
              <a:rPr lang="ko-KR" altLang="en-US" dirty="0"/>
              <a:t>위 함수를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함수라고 부른다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식의 우변이 𝒘</a:t>
            </a:r>
            <a:r>
              <a:rPr lang="en-US" altLang="ko-KR" dirty="0"/>
              <a:t>^</a:t>
            </a:r>
            <a:r>
              <a:rPr lang="ko-KR" altLang="en-US" dirty="0"/>
              <a:t>𝑻 𝒙</a:t>
            </a:r>
            <a:r>
              <a:rPr lang="en-US" altLang="ko-KR" dirty="0"/>
              <a:t>+</a:t>
            </a:r>
            <a:r>
              <a:rPr lang="ko-KR" altLang="en-US" dirty="0"/>
              <a:t>𝒃형태가 되도록 변형시키면 다음과 같이 표현할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식을 보면 우변이 𝒘</a:t>
            </a:r>
            <a:r>
              <a:rPr lang="en-US" altLang="ko-KR" dirty="0"/>
              <a:t>^</a:t>
            </a:r>
            <a:r>
              <a:rPr lang="ko-KR" altLang="en-US" dirty="0"/>
              <a:t>𝑻 𝒙</a:t>
            </a:r>
            <a:r>
              <a:rPr lang="en-US" altLang="ko-KR" dirty="0"/>
              <a:t>+</a:t>
            </a:r>
            <a:r>
              <a:rPr lang="ko-KR" altLang="en-US" dirty="0"/>
              <a:t>𝒃와 같이 선형 형태로 나타난다</a:t>
            </a:r>
            <a:r>
              <a:rPr lang="en-US" altLang="ko-KR" dirty="0"/>
              <a:t>. </a:t>
            </a:r>
            <a:r>
              <a:rPr lang="ko-KR" altLang="en-US" dirty="0"/>
              <a:t>위 식에서 좌변의 𝒚</a:t>
            </a:r>
            <a:r>
              <a:rPr lang="en-US" altLang="ko-KR" dirty="0"/>
              <a:t>/(</a:t>
            </a:r>
            <a:r>
              <a:rPr lang="ko-KR" altLang="en-US" dirty="0"/>
              <a:t>𝟏−𝒚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오즈비</a:t>
            </a:r>
            <a:r>
              <a:rPr lang="en-US" altLang="ko-KR" dirty="0"/>
              <a:t>(odds ratio)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분자에 해당하는 𝒚가 사건이 발생할 확률</a:t>
            </a:r>
            <a:r>
              <a:rPr lang="en-US" altLang="ko-KR" dirty="0"/>
              <a:t>(</a:t>
            </a:r>
            <a:r>
              <a:rPr lang="ko-KR" altLang="en-US" dirty="0"/>
              <a:t>또는 성공 확률</a:t>
            </a:r>
            <a:r>
              <a:rPr lang="en-US" altLang="ko-KR" dirty="0"/>
              <a:t>)</a:t>
            </a:r>
            <a:r>
              <a:rPr lang="ko-KR" altLang="en-US" dirty="0"/>
              <a:t>이라고 했을 때</a:t>
            </a:r>
            <a:r>
              <a:rPr lang="en-US" altLang="ko-KR" dirty="0"/>
              <a:t>, </a:t>
            </a:r>
            <a:r>
              <a:rPr lang="ko-KR" altLang="en-US" dirty="0"/>
              <a:t>분모인 𝟏−𝒚값은 사건이 발생하지 않을 확률</a:t>
            </a:r>
            <a:r>
              <a:rPr lang="en-US" altLang="ko-KR" dirty="0"/>
              <a:t>(</a:t>
            </a:r>
            <a:r>
              <a:rPr lang="ko-KR" altLang="en-US" dirty="0"/>
              <a:t>혹은 실패 확률</a:t>
            </a:r>
            <a:r>
              <a:rPr lang="en-US" altLang="ko-KR" dirty="0"/>
              <a:t>)</a:t>
            </a:r>
            <a:r>
              <a:rPr lang="ko-KR" altLang="en-US" dirty="0"/>
              <a:t>에 해당한다</a:t>
            </a:r>
            <a:r>
              <a:rPr lang="en-US" altLang="ko-KR" dirty="0"/>
              <a:t>. </a:t>
            </a:r>
            <a:r>
              <a:rPr lang="ko-KR" altLang="en-US" dirty="0"/>
              <a:t>실패 확률과 성공 확률의 비를 </a:t>
            </a:r>
            <a:r>
              <a:rPr lang="ko-KR" altLang="en-US" dirty="0" err="1"/>
              <a:t>오즈비라고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1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오즈 비에 로그</a:t>
            </a:r>
            <a:r>
              <a:rPr lang="en-US" altLang="ko-KR" dirty="0"/>
              <a:t>(log)</a:t>
            </a:r>
            <a:r>
              <a:rPr lang="ko-KR" altLang="en-US" dirty="0"/>
              <a:t>를 취한 값을 </a:t>
            </a:r>
            <a:r>
              <a:rPr lang="ko-KR" altLang="en-US" dirty="0" err="1"/>
              <a:t>로짓</a:t>
            </a:r>
            <a:r>
              <a:rPr lang="en-US" altLang="ko-KR" dirty="0"/>
              <a:t>(logit)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식에서 𝒚에 𝑷</a:t>
            </a:r>
            <a:r>
              <a:rPr lang="en-US" altLang="ko-KR" dirty="0"/>
              <a:t>(</a:t>
            </a:r>
            <a:r>
              <a:rPr lang="ko-KR" altLang="en-US" dirty="0"/>
              <a:t>𝒚</a:t>
            </a:r>
            <a:r>
              <a:rPr lang="en-US" altLang="ko-KR" dirty="0"/>
              <a:t>=</a:t>
            </a:r>
            <a:r>
              <a:rPr lang="ko-KR" altLang="en-US" dirty="0"/>
              <a:t>𝟏│𝑿</a:t>
            </a:r>
            <a:r>
              <a:rPr lang="en-US" altLang="ko-KR" dirty="0"/>
              <a:t>=</a:t>
            </a:r>
            <a:r>
              <a:rPr lang="ko-KR" altLang="en-US" dirty="0"/>
              <a:t>𝒙</a:t>
            </a:r>
            <a:r>
              <a:rPr lang="en-US" altLang="ko-KR" dirty="0"/>
              <a:t>)=</a:t>
            </a:r>
            <a:r>
              <a:rPr lang="ko-KR" altLang="en-US" dirty="0"/>
              <a:t>𝝅</a:t>
            </a:r>
            <a:r>
              <a:rPr lang="en-US" altLang="ko-KR" dirty="0"/>
              <a:t>(</a:t>
            </a:r>
            <a:r>
              <a:rPr lang="ko-KR" altLang="en-US" dirty="0"/>
              <a:t>𝒙</a:t>
            </a:r>
            <a:r>
              <a:rPr lang="en-US" altLang="ko-KR" dirty="0"/>
              <a:t>)</a:t>
            </a:r>
            <a:r>
              <a:rPr lang="ko-KR" altLang="en-US" dirty="0"/>
              <a:t>를 삽입하면 아래와 같은 최종 형태가 나온다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식이 바로 로지스틱 회귀 분석의 형태이다</a:t>
            </a:r>
            <a:r>
              <a:rPr lang="en-US" altLang="ko-KR" dirty="0"/>
              <a:t>. </a:t>
            </a:r>
            <a:r>
              <a:rPr lang="ko-KR" altLang="en-US" dirty="0"/>
              <a:t>위 식에 등장하는 𝝅</a:t>
            </a:r>
            <a:r>
              <a:rPr lang="en-US" altLang="ko-KR" dirty="0"/>
              <a:t>(</a:t>
            </a:r>
            <a:r>
              <a:rPr lang="ko-KR" altLang="en-US" dirty="0"/>
              <a:t>𝒙</a:t>
            </a:r>
            <a:r>
              <a:rPr lang="en-US" altLang="ko-KR" dirty="0"/>
              <a:t>)</a:t>
            </a:r>
            <a:r>
              <a:rPr lang="ko-KR" altLang="en-US" dirty="0"/>
              <a:t>는 피처 데이터 </a:t>
            </a:r>
            <a:r>
              <a:rPr lang="en-US" altLang="ko-KR" dirty="0"/>
              <a:t>x</a:t>
            </a:r>
            <a:r>
              <a:rPr lang="ko-KR" altLang="en-US" dirty="0"/>
              <a:t>가 주어질 때 𝒚가 </a:t>
            </a:r>
            <a:r>
              <a:rPr lang="en-US" altLang="ko-KR" dirty="0"/>
              <a:t>1</a:t>
            </a:r>
            <a:r>
              <a:rPr lang="ko-KR" altLang="en-US" dirty="0"/>
              <a:t>일 확률을 의미한다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𝝅</a:t>
            </a:r>
            <a:r>
              <a:rPr lang="en-US" altLang="ko-KR" dirty="0"/>
              <a:t>(</a:t>
            </a:r>
            <a:r>
              <a:rPr lang="ko-KR" altLang="en-US" dirty="0"/>
              <a:t>𝒙</a:t>
            </a:r>
            <a:r>
              <a:rPr lang="en-US" altLang="ko-KR" dirty="0"/>
              <a:t>)=</a:t>
            </a:r>
            <a:r>
              <a:rPr lang="ko-KR" altLang="en-US" dirty="0"/>
              <a:t>𝑷</a:t>
            </a:r>
            <a:r>
              <a:rPr lang="en-US" altLang="ko-KR" dirty="0"/>
              <a:t>(</a:t>
            </a:r>
            <a:r>
              <a:rPr lang="ko-KR" altLang="en-US" dirty="0"/>
              <a:t>𝒚</a:t>
            </a:r>
            <a:r>
              <a:rPr lang="en-US" altLang="ko-KR" dirty="0"/>
              <a:t>=</a:t>
            </a:r>
            <a:r>
              <a:rPr lang="ko-KR" altLang="en-US" dirty="0"/>
              <a:t>𝟏│𝑿</a:t>
            </a:r>
            <a:r>
              <a:rPr lang="en-US" altLang="ko-KR" dirty="0"/>
              <a:t>=</a:t>
            </a:r>
            <a:r>
              <a:rPr lang="ko-KR" altLang="en-US" dirty="0"/>
              <a:t>𝒙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특성 </a:t>
            </a:r>
            <a:r>
              <a:rPr lang="en-US" altLang="ko-KR" dirty="0"/>
              <a:t>x</a:t>
            </a:r>
            <a:r>
              <a:rPr lang="ko-KR" altLang="en-US" dirty="0"/>
              <a:t>가 주어질 때</a:t>
            </a:r>
            <a:r>
              <a:rPr lang="en-US" altLang="ko-KR" dirty="0"/>
              <a:t>, </a:t>
            </a:r>
            <a:r>
              <a:rPr lang="ko-KR" altLang="en-US" dirty="0"/>
              <a:t>이 샘플이 클래스 </a:t>
            </a:r>
            <a:r>
              <a:rPr lang="en-US" altLang="ko-KR" dirty="0"/>
              <a:t>1</a:t>
            </a:r>
            <a:r>
              <a:rPr lang="ko-KR" altLang="en-US" dirty="0"/>
              <a:t>에 속할 조건부 확률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9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그림을 보면 로지스틱 회귀 분석 모형은 </a:t>
            </a:r>
            <a:r>
              <a:rPr lang="en-US" altLang="ko-KR" dirty="0"/>
              <a:t>y</a:t>
            </a:r>
            <a:r>
              <a:rPr lang="ko-KR" altLang="en-US" dirty="0"/>
              <a:t>축 값이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제한되어 있음을 알 수 있다</a:t>
            </a:r>
            <a:r>
              <a:rPr lang="en-US" altLang="ko-KR" dirty="0"/>
              <a:t>. </a:t>
            </a:r>
            <a:r>
              <a:rPr lang="ko-KR" altLang="en-US" dirty="0"/>
              <a:t>가중치의 부호에 따라 형태가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58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회귀 분석에는 제약식이 포함될 수 있다</a:t>
            </a:r>
            <a:r>
              <a:rPr lang="en-US" altLang="ko-KR" dirty="0"/>
              <a:t>. </a:t>
            </a:r>
            <a:r>
              <a:rPr lang="ko-KR" altLang="en-US" dirty="0"/>
              <a:t>제약이 없으면 우리가 추정하려는 가중치 </a:t>
            </a:r>
            <a:r>
              <a:rPr lang="en-US" altLang="ko-KR" dirty="0"/>
              <a:t>w</a:t>
            </a:r>
            <a:r>
              <a:rPr lang="ko-KR" altLang="en-US" dirty="0"/>
              <a:t>가 폭발적으로 커질 수 있고</a:t>
            </a:r>
            <a:r>
              <a:rPr lang="en-US" altLang="ko-KR" dirty="0"/>
              <a:t>, </a:t>
            </a:r>
            <a:r>
              <a:rPr lang="ko-KR" altLang="en-US" dirty="0"/>
              <a:t>이로 인해 분산이 커지는 문제가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현상 방지를 위해 제약식을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목적 함수와 제약식을 표현하면 위 식과 같다</a:t>
            </a:r>
            <a:r>
              <a:rPr lang="en-US" altLang="ko-KR" dirty="0"/>
              <a:t>. </a:t>
            </a:r>
            <a:r>
              <a:rPr lang="ko-KR" altLang="en-US" dirty="0"/>
              <a:t>기본적인 회귀 분석 최적화 모형에서 가중치 요소 제곱합이 </a:t>
            </a:r>
            <a:r>
              <a:rPr lang="en-US" altLang="ko-KR" dirty="0"/>
              <a:t>t</a:t>
            </a:r>
            <a:r>
              <a:rPr lang="ko-KR" altLang="en-US" dirty="0"/>
              <a:t>보다 작다는 제약식이 추가된 형태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피처 데이터 </a:t>
            </a:r>
            <a:r>
              <a:rPr lang="en-US" altLang="ko-KR" dirty="0"/>
              <a:t>X</a:t>
            </a:r>
            <a:r>
              <a:rPr lang="ko-KR" altLang="en-US" dirty="0"/>
              <a:t>는 표준화 되어 평균이 </a:t>
            </a:r>
            <a:r>
              <a:rPr lang="en-US" altLang="ko-KR" dirty="0"/>
              <a:t>0</a:t>
            </a:r>
            <a:r>
              <a:rPr lang="ko-KR" altLang="en-US" dirty="0"/>
              <a:t>이고 분산은 </a:t>
            </a:r>
            <a:r>
              <a:rPr lang="en-US" altLang="ko-KR" dirty="0"/>
              <a:t>1</a:t>
            </a:r>
            <a:r>
              <a:rPr lang="ko-KR" altLang="en-US" dirty="0"/>
              <a:t>이며 </a:t>
            </a:r>
            <a:r>
              <a:rPr lang="en-US" altLang="ko-KR" dirty="0"/>
              <a:t>y</a:t>
            </a:r>
            <a:r>
              <a:rPr lang="ko-KR" altLang="en-US" dirty="0"/>
              <a:t>는 평균을 </a:t>
            </a:r>
            <a:r>
              <a:rPr lang="en-US" altLang="ko-KR" dirty="0"/>
              <a:t>0</a:t>
            </a:r>
            <a:r>
              <a:rPr lang="ko-KR" altLang="en-US" dirty="0"/>
              <a:t>으로 조정한 값이라고 가정한다</a:t>
            </a:r>
            <a:r>
              <a:rPr lang="en-US" altLang="ko-KR" dirty="0"/>
              <a:t>. </a:t>
            </a:r>
            <a:r>
              <a:rPr lang="ko-KR" altLang="en-US" dirty="0"/>
              <a:t>이는 동일하게 아래와 같이 표현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20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L2 </a:t>
            </a:r>
            <a:r>
              <a:rPr lang="ko-KR" altLang="en-US" dirty="0"/>
              <a:t>제약식의 그림은 다음과 같다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회색 영역이 </a:t>
            </a:r>
            <a:r>
              <a:rPr lang="en-US" altLang="ko-KR" dirty="0"/>
              <a:t>L2 </a:t>
            </a:r>
            <a:r>
              <a:rPr lang="ko-KR" altLang="en-US" dirty="0" err="1"/>
              <a:t>제약식</a:t>
            </a:r>
            <a:r>
              <a:rPr lang="ko-KR" altLang="en-US" dirty="0"/>
              <a:t> 영역이고</a:t>
            </a:r>
            <a:r>
              <a:rPr lang="en-US" altLang="ko-KR" dirty="0"/>
              <a:t>, </a:t>
            </a:r>
            <a:r>
              <a:rPr lang="ko-KR" altLang="en-US" dirty="0"/>
              <a:t>제약식이 제곱의 형태이므로 시각화 했을 때 원의 형태를 띤다</a:t>
            </a:r>
            <a:r>
              <a:rPr lang="en-US" altLang="ko-KR" dirty="0"/>
              <a:t>. </a:t>
            </a:r>
            <a:r>
              <a:rPr lang="ko-KR" altLang="en-US" dirty="0"/>
              <a:t>제약식을 적용하지 않았을 때의 </a:t>
            </a:r>
            <a:r>
              <a:rPr lang="ko-KR" altLang="en-US" dirty="0" err="1"/>
              <a:t>추정량을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 err="1"/>
              <a:t>햇이라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w</a:t>
            </a:r>
            <a:r>
              <a:rPr lang="ko-KR" altLang="en-US" dirty="0" err="1"/>
              <a:t>햇은</a:t>
            </a:r>
            <a:r>
              <a:rPr lang="ko-KR" altLang="en-US" dirty="0"/>
              <a:t> </a:t>
            </a:r>
            <a:r>
              <a:rPr lang="ko-KR" altLang="en-US" dirty="0" err="1"/>
              <a:t>제약식</a:t>
            </a:r>
            <a:r>
              <a:rPr lang="ko-KR" altLang="en-US" dirty="0"/>
              <a:t> 영역 외부에 존재하므로 최종적인 </a:t>
            </a:r>
            <a:r>
              <a:rPr lang="ko-KR" altLang="en-US" dirty="0" err="1"/>
              <a:t>추정량이</a:t>
            </a:r>
            <a:r>
              <a:rPr lang="ko-KR" altLang="en-US" dirty="0"/>
              <a:t> 될 수 없다</a:t>
            </a:r>
            <a:r>
              <a:rPr lang="en-US" altLang="ko-KR" dirty="0"/>
              <a:t>.L2 </a:t>
            </a:r>
            <a:r>
              <a:rPr lang="ko-KR" altLang="en-US" dirty="0" err="1"/>
              <a:t>제약식</a:t>
            </a:r>
            <a:r>
              <a:rPr lang="ko-KR" altLang="en-US" dirty="0"/>
              <a:t> 영영 내에서 </a:t>
            </a:r>
            <a:r>
              <a:rPr lang="ko-KR" altLang="en-US" dirty="0" err="1"/>
              <a:t>추정량은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 err="1"/>
              <a:t>햇</a:t>
            </a:r>
            <a:r>
              <a:rPr lang="ko-KR" altLang="en-US" dirty="0"/>
              <a:t> </a:t>
            </a:r>
            <a:r>
              <a:rPr lang="ko-KR" altLang="en-US" dirty="0" err="1"/>
              <a:t>릿지이다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5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ko-KR" altLang="en-US" dirty="0" err="1"/>
              <a:t>햇</a:t>
            </a:r>
            <a:r>
              <a:rPr lang="ko-KR" altLang="en-US" dirty="0"/>
              <a:t> </a:t>
            </a:r>
            <a:r>
              <a:rPr lang="ko-KR" altLang="en-US" dirty="0" err="1"/>
              <a:t>릿지는</a:t>
            </a:r>
            <a:r>
              <a:rPr lang="ko-KR" altLang="en-US" dirty="0"/>
              <a:t> 어떻게 구할 수 있나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이를 풀기 위해 최적화 문제를 </a:t>
            </a:r>
            <a:r>
              <a:rPr lang="ko-KR" altLang="en-US" dirty="0" err="1"/>
              <a:t>라그랑주</a:t>
            </a:r>
            <a:r>
              <a:rPr lang="ko-KR" altLang="en-US" dirty="0"/>
              <a:t> 형식으로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Lp</a:t>
            </a:r>
            <a:r>
              <a:rPr lang="ko-KR" altLang="en-US" dirty="0"/>
              <a:t>는 </a:t>
            </a:r>
            <a:r>
              <a:rPr lang="ko-KR" altLang="en-US" dirty="0" err="1"/>
              <a:t>라그랑주</a:t>
            </a:r>
            <a:r>
              <a:rPr lang="ko-KR" altLang="en-US" dirty="0"/>
              <a:t> </a:t>
            </a:r>
            <a:r>
              <a:rPr lang="ko-KR" altLang="en-US" dirty="0" err="1"/>
              <a:t>프리멀</a:t>
            </a:r>
            <a:r>
              <a:rPr lang="ko-KR" altLang="en-US" dirty="0"/>
              <a:t>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함수를 최소화하는 </a:t>
            </a:r>
            <a:r>
              <a:rPr lang="en-US" altLang="ko-KR" dirty="0"/>
              <a:t>w</a:t>
            </a:r>
            <a:r>
              <a:rPr lang="ko-KR" altLang="en-US" dirty="0"/>
              <a:t>가 구하려는 해가 되고 이를 수식으로 표현하면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식을 이용해 최적 해를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4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람다의 값에 따라 </a:t>
            </a:r>
            <a:r>
              <a:rPr lang="ko-KR" altLang="en-US" dirty="0" err="1"/>
              <a:t>릿지</a:t>
            </a:r>
            <a:r>
              <a:rPr lang="ko-KR" altLang="en-US" dirty="0"/>
              <a:t> 회귀 분석의 </a:t>
            </a:r>
            <a:r>
              <a:rPr lang="ko-KR" altLang="en-US" dirty="0" err="1"/>
              <a:t>최적값이</a:t>
            </a:r>
            <a:r>
              <a:rPr lang="ko-KR" altLang="en-US" dirty="0"/>
              <a:t> 달라지는데</a:t>
            </a:r>
            <a:r>
              <a:rPr lang="en-US" altLang="ko-KR" dirty="0"/>
              <a:t>, </a:t>
            </a:r>
            <a:r>
              <a:rPr lang="ko-KR" altLang="en-US" dirty="0"/>
              <a:t>람다를 </a:t>
            </a:r>
            <a:r>
              <a:rPr lang="ko-KR" altLang="en-US" dirty="0" err="1"/>
              <a:t>쉬링키지</a:t>
            </a:r>
            <a:r>
              <a:rPr lang="ko-KR" altLang="en-US" dirty="0"/>
              <a:t> 파라미터라고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계수의 사이즈 조절</a:t>
            </a:r>
            <a:r>
              <a:rPr lang="en-US" altLang="ko-KR" dirty="0"/>
              <a:t>, </a:t>
            </a:r>
            <a:r>
              <a:rPr lang="ko-KR" altLang="en-US" dirty="0"/>
              <a:t>정규식의 크기 조절</a:t>
            </a:r>
            <a:r>
              <a:rPr lang="en-US" altLang="ko-KR" dirty="0"/>
              <a:t>, 0</a:t>
            </a:r>
            <a:r>
              <a:rPr lang="ko-KR" altLang="en-US" dirty="0"/>
              <a:t>에 가까워질 수록 최소 제곱 </a:t>
            </a:r>
            <a:r>
              <a:rPr lang="ko-KR" altLang="en-US" dirty="0" err="1"/>
              <a:t>추정량에</a:t>
            </a:r>
            <a:r>
              <a:rPr lang="ko-KR" altLang="en-US" dirty="0"/>
              <a:t> 가까워진다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무한대에 가까워질수록 </a:t>
            </a:r>
            <a:r>
              <a:rPr lang="ko-KR" altLang="en-US" dirty="0" err="1"/>
              <a:t>릿지</a:t>
            </a:r>
            <a:r>
              <a:rPr lang="ko-KR" altLang="en-US" dirty="0"/>
              <a:t> 해는 </a:t>
            </a:r>
            <a:r>
              <a:rPr lang="en-US" altLang="ko-KR" dirty="0"/>
              <a:t>0</a:t>
            </a:r>
            <a:r>
              <a:rPr lang="ko-KR" altLang="en-US" dirty="0"/>
              <a:t>에 가까워진다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상수항만 남은 모형에 가까워진다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릿지</a:t>
            </a:r>
            <a:r>
              <a:rPr lang="ko-KR" altLang="en-US" dirty="0"/>
              <a:t> 회귀 분석의 성질 중 하나는 편향이 존재한다는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릿지</a:t>
            </a:r>
            <a:r>
              <a:rPr lang="ko-KR" altLang="en-US" dirty="0"/>
              <a:t> </a:t>
            </a:r>
            <a:r>
              <a:rPr lang="ko-KR" altLang="en-US" dirty="0" err="1"/>
              <a:t>추정량의</a:t>
            </a:r>
            <a:r>
              <a:rPr lang="ko-KR" altLang="en-US" dirty="0"/>
              <a:t> </a:t>
            </a:r>
            <a:r>
              <a:rPr lang="ko-KR" altLang="en-US" dirty="0" err="1"/>
              <a:t>기댓값은</a:t>
            </a:r>
            <a:r>
              <a:rPr lang="ko-KR" altLang="en-US" dirty="0"/>
              <a:t> 실제 파라미터와 동일하지 않다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람다가 </a:t>
            </a:r>
            <a:r>
              <a:rPr lang="en-US" altLang="ko-KR" dirty="0"/>
              <a:t>–</a:t>
            </a:r>
            <a:r>
              <a:rPr lang="ko-KR" altLang="en-US" dirty="0" err="1"/>
              <a:t>일때만</a:t>
            </a:r>
            <a:r>
              <a:rPr lang="ko-KR" altLang="en-US" dirty="0"/>
              <a:t> 편향성이 사라지므로</a:t>
            </a:r>
            <a:r>
              <a:rPr lang="en-US" altLang="ko-KR" dirty="0"/>
              <a:t>, </a:t>
            </a:r>
            <a:r>
              <a:rPr lang="ko-KR" altLang="en-US" dirty="0" err="1"/>
              <a:t>릿지</a:t>
            </a:r>
            <a:r>
              <a:rPr lang="ko-KR" altLang="en-US" dirty="0"/>
              <a:t> </a:t>
            </a:r>
            <a:r>
              <a:rPr lang="ko-KR" altLang="en-US" dirty="0" err="1"/>
              <a:t>추정량은</a:t>
            </a:r>
            <a:r>
              <a:rPr lang="ko-KR" altLang="en-US" dirty="0"/>
              <a:t> 편향성이 존재한다는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0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회귀 분석식에 </a:t>
            </a:r>
            <a:r>
              <a:rPr lang="en-US" altLang="ko-KR" dirty="0"/>
              <a:t>L1</a:t>
            </a:r>
            <a:r>
              <a:rPr lang="ko-KR" altLang="en-US" dirty="0"/>
              <a:t>제약식을 적용한 회귀 분석 방법이 </a:t>
            </a:r>
            <a:r>
              <a:rPr lang="ko-KR" altLang="en-US" dirty="0" err="1"/>
              <a:t>라쏘</a:t>
            </a:r>
            <a:r>
              <a:rPr lang="ko-KR" altLang="en-US" dirty="0"/>
              <a:t> 회귀 분석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라쏘</a:t>
            </a:r>
            <a:r>
              <a:rPr lang="ko-KR" altLang="en-US" dirty="0"/>
              <a:t> 회귀 분석의 목적 함수와 제약식을 나타내면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또는 아래의 행렬을 통해서도 나타낼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96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그림에서 회색 영역은 </a:t>
            </a:r>
            <a:r>
              <a:rPr lang="en-US" altLang="ko-KR" dirty="0"/>
              <a:t>L1</a:t>
            </a:r>
            <a:r>
              <a:rPr lang="ko-KR" altLang="en-US" dirty="0"/>
              <a:t>제약 공간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 err="1"/>
              <a:t>햇은</a:t>
            </a:r>
            <a:r>
              <a:rPr lang="ko-KR" altLang="en-US" dirty="0"/>
              <a:t> 제약식이 </a:t>
            </a:r>
            <a:r>
              <a:rPr lang="ko-KR" altLang="en-US" dirty="0" err="1"/>
              <a:t>존재핮</a:t>
            </a:r>
            <a:r>
              <a:rPr lang="ko-KR" altLang="en-US" dirty="0"/>
              <a:t> </a:t>
            </a:r>
            <a:r>
              <a:rPr lang="ko-KR" altLang="en-US" dirty="0" err="1"/>
              <a:t>ㅣ않을</a:t>
            </a:r>
            <a:r>
              <a:rPr lang="ko-KR" altLang="en-US" dirty="0"/>
              <a:t> 경우의 </a:t>
            </a:r>
            <a:r>
              <a:rPr lang="ko-KR" altLang="en-US" dirty="0" err="1"/>
              <a:t>추정량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w</a:t>
            </a:r>
            <a:r>
              <a:rPr lang="ko-KR" altLang="en-US" dirty="0" err="1"/>
              <a:t>햇은</a:t>
            </a:r>
            <a:r>
              <a:rPr lang="ko-KR" altLang="en-US" dirty="0"/>
              <a:t> 제약 공간 외부에 존재하므로 최종 </a:t>
            </a:r>
            <a:r>
              <a:rPr lang="ko-KR" altLang="en-US" dirty="0" err="1"/>
              <a:t>추정량으로</a:t>
            </a:r>
            <a:r>
              <a:rPr lang="ko-KR" altLang="en-US" dirty="0"/>
              <a:t> 정할 수 없고</a:t>
            </a:r>
            <a:r>
              <a:rPr lang="en-US" altLang="ko-KR" dirty="0"/>
              <a:t>, L1 </a:t>
            </a:r>
            <a:r>
              <a:rPr lang="ko-KR" altLang="en-US" dirty="0"/>
              <a:t>제약 공간 하의 </a:t>
            </a:r>
            <a:r>
              <a:rPr lang="ko-KR" altLang="en-US" dirty="0" err="1"/>
              <a:t>추정량은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 err="1"/>
              <a:t>햇</a:t>
            </a:r>
            <a:r>
              <a:rPr lang="ko-KR" altLang="en-US" dirty="0"/>
              <a:t> </a:t>
            </a:r>
            <a:r>
              <a:rPr lang="ko-KR" altLang="en-US" dirty="0" err="1"/>
              <a:t>라쏘임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주목해야할</a:t>
            </a:r>
            <a:r>
              <a:rPr lang="ko-KR" altLang="en-US" dirty="0"/>
              <a:t> 점은 </a:t>
            </a:r>
            <a:r>
              <a:rPr lang="ko-KR" altLang="en-US" dirty="0" err="1"/>
              <a:t>라쏘</a:t>
            </a:r>
            <a:r>
              <a:rPr lang="ko-KR" altLang="en-US" dirty="0"/>
              <a:t> </a:t>
            </a:r>
            <a:r>
              <a:rPr lang="ko-KR" altLang="en-US" dirty="0" err="1"/>
              <a:t>추정량은</a:t>
            </a:r>
            <a:r>
              <a:rPr lang="ko-KR" altLang="en-US" dirty="0"/>
              <a:t> </a:t>
            </a:r>
            <a:r>
              <a:rPr lang="en-US" altLang="ko-KR" dirty="0"/>
              <a:t>w1=0</a:t>
            </a:r>
            <a:r>
              <a:rPr lang="ko-KR" altLang="en-US" dirty="0"/>
              <a:t>인 부분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라쏘</a:t>
            </a:r>
            <a:r>
              <a:rPr lang="ko-KR" altLang="en-US" dirty="0"/>
              <a:t> </a:t>
            </a:r>
            <a:r>
              <a:rPr lang="ko-KR" altLang="en-US" dirty="0" err="1"/>
              <a:t>추정량은</a:t>
            </a:r>
            <a:r>
              <a:rPr lang="ko-KR" altLang="en-US" dirty="0"/>
              <a:t> 변수 선택에 사용된다고 볼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</a:t>
            </a:r>
            <a:r>
              <a:rPr lang="ko-KR" altLang="en-US" dirty="0" err="1"/>
              <a:t>프리멀</a:t>
            </a:r>
            <a:r>
              <a:rPr lang="ko-KR" altLang="en-US" dirty="0"/>
              <a:t> 함수로 나타내면 아래와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최적화하는 </a:t>
            </a:r>
            <a:r>
              <a:rPr lang="ko-KR" altLang="en-US" dirty="0" err="1"/>
              <a:t>라쏘</a:t>
            </a:r>
            <a:r>
              <a:rPr lang="ko-KR" altLang="en-US" dirty="0"/>
              <a:t> </a:t>
            </a:r>
            <a:r>
              <a:rPr lang="ko-KR" altLang="en-US" dirty="0" err="1"/>
              <a:t>추정량은</a:t>
            </a:r>
            <a:r>
              <a:rPr lang="ko-KR" altLang="en-US" dirty="0"/>
              <a:t>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릿지</a:t>
            </a:r>
            <a:r>
              <a:rPr lang="ko-KR" altLang="en-US" dirty="0"/>
              <a:t> 회귀 분석과 달리 </a:t>
            </a:r>
            <a:r>
              <a:rPr lang="ko-KR" altLang="en-US" dirty="0" err="1"/>
              <a:t>라쏘</a:t>
            </a:r>
            <a:r>
              <a:rPr lang="ko-KR" altLang="en-US" dirty="0"/>
              <a:t> </a:t>
            </a:r>
            <a:r>
              <a:rPr lang="ko-KR" altLang="en-US" dirty="0" err="1"/>
              <a:t>추정량은</a:t>
            </a:r>
            <a:r>
              <a:rPr lang="ko-KR" altLang="en-US" dirty="0"/>
              <a:t> 확실한 형태가 존재 </a:t>
            </a:r>
            <a:r>
              <a:rPr lang="en-US" altLang="ko-KR" dirty="0"/>
              <a:t>X.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8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77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릿지와</a:t>
            </a:r>
            <a:r>
              <a:rPr lang="ko-KR" altLang="en-US" dirty="0"/>
              <a:t> </a:t>
            </a:r>
            <a:r>
              <a:rPr lang="ko-KR" altLang="en-US" dirty="0" err="1"/>
              <a:t>라쏘의</a:t>
            </a:r>
            <a:r>
              <a:rPr lang="ko-KR" altLang="en-US" dirty="0"/>
              <a:t> 일반화 표현</a:t>
            </a:r>
          </a:p>
          <a:p>
            <a:endParaRPr lang="ko-KR" altLang="en-US" dirty="0"/>
          </a:p>
          <a:p>
            <a:r>
              <a:rPr lang="ko-KR" altLang="en-US" dirty="0"/>
              <a:t>일반화된 </a:t>
            </a:r>
            <a:r>
              <a:rPr lang="ko-KR" altLang="en-US" dirty="0" err="1"/>
              <a:t>추정량은</a:t>
            </a:r>
            <a:r>
              <a:rPr lang="ko-KR" altLang="en-US" dirty="0"/>
              <a:t>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q</a:t>
            </a:r>
            <a:r>
              <a:rPr lang="ko-KR" altLang="en-US" dirty="0"/>
              <a:t>값을 대입함에 따라 제약식의 모양이 바뀐다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2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0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05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95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58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3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통계학에는 ‘평균으로의 회귀</a:t>
            </a:r>
            <a:r>
              <a:rPr lang="en-US" altLang="ko-KR" dirty="0"/>
              <a:t>(regression toward the mean)’</a:t>
            </a:r>
            <a:r>
              <a:rPr lang="ko-KR" altLang="en-US" dirty="0"/>
              <a:t>라는 표현이 있습니다</a:t>
            </a:r>
            <a:r>
              <a:rPr lang="en-US" altLang="ko-KR" dirty="0"/>
              <a:t>. </a:t>
            </a:r>
            <a:r>
              <a:rPr lang="ko-KR" altLang="en-US" dirty="0"/>
              <a:t>회귀는 ‘</a:t>
            </a:r>
            <a:r>
              <a:rPr lang="ko-KR" altLang="en-US" dirty="0" err="1"/>
              <a:t>돌아간다’는</a:t>
            </a:r>
            <a:r>
              <a:rPr lang="ko-KR" altLang="en-US" dirty="0"/>
              <a:t> 뜻인데</a:t>
            </a:r>
            <a:r>
              <a:rPr lang="en-US" altLang="ko-KR" dirty="0"/>
              <a:t>, </a:t>
            </a:r>
            <a:r>
              <a:rPr lang="ko-KR" altLang="en-US" dirty="0"/>
              <a:t>일시적으로 평균적인 추세에서 잠깐 벗어나더라도 결국에는 평균적인 추세로 돌아간다는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회귀 분석은 독립변수와 종속 변수 간의 관계를 찾는 분석입니다</a:t>
            </a:r>
            <a:r>
              <a:rPr lang="en-US" altLang="ko-KR" dirty="0"/>
              <a:t>. </a:t>
            </a:r>
            <a:r>
              <a:rPr lang="ko-KR" altLang="en-US" dirty="0"/>
              <a:t>독립 변수가 주어졌을 때</a:t>
            </a:r>
            <a:r>
              <a:rPr lang="en-US" altLang="ko-KR" dirty="0"/>
              <a:t>, </a:t>
            </a:r>
            <a:r>
              <a:rPr lang="ko-KR" altLang="en-US" dirty="0"/>
              <a:t>종속 변수가 어떻게 될 지 예측하는 형태로 이뤄집니다</a:t>
            </a:r>
            <a:r>
              <a:rPr lang="en-US" altLang="ko-KR" dirty="0"/>
              <a:t>. </a:t>
            </a:r>
            <a:r>
              <a:rPr lang="ko-KR" altLang="en-US" dirty="0"/>
              <a:t>보통 독립변수는 </a:t>
            </a:r>
            <a:r>
              <a:rPr lang="en-US" altLang="ko-KR" dirty="0"/>
              <a:t>x, </a:t>
            </a:r>
            <a:r>
              <a:rPr lang="ko-KR" altLang="en-US" dirty="0"/>
              <a:t>종속 변수는 </a:t>
            </a:r>
            <a:r>
              <a:rPr lang="en-US" altLang="ko-KR" dirty="0"/>
              <a:t>y</a:t>
            </a:r>
            <a:r>
              <a:rPr lang="ko-KR" altLang="en-US" dirty="0"/>
              <a:t>로 표기합니다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독립 변수</a:t>
            </a:r>
            <a:r>
              <a:rPr lang="en-US" altLang="ko-KR" dirty="0"/>
              <a:t>: </a:t>
            </a:r>
            <a:r>
              <a:rPr lang="ko-KR" altLang="en-US" dirty="0"/>
              <a:t>변수의 변화 원인이 모형 밖에 있는 변수</a:t>
            </a:r>
          </a:p>
          <a:p>
            <a:r>
              <a:rPr lang="ko-KR" altLang="en-US" dirty="0"/>
              <a:t>종속 변수</a:t>
            </a:r>
            <a:r>
              <a:rPr lang="en-US" altLang="ko-KR" dirty="0"/>
              <a:t>: </a:t>
            </a:r>
            <a:r>
              <a:rPr lang="ko-KR" altLang="en-US" dirty="0"/>
              <a:t>변수의 변화 원인이 모형 안에 있을 변수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선형 회귀 분석은 피처 데이터와 타깃 데이터 간의 선형 관계를 파악하는 알고리즘입니다</a:t>
            </a:r>
            <a:r>
              <a:rPr lang="en-US" altLang="ko-KR" dirty="0"/>
              <a:t>. </a:t>
            </a:r>
            <a:r>
              <a:rPr lang="ko-KR" altLang="en-US" dirty="0"/>
              <a:t>선형 회귀 분석을 설명하기 위해 오직 </a:t>
            </a:r>
            <a:r>
              <a:rPr lang="en-US" altLang="ko-KR" dirty="0"/>
              <a:t>1</a:t>
            </a:r>
            <a:r>
              <a:rPr lang="ko-KR" altLang="en-US" dirty="0"/>
              <a:t>개의 피처만 존재하는 데이터셋을 가정하고 해당 피처를 </a:t>
            </a:r>
            <a:r>
              <a:rPr lang="en-US" altLang="ko-KR" dirty="0"/>
              <a:t>x</a:t>
            </a:r>
            <a:r>
              <a:rPr lang="ko-KR" altLang="en-US" dirty="0"/>
              <a:t>라고 가정합니다</a:t>
            </a:r>
            <a:r>
              <a:rPr lang="en-US" altLang="ko-KR" dirty="0"/>
              <a:t>. </a:t>
            </a:r>
            <a:r>
              <a:rPr lang="ko-KR" altLang="en-US" dirty="0"/>
              <a:t>만약 피처 데이터 </a:t>
            </a:r>
            <a:r>
              <a:rPr lang="en-US" altLang="ko-KR" dirty="0"/>
              <a:t>x</a:t>
            </a:r>
            <a:r>
              <a:rPr lang="ko-KR" altLang="en-US" dirty="0"/>
              <a:t>와 타깃 데이터 </a:t>
            </a:r>
            <a:r>
              <a:rPr lang="en-US" altLang="ko-KR" dirty="0"/>
              <a:t>y </a:t>
            </a:r>
            <a:r>
              <a:rPr lang="ko-KR" altLang="en-US" dirty="0"/>
              <a:t>사이에 선형 관계가 존재할 때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수식화하면</a:t>
            </a:r>
            <a:r>
              <a:rPr lang="ko-KR" altLang="en-US" dirty="0"/>
              <a:t>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주어진 데이터에 대한 선형 회귀 모형을 그림과 같이 표현할 수 있다</a:t>
            </a:r>
            <a:r>
              <a:rPr lang="en-US" altLang="ko-KR" dirty="0"/>
              <a:t>. </a:t>
            </a:r>
            <a:r>
              <a:rPr lang="ko-KR" altLang="en-US" dirty="0"/>
              <a:t>위와 같은 선형 회귀 모형에서 해야 할 일은 피처 데이터 </a:t>
            </a:r>
            <a:r>
              <a:rPr lang="en-US" altLang="ko-KR" dirty="0"/>
              <a:t>x</a:t>
            </a:r>
            <a:r>
              <a:rPr lang="ko-KR" altLang="en-US" dirty="0"/>
              <a:t>와 타깃 데이터 </a:t>
            </a:r>
            <a:r>
              <a:rPr lang="en-US" altLang="ko-KR" dirty="0"/>
              <a:t>y</a:t>
            </a:r>
            <a:r>
              <a:rPr lang="ko-KR" altLang="en-US" dirty="0"/>
              <a:t>를 이용해 가중치 </a:t>
            </a:r>
            <a:r>
              <a:rPr lang="en-US" altLang="ko-KR" dirty="0"/>
              <a:t>w</a:t>
            </a:r>
            <a:r>
              <a:rPr lang="ko-KR" altLang="en-US" dirty="0"/>
              <a:t>를 구하는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7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위에서는 피처 개수가 </a:t>
            </a:r>
            <a:r>
              <a:rPr lang="en-US" altLang="ko-KR" dirty="0"/>
              <a:t>1</a:t>
            </a:r>
            <a:r>
              <a:rPr lang="ko-KR" altLang="en-US" dirty="0"/>
              <a:t>개라고 가정했는데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일반화시켜</a:t>
            </a:r>
            <a:r>
              <a:rPr lang="ko-KR" altLang="en-US" dirty="0"/>
              <a:t> </a:t>
            </a:r>
            <a:r>
              <a:rPr lang="en-US" altLang="ko-KR" dirty="0"/>
              <a:t>p </a:t>
            </a:r>
            <a:r>
              <a:rPr lang="ko-KR" altLang="en-US" dirty="0"/>
              <a:t>개의 피처를 가진 데이터라고 가정합니다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 셋을 구성하는 각 데이터 포인트는 </a:t>
            </a:r>
            <a:r>
              <a:rPr lang="en-US" altLang="ko-KR" dirty="0"/>
              <a:t>p</a:t>
            </a:r>
            <a:r>
              <a:rPr lang="ko-KR" altLang="en-US" dirty="0"/>
              <a:t>개의 피처로 구성되므로 </a:t>
            </a:r>
            <a:r>
              <a:rPr lang="en-US" altLang="ko-KR" dirty="0"/>
              <a:t>x=(x1, x2, x3 …. </a:t>
            </a:r>
            <a:r>
              <a:rPr lang="en-US" altLang="ko-KR" dirty="0" err="1"/>
              <a:t>xp</a:t>
            </a:r>
            <a:r>
              <a:rPr lang="en-US" altLang="ko-KR" dirty="0"/>
              <a:t>)^T </a:t>
            </a:r>
            <a:r>
              <a:rPr lang="ko-KR" altLang="en-US" dirty="0"/>
              <a:t>라고 표현할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xi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ko-KR" altLang="en-US" dirty="0"/>
              <a:t>번째 데이터 행</a:t>
            </a:r>
            <a:r>
              <a:rPr lang="en-US" altLang="ko-KR" dirty="0"/>
              <a:t>(row)</a:t>
            </a:r>
            <a:r>
              <a:rPr lang="ko-KR" altLang="en-US" dirty="0"/>
              <a:t>을 </a:t>
            </a:r>
            <a:r>
              <a:rPr lang="ko-KR" altLang="en-US" dirty="0" err="1"/>
              <a:t>열벡터</a:t>
            </a:r>
            <a:r>
              <a:rPr lang="ko-KR" altLang="en-US" dirty="0"/>
              <a:t> 형태로 표현한 것입니다</a:t>
            </a:r>
            <a:r>
              <a:rPr lang="en-US" altLang="ko-KR" dirty="0"/>
              <a:t>. </a:t>
            </a:r>
            <a:r>
              <a:rPr lang="ko-KR" altLang="en-US" dirty="0"/>
              <a:t>그리고 선형 회귀 모형은 아래와 같이 표현합니다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공식에서 </a:t>
            </a:r>
            <a:r>
              <a:rPr lang="en-US" altLang="ko-KR" dirty="0"/>
              <a:t>f(xi)</a:t>
            </a:r>
            <a:r>
              <a:rPr lang="ko-KR" altLang="en-US" dirty="0"/>
              <a:t>는 데이터 </a:t>
            </a:r>
            <a:r>
              <a:rPr lang="en-US" altLang="ko-KR" dirty="0"/>
              <a:t>xi</a:t>
            </a:r>
            <a:r>
              <a:rPr lang="ko-KR" altLang="en-US" dirty="0"/>
              <a:t>를 이용해 추정한 </a:t>
            </a:r>
            <a:r>
              <a:rPr lang="ko-KR" altLang="en-US" dirty="0" err="1"/>
              <a:t>함숫값을</a:t>
            </a:r>
            <a:r>
              <a:rPr lang="ko-KR" altLang="en-US" dirty="0"/>
              <a:t> 의미하며</a:t>
            </a:r>
            <a:r>
              <a:rPr lang="en-US" altLang="ko-KR" dirty="0"/>
              <a:t>, </a:t>
            </a:r>
            <a:r>
              <a:rPr lang="en-US" altLang="ko-KR" dirty="0" err="1"/>
              <a:t>yi</a:t>
            </a:r>
            <a:r>
              <a:rPr lang="ko-KR" altLang="en-US" dirty="0"/>
              <a:t>에 대한 </a:t>
            </a:r>
            <a:r>
              <a:rPr lang="ko-KR" altLang="en-US" dirty="0" err="1"/>
              <a:t>추정값입니다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식을 벡터 형태로 표현하면 아래와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w=</a:t>
            </a:r>
            <a:r>
              <a:rPr lang="ko-KR" altLang="en-US" dirty="0"/>
              <a:t>를 가중치라고 부른다</a:t>
            </a:r>
            <a:r>
              <a:rPr lang="en-US" altLang="ko-KR" dirty="0"/>
              <a:t>. </a:t>
            </a:r>
            <a:r>
              <a:rPr lang="ko-KR" altLang="en-US" dirty="0"/>
              <a:t>각 가중치 요소 하나하나가 우리가 구하려는 파라미터이며</a:t>
            </a:r>
            <a:r>
              <a:rPr lang="en-US" altLang="ko-KR" dirty="0"/>
              <a:t>, </a:t>
            </a:r>
            <a:r>
              <a:rPr lang="ko-KR" altLang="en-US" dirty="0"/>
              <a:t>파라미터 값은 </a:t>
            </a:r>
            <a:r>
              <a:rPr lang="ko-KR" altLang="en-US" dirty="0" err="1"/>
              <a:t>예측값에</a:t>
            </a:r>
            <a:r>
              <a:rPr lang="ko-KR" altLang="en-US" dirty="0"/>
              <a:t> 영향을 미친다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파라미터 값에 따라 </a:t>
            </a:r>
            <a:r>
              <a:rPr lang="ko-KR" altLang="en-US" dirty="0" err="1"/>
              <a:t>예측값이</a:t>
            </a:r>
            <a:r>
              <a:rPr lang="ko-KR" altLang="en-US" dirty="0"/>
              <a:t> 달라진다</a:t>
            </a:r>
            <a:r>
              <a:rPr lang="en-US" altLang="ko-KR" dirty="0"/>
              <a:t>. </a:t>
            </a:r>
            <a:r>
              <a:rPr lang="ko-KR" altLang="en-US" dirty="0"/>
              <a:t>가중치는 트레이닝 데이터로부터 최소 제곱법을 사용해 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최소 제곱법은 오차의 제곱합이 최소가 되는 </a:t>
            </a:r>
            <a:r>
              <a:rPr lang="ko-KR" altLang="en-US" dirty="0" err="1"/>
              <a:t>추정량을</a:t>
            </a:r>
            <a:r>
              <a:rPr lang="ko-KR" altLang="en-US" dirty="0"/>
              <a:t> 구하는 방법이다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7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최소 제곱법을 이용하기 전에 전체 식에서 오차를 구하면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식의 의미를 살펴보면</a:t>
            </a:r>
            <a:r>
              <a:rPr lang="en-US" altLang="ko-KR" dirty="0"/>
              <a:t>, </a:t>
            </a:r>
            <a:r>
              <a:rPr lang="ko-KR" altLang="en-US" dirty="0"/>
              <a:t>실제 타깃 </a:t>
            </a:r>
            <a:r>
              <a:rPr lang="ko-KR" altLang="en-US" dirty="0" err="1"/>
              <a:t>데이터값</a:t>
            </a:r>
            <a:r>
              <a:rPr lang="ko-KR" altLang="en-US" dirty="0"/>
              <a:t> </a:t>
            </a:r>
            <a:r>
              <a:rPr lang="en-US" altLang="ko-KR" dirty="0" err="1"/>
              <a:t>yi</a:t>
            </a:r>
            <a:r>
              <a:rPr lang="ko-KR" altLang="en-US" dirty="0"/>
              <a:t>는 학습을 통해 구한 모형 </a:t>
            </a:r>
            <a:r>
              <a:rPr lang="en-US" altLang="ko-KR" dirty="0"/>
              <a:t>f(xi)</a:t>
            </a:r>
            <a:r>
              <a:rPr lang="ko-KR" altLang="en-US" dirty="0"/>
              <a:t>에 오차</a:t>
            </a:r>
            <a:r>
              <a:rPr lang="en-US" altLang="ko-KR" dirty="0" err="1"/>
              <a:t>ei</a:t>
            </a:r>
            <a:r>
              <a:rPr lang="ko-KR" altLang="en-US" dirty="0" err="1"/>
              <a:t>를</a:t>
            </a:r>
            <a:r>
              <a:rPr lang="ko-KR" altLang="en-US" dirty="0"/>
              <a:t> 더한 값이라는 의미이다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f(xi)</a:t>
            </a:r>
            <a:r>
              <a:rPr lang="ko-KR" altLang="en-US" dirty="0"/>
              <a:t>는 </a:t>
            </a:r>
            <a:r>
              <a:rPr lang="en-US" altLang="ko-KR" dirty="0"/>
              <a:t>xi</a:t>
            </a:r>
            <a:r>
              <a:rPr lang="ko-KR" altLang="en-US" dirty="0"/>
              <a:t>의 함수이고</a:t>
            </a:r>
            <a:r>
              <a:rPr lang="en-US" altLang="ko-KR" dirty="0"/>
              <a:t>, </a:t>
            </a:r>
            <a:r>
              <a:rPr lang="ko-KR" altLang="en-US" dirty="0"/>
              <a:t>오차 </a:t>
            </a:r>
            <a:r>
              <a:rPr lang="en-US" altLang="ko-KR" dirty="0" err="1"/>
              <a:t>ei</a:t>
            </a:r>
            <a:r>
              <a:rPr lang="ko-KR" altLang="en-US" dirty="0"/>
              <a:t>에 대해서는 </a:t>
            </a:r>
            <a:r>
              <a:rPr lang="en-US" altLang="ko-KR" dirty="0"/>
              <a:t>E(</a:t>
            </a:r>
            <a:r>
              <a:rPr lang="en-US" altLang="ko-KR" dirty="0" err="1"/>
              <a:t>ei</a:t>
            </a:r>
            <a:r>
              <a:rPr lang="en-US" altLang="ko-KR" dirty="0"/>
              <a:t>)=0</a:t>
            </a:r>
            <a:r>
              <a:rPr lang="ko-KR" altLang="en-US" dirty="0"/>
              <a:t>을 만족한다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오차 제곱합을 수식으로 표현하면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최소 제곱법을 사용해 구한 가중치를 최소 제곱 </a:t>
            </a:r>
            <a:r>
              <a:rPr lang="ko-KR" altLang="en-US" dirty="0" err="1"/>
              <a:t>추정량이라고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6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행렬로 확장하면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앞의 식에서 행렬 </a:t>
            </a:r>
            <a:r>
              <a:rPr lang="en-US" altLang="ko-KR" dirty="0"/>
              <a:t>X</a:t>
            </a:r>
            <a:r>
              <a:rPr lang="ko-KR" altLang="en-US" dirty="0"/>
              <a:t>는 데이터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합친 형태이며</a:t>
            </a:r>
            <a:r>
              <a:rPr lang="en-US" altLang="ko-KR" dirty="0"/>
              <a:t>, </a:t>
            </a:r>
            <a:r>
              <a:rPr lang="ko-KR" altLang="en-US" dirty="0"/>
              <a:t>가중치 벡터 </a:t>
            </a:r>
            <a:r>
              <a:rPr lang="en-US" altLang="ko-KR" dirty="0"/>
              <a:t>W</a:t>
            </a:r>
            <a:r>
              <a:rPr lang="ko-KR" altLang="en-US" dirty="0"/>
              <a:t>도 기존 가중치와 </a:t>
            </a:r>
            <a:r>
              <a:rPr lang="en-US" altLang="ko-KR" dirty="0"/>
              <a:t>b</a:t>
            </a:r>
            <a:r>
              <a:rPr lang="ko-KR" altLang="en-US" dirty="0"/>
              <a:t>를 합친 형태이다</a:t>
            </a:r>
            <a:r>
              <a:rPr lang="en-US" altLang="ko-KR" dirty="0"/>
              <a:t>. </a:t>
            </a:r>
            <a:r>
              <a:rPr lang="ko-KR" altLang="en-US" dirty="0"/>
              <a:t>행렬의 차원 크기를 생각하면</a:t>
            </a:r>
          </a:p>
          <a:p>
            <a:endParaRPr lang="ko-KR" altLang="en-US" dirty="0"/>
          </a:p>
          <a:p>
            <a:r>
              <a:rPr lang="ko-KR" altLang="en-US" dirty="0"/>
              <a:t>행렬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n*(p+1)</a:t>
            </a:r>
            <a:r>
              <a:rPr lang="ko-KR" altLang="en-US" dirty="0"/>
              <a:t>차원이며</a:t>
            </a:r>
            <a:r>
              <a:rPr lang="en-US" altLang="ko-KR" dirty="0"/>
              <a:t>, </a:t>
            </a:r>
            <a:r>
              <a:rPr lang="ko-KR" altLang="en-US" dirty="0"/>
              <a:t>타깃 벡터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n*1</a:t>
            </a:r>
            <a:r>
              <a:rPr lang="ko-KR" altLang="en-US" dirty="0"/>
              <a:t>차원이며</a:t>
            </a:r>
            <a:r>
              <a:rPr lang="en-US" altLang="ko-KR" dirty="0"/>
              <a:t>, </a:t>
            </a:r>
            <a:r>
              <a:rPr lang="ko-KR" altLang="en-US" dirty="0"/>
              <a:t>가중치 벡터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(p+1)*1 </a:t>
            </a:r>
            <a:r>
              <a:rPr lang="ko-KR" altLang="en-US" dirty="0"/>
              <a:t>차원이다</a:t>
            </a:r>
            <a:r>
              <a:rPr lang="en-US" altLang="ko-KR" dirty="0"/>
              <a:t>. </a:t>
            </a:r>
            <a:r>
              <a:rPr lang="ko-KR" altLang="en-US" dirty="0"/>
              <a:t>이를 다시 수식으로 나타내면</a:t>
            </a:r>
            <a:r>
              <a:rPr lang="en-US" altLang="ko-KR" dirty="0"/>
              <a:t>, </a:t>
            </a:r>
            <a:r>
              <a:rPr lang="ko-KR" altLang="en-US" dirty="0"/>
              <a:t>아래와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3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식을 최적화해 구한 가중치의 </a:t>
            </a:r>
            <a:r>
              <a:rPr lang="ko-KR" altLang="en-US" dirty="0" err="1"/>
              <a:t>추정량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 err="1"/>
              <a:t>햇은</a:t>
            </a:r>
            <a:r>
              <a:rPr lang="ko-KR" altLang="en-US" dirty="0"/>
              <a:t>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식을 풀면 다음과 같은 과정을 거친다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위 식에서 </a:t>
            </a:r>
            <a:r>
              <a:rPr lang="en-US" altLang="ko-KR" dirty="0"/>
              <a:t>~</a:t>
            </a:r>
            <a:r>
              <a:rPr lang="ko-KR" altLang="en-US" dirty="0"/>
              <a:t>의 차원은 </a:t>
            </a:r>
            <a:r>
              <a:rPr lang="en-US" altLang="ko-KR" dirty="0"/>
              <a:t>1*1</a:t>
            </a:r>
            <a:r>
              <a:rPr lang="ko-KR" altLang="en-US" dirty="0"/>
              <a:t>인 </a:t>
            </a:r>
            <a:r>
              <a:rPr lang="ko-KR" altLang="en-US" dirty="0" err="1"/>
              <a:t>스칼라값으로</a:t>
            </a:r>
            <a:r>
              <a:rPr lang="ko-KR" altLang="en-US" dirty="0"/>
              <a:t> 동일한 값을 가진다</a:t>
            </a:r>
            <a:r>
              <a:rPr lang="en-US" altLang="ko-KR" dirty="0"/>
              <a:t>. </a:t>
            </a:r>
            <a:r>
              <a:rPr lang="ko-KR" altLang="en-US" dirty="0"/>
              <a:t>서로가 서로를 전치한 행렬이라 </a:t>
            </a:r>
            <a:r>
              <a:rPr lang="ko-KR" altLang="en-US" dirty="0" err="1"/>
              <a:t>스칼라값이</a:t>
            </a:r>
            <a:r>
              <a:rPr lang="ko-KR" altLang="en-US" dirty="0"/>
              <a:t> 동일하므로 둘은 동일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최적의 가중치를 구하려면 위 식을 가중치로 미분한 값이 </a:t>
            </a:r>
            <a:r>
              <a:rPr lang="en-US" altLang="ko-KR" dirty="0"/>
              <a:t>0</a:t>
            </a:r>
            <a:r>
              <a:rPr lang="ko-KR" altLang="en-US" dirty="0"/>
              <a:t>이 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식이 </a:t>
            </a:r>
            <a:r>
              <a:rPr lang="en-US" altLang="ko-KR" dirty="0"/>
              <a:t>0</a:t>
            </a:r>
            <a:r>
              <a:rPr lang="ko-KR" altLang="en-US" dirty="0"/>
              <a:t>이 되게 하려면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최종적인 가중치의 </a:t>
            </a:r>
            <a:r>
              <a:rPr lang="ko-KR" altLang="en-US" dirty="0" err="1"/>
              <a:t>추정량은</a:t>
            </a:r>
            <a:r>
              <a:rPr lang="ko-KR" altLang="en-US" dirty="0"/>
              <a:t>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1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선형 회귀 분석은 예측 문제를 풀기에는 적합하지만</a:t>
            </a:r>
            <a:r>
              <a:rPr lang="en-US" altLang="ko-KR" dirty="0"/>
              <a:t>, </a:t>
            </a:r>
            <a:r>
              <a:rPr lang="ko-KR" altLang="en-US" dirty="0"/>
              <a:t>분류 문제를 풀기에는 적합하지 않다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이유는</a:t>
            </a:r>
            <a:r>
              <a:rPr lang="en-US" altLang="ko-KR" dirty="0"/>
              <a:t>, </a:t>
            </a:r>
            <a:r>
              <a:rPr lang="ko-KR" altLang="en-US" dirty="0"/>
              <a:t>선형 회귀 분석의 타깃 데이터의 값의 범위에는 제한이 없기 때문이다</a:t>
            </a:r>
            <a:r>
              <a:rPr lang="en-US" altLang="ko-KR" dirty="0"/>
              <a:t>. </a:t>
            </a:r>
            <a:r>
              <a:rPr lang="ko-KR" altLang="en-US" dirty="0"/>
              <a:t>제한이 없다는 뜻은 말 그대로 −∞부터 </a:t>
            </a:r>
            <a:r>
              <a:rPr lang="en-US" altLang="ko-KR" dirty="0"/>
              <a:t>+∞</a:t>
            </a:r>
            <a:r>
              <a:rPr lang="ko-KR" altLang="en-US" dirty="0"/>
              <a:t>까지 어떤 값이든 가질 수 있다는 뜻이다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분류해야 하는 상황을 가정하자</a:t>
            </a:r>
            <a:r>
              <a:rPr lang="en-US" altLang="ko-KR" dirty="0"/>
              <a:t>.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회귀 모형의 </a:t>
            </a:r>
            <a:r>
              <a:rPr lang="ko-KR" altLang="en-US" dirty="0" err="1"/>
              <a:t>결괏값은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제한된다</a:t>
            </a:r>
            <a:r>
              <a:rPr lang="en-US" altLang="ko-KR" dirty="0"/>
              <a:t>. </a:t>
            </a:r>
            <a:r>
              <a:rPr lang="ko-KR" altLang="en-US" dirty="0"/>
              <a:t>이런 상황에서 </a:t>
            </a:r>
            <a:r>
              <a:rPr lang="ko-KR" altLang="en-US" dirty="0" err="1"/>
              <a:t>결괏값으로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 나오면 어떻게 분류해야 할까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이처럼 </a:t>
            </a:r>
            <a:r>
              <a:rPr lang="ko-KR" altLang="en-US" dirty="0" err="1"/>
              <a:t>결괏값이</a:t>
            </a:r>
            <a:r>
              <a:rPr lang="ko-KR" altLang="en-US" dirty="0"/>
              <a:t> 제한되는 상황에서 회귀 모형의 </a:t>
            </a:r>
            <a:r>
              <a:rPr lang="ko-KR" altLang="en-US" dirty="0" err="1"/>
              <a:t>결괏값에</a:t>
            </a:r>
            <a:r>
              <a:rPr lang="ko-KR" altLang="en-US" dirty="0"/>
              <a:t> 제한이 없다면 분류 문제를 풀기가 어렵다</a:t>
            </a:r>
            <a:r>
              <a:rPr lang="en-US" altLang="ko-KR" dirty="0"/>
              <a:t>.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분류해야 하는 문제에서 모형의 </a:t>
            </a:r>
            <a:r>
              <a:rPr lang="ko-KR" altLang="en-US" dirty="0" err="1"/>
              <a:t>결괏값은</a:t>
            </a:r>
            <a:r>
              <a:rPr lang="ko-KR" altLang="en-US" dirty="0"/>
              <a:t> 오직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값으로 나와야 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문제를 해결하기 위해 사용하는 방법이 로지스틱 회귀 분석이다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42D6C-B34E-4C81-932E-8E04BE72FA9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B0C6B7FC-6E66-4186-B102-1BCC0F740199}"/>
              </a:ext>
            </a:extLst>
          </p:cNvPr>
          <p:cNvSpPr txBox="1">
            <a:spLocks/>
          </p:cNvSpPr>
          <p:nvPr userDrawn="1"/>
        </p:nvSpPr>
        <p:spPr>
          <a:xfrm>
            <a:off x="1" y="610804"/>
            <a:ext cx="9144000" cy="1238877"/>
          </a:xfrm>
          <a:prstGeom prst="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8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defRPr>
            </a:lvl1pPr>
          </a:lstStyle>
          <a:p>
            <a:pPr algn="ctr" fontAlgn="base">
              <a:lnSpc>
                <a:spcPct val="100000"/>
              </a:lnSpc>
            </a:pPr>
            <a:endParaRPr lang="en-US" altLang="ko-K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08E4FA-C990-416A-83C0-E0613A179CF3}"/>
              </a:ext>
            </a:extLst>
          </p:cNvPr>
          <p:cNvSpPr/>
          <p:nvPr userDrawn="1"/>
        </p:nvSpPr>
        <p:spPr>
          <a:xfrm>
            <a:off x="393895" y="5046867"/>
            <a:ext cx="8271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한림대학교 - 해시넷">
            <a:extLst>
              <a:ext uri="{FF2B5EF4-FFF2-40B4-BE49-F238E27FC236}">
                <a16:creationId xmlns:a16="http://schemas.microsoft.com/office/drawing/2014/main" id="{5FA83BB9-F9A1-4053-881B-2AA460BFB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68" y="2208179"/>
            <a:ext cx="2310064" cy="23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" name="그룹 308"/>
          <p:cNvGrpSpPr/>
          <p:nvPr userDrawn="1"/>
        </p:nvGrpSpPr>
        <p:grpSpPr>
          <a:xfrm>
            <a:off x="26670" y="240876"/>
            <a:ext cx="1720222" cy="412421"/>
            <a:chOff x="1047750" y="2614012"/>
            <a:chExt cx="1720222" cy="412421"/>
          </a:xfrm>
        </p:grpSpPr>
        <p:sp>
          <p:nvSpPr>
            <p:cNvPr id="43" name="직사각형 42"/>
            <p:cNvSpPr/>
            <p:nvPr userDrawn="1"/>
          </p:nvSpPr>
          <p:spPr>
            <a:xfrm>
              <a:off x="2072683" y="2614012"/>
              <a:ext cx="695289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rtificial</a:t>
              </a:r>
            </a:p>
            <a:p>
              <a:r>
                <a:rPr lang="en-US" altLang="ko-KR" sz="28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ntelligence &amp;</a:t>
              </a:r>
              <a:endParaRPr lang="en-US" altLang="ko-KR" sz="370" b="1" i="0" baseline="0" dirty="0">
                <a:solidFill>
                  <a:schemeClr val="accent1">
                    <a:lumMod val="75000"/>
                  </a:schemeClr>
                </a:solidFill>
                <a:effectLst>
                  <a:outerShdw blurRad="50800" sx="1000" sy="1000" algn="tl" rotWithShape="0">
                    <a:srgbClr val="0A373A">
                      <a:alpha val="5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32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altLang="ko-KR" sz="370" b="1" i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achine</a:t>
              </a:r>
              <a:endParaRPr lang="en-US" altLang="ko-KR" sz="370" b="1" i="0" baseline="0" dirty="0">
                <a:solidFill>
                  <a:schemeClr val="accent1">
                    <a:lumMod val="75000"/>
                  </a:schemeClr>
                </a:solidFill>
                <a:effectLst>
                  <a:outerShdw blurRad="50800" sx="1000" sy="1000" algn="tl" rotWithShape="0">
                    <a:srgbClr val="0A373A">
                      <a:alpha val="5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25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0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520" b="1" i="0" baseline="0" dirty="0">
                  <a:solidFill>
                    <a:srgbClr val="00B0F0"/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altLang="ko-KR" sz="370" b="1" i="0" baseline="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50800" sx="1000" sy="1000" algn="tl" rotWithShape="0">
                      <a:srgbClr val="0A373A">
                        <a:alpha val="5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earning Lab</a:t>
              </a:r>
              <a:endParaRPr lang="ko-KR" altLang="en-US" sz="370" i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" name="그룹 2"/>
            <p:cNvGrpSpPr/>
            <p:nvPr userDrawn="1"/>
          </p:nvGrpSpPr>
          <p:grpSpPr>
            <a:xfrm>
              <a:off x="1047750" y="2665638"/>
              <a:ext cx="1111699" cy="294908"/>
              <a:chOff x="1421130" y="5224164"/>
              <a:chExt cx="1016751" cy="29173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421130" y="5224408"/>
                <a:ext cx="285042" cy="291299"/>
                <a:chOff x="3609143" y="2943348"/>
                <a:chExt cx="995831" cy="906994"/>
              </a:xfrm>
              <a:gradFill flip="none" rotWithShape="1">
                <a:gsLst>
                  <a:gs pos="0">
                    <a:srgbClr val="0066CC">
                      <a:shade val="30000"/>
                      <a:satMod val="115000"/>
                    </a:srgbClr>
                  </a:gs>
                  <a:gs pos="50000">
                    <a:srgbClr val="0066CC">
                      <a:shade val="67500"/>
                      <a:satMod val="115000"/>
                    </a:srgbClr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3916618" y="2943348"/>
                  <a:ext cx="463084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 rot="18062367">
                  <a:off x="3585752" y="3312274"/>
                  <a:ext cx="855533" cy="14797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 rot="15537815">
                  <a:off x="3975689" y="3294527"/>
                  <a:ext cx="794516" cy="1666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3609143" y="3693364"/>
                  <a:ext cx="425224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4190033" y="3693364"/>
                  <a:ext cx="414941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1722180" y="5224408"/>
                <a:ext cx="193877" cy="291299"/>
                <a:chOff x="4660899" y="2943348"/>
                <a:chExt cx="677333" cy="906994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4660899" y="2943348"/>
                  <a:ext cx="67733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4660899" y="3693364"/>
                  <a:ext cx="67733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 rot="6776631">
                  <a:off x="4780681" y="3133505"/>
                  <a:ext cx="346538" cy="1569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 rot="10800000">
                  <a:off x="4818308" y="3310524"/>
                  <a:ext cx="359511" cy="15697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 rot="6776631">
                  <a:off x="4859847" y="3494979"/>
                  <a:ext cx="359579" cy="15697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948166" y="5224408"/>
                <a:ext cx="219323" cy="291491"/>
                <a:chOff x="5511799" y="2943348"/>
                <a:chExt cx="766234" cy="907591"/>
              </a:xfrm>
              <a:gradFill flip="none" rotWithShape="1">
                <a:gsLst>
                  <a:gs pos="0">
                    <a:srgbClr val="009999">
                      <a:shade val="30000"/>
                      <a:satMod val="115000"/>
                    </a:srgbClr>
                  </a:gs>
                  <a:gs pos="50000">
                    <a:srgbClr val="009999">
                      <a:shade val="67500"/>
                      <a:satMod val="115000"/>
                    </a:srgbClr>
                  </a:gs>
                  <a:gs pos="100000">
                    <a:srgbClr val="009999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5511800" y="2943348"/>
                  <a:ext cx="766233" cy="160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13971064">
                  <a:off x="5482782" y="3174363"/>
                  <a:ext cx="489573" cy="1552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 rot="5400000">
                  <a:off x="6015956" y="3048449"/>
                  <a:ext cx="367175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511799" y="3690484"/>
                  <a:ext cx="766233" cy="16045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 rot="5400000">
                  <a:off x="6015955" y="3588266"/>
                  <a:ext cx="367175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 rot="18484838">
                  <a:off x="5480370" y="3470638"/>
                  <a:ext cx="493010" cy="14748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2200811" y="5224164"/>
                <a:ext cx="237070" cy="290619"/>
                <a:chOff x="6419849" y="2942587"/>
                <a:chExt cx="828234" cy="904876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6419849" y="2942587"/>
                  <a:ext cx="539751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 rot="5400000">
                  <a:off x="6313601" y="3339662"/>
                  <a:ext cx="747160" cy="1553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6419849" y="3690484"/>
                  <a:ext cx="765007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 rot="5400000">
                  <a:off x="6967772" y="3567153"/>
                  <a:ext cx="403643" cy="1569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 rot="10800000">
                  <a:off x="6986058" y="3692091"/>
                  <a:ext cx="258648" cy="1553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22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986461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1686732" y="4949824"/>
            <a:ext cx="1210482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2087" y="149689"/>
            <a:ext cx="9144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261634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171700"/>
            <a:ext cx="828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2087" y="821945"/>
            <a:ext cx="9144000" cy="78569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419913" y="937110"/>
            <a:ext cx="828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6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">
    <p:bg>
      <p:bgPr>
        <a:gradFill flip="none" rotWithShape="1">
          <a:gsLst>
            <a:gs pos="0">
              <a:schemeClr val="accent1">
                <a:lumMod val="41000"/>
                <a:lumOff val="59000"/>
              </a:schemeClr>
            </a:gs>
            <a:gs pos="19000">
              <a:schemeClr val="accent1">
                <a:lumMod val="8000"/>
                <a:lumOff val="92000"/>
              </a:schemeClr>
            </a:gs>
            <a:gs pos="8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rot="10800000" flipH="1">
            <a:off x="-2" y="6629400"/>
            <a:ext cx="9144001" cy="228600"/>
          </a:xfrm>
          <a:prstGeom prst="rect">
            <a:avLst/>
          </a:prstGeom>
          <a:gradFill flip="none" rotWithShape="1">
            <a:gsLst>
              <a:gs pos="0">
                <a:srgbClr val="72A4D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 fontScale="4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2400" b="1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880"/>
          </a:xfrm>
          <a:prstGeom prst="rect">
            <a:avLst/>
          </a:prstGeom>
          <a:gradFill flip="none" rotWithShape="1">
            <a:gsLst>
              <a:gs pos="66000">
                <a:schemeClr val="accent1">
                  <a:lumMod val="75000"/>
                </a:schemeClr>
              </a:gs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000" y="6629400"/>
            <a:ext cx="43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730971"/>
            <a:ext cx="8280000" cy="515759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680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4867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0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7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5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5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7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35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7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028245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엠블렘 A 타입 이미지">
            <a:extLst>
              <a:ext uri="{FF2B5EF4-FFF2-40B4-BE49-F238E27FC236}">
                <a16:creationId xmlns:a16="http://schemas.microsoft.com/office/drawing/2014/main" id="{4120246F-011E-449C-A3D3-BAA57DEC2E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43910"/>
            <a:ext cx="1182030" cy="6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 userDrawn="1"/>
        </p:nvGrpSpPr>
        <p:grpSpPr>
          <a:xfrm>
            <a:off x="109022" y="6579984"/>
            <a:ext cx="697611" cy="166853"/>
            <a:chOff x="1421130" y="5224164"/>
            <a:chExt cx="1016751" cy="291735"/>
          </a:xfrm>
        </p:grpSpPr>
        <p:grpSp>
          <p:nvGrpSpPr>
            <p:cNvPr id="44" name="그룹 43"/>
            <p:cNvGrpSpPr/>
            <p:nvPr/>
          </p:nvGrpSpPr>
          <p:grpSpPr>
            <a:xfrm>
              <a:off x="1421130" y="5224408"/>
              <a:ext cx="285042" cy="291299"/>
              <a:chOff x="3609143" y="2943348"/>
              <a:chExt cx="995831" cy="906994"/>
            </a:xfrm>
            <a:gradFill flip="none" rotWithShape="1">
              <a:gsLst>
                <a:gs pos="0">
                  <a:srgbClr val="0066CC">
                    <a:shade val="30000"/>
                    <a:satMod val="115000"/>
                  </a:srgbClr>
                </a:gs>
                <a:gs pos="50000">
                  <a:srgbClr val="0066CC">
                    <a:shade val="67500"/>
                    <a:satMod val="115000"/>
                  </a:srgbClr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3916618" y="2943348"/>
                <a:ext cx="463084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8062367">
                <a:off x="3585752" y="3312274"/>
                <a:ext cx="855533" cy="1479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15537815">
                <a:off x="3975689" y="3294527"/>
                <a:ext cx="794516" cy="1666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609143" y="3693364"/>
                <a:ext cx="425224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190033" y="3693364"/>
                <a:ext cx="414941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22180" y="5224408"/>
              <a:ext cx="193877" cy="291299"/>
              <a:chOff x="4660899" y="2943348"/>
              <a:chExt cx="677333" cy="906994"/>
            </a:xfrm>
            <a:solidFill>
              <a:schemeClr val="bg2">
                <a:lumMod val="50000"/>
              </a:schemeClr>
            </a:solidFill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4660899" y="2943348"/>
                <a:ext cx="67733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4660899" y="3693364"/>
                <a:ext cx="67733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6776631">
                <a:off x="4792855" y="3133506"/>
                <a:ext cx="346538" cy="15697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10800000">
                <a:off x="4818308" y="3310524"/>
                <a:ext cx="359511" cy="1569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6776631">
                <a:off x="4847672" y="3494979"/>
                <a:ext cx="359581" cy="15697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948166" y="5224408"/>
              <a:ext cx="219323" cy="291491"/>
              <a:chOff x="5511799" y="2943348"/>
              <a:chExt cx="766234" cy="907591"/>
            </a:xfrm>
            <a:gradFill flip="none" rotWithShape="1">
              <a:gsLst>
                <a:gs pos="0">
                  <a:srgbClr val="009999">
                    <a:shade val="30000"/>
                    <a:satMod val="115000"/>
                  </a:srgbClr>
                </a:gs>
                <a:gs pos="50000">
                  <a:srgbClr val="009999">
                    <a:shade val="67500"/>
                    <a:satMod val="115000"/>
                  </a:srgbClr>
                </a:gs>
                <a:gs pos="100000">
                  <a:srgbClr val="009999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53" name="직사각형 52"/>
              <p:cNvSpPr/>
              <p:nvPr/>
            </p:nvSpPr>
            <p:spPr>
              <a:xfrm>
                <a:off x="5511800" y="2943348"/>
                <a:ext cx="766233" cy="1604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 rot="13971064">
                <a:off x="5507131" y="3174363"/>
                <a:ext cx="489573" cy="155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5400000">
                <a:off x="6015956" y="3048449"/>
                <a:ext cx="367175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511799" y="3690484"/>
                <a:ext cx="766233" cy="1604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5400000">
                <a:off x="6015955" y="3588266"/>
                <a:ext cx="367175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 rot="18484838">
                <a:off x="5504718" y="3470637"/>
                <a:ext cx="493010" cy="147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00811" y="5224164"/>
              <a:ext cx="237070" cy="290619"/>
              <a:chOff x="6419849" y="2942587"/>
              <a:chExt cx="828234" cy="904876"/>
            </a:xfrm>
            <a:solidFill>
              <a:schemeClr val="bg2">
                <a:lumMod val="50000"/>
              </a:schemeClr>
            </a:solidFill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419849" y="2942587"/>
                <a:ext cx="539751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5400000">
                <a:off x="6313601" y="3339662"/>
                <a:ext cx="747160" cy="155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419849" y="3690484"/>
                <a:ext cx="765007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5400000">
                <a:off x="6967772" y="3567153"/>
                <a:ext cx="403643" cy="15697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10800000">
                <a:off x="6986058" y="3692091"/>
                <a:ext cx="258648" cy="1553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877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0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63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72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551">
            <a:off x="2081416" y="978537"/>
            <a:ext cx="5114175" cy="531551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06" y="2228043"/>
            <a:ext cx="5190995" cy="3118432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839322"/>
            <a:ext cx="9144000" cy="599327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 userDrawn="1">
            <p:ph idx="1"/>
          </p:nvPr>
        </p:nvSpPr>
        <p:spPr>
          <a:xfrm>
            <a:off x="432000" y="1028245"/>
            <a:ext cx="8280000" cy="151175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306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028825"/>
            <a:ext cx="828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4"/>
            <a:ext cx="9144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32000" y="955563"/>
            <a:ext cx="8280000" cy="777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8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543319"/>
            <a:ext cx="8280000" cy="46288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821945"/>
            <a:ext cx="9144000" cy="587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32000" y="955563"/>
            <a:ext cx="8280000" cy="4541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323975"/>
            <a:ext cx="82800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4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2171700"/>
            <a:ext cx="8280000" cy="3156856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-12087" y="821944"/>
            <a:ext cx="91440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1"/>
          </p:nvPr>
        </p:nvSpPr>
        <p:spPr>
          <a:xfrm>
            <a:off x="419913" y="937110"/>
            <a:ext cx="8280000" cy="829096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087" y="6010275"/>
            <a:ext cx="9144000" cy="847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19913" y="6290160"/>
            <a:ext cx="8280000" cy="829096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6038002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96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58750" y="2028825"/>
            <a:ext cx="43434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158750" y="821944"/>
            <a:ext cx="43434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285750" y="955563"/>
            <a:ext cx="4089400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4667250" y="820675"/>
            <a:ext cx="4343400" cy="10544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1"/>
          </p:nvPr>
        </p:nvSpPr>
        <p:spPr>
          <a:xfrm>
            <a:off x="4794250" y="954294"/>
            <a:ext cx="4089400" cy="77798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2"/>
          </p:nvPr>
        </p:nvSpPr>
        <p:spPr>
          <a:xfrm>
            <a:off x="4673600" y="2028825"/>
            <a:ext cx="4343400" cy="400458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6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4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8700" y="149689"/>
            <a:ext cx="798195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>
              <a:defRPr lang="en-US" sz="2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0125" y="6492875"/>
            <a:ext cx="523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26351-1E26-4EA4-BDC6-BB6DFAFAF9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32000" y="1409245"/>
            <a:ext cx="8280000" cy="462416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 b="1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400" b="1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 b="1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1686732" y="4949824"/>
            <a:ext cx="1210482" cy="804864"/>
            <a:chOff x="-807" y="-1"/>
            <a:chExt cx="1210482" cy="804864"/>
          </a:xfrm>
        </p:grpSpPr>
        <p:sp>
          <p:nvSpPr>
            <p:cNvPr id="3" name="대각선 방향의 모서리가 잘린 사각형 2"/>
            <p:cNvSpPr/>
            <p:nvPr userDrawn="1"/>
          </p:nvSpPr>
          <p:spPr>
            <a:xfrm rot="5400000">
              <a:off x="202004" y="-202810"/>
              <a:ext cx="804862" cy="1210480"/>
            </a:xfrm>
            <a:custGeom>
              <a:avLst/>
              <a:gdLst>
                <a:gd name="connsiteX0" fmla="*/ 0 w 804862"/>
                <a:gd name="connsiteY0" fmla="*/ 0 h 915591"/>
                <a:gd name="connsiteX1" fmla="*/ 402431 w 804862"/>
                <a:gd name="connsiteY1" fmla="*/ 0 h 915591"/>
                <a:gd name="connsiteX2" fmla="*/ 804862 w 804862"/>
                <a:gd name="connsiteY2" fmla="*/ 402431 h 915591"/>
                <a:gd name="connsiteX3" fmla="*/ 804862 w 804862"/>
                <a:gd name="connsiteY3" fmla="*/ 915591 h 915591"/>
                <a:gd name="connsiteX4" fmla="*/ 804862 w 804862"/>
                <a:gd name="connsiteY4" fmla="*/ 915591 h 915591"/>
                <a:gd name="connsiteX5" fmla="*/ 402431 w 804862"/>
                <a:gd name="connsiteY5" fmla="*/ 915591 h 915591"/>
                <a:gd name="connsiteX6" fmla="*/ 0 w 804862"/>
                <a:gd name="connsiteY6" fmla="*/ 513160 h 915591"/>
                <a:gd name="connsiteX7" fmla="*/ 0 w 804862"/>
                <a:gd name="connsiteY7" fmla="*/ 0 h 915591"/>
                <a:gd name="connsiteX0" fmla="*/ 0 w 804862"/>
                <a:gd name="connsiteY0" fmla="*/ 0 h 917975"/>
                <a:gd name="connsiteX1" fmla="*/ 402431 w 804862"/>
                <a:gd name="connsiteY1" fmla="*/ 0 h 917975"/>
                <a:gd name="connsiteX2" fmla="*/ 804862 w 804862"/>
                <a:gd name="connsiteY2" fmla="*/ 402431 h 917975"/>
                <a:gd name="connsiteX3" fmla="*/ 804862 w 804862"/>
                <a:gd name="connsiteY3" fmla="*/ 915591 h 917975"/>
                <a:gd name="connsiteX4" fmla="*/ 804862 w 804862"/>
                <a:gd name="connsiteY4" fmla="*/ 915591 h 917975"/>
                <a:gd name="connsiteX5" fmla="*/ 590553 w 804862"/>
                <a:gd name="connsiteY5" fmla="*/ 917975 h 917975"/>
                <a:gd name="connsiteX6" fmla="*/ 0 w 804862"/>
                <a:gd name="connsiteY6" fmla="*/ 513160 h 917975"/>
                <a:gd name="connsiteX7" fmla="*/ 0 w 804862"/>
                <a:gd name="connsiteY7" fmla="*/ 0 h 917975"/>
                <a:gd name="connsiteX0" fmla="*/ 0 w 804862"/>
                <a:gd name="connsiteY0" fmla="*/ 0 h 917978"/>
                <a:gd name="connsiteX1" fmla="*/ 402431 w 804862"/>
                <a:gd name="connsiteY1" fmla="*/ 0 h 917978"/>
                <a:gd name="connsiteX2" fmla="*/ 804862 w 804862"/>
                <a:gd name="connsiteY2" fmla="*/ 402431 h 917978"/>
                <a:gd name="connsiteX3" fmla="*/ 804862 w 804862"/>
                <a:gd name="connsiteY3" fmla="*/ 915591 h 917978"/>
                <a:gd name="connsiteX4" fmla="*/ 804862 w 804862"/>
                <a:gd name="connsiteY4" fmla="*/ 915591 h 917978"/>
                <a:gd name="connsiteX5" fmla="*/ 495305 w 804862"/>
                <a:gd name="connsiteY5" fmla="*/ 917978 h 917978"/>
                <a:gd name="connsiteX6" fmla="*/ 0 w 804862"/>
                <a:gd name="connsiteY6" fmla="*/ 513160 h 917978"/>
                <a:gd name="connsiteX7" fmla="*/ 0 w 804862"/>
                <a:gd name="connsiteY7" fmla="*/ 0 h 917978"/>
                <a:gd name="connsiteX0" fmla="*/ 2381 w 807243"/>
                <a:gd name="connsiteY0" fmla="*/ 7144 h 925122"/>
                <a:gd name="connsiteX1" fmla="*/ 0 w 807243"/>
                <a:gd name="connsiteY1" fmla="*/ 0 h 925122"/>
                <a:gd name="connsiteX2" fmla="*/ 807243 w 807243"/>
                <a:gd name="connsiteY2" fmla="*/ 409575 h 925122"/>
                <a:gd name="connsiteX3" fmla="*/ 807243 w 807243"/>
                <a:gd name="connsiteY3" fmla="*/ 922735 h 925122"/>
                <a:gd name="connsiteX4" fmla="*/ 807243 w 807243"/>
                <a:gd name="connsiteY4" fmla="*/ 922735 h 925122"/>
                <a:gd name="connsiteX5" fmla="*/ 497686 w 807243"/>
                <a:gd name="connsiteY5" fmla="*/ 925122 h 925122"/>
                <a:gd name="connsiteX6" fmla="*/ 2381 w 807243"/>
                <a:gd name="connsiteY6" fmla="*/ 520304 h 925122"/>
                <a:gd name="connsiteX7" fmla="*/ 2381 w 807243"/>
                <a:gd name="connsiteY7" fmla="*/ 7144 h 925122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14370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2381 w 807243"/>
                <a:gd name="connsiteY0" fmla="*/ 7144 h 922743"/>
                <a:gd name="connsiteX1" fmla="*/ 0 w 807243"/>
                <a:gd name="connsiteY1" fmla="*/ 0 h 922743"/>
                <a:gd name="connsiteX2" fmla="*/ 807243 w 807243"/>
                <a:gd name="connsiteY2" fmla="*/ 409575 h 922743"/>
                <a:gd name="connsiteX3" fmla="*/ 807243 w 807243"/>
                <a:gd name="connsiteY3" fmla="*/ 922735 h 922743"/>
                <a:gd name="connsiteX4" fmla="*/ 807243 w 807243"/>
                <a:gd name="connsiteY4" fmla="*/ 922735 h 922743"/>
                <a:gd name="connsiteX5" fmla="*/ 635802 w 807243"/>
                <a:gd name="connsiteY5" fmla="*/ 922743 h 922743"/>
                <a:gd name="connsiteX6" fmla="*/ 2381 w 807243"/>
                <a:gd name="connsiteY6" fmla="*/ 520304 h 922743"/>
                <a:gd name="connsiteX7" fmla="*/ 2381 w 807243"/>
                <a:gd name="connsiteY7" fmla="*/ 7144 h 922743"/>
                <a:gd name="connsiteX0" fmla="*/ 4762 w 809624"/>
                <a:gd name="connsiteY0" fmla="*/ 73819 h 989418"/>
                <a:gd name="connsiteX1" fmla="*/ 0 w 809624"/>
                <a:gd name="connsiteY1" fmla="*/ 0 h 989418"/>
                <a:gd name="connsiteX2" fmla="*/ 809624 w 809624"/>
                <a:gd name="connsiteY2" fmla="*/ 476250 h 989418"/>
                <a:gd name="connsiteX3" fmla="*/ 809624 w 809624"/>
                <a:gd name="connsiteY3" fmla="*/ 989410 h 989418"/>
                <a:gd name="connsiteX4" fmla="*/ 809624 w 809624"/>
                <a:gd name="connsiteY4" fmla="*/ 989410 h 989418"/>
                <a:gd name="connsiteX5" fmla="*/ 638183 w 809624"/>
                <a:gd name="connsiteY5" fmla="*/ 989418 h 989418"/>
                <a:gd name="connsiteX6" fmla="*/ 4762 w 809624"/>
                <a:gd name="connsiteY6" fmla="*/ 586979 h 989418"/>
                <a:gd name="connsiteX7" fmla="*/ 4762 w 809624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586979 h 989418"/>
                <a:gd name="connsiteX7" fmla="*/ 0 w 804862"/>
                <a:gd name="connsiteY7" fmla="*/ 73819 h 989418"/>
                <a:gd name="connsiteX0" fmla="*/ 0 w 804862"/>
                <a:gd name="connsiteY0" fmla="*/ 73819 h 989418"/>
                <a:gd name="connsiteX1" fmla="*/ 1 w 804862"/>
                <a:gd name="connsiteY1" fmla="*/ 0 h 989418"/>
                <a:gd name="connsiteX2" fmla="*/ 804862 w 804862"/>
                <a:gd name="connsiteY2" fmla="*/ 476250 h 989418"/>
                <a:gd name="connsiteX3" fmla="*/ 804862 w 804862"/>
                <a:gd name="connsiteY3" fmla="*/ 989410 h 989418"/>
                <a:gd name="connsiteX4" fmla="*/ 804862 w 804862"/>
                <a:gd name="connsiteY4" fmla="*/ 989410 h 989418"/>
                <a:gd name="connsiteX5" fmla="*/ 633421 w 804862"/>
                <a:gd name="connsiteY5" fmla="*/ 989418 h 989418"/>
                <a:gd name="connsiteX6" fmla="*/ 0 w 804862"/>
                <a:gd name="connsiteY6" fmla="*/ 657095 h 989418"/>
                <a:gd name="connsiteX7" fmla="*/ 0 w 804862"/>
                <a:gd name="connsiteY7" fmla="*/ 73819 h 989418"/>
                <a:gd name="connsiteX0" fmla="*/ 0 w 804862"/>
                <a:gd name="connsiteY0" fmla="*/ 73819 h 992017"/>
                <a:gd name="connsiteX1" fmla="*/ 1 w 804862"/>
                <a:gd name="connsiteY1" fmla="*/ 0 h 992017"/>
                <a:gd name="connsiteX2" fmla="*/ 804862 w 804862"/>
                <a:gd name="connsiteY2" fmla="*/ 476250 h 992017"/>
                <a:gd name="connsiteX3" fmla="*/ 804862 w 804862"/>
                <a:gd name="connsiteY3" fmla="*/ 989410 h 992017"/>
                <a:gd name="connsiteX4" fmla="*/ 804862 w 804862"/>
                <a:gd name="connsiteY4" fmla="*/ 989410 h 992017"/>
                <a:gd name="connsiteX5" fmla="*/ 627074 w 804862"/>
                <a:gd name="connsiteY5" fmla="*/ 992017 h 992017"/>
                <a:gd name="connsiteX6" fmla="*/ 0 w 804862"/>
                <a:gd name="connsiteY6" fmla="*/ 657095 h 992017"/>
                <a:gd name="connsiteX7" fmla="*/ 0 w 804862"/>
                <a:gd name="connsiteY7" fmla="*/ 73819 h 992017"/>
                <a:gd name="connsiteX0" fmla="*/ 0 w 804862"/>
                <a:gd name="connsiteY0" fmla="*/ 73819 h 990071"/>
                <a:gd name="connsiteX1" fmla="*/ 1 w 804862"/>
                <a:gd name="connsiteY1" fmla="*/ 0 h 990071"/>
                <a:gd name="connsiteX2" fmla="*/ 804862 w 804862"/>
                <a:gd name="connsiteY2" fmla="*/ 476250 h 990071"/>
                <a:gd name="connsiteX3" fmla="*/ 804862 w 804862"/>
                <a:gd name="connsiteY3" fmla="*/ 989410 h 990071"/>
                <a:gd name="connsiteX4" fmla="*/ 804862 w 804862"/>
                <a:gd name="connsiteY4" fmla="*/ 989410 h 990071"/>
                <a:gd name="connsiteX5" fmla="*/ 522302 w 804862"/>
                <a:gd name="connsiteY5" fmla="*/ 990071 h 990071"/>
                <a:gd name="connsiteX6" fmla="*/ 0 w 804862"/>
                <a:gd name="connsiteY6" fmla="*/ 657095 h 990071"/>
                <a:gd name="connsiteX7" fmla="*/ 0 w 804862"/>
                <a:gd name="connsiteY7" fmla="*/ 73819 h 9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862" h="990071">
                  <a:moveTo>
                    <a:pt x="0" y="73819"/>
                  </a:moveTo>
                  <a:cubicBezTo>
                    <a:pt x="0" y="49213"/>
                    <a:pt x="1" y="24606"/>
                    <a:pt x="1" y="0"/>
                  </a:cubicBezTo>
                  <a:lnTo>
                    <a:pt x="804862" y="476250"/>
                  </a:lnTo>
                  <a:lnTo>
                    <a:pt x="804862" y="989410"/>
                  </a:lnTo>
                  <a:lnTo>
                    <a:pt x="804862" y="989410"/>
                  </a:lnTo>
                  <a:lnTo>
                    <a:pt x="522302" y="990071"/>
                  </a:lnTo>
                  <a:lnTo>
                    <a:pt x="0" y="657095"/>
                  </a:lnTo>
                  <a:lnTo>
                    <a:pt x="0" y="73819"/>
                  </a:lnTo>
                  <a:close/>
                </a:path>
              </a:pathLst>
            </a:custGeom>
            <a:solidFill>
              <a:srgbClr val="043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 userDrawn="1"/>
          </p:nvSpPr>
          <p:spPr>
            <a:xfrm rot="5400000">
              <a:off x="-62317" y="61510"/>
              <a:ext cx="538163" cy="415144"/>
            </a:xfrm>
            <a:prstGeom prst="rtTriangle">
              <a:avLst/>
            </a:prstGeom>
            <a:solidFill>
              <a:srgbClr val="3C78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6200000" flipV="1">
              <a:off x="-26195" y="542925"/>
              <a:ext cx="288132" cy="235744"/>
            </a:xfrm>
            <a:prstGeom prst="rtTriangle">
              <a:avLst/>
            </a:prstGeom>
            <a:solidFill>
              <a:srgbClr val="011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67"/>
            <a:ext cx="1207113" cy="804742"/>
          </a:xfrm>
          <a:prstGeom prst="rect">
            <a:avLst/>
          </a:prstGeom>
        </p:spPr>
      </p:pic>
      <p:sp>
        <p:nvSpPr>
          <p:cNvPr id="22" name="직사각형 21"/>
          <p:cNvSpPr/>
          <p:nvPr userDrawn="1"/>
        </p:nvSpPr>
        <p:spPr>
          <a:xfrm>
            <a:off x="0" y="776225"/>
            <a:ext cx="9144000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itle Placeholder 1"/>
          <p:cNvSpPr txBox="1">
            <a:spLocks/>
          </p:cNvSpPr>
          <p:nvPr userDrawn="1"/>
        </p:nvSpPr>
        <p:spPr>
          <a:xfrm>
            <a:off x="-12087" y="149689"/>
            <a:ext cx="914400" cy="557089"/>
          </a:xfrm>
          <a:prstGeom prst="rect">
            <a:avLst/>
          </a:prstGeom>
          <a:noFill/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</a:t>
            </a:r>
          </a:p>
        </p:txBody>
      </p:sp>
    </p:spTree>
    <p:extLst>
      <p:ext uri="{BB962C8B-B14F-4D97-AF65-F5344CB8AC3E}">
        <p14:creationId xmlns:p14="http://schemas.microsoft.com/office/powerpoint/2010/main" val="9307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96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75" r:id="rId3"/>
    <p:sldLayoutId id="2147483667" r:id="rId4"/>
    <p:sldLayoutId id="2147483671" r:id="rId5"/>
    <p:sldLayoutId id="2147483668" r:id="rId6"/>
    <p:sldLayoutId id="2147483669" r:id="rId7"/>
    <p:sldLayoutId id="2147483670" r:id="rId8"/>
    <p:sldLayoutId id="2147483665" r:id="rId9"/>
    <p:sldLayoutId id="2147483673" r:id="rId10"/>
    <p:sldLayoutId id="2147483672" r:id="rId11"/>
    <p:sldLayoutId id="2147483674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1868-F2D0-4330-BE9A-C09510E26A8A}" type="datetimeFigureOut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BE83-F606-4A2E-BD9C-A3638A3039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 txBox="1">
            <a:spLocks/>
          </p:cNvSpPr>
          <p:nvPr/>
        </p:nvSpPr>
        <p:spPr>
          <a:xfrm>
            <a:off x="1" y="610804"/>
            <a:ext cx="9144000" cy="12388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360000" tIns="45720" rIns="91440" bIns="45720" rtlCol="0" anchor="ctr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8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j-cs"/>
              </a:defRPr>
            </a:lvl1pPr>
          </a:lstStyle>
          <a:p>
            <a:pPr algn="ctr" fontAlgn="base">
              <a:lnSpc>
                <a:spcPct val="100000"/>
              </a:lnSpc>
            </a:pPr>
            <a:endParaRPr lang="en-US" altLang="ko-KR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97;p1">
            <a:extLst>
              <a:ext uri="{FF2B5EF4-FFF2-40B4-BE49-F238E27FC236}">
                <a16:creationId xmlns:a16="http://schemas.microsoft.com/office/drawing/2014/main" id="{750C9CDA-A0EA-15DC-AB15-0126ADC01120}"/>
              </a:ext>
            </a:extLst>
          </p:cNvPr>
          <p:cNvSpPr txBox="1"/>
          <p:nvPr/>
        </p:nvSpPr>
        <p:spPr>
          <a:xfrm>
            <a:off x="-151616" y="610804"/>
            <a:ext cx="9220023" cy="116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3000"/>
            </a:pPr>
            <a:r>
              <a:rPr lang="en-US" altLang="ko-KR" sz="28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altLang="ko-KR" sz="10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EC99A-B5CA-8388-37A8-A02B375BF3AA}"/>
              </a:ext>
            </a:extLst>
          </p:cNvPr>
          <p:cNvSpPr txBox="1"/>
          <p:nvPr/>
        </p:nvSpPr>
        <p:spPr>
          <a:xfrm>
            <a:off x="-116711" y="4604852"/>
            <a:ext cx="9377423" cy="191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2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Jang </a:t>
            </a:r>
            <a:r>
              <a:rPr lang="en-US" altLang="ko-KR" sz="2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Jungwoo</a:t>
            </a:r>
            <a:endParaRPr lang="en-US" altLang="ko-KR" sz="2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2024. 01. 09.</a:t>
            </a:r>
          </a:p>
          <a:p>
            <a:pPr lvl="0" algn="ctr">
              <a:lnSpc>
                <a:spcPct val="150000"/>
              </a:lnSpc>
            </a:pPr>
            <a:endParaRPr lang="en-US" altLang="ko-KR" sz="1200" b="1" baseline="30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26" y="0"/>
            <a:ext cx="610804" cy="6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3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그림에서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값의 제한이 없어 어떠한 값도 가질 수 있다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기존의 선형 회귀 모형 식을 분류 문제를 풀 수 있도록 변형 과정 필요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EC51B81-711F-9085-22BF-8C8232338546}"/>
              </a:ext>
            </a:extLst>
          </p:cNvPr>
          <p:cNvCxnSpPr>
            <a:cxnSpLocks/>
          </p:cNvCxnSpPr>
          <p:nvPr/>
        </p:nvCxnSpPr>
        <p:spPr>
          <a:xfrm flipV="1">
            <a:off x="4572000" y="2261475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4DC6ABF-B235-C1AD-CD28-B433D8CBAD18}"/>
              </a:ext>
            </a:extLst>
          </p:cNvPr>
          <p:cNvCxnSpPr/>
          <p:nvPr/>
        </p:nvCxnSpPr>
        <p:spPr>
          <a:xfrm>
            <a:off x="3582000" y="3282927"/>
            <a:ext cx="19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F090D1-4EDC-9FC5-59B7-4A376DB07C93}"/>
              </a:ext>
            </a:extLst>
          </p:cNvPr>
          <p:cNvCxnSpPr/>
          <p:nvPr/>
        </p:nvCxnSpPr>
        <p:spPr>
          <a:xfrm flipV="1">
            <a:off x="3702205" y="2640617"/>
            <a:ext cx="1614696" cy="88317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EA67E9-B267-37FE-9405-241246D757C8}"/>
                  </a:ext>
                </a:extLst>
              </p:cNvPr>
              <p:cNvSpPr txBox="1"/>
              <p:nvPr/>
            </p:nvSpPr>
            <p:spPr>
              <a:xfrm>
                <a:off x="5348001" y="2407774"/>
                <a:ext cx="1344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EA67E9-B267-37FE-9405-241246D7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01" y="2407774"/>
                <a:ext cx="13448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9A7EB6-BA7F-A113-9D1C-5254536D6110}"/>
                  </a:ext>
                </a:extLst>
              </p:cNvPr>
              <p:cNvSpPr txBox="1"/>
              <p:nvPr/>
            </p:nvSpPr>
            <p:spPr>
              <a:xfrm>
                <a:off x="4237528" y="2076809"/>
                <a:ext cx="31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9A7EB6-BA7F-A113-9D1C-5254536D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528" y="2076809"/>
                <a:ext cx="3189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DCE7AF-4DEC-4F4B-EA2A-0F6E2995E1BF}"/>
                  </a:ext>
                </a:extLst>
              </p:cNvPr>
              <p:cNvSpPr txBox="1"/>
              <p:nvPr/>
            </p:nvSpPr>
            <p:spPr>
              <a:xfrm>
                <a:off x="5348001" y="3238367"/>
                <a:ext cx="31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DCE7AF-4DEC-4F4B-EA2A-0F6E2995E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001" y="3238367"/>
                <a:ext cx="3189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3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새 아웃풋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 </a:t>
                </a:r>
                <a:r>
                  <a:rPr lang="ko-KR" altLang="en-US" dirty="0" err="1"/>
                  <a:t>값만을</a:t>
                </a:r>
                <a:r>
                  <a:rPr lang="ko-KR" altLang="en-US" dirty="0"/>
                  <a:t> 가지게 된다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우변이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dirty="0"/>
                  <a:t>형태가 되도록 변형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우변이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dirty="0"/>
                  <a:t>와 같이 선형 형태로 나타난다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좌변의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오즈 비</a:t>
                </a:r>
                <a:r>
                  <a:rPr lang="en-US" altLang="ko-KR" dirty="0"/>
                  <a:t>(odds ratio)</a:t>
                </a:r>
                <a:r>
                  <a:rPr lang="ko-KR" altLang="en-US" dirty="0"/>
                  <a:t>라고 함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분자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가 사건이 발생할 확률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또는 성공 확률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분모인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값은 사건이 발생하지 않을 확률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혹은 실패 확률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해당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ko-KR" altLang="en-US" dirty="0"/>
                  <a:t>실패 확률과 성공 확률의 비를 오즈 비라고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오즈 비에 로그</a:t>
                </a:r>
                <a:r>
                  <a:rPr lang="en-US" altLang="ko-KR" dirty="0"/>
                  <a:t>(log)</a:t>
                </a:r>
                <a:r>
                  <a:rPr lang="ko-KR" altLang="en-US" dirty="0"/>
                  <a:t>를 취한 값을 </a:t>
                </a:r>
                <a:r>
                  <a:rPr lang="ko-KR" altLang="en-US" dirty="0" err="1"/>
                  <a:t>로짓</a:t>
                </a:r>
                <a:r>
                  <a:rPr lang="en-US" altLang="ko-KR" dirty="0"/>
                  <a:t>(logit)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ko-KR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삽입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𝝅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𝒙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 데이터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주어질 때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일 확률을 의미</a:t>
                </a:r>
                <a:r>
                  <a:rPr lang="en-US" altLang="ko-KR" dirty="0"/>
                  <a:t>. </a:t>
                </a:r>
              </a:p>
              <a:p>
                <a:pPr lvl="2"/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ko-KR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38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로지스틱 회귀 분석 모형은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축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제한되어 있다</a:t>
                </a:r>
                <a:r>
                  <a:rPr lang="en-US" altLang="ko-KR" dirty="0"/>
                  <a:t>.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가중치의 부호에 따라 형태가 달라진다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40955140-0A35-AAAF-AD72-C6D3446523F3}"/>
              </a:ext>
            </a:extLst>
          </p:cNvPr>
          <p:cNvGrpSpPr/>
          <p:nvPr/>
        </p:nvGrpSpPr>
        <p:grpSpPr>
          <a:xfrm>
            <a:off x="1417446" y="2764333"/>
            <a:ext cx="2580177" cy="1611225"/>
            <a:chOff x="1417446" y="1430663"/>
            <a:chExt cx="2580177" cy="16112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41C0DFB-1C21-D09C-CAC8-F65B6E442FB2}"/>
                </a:ext>
              </a:extLst>
            </p:cNvPr>
            <p:cNvGrpSpPr/>
            <p:nvPr/>
          </p:nvGrpSpPr>
          <p:grpSpPr>
            <a:xfrm>
              <a:off x="1963640" y="1558497"/>
              <a:ext cx="1922470" cy="1177569"/>
              <a:chOff x="1231094" y="1373831"/>
              <a:chExt cx="1922470" cy="1177569"/>
            </a:xfrm>
          </p:grpSpPr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F2AC5093-22CB-C980-FCAB-DA93DC2C0F77}"/>
                  </a:ext>
                </a:extLst>
              </p:cNvPr>
              <p:cNvCxnSpPr/>
              <p:nvPr/>
            </p:nvCxnSpPr>
            <p:spPr>
              <a:xfrm flipV="1">
                <a:off x="1231094" y="1373831"/>
                <a:ext cx="0" cy="117756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00E4797A-B5BC-6DF4-BDEA-4B17B04BE095}"/>
                  </a:ext>
                </a:extLst>
              </p:cNvPr>
              <p:cNvCxnSpPr/>
              <p:nvPr/>
            </p:nvCxnSpPr>
            <p:spPr>
              <a:xfrm>
                <a:off x="1231094" y="2551400"/>
                <a:ext cx="192247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DD7A15A6-5579-4E99-9690-BB5F1236468C}"/>
                  </a:ext>
                </a:extLst>
              </p:cNvPr>
              <p:cNvSpPr/>
              <p:nvPr/>
            </p:nvSpPr>
            <p:spPr>
              <a:xfrm rot="10800000">
                <a:off x="1231094" y="1657932"/>
                <a:ext cx="1788656" cy="785555"/>
              </a:xfrm>
              <a:custGeom>
                <a:avLst/>
                <a:gdLst>
                  <a:gd name="connsiteX0" fmla="*/ 0 w 1677143"/>
                  <a:gd name="connsiteY0" fmla="*/ 749035 h 785555"/>
                  <a:gd name="connsiteX1" fmla="*/ 517416 w 1677143"/>
                  <a:gd name="connsiteY1" fmla="*/ 713351 h 785555"/>
                  <a:gd name="connsiteX2" fmla="*/ 1074977 w 1677143"/>
                  <a:gd name="connsiteY2" fmla="*/ 97804 h 785555"/>
                  <a:gd name="connsiteX3" fmla="*/ 1677143 w 1677143"/>
                  <a:gd name="connsiteY3" fmla="*/ 8594 h 785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7143" h="785555">
                    <a:moveTo>
                      <a:pt x="0" y="749035"/>
                    </a:moveTo>
                    <a:cubicBezTo>
                      <a:pt x="169126" y="785462"/>
                      <a:pt x="338253" y="821889"/>
                      <a:pt x="517416" y="713351"/>
                    </a:cubicBezTo>
                    <a:cubicBezTo>
                      <a:pt x="696579" y="604813"/>
                      <a:pt x="881689" y="215263"/>
                      <a:pt x="1074977" y="97804"/>
                    </a:cubicBezTo>
                    <a:cubicBezTo>
                      <a:pt x="1268265" y="-19655"/>
                      <a:pt x="1571578" y="-4044"/>
                      <a:pt x="1677143" y="859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E76DDF6-D11B-E146-774D-8B53A8E7A836}"/>
                    </a:ext>
                  </a:extLst>
                </p:cNvPr>
                <p:cNvSpPr txBox="1"/>
                <p:nvPr/>
              </p:nvSpPr>
              <p:spPr>
                <a:xfrm>
                  <a:off x="3683158" y="2672556"/>
                  <a:ext cx="314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E76DDF6-D11B-E146-774D-8B53A8E7A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158" y="2672556"/>
                  <a:ext cx="31446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501508-5464-AEF0-E148-0F6C1D56D5B1}"/>
                    </a:ext>
                  </a:extLst>
                </p:cNvPr>
                <p:cNvSpPr txBox="1"/>
                <p:nvPr/>
              </p:nvSpPr>
              <p:spPr>
                <a:xfrm>
                  <a:off x="1727234" y="2551561"/>
                  <a:ext cx="2497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501508-5464-AEF0-E148-0F6C1D56D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34" y="2551561"/>
                  <a:ext cx="24978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1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97C48A-CD09-88B4-62E3-B0445BE039AB}"/>
                    </a:ext>
                  </a:extLst>
                </p:cNvPr>
                <p:cNvSpPr txBox="1"/>
                <p:nvPr/>
              </p:nvSpPr>
              <p:spPr>
                <a:xfrm>
                  <a:off x="1417446" y="2229024"/>
                  <a:ext cx="5486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97C48A-CD09-88B4-62E3-B0445BE03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446" y="2229024"/>
                  <a:ext cx="54864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DB44B35-065C-0F59-9F4D-19D33B7CD6EE}"/>
                    </a:ext>
                  </a:extLst>
                </p:cNvPr>
                <p:cNvSpPr txBox="1"/>
                <p:nvPr/>
              </p:nvSpPr>
              <p:spPr>
                <a:xfrm>
                  <a:off x="1691766" y="1430663"/>
                  <a:ext cx="2497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DB44B35-065C-0F59-9F4D-19D33B7CD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766" y="1430663"/>
                  <a:ext cx="24978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3C2108E-87EC-4A15-85D2-7AAD885FF6E5}"/>
                    </a:ext>
                  </a:extLst>
                </p:cNvPr>
                <p:cNvSpPr txBox="1"/>
                <p:nvPr/>
              </p:nvSpPr>
              <p:spPr>
                <a:xfrm>
                  <a:off x="2143264" y="1924350"/>
                  <a:ext cx="5687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0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3C2108E-87EC-4A15-85D2-7AAD885FF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264" y="1924350"/>
                  <a:ext cx="568712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3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A6086D5-C9D4-EF9B-2A26-00A96DCB1868}"/>
              </a:ext>
            </a:extLst>
          </p:cNvPr>
          <p:cNvGrpSpPr/>
          <p:nvPr/>
        </p:nvGrpSpPr>
        <p:grpSpPr>
          <a:xfrm>
            <a:off x="5028427" y="2764333"/>
            <a:ext cx="2577728" cy="1611225"/>
            <a:chOff x="5028427" y="1430663"/>
            <a:chExt cx="2577728" cy="1611225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2654D9F-7CEA-9854-95EF-C619EE2BDCAA}"/>
                </a:ext>
              </a:extLst>
            </p:cNvPr>
            <p:cNvSpPr/>
            <p:nvPr/>
          </p:nvSpPr>
          <p:spPr>
            <a:xfrm>
              <a:off x="5572173" y="1805281"/>
              <a:ext cx="1686064" cy="731520"/>
            </a:xfrm>
            <a:custGeom>
              <a:avLst/>
              <a:gdLst>
                <a:gd name="connsiteX0" fmla="*/ 0 w 1686064"/>
                <a:gd name="connsiteY0" fmla="*/ 0 h 731520"/>
                <a:gd name="connsiteX1" fmla="*/ 615547 w 1686064"/>
                <a:gd name="connsiteY1" fmla="*/ 107051 h 731520"/>
                <a:gd name="connsiteX2" fmla="*/ 1039294 w 1686064"/>
                <a:gd name="connsiteY2" fmla="*/ 620007 h 731520"/>
                <a:gd name="connsiteX3" fmla="*/ 1686064 w 1686064"/>
                <a:gd name="connsiteY3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6064" h="731520">
                  <a:moveTo>
                    <a:pt x="0" y="0"/>
                  </a:moveTo>
                  <a:cubicBezTo>
                    <a:pt x="221165" y="1858"/>
                    <a:pt x="442331" y="3717"/>
                    <a:pt x="615547" y="107051"/>
                  </a:cubicBezTo>
                  <a:cubicBezTo>
                    <a:pt x="788763" y="210385"/>
                    <a:pt x="860875" y="515929"/>
                    <a:pt x="1039294" y="620007"/>
                  </a:cubicBezTo>
                  <a:cubicBezTo>
                    <a:pt x="1217713" y="724085"/>
                    <a:pt x="1593137" y="718139"/>
                    <a:pt x="1686064" y="7315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851FD7A-5A17-D56A-0E32-704104BD4A8F}"/>
                </a:ext>
              </a:extLst>
            </p:cNvPr>
            <p:cNvGrpSpPr/>
            <p:nvPr/>
          </p:nvGrpSpPr>
          <p:grpSpPr>
            <a:xfrm>
              <a:off x="5335766" y="1558497"/>
              <a:ext cx="2270389" cy="1483391"/>
              <a:chOff x="3482434" y="1558497"/>
              <a:chExt cx="2270389" cy="14833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C197920-0914-6C93-E5EE-26F7A8B462E7}"/>
                  </a:ext>
                </a:extLst>
              </p:cNvPr>
              <p:cNvGrpSpPr/>
              <p:nvPr/>
            </p:nvGrpSpPr>
            <p:grpSpPr>
              <a:xfrm>
                <a:off x="3718841" y="1558497"/>
                <a:ext cx="1922470" cy="1177569"/>
                <a:chOff x="1231094" y="1373831"/>
                <a:chExt cx="1922470" cy="1177569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5B100401-6670-6CB4-A7BC-B6AF507AE161}"/>
                    </a:ext>
                  </a:extLst>
                </p:cNvPr>
                <p:cNvCxnSpPr/>
                <p:nvPr/>
              </p:nvCxnSpPr>
              <p:spPr>
                <a:xfrm flipV="1">
                  <a:off x="1231094" y="1373831"/>
                  <a:ext cx="0" cy="117756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C9651B49-1C35-E122-A160-27AA7836CE83}"/>
                    </a:ext>
                  </a:extLst>
                </p:cNvPr>
                <p:cNvCxnSpPr/>
                <p:nvPr/>
              </p:nvCxnSpPr>
              <p:spPr>
                <a:xfrm>
                  <a:off x="1231094" y="2551400"/>
                  <a:ext cx="192247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3718DA3-95BF-A42D-137D-850286687FFF}"/>
                      </a:ext>
                    </a:extLst>
                  </p:cNvPr>
                  <p:cNvSpPr txBox="1"/>
                  <p:nvPr/>
                </p:nvSpPr>
                <p:spPr>
                  <a:xfrm>
                    <a:off x="5438358" y="2672556"/>
                    <a:ext cx="3144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3718DA3-95BF-A42D-137D-850286687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8358" y="2672556"/>
                    <a:ext cx="31446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8B45783-4B44-CD22-A300-C6F370B29A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434" y="2551401"/>
                    <a:ext cx="2497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8B45783-4B44-CD22-A300-C6F370B29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434" y="2551401"/>
                    <a:ext cx="24978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19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C4BA6D-306B-0645-0F8C-DD8F10E18462}"/>
                    </a:ext>
                  </a:extLst>
                </p:cNvPr>
                <p:cNvSpPr txBox="1"/>
                <p:nvPr/>
              </p:nvSpPr>
              <p:spPr>
                <a:xfrm>
                  <a:off x="5028427" y="2139794"/>
                  <a:ext cx="5486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C4BA6D-306B-0645-0F8C-DD8F10E1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427" y="2139794"/>
                  <a:ext cx="548640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E3F8A7C-EA0A-C8B6-B743-3E0091880B1C}"/>
                    </a:ext>
                  </a:extLst>
                </p:cNvPr>
                <p:cNvSpPr txBox="1"/>
                <p:nvPr/>
              </p:nvSpPr>
              <p:spPr>
                <a:xfrm>
                  <a:off x="5300298" y="1430663"/>
                  <a:ext cx="2497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E3F8A7C-EA0A-C8B6-B743-3E0091880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298" y="1430663"/>
                  <a:ext cx="24978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1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7B7009D-88ED-D96C-40FC-61F6F00B2FA0}"/>
                    </a:ext>
                  </a:extLst>
                </p:cNvPr>
                <p:cNvSpPr txBox="1"/>
                <p:nvPr/>
              </p:nvSpPr>
              <p:spPr>
                <a:xfrm>
                  <a:off x="6687775" y="1924350"/>
                  <a:ext cx="5687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7B7009D-88ED-D96C-40FC-61F6F00B2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775" y="1924350"/>
                  <a:ext cx="568712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44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릿지 회귀 분석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기본적인 회귀 분석에는 제약식이 포함될 수 있음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추정하려는 가중치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가 폭발적으로 커질 수 있기 때문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ko-KR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가중치 요소 제곱합이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dirty="0"/>
                  <a:t>보다 작음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Feature </a:t>
                </a:r>
                <a:r>
                  <a:rPr lang="ko-KR" altLang="en-US" dirty="0"/>
                  <a:t>데이터 행렬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ko-KR" altLang="en-US" dirty="0"/>
                  <a:t>는 표준화되어 평균</a:t>
                </a:r>
                <a:r>
                  <a:rPr lang="en-US" altLang="ko-KR" dirty="0"/>
                  <a:t>: 0, </a:t>
                </a:r>
                <a:r>
                  <a:rPr lang="ko-KR" altLang="en-US" dirty="0"/>
                  <a:t>분산</a:t>
                </a:r>
                <a:r>
                  <a:rPr lang="en-US" altLang="ko-KR" dirty="0"/>
                  <a:t>: 1,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는 평균을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조정한 값이라 가정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35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그림에서 회색 영역이 </a:t>
                </a:r>
                <a:r>
                  <a:rPr lang="en-US" altLang="ko-KR" dirty="0"/>
                  <a:t>L2 </a:t>
                </a:r>
                <a:r>
                  <a:rPr lang="ko-KR" altLang="en-US" dirty="0" err="1"/>
                  <a:t>제약식</a:t>
                </a:r>
                <a:r>
                  <a:rPr lang="ko-KR" altLang="en-US" dirty="0"/>
                  <a:t> 영역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제약식이 제곱의 형태이므로 원의 형태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제약식</a:t>
                </a:r>
                <a:r>
                  <a:rPr lang="ko-KR" altLang="en-US" dirty="0"/>
                  <a:t> 영역 외부에 존재하므로 최종 </a:t>
                </a:r>
                <a:r>
                  <a:rPr lang="ko-KR" altLang="en-US" dirty="0" err="1"/>
                  <a:t>추정량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94B90A-4DEB-8D7F-7D9E-7917975B0DF2}"/>
              </a:ext>
            </a:extLst>
          </p:cNvPr>
          <p:cNvGrpSpPr/>
          <p:nvPr/>
        </p:nvGrpSpPr>
        <p:grpSpPr>
          <a:xfrm>
            <a:off x="3067670" y="2055956"/>
            <a:ext cx="2878033" cy="2010884"/>
            <a:chOff x="1761893" y="2069341"/>
            <a:chExt cx="2878033" cy="201088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88EE8C-BD29-1133-6EF7-92AD04C3D0DB}"/>
                </a:ext>
              </a:extLst>
            </p:cNvPr>
            <p:cNvSpPr/>
            <p:nvPr/>
          </p:nvSpPr>
          <p:spPr>
            <a:xfrm>
              <a:off x="2027296" y="3180326"/>
              <a:ext cx="611078" cy="597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2A986A2-C921-B93D-1382-96B5257D7AB6}"/>
                </a:ext>
              </a:extLst>
            </p:cNvPr>
            <p:cNvSpPr/>
            <p:nvPr/>
          </p:nvSpPr>
          <p:spPr>
            <a:xfrm rot="19602321">
              <a:off x="2703388" y="2424689"/>
              <a:ext cx="1008070" cy="477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D203AE4-4F81-6092-BAFE-B0776A5B2023}"/>
                </a:ext>
              </a:extLst>
            </p:cNvPr>
            <p:cNvGrpSpPr/>
            <p:nvPr/>
          </p:nvGrpSpPr>
          <p:grpSpPr>
            <a:xfrm>
              <a:off x="1761893" y="2069341"/>
              <a:ext cx="2878033" cy="2010884"/>
              <a:chOff x="1761893" y="2069341"/>
              <a:chExt cx="2878033" cy="2010884"/>
            </a:xfrm>
          </p:grpSpPr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18B259D5-68A6-7FB5-8F41-56381382FF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2835" y="2127646"/>
                <a:ext cx="0" cy="1952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E862D81-1B10-6D98-B3F1-27A7DB587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893" y="3479174"/>
                <a:ext cx="281010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FAD1051-A3FA-E089-8302-20E0977D413D}"/>
                  </a:ext>
                </a:extLst>
              </p:cNvPr>
              <p:cNvSpPr/>
              <p:nvPr/>
            </p:nvSpPr>
            <p:spPr>
              <a:xfrm rot="19584992">
                <a:off x="2297153" y="2223832"/>
                <a:ext cx="1863273" cy="86030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58B1BC1-F155-BD55-A019-259E4C35B0D5}"/>
                  </a:ext>
                </a:extLst>
              </p:cNvPr>
              <p:cNvSpPr/>
              <p:nvPr/>
            </p:nvSpPr>
            <p:spPr>
              <a:xfrm rot="19698823">
                <a:off x="2515111" y="2330602"/>
                <a:ext cx="1427356" cy="6467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BF21DBA-99CD-6FBE-B7AD-74A255A82339}"/>
                  </a:ext>
                </a:extLst>
              </p:cNvPr>
              <p:cNvSpPr/>
              <p:nvPr/>
            </p:nvSpPr>
            <p:spPr>
              <a:xfrm>
                <a:off x="3171905" y="2627227"/>
                <a:ext cx="71036" cy="802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7073D7-D0A2-FC42-FA83-144F513F58B6}"/>
                  </a:ext>
                </a:extLst>
              </p:cNvPr>
              <p:cNvSpPr/>
              <p:nvPr/>
            </p:nvSpPr>
            <p:spPr>
              <a:xfrm>
                <a:off x="2461888" y="3188683"/>
                <a:ext cx="71036" cy="802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8FC998A-6C6A-C947-25E3-FC86D907435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0639" y="3489112"/>
                    <a:ext cx="41928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ko-KR" altLang="en-US" sz="1400" b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8FC998A-6C6A-C947-25E3-FC86D90743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0639" y="3489112"/>
                    <a:ext cx="41928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4B36D8F-5058-F08F-5766-EB7C4DD2B1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446" y="2069341"/>
                    <a:ext cx="41928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ko-KR" altLang="en-US" sz="14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4B36D8F-5058-F08F-5766-EB7C4DD2B1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4446" y="2069341"/>
                    <a:ext cx="41928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A6864E0-05C2-AD55-BE5C-0867E5352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54204" y="2663325"/>
                    <a:ext cx="3064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A6864E0-05C2-AD55-BE5C-0867E53524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4204" y="2663325"/>
                    <a:ext cx="30643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43479F4-7463-3D90-9C94-EB21FFF4C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9891" y="2996203"/>
                    <a:ext cx="306438" cy="268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𝒓𝒊𝒅𝒈𝒆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100" b="1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43479F4-7463-3D90-9C94-EB21FFF4C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9891" y="2996203"/>
                    <a:ext cx="306438" cy="268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45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67890E3-581D-0D56-D315-195A2678FBE6}"/>
              </a:ext>
            </a:extLst>
          </p:cNvPr>
          <p:cNvCxnSpPr>
            <a:cxnSpLocks/>
          </p:cNvCxnSpPr>
          <p:nvPr/>
        </p:nvCxnSpPr>
        <p:spPr>
          <a:xfrm flipH="1">
            <a:off x="4666419" y="2363733"/>
            <a:ext cx="1337302" cy="3905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ED83C8-3954-CB20-280E-B72600A4EBD3}"/>
                  </a:ext>
                </a:extLst>
              </p:cNvPr>
              <p:cNvSpPr txBox="1"/>
              <p:nvPr/>
            </p:nvSpPr>
            <p:spPr>
              <a:xfrm>
                <a:off x="6003721" y="2227349"/>
                <a:ext cx="2636013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제약식 적용하지 않았을 때의 </a:t>
                </a:r>
                <a:r>
                  <a:rPr lang="ko-KR" altLang="en-US" sz="1050" dirty="0" err="1"/>
                  <a:t>추정량</a:t>
                </a:r>
                <a:r>
                  <a:rPr lang="en-US" altLang="ko-KR" sz="105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ko-KR" altLang="en-US" sz="1050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ED83C8-3954-CB20-280E-B72600A4E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21" y="2227349"/>
                <a:ext cx="2636013" cy="272767"/>
              </a:xfrm>
              <a:prstGeom prst="rect">
                <a:avLst/>
              </a:prstGeom>
              <a:blipFill>
                <a:blip r:embed="rId8"/>
                <a:stretch>
                  <a:fillRect r="-6481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4FCA36-0F2F-A1A5-CDCD-6233ADB2FBD5}"/>
                  </a:ext>
                </a:extLst>
              </p:cNvPr>
              <p:cNvSpPr txBox="1"/>
              <p:nvPr/>
            </p:nvSpPr>
            <p:spPr>
              <a:xfrm>
                <a:off x="566783" y="2609616"/>
                <a:ext cx="2368052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 err="1"/>
                  <a:t>제약식</a:t>
                </a:r>
                <a:r>
                  <a:rPr lang="ko-KR" altLang="en-US" sz="1050" dirty="0"/>
                  <a:t> 적용 영역의 </a:t>
                </a:r>
                <a:r>
                  <a:rPr lang="ko-KR" altLang="en-US" sz="1050" dirty="0" err="1"/>
                  <a:t>추정량</a:t>
                </a:r>
                <a:r>
                  <a:rPr lang="en-US" altLang="ko-KR" sz="105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ko-KR" sz="1050" b="1" i="1" smtClean="0">
                            <a:latin typeface="Cambria Math" panose="02040503050406030204" pitchFamily="18" charset="0"/>
                          </a:rPr>
                          <m:t>𝒓𝒊𝒅𝒈𝒆</m:t>
                        </m:r>
                      </m:sup>
                    </m:sSup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4FCA36-0F2F-A1A5-CDCD-6233ADB2F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3" y="2609616"/>
                <a:ext cx="2368052" cy="260071"/>
              </a:xfrm>
              <a:prstGeom prst="rect">
                <a:avLst/>
              </a:prstGeom>
              <a:blipFill>
                <a:blip r:embed="rId9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12DEB2-4BA8-F0D6-F662-B65F86F27FCD}"/>
              </a:ext>
            </a:extLst>
          </p:cNvPr>
          <p:cNvCxnSpPr>
            <a:cxnSpLocks/>
          </p:cNvCxnSpPr>
          <p:nvPr/>
        </p:nvCxnSpPr>
        <p:spPr>
          <a:xfrm>
            <a:off x="2828297" y="2832693"/>
            <a:ext cx="810655" cy="270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2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(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𝒕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함수를 최소화하는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5BA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𝒘</m:t>
                    </m:r>
                  </m:oMath>
                </a14:m>
                <a:r>
                  <a:rPr lang="ko-KR" altLang="en-US" dirty="0"/>
                  <a:t>가 구하려는 해가 됨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𝒓𝒊𝒅𝒈𝒆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}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𝒘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𝟎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             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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𝑿𝒘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𝒘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𝟎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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𝑿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+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𝒘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 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𝒓𝒊𝒅𝒈𝒆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+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55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endParaRPr lang="en-US" altLang="ko-KR" i="1" dirty="0">
                  <a:solidFill>
                    <a:srgbClr val="0070C0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err="1"/>
                  <a:t>shirinkage</a:t>
                </a:r>
                <a:r>
                  <a:rPr lang="en-US" altLang="ko-KR" dirty="0"/>
                  <a:t> parameter</a:t>
                </a:r>
              </a:p>
              <a:p>
                <a:pPr lvl="2"/>
                <a:r>
                  <a:rPr lang="ko-KR" altLang="en-US" dirty="0"/>
                  <a:t>계수의 사이즈를 조절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정규식의 크기를 조절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0</a:t>
                </a:r>
                <a:r>
                  <a:rPr lang="ko-KR" altLang="en-US" dirty="0"/>
                  <a:t>에 가까워질수록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최소 제곱 </a:t>
                </a:r>
                <a:r>
                  <a:rPr lang="ko-KR" altLang="en-US" dirty="0" err="1"/>
                  <a:t>추정량에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가까워짐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무한대에 가까워질수록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릿지</a:t>
                </a:r>
                <a:r>
                  <a:rPr lang="ko-KR" altLang="en-US" dirty="0"/>
                  <a:t> 해는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</a:t>
                </a:r>
                <a:r>
                  <a:rPr lang="ko-KR" altLang="en-US" dirty="0" err="1"/>
                  <a:t>가까워짐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상수항만 남은 모형에 가깝다</a:t>
                </a:r>
                <a:r>
                  <a:rPr lang="en-US" altLang="ko-KR" dirty="0"/>
                  <a:t>.</a:t>
                </a: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𝒓𝒊𝒅𝒈𝒆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𝒓𝒊𝒅𝒈𝒆</m:t>
                              </m:r>
                            </m:sup>
                          </m:sSup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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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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err="1"/>
                  <a:t>릿지</a:t>
                </a:r>
                <a:r>
                  <a:rPr lang="ko-KR" altLang="en-US" dirty="0"/>
                  <a:t> 회귀 분석의 성질 중 하나는 편향이 존재한다는 것</a:t>
                </a:r>
                <a:r>
                  <a:rPr lang="en-US" altLang="ko-KR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일 때만 편향성이 사라지므로 편향성 존재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7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5CFD6C-33AD-0FE1-3B46-EA2E005D2678}"/>
              </a:ext>
            </a:extLst>
          </p:cNvPr>
          <p:cNvSpPr/>
          <p:nvPr/>
        </p:nvSpPr>
        <p:spPr>
          <a:xfrm rot="2760998">
            <a:off x="3437135" y="4486632"/>
            <a:ext cx="588785" cy="59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라쏘 회귀 분석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L1 </a:t>
                </a:r>
                <a:r>
                  <a:rPr lang="ko-KR" altLang="en-US" dirty="0"/>
                  <a:t>제약식을 적용한 회귀 분석 방법</a:t>
                </a: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ko-KR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sSup>
                        <m:sSup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|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B0F26C49-1524-8386-2FA2-389899E9DBC8}"/>
              </a:ext>
            </a:extLst>
          </p:cNvPr>
          <p:cNvGrpSpPr/>
          <p:nvPr/>
        </p:nvGrpSpPr>
        <p:grpSpPr>
          <a:xfrm>
            <a:off x="3173127" y="3359560"/>
            <a:ext cx="2878033" cy="2010884"/>
            <a:chOff x="1761893" y="2069341"/>
            <a:chExt cx="2878033" cy="201088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3F2FE7-3BD4-0132-AA42-430EAE1032B2}"/>
                </a:ext>
              </a:extLst>
            </p:cNvPr>
            <p:cNvSpPr/>
            <p:nvPr/>
          </p:nvSpPr>
          <p:spPr>
            <a:xfrm rot="19602321">
              <a:off x="2703388" y="2424689"/>
              <a:ext cx="1008070" cy="477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A45933F-613F-CB8F-165C-BF045072D1CE}"/>
                </a:ext>
              </a:extLst>
            </p:cNvPr>
            <p:cNvGrpSpPr/>
            <p:nvPr/>
          </p:nvGrpSpPr>
          <p:grpSpPr>
            <a:xfrm>
              <a:off x="1761893" y="2069341"/>
              <a:ext cx="2878033" cy="2010884"/>
              <a:chOff x="1761893" y="2069341"/>
              <a:chExt cx="2878033" cy="2010884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8AEB0508-739C-5176-0845-B076922EF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2835" y="2127646"/>
                <a:ext cx="0" cy="1952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9C2AF535-C955-3024-C4EF-71BFFC7F2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893" y="3479174"/>
                <a:ext cx="281010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154AC6B-0A86-3AFD-39C1-1B8842BF64E3}"/>
                  </a:ext>
                </a:extLst>
              </p:cNvPr>
              <p:cNvSpPr/>
              <p:nvPr/>
            </p:nvSpPr>
            <p:spPr>
              <a:xfrm rot="19584992">
                <a:off x="2297153" y="2223832"/>
                <a:ext cx="1863273" cy="86030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9DC2622-F8A5-F959-DA9F-B0F7D71C3FBA}"/>
                  </a:ext>
                </a:extLst>
              </p:cNvPr>
              <p:cNvSpPr/>
              <p:nvPr/>
            </p:nvSpPr>
            <p:spPr>
              <a:xfrm rot="19698823">
                <a:off x="2515111" y="2330602"/>
                <a:ext cx="1427356" cy="6467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A5D174-C6C4-D0B9-C066-005BD65B0274}"/>
                  </a:ext>
                </a:extLst>
              </p:cNvPr>
              <p:cNvSpPr/>
              <p:nvPr/>
            </p:nvSpPr>
            <p:spPr>
              <a:xfrm>
                <a:off x="3171905" y="2627227"/>
                <a:ext cx="71036" cy="802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F9435A2-B759-BFCF-1CD3-DBD0C92A7977}"/>
                  </a:ext>
                </a:extLst>
              </p:cNvPr>
              <p:cNvSpPr/>
              <p:nvPr/>
            </p:nvSpPr>
            <p:spPr>
              <a:xfrm>
                <a:off x="2290463" y="3047134"/>
                <a:ext cx="71036" cy="8028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F0C4E3E-4C17-22DD-01F6-6BAF1DBFB940}"/>
                      </a:ext>
                    </a:extLst>
                  </p:cNvPr>
                  <p:cNvSpPr txBox="1"/>
                  <p:nvPr/>
                </p:nvSpPr>
                <p:spPr>
                  <a:xfrm>
                    <a:off x="4220639" y="3489112"/>
                    <a:ext cx="41928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ko-KR" altLang="en-US" sz="1400" b="1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F0C4E3E-4C17-22DD-01F6-6BAF1DBFB9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0639" y="3489112"/>
                    <a:ext cx="41928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293027-9FB9-64BE-BA1D-FED845B2DCE1}"/>
                      </a:ext>
                    </a:extLst>
                  </p:cNvPr>
                  <p:cNvSpPr txBox="1"/>
                  <p:nvPr/>
                </p:nvSpPr>
                <p:spPr>
                  <a:xfrm>
                    <a:off x="1924446" y="2069341"/>
                    <a:ext cx="41928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ko-KR" altLang="en-US" sz="1400" b="1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293027-9FB9-64BE-BA1D-FED845B2DC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4446" y="2069341"/>
                    <a:ext cx="41928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399C3D5-03B4-88F5-AEC1-5584ACC0E84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4204" y="2663325"/>
                    <a:ext cx="30643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399C3D5-03B4-88F5-AEC1-5584ACC0E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4204" y="2663325"/>
                    <a:ext cx="30643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AC4FCE-BD74-6315-6753-BC86218837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60262" y="2864256"/>
                    <a:ext cx="306438" cy="268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100" b="1" i="1" smtClean="0">
                                  <a:latin typeface="Cambria Math" panose="02040503050406030204" pitchFamily="18" charset="0"/>
                                </a:rPr>
                                <m:t>𝒍𝒂𝒔𝒔𝒐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100" b="1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AC4FCE-BD74-6315-6753-BC86218837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0262" y="2864256"/>
                    <a:ext cx="306438" cy="268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9577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그림에서 회색 영역은 </a:t>
                </a:r>
                <a:r>
                  <a:rPr lang="en-US" altLang="ko-KR" dirty="0"/>
                  <a:t>L1 </a:t>
                </a:r>
                <a:r>
                  <a:rPr lang="ko-KR" altLang="en-US" dirty="0"/>
                  <a:t>제약공간</a:t>
                </a:r>
                <a:r>
                  <a:rPr lang="en-US" altLang="ko-KR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ko-KR" altLang="en-US" b="1" dirty="0"/>
                  <a:t>는 제약식이 존재하지 않을 경우 </a:t>
                </a:r>
                <a:r>
                  <a:rPr lang="ko-KR" altLang="en-US" b="1" dirty="0" err="1"/>
                  <a:t>추정량</a:t>
                </a:r>
                <a:endParaRPr lang="en-US" altLang="ko-KR" b="1" dirty="0"/>
              </a:p>
              <a:p>
                <a:pPr lvl="2"/>
                <a:r>
                  <a:rPr lang="ko-KR" altLang="en-US" dirty="0" err="1"/>
                  <a:t>라쏘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추정량은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b="1" dirty="0"/>
                  <a:t> 부분</a:t>
                </a:r>
                <a:endParaRPr lang="en-US" altLang="ko-KR" b="1" dirty="0"/>
              </a:p>
              <a:p>
                <a:pPr lvl="2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라쏘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추정량은</a:t>
                </a:r>
                <a:r>
                  <a:rPr lang="ko-KR" altLang="en-US" dirty="0"/>
                  <a:t> 변수 선택에 사용될 수 있음</a:t>
                </a:r>
                <a:endParaRPr lang="ko-KR" altLang="en-US" b="1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𝒍𝒂𝒔𝒔𝒐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|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𝒘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|−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}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 algn="ctr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 err="1"/>
                  <a:t>릿지</a:t>
                </a:r>
                <a:r>
                  <a:rPr lang="ko-KR" altLang="en-US" dirty="0"/>
                  <a:t> 회귀 분석과 달리 </a:t>
                </a:r>
                <a:r>
                  <a:rPr lang="ko-KR" altLang="en-US" dirty="0" err="1"/>
                  <a:t>라쏘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추정량은</a:t>
                </a:r>
                <a:r>
                  <a:rPr lang="ko-KR" altLang="en-US" dirty="0"/>
                  <a:t> 확실한 형태가 존재하지 않음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구하려는 </a:t>
                </a:r>
                <a:r>
                  <a:rPr lang="ko-KR" altLang="en-US" dirty="0" err="1"/>
                  <a:t>최적값의</a:t>
                </a:r>
                <a:r>
                  <a:rPr lang="ko-KR" altLang="en-US" dirty="0"/>
                  <a:t> 형태를 제시할 수 없는 것을 </a:t>
                </a:r>
                <a:r>
                  <a:rPr lang="en-US" altLang="ko-KR" dirty="0"/>
                  <a:t>‘closed form solution’</a:t>
                </a:r>
                <a:r>
                  <a:rPr lang="ko-KR" altLang="en-US" dirty="0"/>
                  <a:t>이 존재하지 않는다고 함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16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Index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pPr lvl="1"/>
            <a:r>
              <a:rPr lang="ko-KR" altLang="en-US" dirty="0"/>
              <a:t>선형 회귀 분석</a:t>
            </a:r>
            <a:endParaRPr lang="en-US" altLang="ko-KR" dirty="0"/>
          </a:p>
          <a:p>
            <a:pPr lvl="1"/>
            <a:r>
              <a:rPr lang="ko-KR" altLang="en-US" dirty="0"/>
              <a:t>로지스틱 회귀 분석</a:t>
            </a:r>
            <a:endParaRPr lang="en-US" altLang="ko-KR" dirty="0"/>
          </a:p>
          <a:p>
            <a:pPr lvl="1"/>
            <a:r>
              <a:rPr lang="ko-KR" altLang="en-US" dirty="0" err="1"/>
              <a:t>릿지</a:t>
            </a:r>
            <a:r>
              <a:rPr lang="ko-KR" altLang="en-US" dirty="0"/>
              <a:t> 회귀 분석</a:t>
            </a:r>
            <a:r>
              <a:rPr lang="en-US" altLang="ko-KR" dirty="0"/>
              <a:t>(L2 </a:t>
            </a:r>
            <a:r>
              <a:rPr lang="ko-KR" altLang="en-US" dirty="0" err="1"/>
              <a:t>제약식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라쏘</a:t>
            </a:r>
            <a:r>
              <a:rPr lang="ko-KR" altLang="en-US" dirty="0"/>
              <a:t> 회귀 분석</a:t>
            </a:r>
            <a:r>
              <a:rPr lang="en-US" altLang="ko-KR" dirty="0"/>
              <a:t>(L1 </a:t>
            </a:r>
            <a:r>
              <a:rPr lang="ko-KR" altLang="en-US" dirty="0" err="1"/>
              <a:t>제약식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는 체격만 보고 체중을 추론할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국방부 데이터를 활용한 예제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Quiz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90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제약식의 일반화 표현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릿지와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라쏘를</a:t>
                </a:r>
                <a:r>
                  <a:rPr lang="ko-KR" altLang="en-US" dirty="0"/>
                  <a:t> 일반화해서 표현 가능</a:t>
                </a:r>
                <a:endParaRPr lang="en-US" altLang="ko-KR" dirty="0"/>
              </a:p>
              <a:p>
                <a:pPr lvl="1"/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ko-KR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nary>
                      <m:naryPr>
                        <m:chr m:val="∑"/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sSup>
                          <m:sSupPr>
                            <m:ctrlP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p>
                        </m:sSup>
                      </m:e>
                    </m:nary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</a:rPr>
                  <a:t>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𝒒</m:t>
                              </m:r>
                            </m:sup>
                          </m:s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𝒕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}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5BA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𝒒</m:t>
                    </m:r>
                  </m:oMath>
                </a14:m>
                <a:r>
                  <a:rPr lang="en-US" altLang="ko-KR" dirty="0">
                    <a:solidFill>
                      <a:srgbClr val="005BAC"/>
                    </a:solidFill>
                  </a:rPr>
                  <a:t>=1</a:t>
                </a:r>
                <a:r>
                  <a:rPr lang="ko-KR" altLang="en-US" dirty="0">
                    <a:solidFill>
                      <a:srgbClr val="005BAC"/>
                    </a:solidFill>
                  </a:rPr>
                  <a:t>이면 </a:t>
                </a:r>
                <a:r>
                  <a:rPr lang="ko-KR" altLang="en-US" dirty="0" err="1">
                    <a:solidFill>
                      <a:srgbClr val="005BAC"/>
                    </a:solidFill>
                  </a:rPr>
                  <a:t>라쏘</a:t>
                </a:r>
                <a:r>
                  <a:rPr lang="en-US" altLang="ko-KR" dirty="0">
                    <a:solidFill>
                      <a:srgbClr val="005BA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5BA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𝒒</m:t>
                    </m:r>
                  </m:oMath>
                </a14:m>
                <a:r>
                  <a:rPr lang="en-US" altLang="ko-KR" dirty="0">
                    <a:solidFill>
                      <a:srgbClr val="005BAC"/>
                    </a:solidFill>
                  </a:rPr>
                  <a:t>=2</a:t>
                </a:r>
                <a:r>
                  <a:rPr lang="ko-KR" altLang="en-US" dirty="0">
                    <a:solidFill>
                      <a:srgbClr val="005BAC"/>
                    </a:solidFill>
                  </a:rPr>
                  <a:t>이면 </a:t>
                </a:r>
                <a:r>
                  <a:rPr lang="ko-KR" altLang="en-US" dirty="0" err="1">
                    <a:solidFill>
                      <a:srgbClr val="005BAC"/>
                    </a:solidFill>
                  </a:rPr>
                  <a:t>릿지</a:t>
                </a:r>
                <a:r>
                  <a:rPr lang="en-US" altLang="ko-KR" dirty="0">
                    <a:solidFill>
                      <a:srgbClr val="005BAC"/>
                    </a:solidFill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𝒒</m:t>
                    </m:r>
                  </m:oMath>
                </a14:m>
                <a:r>
                  <a:rPr lang="ko-KR" altLang="en-US" dirty="0">
                    <a:solidFill>
                      <a:srgbClr val="7030A0"/>
                    </a:solidFill>
                  </a:rPr>
                  <a:t>값에 따라 </a:t>
                </a:r>
                <a:r>
                  <a:rPr lang="ko-KR" altLang="en-US" dirty="0" err="1">
                    <a:solidFill>
                      <a:srgbClr val="7030A0"/>
                    </a:solidFill>
                  </a:rPr>
                  <a:t>제약식</a:t>
                </a:r>
                <a:r>
                  <a:rPr lang="ko-KR" altLang="en-US" dirty="0">
                    <a:solidFill>
                      <a:srgbClr val="7030A0"/>
                    </a:solidFill>
                  </a:rPr>
                  <a:t> 모양은 바뀐다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.</a:t>
                </a:r>
              </a:p>
              <a:p>
                <a:pPr lvl="1"/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C08FB4E-0B82-EAC1-2D1B-3A06B119C373}"/>
              </a:ext>
            </a:extLst>
          </p:cNvPr>
          <p:cNvGrpSpPr/>
          <p:nvPr/>
        </p:nvGrpSpPr>
        <p:grpSpPr>
          <a:xfrm>
            <a:off x="1400593" y="4808777"/>
            <a:ext cx="900000" cy="900000"/>
            <a:chOff x="1400593" y="4808777"/>
            <a:chExt cx="900000" cy="90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FE12355-CF3B-1176-2B8E-CFF463A420C4}"/>
                </a:ext>
              </a:extLst>
            </p:cNvPr>
            <p:cNvCxnSpPr/>
            <p:nvPr/>
          </p:nvCxnSpPr>
          <p:spPr>
            <a:xfrm>
              <a:off x="1400593" y="5299060"/>
              <a:ext cx="90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EAE4491-18FF-96E7-990E-16BC0CA51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648" y="4808777"/>
              <a:ext cx="0" cy="90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24A93E-A380-6E9E-B4DA-6D8C33C4BCD9}"/>
              </a:ext>
            </a:extLst>
          </p:cNvPr>
          <p:cNvSpPr/>
          <p:nvPr/>
        </p:nvSpPr>
        <p:spPr>
          <a:xfrm>
            <a:off x="1601315" y="5083060"/>
            <a:ext cx="432666" cy="43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F49C43B-DC3E-9BE4-6297-97A260997533}"/>
              </a:ext>
            </a:extLst>
          </p:cNvPr>
          <p:cNvGrpSpPr/>
          <p:nvPr/>
        </p:nvGrpSpPr>
        <p:grpSpPr>
          <a:xfrm>
            <a:off x="2662722" y="4808777"/>
            <a:ext cx="900000" cy="900000"/>
            <a:chOff x="1400593" y="4808777"/>
            <a:chExt cx="900000" cy="90000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0BEB2D4-D752-15BC-1CDB-26C39C26A591}"/>
                </a:ext>
              </a:extLst>
            </p:cNvPr>
            <p:cNvCxnSpPr/>
            <p:nvPr/>
          </p:nvCxnSpPr>
          <p:spPr>
            <a:xfrm>
              <a:off x="1400593" y="5299060"/>
              <a:ext cx="90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DE86958-B541-5DFC-95E4-8D3182776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648" y="4808777"/>
              <a:ext cx="0" cy="90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B21A97A-03B7-9A23-C729-6E48870D3330}"/>
              </a:ext>
            </a:extLst>
          </p:cNvPr>
          <p:cNvGrpSpPr/>
          <p:nvPr/>
        </p:nvGrpSpPr>
        <p:grpSpPr>
          <a:xfrm>
            <a:off x="3924850" y="4808777"/>
            <a:ext cx="900000" cy="900000"/>
            <a:chOff x="1400593" y="4808777"/>
            <a:chExt cx="900000" cy="90000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7011E62-54A9-F50C-9853-8E9AF5415A03}"/>
                </a:ext>
              </a:extLst>
            </p:cNvPr>
            <p:cNvCxnSpPr/>
            <p:nvPr/>
          </p:nvCxnSpPr>
          <p:spPr>
            <a:xfrm>
              <a:off x="1400593" y="5299060"/>
              <a:ext cx="90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B184E3B-73C0-AEB3-60FB-353995EB6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648" y="4808777"/>
              <a:ext cx="0" cy="90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AEA4790-FEDF-7595-D595-80FA8403A7B3}"/>
              </a:ext>
            </a:extLst>
          </p:cNvPr>
          <p:cNvGrpSpPr/>
          <p:nvPr/>
        </p:nvGrpSpPr>
        <p:grpSpPr>
          <a:xfrm>
            <a:off x="5121089" y="4808777"/>
            <a:ext cx="900000" cy="900000"/>
            <a:chOff x="1400593" y="4808777"/>
            <a:chExt cx="900000" cy="900000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380E216-712F-FCCC-7A55-7E4014D0B0B1}"/>
                </a:ext>
              </a:extLst>
            </p:cNvPr>
            <p:cNvCxnSpPr/>
            <p:nvPr/>
          </p:nvCxnSpPr>
          <p:spPr>
            <a:xfrm>
              <a:off x="1400593" y="5299060"/>
              <a:ext cx="90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60F1C18-7D7C-C846-0FC3-18498F794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648" y="4808777"/>
              <a:ext cx="0" cy="90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207801D-AE11-DDE4-E174-62CDFADB58D1}"/>
              </a:ext>
            </a:extLst>
          </p:cNvPr>
          <p:cNvGrpSpPr/>
          <p:nvPr/>
        </p:nvGrpSpPr>
        <p:grpSpPr>
          <a:xfrm>
            <a:off x="6317327" y="4808777"/>
            <a:ext cx="900000" cy="900000"/>
            <a:chOff x="1400593" y="4808777"/>
            <a:chExt cx="900000" cy="900000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EC56727-32B5-78F9-B699-478BCDFFA2F0}"/>
                </a:ext>
              </a:extLst>
            </p:cNvPr>
            <p:cNvCxnSpPr/>
            <p:nvPr/>
          </p:nvCxnSpPr>
          <p:spPr>
            <a:xfrm>
              <a:off x="1400593" y="5299060"/>
              <a:ext cx="90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DE9FC25-BEDB-4D34-F5E7-30065EC970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648" y="4808777"/>
              <a:ext cx="0" cy="90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AF5F5530-AE82-E937-F276-9377D32DBB93}"/>
              </a:ext>
            </a:extLst>
          </p:cNvPr>
          <p:cNvSpPr/>
          <p:nvPr/>
        </p:nvSpPr>
        <p:spPr>
          <a:xfrm>
            <a:off x="2854712" y="5083060"/>
            <a:ext cx="432000" cy="43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D3E689-C366-7C1F-0894-2939416F53AC}"/>
              </a:ext>
            </a:extLst>
          </p:cNvPr>
          <p:cNvSpPr/>
          <p:nvPr/>
        </p:nvSpPr>
        <p:spPr>
          <a:xfrm rot="2666581">
            <a:off x="4116507" y="5083059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2BBA1EE-04B3-33AA-E31C-2E90CC941118}"/>
              </a:ext>
            </a:extLst>
          </p:cNvPr>
          <p:cNvCxnSpPr/>
          <p:nvPr/>
        </p:nvCxnSpPr>
        <p:spPr>
          <a:xfrm>
            <a:off x="6734382" y="5083059"/>
            <a:ext cx="0" cy="43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0A270B-AB07-BA11-D90F-CCA0D2F66D9B}"/>
              </a:ext>
            </a:extLst>
          </p:cNvPr>
          <p:cNvCxnSpPr>
            <a:cxnSpLocks/>
          </p:cNvCxnSpPr>
          <p:nvPr/>
        </p:nvCxnSpPr>
        <p:spPr>
          <a:xfrm flipH="1">
            <a:off x="6518282" y="5299059"/>
            <a:ext cx="43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호 44">
            <a:extLst>
              <a:ext uri="{FF2B5EF4-FFF2-40B4-BE49-F238E27FC236}">
                <a16:creationId xmlns:a16="http://schemas.microsoft.com/office/drawing/2014/main" id="{77C6F8EB-829E-3C07-0F21-876A59CEF1D6}"/>
              </a:ext>
            </a:extLst>
          </p:cNvPr>
          <p:cNvSpPr/>
          <p:nvPr/>
        </p:nvSpPr>
        <p:spPr>
          <a:xfrm rot="5400000">
            <a:off x="4935666" y="4705889"/>
            <a:ext cx="557550" cy="62879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CE8B2FDF-4965-A3C0-1D4A-7C202733D091}"/>
              </a:ext>
            </a:extLst>
          </p:cNvPr>
          <p:cNvSpPr/>
          <p:nvPr/>
        </p:nvSpPr>
        <p:spPr>
          <a:xfrm>
            <a:off x="4975940" y="5299059"/>
            <a:ext cx="557550" cy="62879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902A764A-8A37-4B68-3060-B6F28F3E0EAD}"/>
              </a:ext>
            </a:extLst>
          </p:cNvPr>
          <p:cNvSpPr/>
          <p:nvPr/>
        </p:nvSpPr>
        <p:spPr>
          <a:xfrm rot="10800000">
            <a:off x="5538143" y="4679208"/>
            <a:ext cx="557550" cy="62879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4799D189-3B17-ECBC-D6DE-9F494D00F93C}"/>
              </a:ext>
            </a:extLst>
          </p:cNvPr>
          <p:cNvSpPr/>
          <p:nvPr/>
        </p:nvSpPr>
        <p:spPr>
          <a:xfrm rot="16200000">
            <a:off x="5574354" y="5276980"/>
            <a:ext cx="557550" cy="62879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2D77D2-8A6A-D43D-9F65-98F3F155FA47}"/>
                  </a:ext>
                </a:extLst>
              </p:cNvPr>
              <p:cNvSpPr txBox="1"/>
              <p:nvPr/>
            </p:nvSpPr>
            <p:spPr>
              <a:xfrm flipH="1">
                <a:off x="1533306" y="5821039"/>
                <a:ext cx="5686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𝒒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𝟒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2D77D2-8A6A-D43D-9F65-98F3F155F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33306" y="5821039"/>
                <a:ext cx="56868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8BB3C8-75D1-B1C6-DF62-3EFCBA0E3884}"/>
                  </a:ext>
                </a:extLst>
              </p:cNvPr>
              <p:cNvSpPr txBox="1"/>
              <p:nvPr/>
            </p:nvSpPr>
            <p:spPr>
              <a:xfrm flipH="1">
                <a:off x="2786370" y="5825621"/>
                <a:ext cx="5686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𝒒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8BB3C8-75D1-B1C6-DF62-3EFCBA0E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6370" y="5825621"/>
                <a:ext cx="56868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61CB91-2BB3-FB73-C5F8-7E5D128389D3}"/>
                  </a:ext>
                </a:extLst>
              </p:cNvPr>
              <p:cNvSpPr txBox="1"/>
              <p:nvPr/>
            </p:nvSpPr>
            <p:spPr>
              <a:xfrm flipH="1">
                <a:off x="4066141" y="5821038"/>
                <a:ext cx="5686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𝒒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𝟏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61CB91-2BB3-FB73-C5F8-7E5D12838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66141" y="5821038"/>
                <a:ext cx="56868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190592-6BE3-F1D3-56F3-B72B84DFAC41}"/>
                  </a:ext>
                </a:extLst>
              </p:cNvPr>
              <p:cNvSpPr txBox="1"/>
              <p:nvPr/>
            </p:nvSpPr>
            <p:spPr>
              <a:xfrm flipH="1">
                <a:off x="5167496" y="5821038"/>
                <a:ext cx="7366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𝒒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𝟎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𝟓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190592-6BE3-F1D3-56F3-B72B84DF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67496" y="5821038"/>
                <a:ext cx="73664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C2C975-3A41-2073-597B-4284004A3894}"/>
                  </a:ext>
                </a:extLst>
              </p:cNvPr>
              <p:cNvSpPr txBox="1"/>
              <p:nvPr/>
            </p:nvSpPr>
            <p:spPr>
              <a:xfrm flipH="1">
                <a:off x="6350588" y="5825192"/>
                <a:ext cx="767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𝒒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𝟎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𝟏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C2C975-3A41-2073-597B-4284004A3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50588" y="5825192"/>
                <a:ext cx="76738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22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Practice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AI</a:t>
            </a:r>
            <a:r>
              <a:rPr lang="ko-KR" altLang="en-US" dirty="0"/>
              <a:t>는 체격만 보고 체중을 추론할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사람의 덩치를 보면 대략적인 몸무게 추측이 가능하다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키가 같다면 허리둘레가 두꺼운 사람이 체중이 더 무거울 것으로 추측할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그렇다면 체격 정보만 입력하면 몸무게를 예측해주는 </a:t>
            </a:r>
            <a:r>
              <a:rPr lang="en-US" altLang="ko-KR" dirty="0"/>
              <a:t>AI</a:t>
            </a:r>
            <a:r>
              <a:rPr lang="ko-KR" altLang="en-US" dirty="0"/>
              <a:t>를 만들 수 있지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살펴보기</a:t>
            </a:r>
            <a:endParaRPr lang="en-US" altLang="ko-KR" dirty="0"/>
          </a:p>
          <a:p>
            <a:pPr lvl="1"/>
            <a:r>
              <a:rPr lang="ko-KR" altLang="en-US" dirty="0"/>
              <a:t>대한민국 국방부에서 공개한 병무청 신체검사 데이터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총 </a:t>
            </a:r>
            <a:r>
              <a:rPr lang="en-US" altLang="ko-KR" dirty="0"/>
              <a:t>167,938</a:t>
            </a:r>
            <a:r>
              <a:rPr lang="ko-KR" altLang="en-US" dirty="0"/>
              <a:t>명의 장병의 신체 치수를 측정하여 기록한 자료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피처로는 가슴 둘레</a:t>
            </a:r>
            <a:r>
              <a:rPr lang="en-US" altLang="ko-KR" dirty="0"/>
              <a:t>, </a:t>
            </a:r>
            <a:r>
              <a:rPr lang="ko-KR" altLang="en-US" dirty="0"/>
              <a:t>소매 길이</a:t>
            </a:r>
            <a:r>
              <a:rPr lang="en-US" altLang="ko-KR" dirty="0"/>
              <a:t>, </a:t>
            </a:r>
            <a:r>
              <a:rPr lang="ko-KR" altLang="en-US" dirty="0"/>
              <a:t>신장</a:t>
            </a:r>
            <a:r>
              <a:rPr lang="en-US" altLang="ko-KR" dirty="0"/>
              <a:t>, </a:t>
            </a:r>
            <a:r>
              <a:rPr lang="ko-KR" altLang="en-US" dirty="0"/>
              <a:t>허리 둘레</a:t>
            </a:r>
            <a:r>
              <a:rPr lang="en-US" altLang="ko-KR" dirty="0"/>
              <a:t>, </a:t>
            </a:r>
            <a:r>
              <a:rPr lang="ko-KR" altLang="en-US" dirty="0" err="1"/>
              <a:t>샅높이</a:t>
            </a:r>
            <a:r>
              <a:rPr lang="en-US" altLang="ko-KR" dirty="0"/>
              <a:t>(Inseam), </a:t>
            </a:r>
            <a:r>
              <a:rPr lang="ko-KR" altLang="en-US" dirty="0"/>
              <a:t>머리 둘레</a:t>
            </a:r>
            <a:r>
              <a:rPr lang="en-US" altLang="ko-KR" dirty="0"/>
              <a:t>, </a:t>
            </a:r>
            <a:r>
              <a:rPr lang="ko-KR" altLang="en-US" dirty="0"/>
              <a:t>발</a:t>
            </a:r>
            <a:r>
              <a:rPr lang="en-US" altLang="ko-KR" dirty="0"/>
              <a:t> </a:t>
            </a:r>
            <a:r>
              <a:rPr lang="ko-KR" altLang="en-US" dirty="0"/>
              <a:t>길이 총 </a:t>
            </a:r>
            <a:r>
              <a:rPr lang="en-US" altLang="ko-KR" dirty="0"/>
              <a:t>7</a:t>
            </a:r>
            <a:r>
              <a:rPr lang="ko-KR" altLang="en-US" dirty="0"/>
              <a:t>개의 피처를 </a:t>
            </a:r>
            <a:r>
              <a:rPr lang="en-US" altLang="ko-KR" dirty="0"/>
              <a:t>X</a:t>
            </a:r>
            <a:r>
              <a:rPr lang="ko-KR" altLang="en-US" dirty="0"/>
              <a:t>값으로 사용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몸무게는 </a:t>
            </a:r>
            <a:r>
              <a:rPr lang="en-US" altLang="ko-KR" dirty="0"/>
              <a:t>Y</a:t>
            </a:r>
            <a:r>
              <a:rPr lang="ko-KR" altLang="en-US" dirty="0"/>
              <a:t>값으로 사용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698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Practice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신경망 구조</a:t>
            </a:r>
            <a:endParaRPr lang="en-US" altLang="ko-KR" dirty="0"/>
          </a:p>
          <a:p>
            <a:pPr lvl="1"/>
            <a:r>
              <a:rPr lang="ko-KR" altLang="en-US" dirty="0"/>
              <a:t>정규화를 통해 체중 값을 </a:t>
            </a:r>
            <a:r>
              <a:rPr lang="en-US" altLang="ko-KR" dirty="0"/>
              <a:t>0~1</a:t>
            </a:r>
            <a:r>
              <a:rPr lang="ko-KR" altLang="en-US" dirty="0"/>
              <a:t>사이 숫자로 변환하기 위해 </a:t>
            </a:r>
            <a:r>
              <a:rPr lang="en-US" altLang="ko-KR" dirty="0"/>
              <a:t>sigmoid</a:t>
            </a:r>
            <a:r>
              <a:rPr lang="ko-KR" altLang="en-US" dirty="0"/>
              <a:t>함수를 활성화 함수로 적용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ko-KR" altLang="en-US" dirty="0" err="1"/>
              <a:t>입력받기</a:t>
            </a:r>
            <a:r>
              <a:rPr lang="ko-KR" altLang="en-US" dirty="0"/>
              <a:t> 위해 입력층의 크기는 </a:t>
            </a:r>
            <a:r>
              <a:rPr lang="en-US" altLang="ko-KR" dirty="0"/>
              <a:t>7</a:t>
            </a:r>
            <a:r>
              <a:rPr lang="ko-KR" altLang="en-US" dirty="0"/>
              <a:t>로 세팅</a:t>
            </a:r>
            <a:r>
              <a:rPr lang="en-US" altLang="ko-KR" dirty="0"/>
              <a:t>, </a:t>
            </a:r>
            <a:r>
              <a:rPr lang="ko-KR" altLang="en-US" dirty="0"/>
              <a:t>최종적으로 이 모델은 체중 값 </a:t>
            </a:r>
            <a:r>
              <a:rPr lang="en-US" altLang="ko-KR" dirty="0"/>
              <a:t>1</a:t>
            </a:r>
            <a:r>
              <a:rPr lang="ko-KR" altLang="en-US" dirty="0"/>
              <a:t>개를 예측하므로 출력층의 크기는 </a:t>
            </a:r>
            <a:r>
              <a:rPr lang="en-US" altLang="ko-KR" dirty="0"/>
              <a:t>1.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ECFF42-685B-B793-B4D0-8CDC033E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" y="3108105"/>
            <a:ext cx="2054961" cy="18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Practice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모델 코딩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B4BC91-54E7-FA6F-6B9D-0EEFCB01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70" y="1477740"/>
            <a:ext cx="4686234" cy="51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6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Practice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학습 기록 확인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551B5-98D1-0EFC-F785-7FCCE179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3" y="1893461"/>
            <a:ext cx="7431173" cy="36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Quiz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297459"/>
            <a:ext cx="8868226" cy="5493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Quiz</a:t>
            </a:r>
          </a:p>
          <a:p>
            <a:pPr lvl="1"/>
            <a:r>
              <a:rPr lang="ko-KR" altLang="en-US" dirty="0"/>
              <a:t>선형성이란 어떤 두 가지 성질을 만족하는 것을 말하는가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릿지</a:t>
            </a:r>
            <a:r>
              <a:rPr lang="ko-KR" altLang="en-US" dirty="0"/>
              <a:t> 회귀 분석의 성질 중 하나는 </a:t>
            </a:r>
            <a:r>
              <a:rPr lang="en-US" altLang="ko-KR" dirty="0"/>
              <a:t>“</a:t>
            </a:r>
            <a:r>
              <a:rPr lang="ko-KR" altLang="en-US" dirty="0" err="1"/>
              <a:t>ㅇㅇ</a:t>
            </a:r>
            <a:r>
              <a:rPr lang="en-US" altLang="ko-KR" dirty="0"/>
              <a:t>＂</a:t>
            </a:r>
            <a:r>
              <a:rPr lang="ko-KR" altLang="en-US" dirty="0"/>
              <a:t>이 존재하는 것이다</a:t>
            </a:r>
            <a:r>
              <a:rPr lang="en-US" altLang="ko-KR" dirty="0"/>
              <a:t>. “</a:t>
            </a:r>
            <a:r>
              <a:rPr lang="ko-KR" altLang="en-US" dirty="0" err="1"/>
              <a:t>ㅇㅇ</a:t>
            </a:r>
            <a:r>
              <a:rPr lang="en-US" altLang="ko-KR" dirty="0"/>
              <a:t>＂</a:t>
            </a:r>
            <a:r>
              <a:rPr lang="ko-KR" altLang="en-US" dirty="0"/>
              <a:t>은 무엇인가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선형 회귀 분석이 분류 문제를 풀기 부적합한 이유는 무엇인가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25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회귀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지도 학습의 한 종류로 연속적인 출력 값 예측 가능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예측 변수</a:t>
                </a:r>
                <a:r>
                  <a:rPr lang="en-US" altLang="ko-KR" dirty="0"/>
                  <a:t>(predictable variable)</a:t>
                </a:r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연속적인 반응 변수</a:t>
                </a:r>
                <a:r>
                  <a:rPr lang="en-US" altLang="ko-KR" dirty="0"/>
                  <a:t>(response variable)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주어졌을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출력 값 예측을 위해 두 변수 사이의 관계를 찾는다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예측 변수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특성</a:t>
                </a:r>
                <a:r>
                  <a:rPr lang="en-US" altLang="ko-KR" dirty="0"/>
                  <a:t>(feature), 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반응 변수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타깃</a:t>
                </a:r>
                <a:r>
                  <a:rPr lang="en-US" altLang="ko-KR" dirty="0"/>
                  <a:t>(target), </a:t>
                </a:r>
                <a:r>
                  <a:rPr lang="ko-KR" altLang="en-US" dirty="0"/>
                  <a:t>종속 변수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결과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선형 회귀 분석 </a:t>
                </a:r>
                <a:r>
                  <a:rPr lang="en-US" altLang="ko-KR" dirty="0"/>
                  <a:t>(Linear Regression)</a:t>
                </a:r>
              </a:p>
              <a:p>
                <a:pPr lvl="1"/>
                <a:r>
                  <a:rPr lang="en-US" altLang="ko-KR" dirty="0"/>
                  <a:t>Feature</a:t>
                </a:r>
                <a:r>
                  <a:rPr lang="ko-KR" altLang="en-US" dirty="0"/>
                  <a:t> 데이터와 </a:t>
                </a:r>
                <a:r>
                  <a:rPr lang="en-US" altLang="ko-KR" dirty="0"/>
                  <a:t>target</a:t>
                </a:r>
                <a:r>
                  <a:rPr lang="ko-KR" altLang="en-US" dirty="0"/>
                  <a:t> 데이터 간의 선형 관계를 파악하는 알고리즘</a:t>
                </a:r>
                <a:r>
                  <a:rPr lang="en-US" altLang="ko-KR" dirty="0"/>
                  <a:t>.</a:t>
                </a:r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A76E45-B65B-7B2B-A515-B6BFB098E50C}"/>
              </a:ext>
            </a:extLst>
          </p:cNvPr>
          <p:cNvGrpSpPr/>
          <p:nvPr/>
        </p:nvGrpSpPr>
        <p:grpSpPr>
          <a:xfrm>
            <a:off x="3077737" y="4879775"/>
            <a:ext cx="2305329" cy="1463040"/>
            <a:chOff x="2297151" y="4790565"/>
            <a:chExt cx="2305329" cy="1463040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B28B230-11DE-E56E-426B-860D274139A9}"/>
                </a:ext>
              </a:extLst>
            </p:cNvPr>
            <p:cNvCxnSpPr/>
            <p:nvPr/>
          </p:nvCxnSpPr>
          <p:spPr>
            <a:xfrm flipV="1">
              <a:off x="2297151" y="4790565"/>
              <a:ext cx="0" cy="1463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A011B0D-2EB0-7BCB-8F1D-50DD3F792A1F}"/>
                </a:ext>
              </a:extLst>
            </p:cNvPr>
            <p:cNvCxnSpPr>
              <a:cxnSpLocks/>
            </p:cNvCxnSpPr>
            <p:nvPr/>
          </p:nvCxnSpPr>
          <p:spPr>
            <a:xfrm>
              <a:off x="2297151" y="6253605"/>
              <a:ext cx="2305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578022-CFAF-23C5-5274-604858CD2E24}"/>
                  </a:ext>
                </a:extLst>
              </p:cNvPr>
              <p:cNvSpPr txBox="1"/>
              <p:nvPr/>
            </p:nvSpPr>
            <p:spPr>
              <a:xfrm>
                <a:off x="2703055" y="4754881"/>
                <a:ext cx="272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578022-CFAF-23C5-5274-604858CD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55" y="4754881"/>
                <a:ext cx="272090" cy="369332"/>
              </a:xfrm>
              <a:prstGeom prst="rect">
                <a:avLst/>
              </a:prstGeom>
              <a:blipFill>
                <a:blip r:embed="rId4"/>
                <a:stretch>
                  <a:fillRect r="-1111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E6502-6413-02FB-C600-B4DB314F2C9C}"/>
                  </a:ext>
                </a:extLst>
              </p:cNvPr>
              <p:cNvSpPr txBox="1"/>
              <p:nvPr/>
            </p:nvSpPr>
            <p:spPr>
              <a:xfrm>
                <a:off x="5258914" y="6342815"/>
                <a:ext cx="330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E6502-6413-02FB-C600-B4DB314F2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14" y="6342815"/>
                <a:ext cx="3300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FC2DA6-4E3C-732F-30E1-A1B05684DFC1}"/>
              </a:ext>
            </a:extLst>
          </p:cNvPr>
          <p:cNvCxnSpPr/>
          <p:nvPr/>
        </p:nvCxnSpPr>
        <p:spPr>
          <a:xfrm flipV="1">
            <a:off x="3077737" y="5018049"/>
            <a:ext cx="1950690" cy="8965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AF841D-46B9-746F-0D06-6547E64B0AD3}"/>
              </a:ext>
            </a:extLst>
          </p:cNvPr>
          <p:cNvCxnSpPr/>
          <p:nvPr/>
        </p:nvCxnSpPr>
        <p:spPr>
          <a:xfrm>
            <a:off x="3925229" y="5535466"/>
            <a:ext cx="6467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37C9B3-29CC-A712-A068-067AAF0BA529}"/>
              </a:ext>
            </a:extLst>
          </p:cNvPr>
          <p:cNvCxnSpPr/>
          <p:nvPr/>
        </p:nvCxnSpPr>
        <p:spPr>
          <a:xfrm flipV="1">
            <a:off x="4572000" y="5227692"/>
            <a:ext cx="0" cy="3077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586D5A-65C3-9E3A-0CF5-66D052BF5826}"/>
                  </a:ext>
                </a:extLst>
              </p:cNvPr>
              <p:cNvSpPr txBox="1"/>
              <p:nvPr/>
            </p:nvSpPr>
            <p:spPr>
              <a:xfrm>
                <a:off x="4064231" y="5512155"/>
                <a:ext cx="490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586D5A-65C3-9E3A-0CF5-66D052BF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31" y="5512155"/>
                <a:ext cx="490655" cy="369332"/>
              </a:xfrm>
              <a:prstGeom prst="rect">
                <a:avLst/>
              </a:prstGeom>
              <a:blipFill>
                <a:blip r:embed="rId6"/>
                <a:stretch>
                  <a:fillRect l="-1125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5C4377-2591-CFE4-57D3-F17888FB3371}"/>
                  </a:ext>
                </a:extLst>
              </p:cNvPr>
              <p:cNvSpPr txBox="1"/>
              <p:nvPr/>
            </p:nvSpPr>
            <p:spPr>
              <a:xfrm>
                <a:off x="4589114" y="5142823"/>
                <a:ext cx="456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ym typeface="Symbol" panose="05050102010706020507" pitchFamily="18" charset="2"/>
                  </a:rPr>
                  <a:t>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5C4377-2591-CFE4-57D3-F17888FB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14" y="5142823"/>
                <a:ext cx="456427" cy="369332"/>
              </a:xfrm>
              <a:prstGeom prst="rect">
                <a:avLst/>
              </a:prstGeom>
              <a:blipFill>
                <a:blip r:embed="rId7"/>
                <a:stretch>
                  <a:fillRect l="-1200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A5991A-2634-68F6-66F6-E41DF109C9F3}"/>
                  </a:ext>
                </a:extLst>
              </p:cNvPr>
              <p:cNvSpPr txBox="1"/>
              <p:nvPr/>
            </p:nvSpPr>
            <p:spPr>
              <a:xfrm>
                <a:off x="4986825" y="4726991"/>
                <a:ext cx="1405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A5991A-2634-68F6-66F6-E41DF109C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25" y="4726991"/>
                <a:ext cx="1405054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F476F-E919-6807-B51B-4B915FF4D28D}"/>
                  </a:ext>
                </a:extLst>
              </p:cNvPr>
              <p:cNvSpPr txBox="1"/>
              <p:nvPr/>
            </p:nvSpPr>
            <p:spPr>
              <a:xfrm>
                <a:off x="2720897" y="5772823"/>
                <a:ext cx="338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F476F-E919-6807-B51B-4B915FF4D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7" y="5772823"/>
                <a:ext cx="338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EA7FC0-9095-0164-7712-07E8D58AA56A}"/>
                  </a:ext>
                </a:extLst>
              </p:cNvPr>
              <p:cNvSpPr txBox="1"/>
              <p:nvPr/>
            </p:nvSpPr>
            <p:spPr>
              <a:xfrm>
                <a:off x="5541379" y="5595476"/>
                <a:ext cx="95454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EA7FC0-9095-0164-7712-07E8D58AA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79" y="5595476"/>
                <a:ext cx="954544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>
            <a:extLst>
              <a:ext uri="{FF2B5EF4-FFF2-40B4-BE49-F238E27FC236}">
                <a16:creationId xmlns:a16="http://schemas.microsoft.com/office/drawing/2014/main" id="{C5D8E775-5CDE-EF8C-1918-FB3B3EBE18A4}"/>
              </a:ext>
            </a:extLst>
          </p:cNvPr>
          <p:cNvSpPr/>
          <p:nvPr/>
        </p:nvSpPr>
        <p:spPr>
          <a:xfrm>
            <a:off x="3294074" y="5457201"/>
            <a:ext cx="142734" cy="1382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3151893-328B-21A7-3083-39E538D41898}"/>
              </a:ext>
            </a:extLst>
          </p:cNvPr>
          <p:cNvSpPr/>
          <p:nvPr/>
        </p:nvSpPr>
        <p:spPr>
          <a:xfrm>
            <a:off x="3921497" y="4925931"/>
            <a:ext cx="142734" cy="1382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A5B01F4-51B1-D14C-EAE2-7118A1A7969D}"/>
              </a:ext>
            </a:extLst>
          </p:cNvPr>
          <p:cNvSpPr/>
          <p:nvPr/>
        </p:nvSpPr>
        <p:spPr>
          <a:xfrm>
            <a:off x="3673578" y="5227691"/>
            <a:ext cx="142734" cy="1382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D0A75BC-14F6-B8C3-C930-494D70C6ADA7}"/>
              </a:ext>
            </a:extLst>
          </p:cNvPr>
          <p:cNvSpPr/>
          <p:nvPr/>
        </p:nvSpPr>
        <p:spPr>
          <a:xfrm>
            <a:off x="4506687" y="4968983"/>
            <a:ext cx="142734" cy="1382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EB6777-BD27-198A-4F04-4A5B1DA7628C}"/>
              </a:ext>
            </a:extLst>
          </p:cNvPr>
          <p:cNvSpPr/>
          <p:nvPr/>
        </p:nvSpPr>
        <p:spPr>
          <a:xfrm>
            <a:off x="3238322" y="5954546"/>
            <a:ext cx="142734" cy="1382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A5856B1-E791-9106-50A4-F7FDF2C675B6}"/>
              </a:ext>
            </a:extLst>
          </p:cNvPr>
          <p:cNvSpPr/>
          <p:nvPr/>
        </p:nvSpPr>
        <p:spPr>
          <a:xfrm>
            <a:off x="3709695" y="5743212"/>
            <a:ext cx="142734" cy="1382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6C1C7A-0805-31C9-9A20-328A6A9B2BF8}"/>
              </a:ext>
            </a:extLst>
          </p:cNvPr>
          <p:cNvSpPr/>
          <p:nvPr/>
        </p:nvSpPr>
        <p:spPr>
          <a:xfrm>
            <a:off x="4739995" y="5881034"/>
            <a:ext cx="142734" cy="1382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0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dirty="0">
                    <a:solidFill>
                      <a:srgbClr val="0070C0"/>
                    </a:solidFill>
                  </a:rPr>
                  <a:t>개의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feature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를 가진 데이터라고 가정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각 데이터 포인트는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dirty="0">
                    <a:solidFill>
                      <a:srgbClr val="0070C0"/>
                    </a:solidFill>
                  </a:rPr>
                  <a:t>개의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feature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로 구성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dirty="0"/>
                  <a:t>로 표현 가능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7030A0"/>
                    </a:solidFill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>
                    <a:solidFill>
                      <a:srgbClr val="7030A0"/>
                    </a:solidFill>
                  </a:rPr>
                  <a:t>번째 데이터 행의 </a:t>
                </a:r>
                <a:r>
                  <a:rPr lang="ko-KR" altLang="en-US" dirty="0" err="1">
                    <a:solidFill>
                      <a:srgbClr val="7030A0"/>
                    </a:solidFill>
                  </a:rPr>
                  <a:t>열벡터</a:t>
                </a:r>
                <a:r>
                  <a:rPr lang="ko-KR" altLang="en-US" dirty="0">
                    <a:solidFill>
                      <a:srgbClr val="7030A0"/>
                    </a:solidFill>
                  </a:rPr>
                  <a:t> 표현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box>
                        <m:box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box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box>
                        <m:box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box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box>
                        <m:box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box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가중치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가중치는 트레이닝 데이터로부터 최소 제곱법을 사용해 구할 수 있다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최소 제곱법은 오차의 제곱합이 최소가 되는 </a:t>
                </a:r>
                <a:r>
                  <a:rPr lang="ko-KR" altLang="en-US" dirty="0" err="1"/>
                  <a:t>추정량을</a:t>
                </a:r>
                <a:r>
                  <a:rPr lang="ko-KR" altLang="en-US" dirty="0"/>
                  <a:t> 구하는 방법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82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전체 식에서 오차를 구하면 다음과 같다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실제 </a:t>
                </a:r>
                <a:r>
                  <a:rPr lang="en-US" altLang="ko-KR" dirty="0"/>
                  <a:t>target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데이터값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오차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를 더한 값이라는 의미</a:t>
                </a:r>
                <a:r>
                  <a:rPr lang="en-US" altLang="ko-KR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의 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/>
                  <a:t>을 만족</a:t>
                </a: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오차</m:t>
                      </m:r>
                      <m:r>
                        <a:rPr lang="en-US" altLang="ko-KR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제</m:t>
                      </m:r>
                      <m:r>
                        <a:rPr lang="ko-KR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곱</m:t>
                      </m:r>
                      <m:r>
                        <a:rPr lang="ko-KR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합</m:t>
                      </m:r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최소 제곱법을 사용해 구한 가중치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최소 제곱 </a:t>
                </a:r>
                <a:r>
                  <a:rPr lang="ko-KR" altLang="en-US" dirty="0" err="1"/>
                  <a:t>추정량</a:t>
                </a:r>
                <a:r>
                  <a:rPr lang="en-US" altLang="ko-KR" dirty="0"/>
                  <a:t>(least squares estimator)</a:t>
                </a:r>
                <a:r>
                  <a:rPr lang="ko-KR" altLang="en-US" dirty="0"/>
                  <a:t>이라고 함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    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dirty="0"/>
                  <a:t>:</a:t>
                </a:r>
                <a:r>
                  <a:rPr lang="ko-KR" altLang="en-US" dirty="0"/>
                  <a:t> 데이터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를 합친 형태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가중치 벡터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ko-KR" dirty="0"/>
                  <a:t>:</a:t>
                </a:r>
                <a:r>
                  <a:rPr lang="ko-KR" altLang="en-US" dirty="0"/>
                  <a:t> 기존 가중치와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를 합친 형태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행렬 𝑿는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차원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타깃 벡터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/>
                  <a:t>차원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가중치 벡터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/>
                  <a:t>차원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80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최적화해 구한 가중치의 </a:t>
                </a:r>
                <a:r>
                  <a:rPr lang="ko-KR" altLang="en-US" dirty="0" err="1"/>
                  <a:t>추정량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𝐚𝐫𝐠𝐦𝐢𝐧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=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</m:oMath>
                  </m:oMathPara>
                </a14:m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ko-KR" altLang="en-US" dirty="0"/>
                  <a:t>차원은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/>
                  <a:t>인 스칼라 값으로 동일한 값을 가진다</a:t>
                </a:r>
                <a:r>
                  <a:rPr lang="en-US" altLang="ko-KR" dirty="0"/>
                  <a:t>.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서로가 서로를 전치한 행렬이라 스칼라 값이 동일하므로 둘은 동일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6E2D-4CA5-BE3F-93BC-B67E34116353}"/>
                  </a:ext>
                </a:extLst>
              </p:cNvPr>
              <p:cNvSpPr txBox="1"/>
              <p:nvPr/>
            </p:nvSpPr>
            <p:spPr>
              <a:xfrm>
                <a:off x="3459108" y="2270389"/>
                <a:ext cx="3010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6E2D-4CA5-BE3F-93BC-B67E3411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108" y="2270389"/>
                <a:ext cx="30108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13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최적의 가중치를 구하려면 위 식을 가중치로 미분한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되어야 한다</a:t>
                </a:r>
                <a:r>
                  <a:rPr lang="en-US" altLang="ko-KR" dirty="0"/>
                  <a:t>.</a:t>
                </a: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altLang="ko-K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위 식이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되게 하면 아래와 같다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최종적인 가중치의 </a:t>
                </a:r>
                <a:r>
                  <a:rPr lang="ko-KR" altLang="en-US" dirty="0" err="1"/>
                  <a:t>추정량은</a:t>
                </a:r>
                <a:r>
                  <a:rPr lang="ko-KR" altLang="en-US" dirty="0"/>
                  <a:t> 다음과 같다</a:t>
                </a:r>
                <a:r>
                  <a:rPr lang="en-US" altLang="ko-KR" dirty="0"/>
                  <a:t>.</a:t>
                </a:r>
              </a:p>
              <a:p>
                <a:pPr marL="457200" lvl="1" indent="0" algn="ctr">
                  <a:buNone/>
                </a:pPr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7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405" y="-111562"/>
            <a:ext cx="8574045" cy="98677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회귀 </a:t>
            </a:r>
            <a:r>
              <a:rPr lang="en-US" altLang="ko-KR" sz="2400" dirty="0"/>
              <a:t>(Regression)</a:t>
            </a:r>
            <a:endParaRPr lang="ko-KR" altLang="en-US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B40CE6F-4B7E-403C-B8CE-726A354E6BAB}"/>
              </a:ext>
            </a:extLst>
          </p:cNvPr>
          <p:cNvSpPr txBox="1">
            <a:spLocks/>
          </p:cNvSpPr>
          <p:nvPr/>
        </p:nvSpPr>
        <p:spPr>
          <a:xfrm>
            <a:off x="72574" y="1028245"/>
            <a:ext cx="8868226" cy="576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b="1" kern="1200" baseline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b="1" kern="1200" baseline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400" b="1" kern="1200" baseline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  <a:p>
            <a:pPr lvl="2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1800" b="1" kern="1200" baseline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600" b="1" kern="1200" baseline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400" b="1" kern="1200" baseline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로지스틱 회귀 분석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일반적인 선형 회귀 분석은 예측 문제를 풀기에는 적합하지만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분류 문제에 부적합</a:t>
                </a:r>
                <a:r>
                  <a:rPr lang="en-US" altLang="ko-KR" dirty="0"/>
                  <a:t>. </a:t>
                </a:r>
              </a:p>
              <a:p>
                <a:pPr lvl="2"/>
                <a:r>
                  <a:rPr lang="en-US" altLang="ko-KR" dirty="0"/>
                  <a:t>target</a:t>
                </a:r>
                <a:r>
                  <a:rPr lang="ko-KR" altLang="en-US" dirty="0"/>
                  <a:t> 데이터 값의 범위 제한이 없기 때문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dirty="0"/>
                  <a:t>부터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dirty="0"/>
                  <a:t>까지 어떤 값이든 가질 수 있다는 뜻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분류해야 하는 상황을 가정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회귀 모형의 결과값은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제한됨</a:t>
                </a:r>
                <a:r>
                  <a:rPr lang="en-US" altLang="ko-KR" dirty="0"/>
                  <a:t>. </a:t>
                </a:r>
              </a:p>
              <a:p>
                <a:pPr lvl="2"/>
                <a:r>
                  <a:rPr lang="ko-KR" altLang="en-US" dirty="0"/>
                  <a:t>이런 상황에서 결과값으로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가 나오면 어떻게 분류해야 할까</a:t>
                </a:r>
                <a:r>
                  <a:rPr lang="en-US" altLang="ko-KR" dirty="0"/>
                  <a:t>?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결과값이 제한되는 상황에서 모형의 결과값에 제한이 없다면 분류 문제를 풀기가 어렵다</a:t>
                </a:r>
                <a:r>
                  <a:rPr lang="en-US" altLang="ko-KR" dirty="0"/>
                  <a:t>. 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FB40CE6F-4B7E-403C-B8CE-726A354E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" y="1297459"/>
                <a:ext cx="8868226" cy="5493306"/>
              </a:xfrm>
              <a:prstGeom prst="rect">
                <a:avLst/>
              </a:prstGeom>
              <a:blipFill>
                <a:blip r:embed="rId3"/>
                <a:stretch>
                  <a:fillRect l="-481" t="-1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62687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86648</TotalTime>
  <Words>2916</Words>
  <Application>Microsoft Office PowerPoint</Application>
  <PresentationFormat>화면 슬라이드 쇼(4:3)</PresentationFormat>
  <Paragraphs>564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Cambria Math</vt:lpstr>
      <vt:lpstr>Courier New</vt:lpstr>
      <vt:lpstr>Wingdings</vt:lpstr>
      <vt:lpstr>디자인 사용자 지정</vt:lpstr>
      <vt:lpstr>1_디자인 사용자 지정</vt:lpstr>
      <vt:lpstr>PowerPoint 프레젠테이션</vt:lpstr>
      <vt:lpstr>Index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회귀 (Regression)</vt:lpstr>
      <vt:lpstr>Practice</vt:lpstr>
      <vt:lpstr>Practice</vt:lpstr>
      <vt:lpstr>Practice</vt:lpstr>
      <vt:lpstr>Practice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Dong-Ok Won</dc:creator>
  <cp:lastModifiedBy>장정우</cp:lastModifiedBy>
  <cp:revision>3694</cp:revision>
  <cp:lastPrinted>2024-01-09T00:56:52Z</cp:lastPrinted>
  <dcterms:created xsi:type="dcterms:W3CDTF">2015-03-01T12:22:45Z</dcterms:created>
  <dcterms:modified xsi:type="dcterms:W3CDTF">2024-01-09T00:57:09Z</dcterms:modified>
</cp:coreProperties>
</file>