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3" r:id="rId1"/>
    <p:sldMasterId id="2147483676" r:id="rId2"/>
  </p:sldMasterIdLst>
  <p:notesMasterIdLst>
    <p:notesMasterId r:id="rId19"/>
  </p:notesMasterIdLst>
  <p:handoutMasterIdLst>
    <p:handoutMasterId r:id="rId20"/>
  </p:handoutMasterIdLst>
  <p:sldIdLst>
    <p:sldId id="1683" r:id="rId3"/>
    <p:sldId id="1711" r:id="rId4"/>
    <p:sldId id="1712" r:id="rId5"/>
    <p:sldId id="1713" r:id="rId6"/>
    <p:sldId id="1710" r:id="rId7"/>
    <p:sldId id="1714" r:id="rId8"/>
    <p:sldId id="1715" r:id="rId9"/>
    <p:sldId id="1720" r:id="rId10"/>
    <p:sldId id="1721" r:id="rId11"/>
    <p:sldId id="1722" r:id="rId12"/>
    <p:sldId id="1723" r:id="rId13"/>
    <p:sldId id="1724" r:id="rId14"/>
    <p:sldId id="1725" r:id="rId15"/>
    <p:sldId id="1716" r:id="rId16"/>
    <p:sldId id="1717" r:id="rId17"/>
    <p:sldId id="1718" r:id="rId18"/>
  </p:sldIdLst>
  <p:sldSz cx="9144000" cy="6858000" type="screen4x3"/>
  <p:notesSz cx="6797675" cy="9929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23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C7E7"/>
    <a:srgbClr val="E2F0D9"/>
    <a:srgbClr val="D0CECE"/>
    <a:srgbClr val="005BAC"/>
    <a:srgbClr val="33CCCC"/>
    <a:srgbClr val="00FFCC"/>
    <a:srgbClr val="99FFCC"/>
    <a:srgbClr val="3B3838"/>
    <a:srgbClr val="02B2AE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4122" autoAdjust="0"/>
  </p:normalViewPr>
  <p:slideViewPr>
    <p:cSldViewPr snapToGrid="0">
      <p:cViewPr varScale="1">
        <p:scale>
          <a:sx n="143" d="100"/>
          <a:sy n="143" d="100"/>
        </p:scale>
        <p:origin x="2364" y="96"/>
      </p:cViewPr>
      <p:guideLst>
        <p:guide pos="2880"/>
        <p:guide orient="horz" pos="23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6" d="100"/>
          <a:sy n="116" d="100"/>
        </p:scale>
        <p:origin x="428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9" y="5"/>
            <a:ext cx="2946351" cy="497838"/>
          </a:xfrm>
          <a:prstGeom prst="rect">
            <a:avLst/>
          </a:prstGeom>
        </p:spPr>
        <p:txBody>
          <a:bodyPr vert="horz" lIns="91425" tIns="45712" rIns="91425" bIns="4571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738" y="5"/>
            <a:ext cx="2946351" cy="497838"/>
          </a:xfrm>
          <a:prstGeom prst="rect">
            <a:avLst/>
          </a:prstGeom>
        </p:spPr>
        <p:txBody>
          <a:bodyPr vert="horz" lIns="91425" tIns="45712" rIns="91425" bIns="45712" rtlCol="0"/>
          <a:lstStyle>
            <a:lvl1pPr algn="r">
              <a:defRPr sz="1200"/>
            </a:lvl1pPr>
          </a:lstStyle>
          <a:p>
            <a:fld id="{68C2C087-455B-4293-AB43-1725E0255A95}" type="datetimeFigureOut">
              <a:rPr lang="ko-KR" altLang="en-US" smtClean="0"/>
              <a:pPr/>
              <a:t>2024-01-11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9" y="9431977"/>
            <a:ext cx="2946351" cy="497838"/>
          </a:xfrm>
          <a:prstGeom prst="rect">
            <a:avLst/>
          </a:prstGeom>
        </p:spPr>
        <p:txBody>
          <a:bodyPr vert="horz" lIns="91425" tIns="45712" rIns="91425" bIns="4571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738" y="9431977"/>
            <a:ext cx="2946351" cy="497838"/>
          </a:xfrm>
          <a:prstGeom prst="rect">
            <a:avLst/>
          </a:prstGeom>
        </p:spPr>
        <p:txBody>
          <a:bodyPr vert="horz" lIns="91425" tIns="45712" rIns="91425" bIns="45712" rtlCol="0" anchor="b"/>
          <a:lstStyle>
            <a:lvl1pPr algn="r">
              <a:defRPr sz="1200"/>
            </a:lvl1pPr>
          </a:lstStyle>
          <a:p>
            <a:fld id="{BE373122-606F-4F3B-AB5E-AD3D1656A0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062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8" y="4"/>
            <a:ext cx="2945660" cy="498215"/>
          </a:xfrm>
          <a:prstGeom prst="rect">
            <a:avLst/>
          </a:prstGeom>
        </p:spPr>
        <p:txBody>
          <a:bodyPr vert="horz" lIns="91425" tIns="45712" rIns="91425" bIns="4571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51" y="4"/>
            <a:ext cx="2945660" cy="498215"/>
          </a:xfrm>
          <a:prstGeom prst="rect">
            <a:avLst/>
          </a:prstGeom>
        </p:spPr>
        <p:txBody>
          <a:bodyPr vert="horz" lIns="91425" tIns="45712" rIns="91425" bIns="45712" rtlCol="0"/>
          <a:lstStyle>
            <a:lvl1pPr algn="r">
              <a:defRPr sz="1200"/>
            </a:lvl1pPr>
          </a:lstStyle>
          <a:p>
            <a:fld id="{DDBD85FA-6B8D-4157-B5A1-98AF78419BB7}" type="datetimeFigureOut">
              <a:rPr lang="ko-KR" altLang="en-US" smtClean="0"/>
              <a:pPr/>
              <a:t>2024-01-11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5" tIns="45712" rIns="91425" bIns="4571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8724"/>
            <a:ext cx="5438140" cy="3909864"/>
          </a:xfrm>
          <a:prstGeom prst="rect">
            <a:avLst/>
          </a:prstGeom>
        </p:spPr>
        <p:txBody>
          <a:bodyPr vert="horz" lIns="91425" tIns="45712" rIns="91425" bIns="4571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8" y="9431603"/>
            <a:ext cx="2945660" cy="498214"/>
          </a:xfrm>
          <a:prstGeom prst="rect">
            <a:avLst/>
          </a:prstGeom>
        </p:spPr>
        <p:txBody>
          <a:bodyPr vert="horz" lIns="91425" tIns="45712" rIns="91425" bIns="4571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51" y="9431603"/>
            <a:ext cx="2945660" cy="498214"/>
          </a:xfrm>
          <a:prstGeom prst="rect">
            <a:avLst/>
          </a:prstGeom>
        </p:spPr>
        <p:txBody>
          <a:bodyPr vert="horz" lIns="91425" tIns="45712" rIns="91425" bIns="45712" rtlCol="0" anchor="b"/>
          <a:lstStyle>
            <a:lvl1pPr algn="r">
              <a:defRPr sz="1200"/>
            </a:lvl1pPr>
          </a:lstStyle>
          <a:p>
            <a:fld id="{E5942D6C-B34E-4C81-932E-8E04BE72FA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965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580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식에서 </a:t>
            </a:r>
            <a:r>
              <a:rPr lang="en-US" altLang="ko-KR" dirty="0" err="1"/>
              <a:t>Pdata</a:t>
            </a:r>
            <a:r>
              <a:rPr lang="ko-KR" altLang="en-US" dirty="0"/>
              <a:t>는 실제 데이터 셋의 확률 분포</a:t>
            </a:r>
            <a:r>
              <a:rPr lang="en-US" altLang="ko-KR" dirty="0"/>
              <a:t>. </a:t>
            </a:r>
            <a:r>
              <a:rPr lang="ko-KR" altLang="en-US" dirty="0" err="1"/>
              <a:t>갠의</a:t>
            </a:r>
            <a:r>
              <a:rPr lang="ko-KR" altLang="en-US" dirty="0"/>
              <a:t> 글로벌 </a:t>
            </a:r>
            <a:r>
              <a:rPr lang="ko-KR" altLang="en-US" dirty="0" err="1"/>
              <a:t>최적값은</a:t>
            </a:r>
            <a:r>
              <a:rPr lang="ko-KR" altLang="en-US" dirty="0"/>
              <a:t> </a:t>
            </a:r>
            <a:r>
              <a:rPr lang="en-US" altLang="ko-KR" dirty="0" err="1"/>
              <a:t>pg</a:t>
            </a:r>
            <a:r>
              <a:rPr lang="en-US" altLang="ko-KR" dirty="0"/>
              <a:t> =p data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말은 생성자에서 생성한 데이터의 확률 분포와 실제 데이터 셋에서 추출한 데이터의 확률 분포가 동일하다는 의미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/>
              <a:t>D(G(z))</a:t>
            </a:r>
            <a:r>
              <a:rPr lang="ko-KR" altLang="en-US" dirty="0"/>
              <a:t>는 랜덤 데이터를 </a:t>
            </a:r>
            <a:r>
              <a:rPr lang="ko-KR" altLang="en-US" dirty="0" err="1"/>
              <a:t>입력받은</a:t>
            </a:r>
            <a:r>
              <a:rPr lang="ko-KR" altLang="en-US" dirty="0"/>
              <a:t> </a:t>
            </a:r>
            <a:r>
              <a:rPr lang="en-US" altLang="ko-KR" dirty="0"/>
              <a:t>G</a:t>
            </a:r>
            <a:r>
              <a:rPr lang="ko-KR" altLang="en-US" dirty="0"/>
              <a:t>가 생성한 데이터를 다시 판별기에 넣어 해당 데이터가 진짜인 확률을 출력한다는 뜻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판별 모형은 다음 식을 최대화하는 것이 목적이다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주어진 데이터가 실제 데이터 셋에서 추출된 경우</a:t>
            </a:r>
            <a:r>
              <a:rPr lang="en-US" altLang="ko-KR" dirty="0"/>
              <a:t>, x=</a:t>
            </a:r>
            <a:r>
              <a:rPr lang="en-US" altLang="ko-KR" dirty="0" err="1"/>
              <a:t>pdata</a:t>
            </a:r>
            <a:r>
              <a:rPr lang="en-US" altLang="ko-KR" dirty="0"/>
              <a:t>(x)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/>
              <a:t>판별기가 해당 데이터를 실제라고 판별할 확률은 </a:t>
            </a:r>
            <a:r>
              <a:rPr lang="en-US" altLang="ko-KR" dirty="0"/>
              <a:t>1</a:t>
            </a:r>
            <a:r>
              <a:rPr lang="ko-KR" altLang="en-US" dirty="0"/>
              <a:t>이 되어야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비용함수에서 </a:t>
            </a:r>
            <a:r>
              <a:rPr lang="en-US" altLang="ko-KR" dirty="0"/>
              <a:t>D(x)=1</a:t>
            </a:r>
            <a:r>
              <a:rPr lang="ko-KR" altLang="en-US" dirty="0"/>
              <a:t>이 되어야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주어진 데이터가 생성 모형에서 생성된 가짜일 경우</a:t>
            </a:r>
            <a:r>
              <a:rPr lang="en-US" altLang="ko-KR" dirty="0"/>
              <a:t>, </a:t>
            </a:r>
            <a:r>
              <a:rPr lang="ko-KR" altLang="en-US" dirty="0"/>
              <a:t>데이터를 판별 모형에 넣었을 때 출력 값은 </a:t>
            </a:r>
            <a:r>
              <a:rPr lang="en-US" altLang="ko-KR" dirty="0"/>
              <a:t>0</a:t>
            </a:r>
            <a:r>
              <a:rPr lang="ko-KR" altLang="en-US" dirty="0"/>
              <a:t>이 되어야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243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생성 모형은 다음과 같은 식을 만족해야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위 식에서</a:t>
            </a:r>
            <a:r>
              <a:rPr lang="en-US" altLang="ko-KR" dirty="0"/>
              <a:t>, </a:t>
            </a:r>
            <a:r>
              <a:rPr lang="ko-KR" altLang="en-US" dirty="0"/>
              <a:t>앞 쪽 항은 생성 모형과 관련이 없으므로</a:t>
            </a:r>
            <a:r>
              <a:rPr lang="en-US" altLang="ko-KR" dirty="0"/>
              <a:t>, </a:t>
            </a:r>
            <a:r>
              <a:rPr lang="ko-KR" altLang="en-US" dirty="0"/>
              <a:t>비용 함수는 다음과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생성 모형의 목적은 판별 모형을 속이는 것</a:t>
            </a:r>
            <a:r>
              <a:rPr lang="en-US" altLang="ko-KR" dirty="0"/>
              <a:t>. </a:t>
            </a:r>
            <a:r>
              <a:rPr lang="ko-KR" altLang="en-US" dirty="0"/>
              <a:t>따라서 생성 모형을 통해 만든 가짜 데이터를 </a:t>
            </a:r>
            <a:r>
              <a:rPr lang="en-US" altLang="ko-KR" dirty="0"/>
              <a:t>D</a:t>
            </a:r>
            <a:r>
              <a:rPr lang="ko-KR" altLang="en-US" dirty="0"/>
              <a:t>에 넣으면 판별 값이 </a:t>
            </a:r>
            <a:r>
              <a:rPr lang="en-US" altLang="ko-KR" dirty="0"/>
              <a:t>1</a:t>
            </a:r>
            <a:r>
              <a:rPr lang="ko-KR" altLang="en-US" dirty="0"/>
              <a:t>이 되어야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74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702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6500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6691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918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979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158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생성 모델은 거시적으로 다음과 같이 정의할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확률 모델</a:t>
            </a:r>
            <a:r>
              <a:rPr lang="en-US" altLang="ko-KR" dirty="0"/>
              <a:t>(probabilistic model)</a:t>
            </a:r>
            <a:r>
              <a:rPr lang="ko-KR" altLang="en-US" dirty="0"/>
              <a:t>의 관점으로 보면 생성 모델은 데이터셋을 생성하는 방법을 기술한 것</a:t>
            </a:r>
            <a:r>
              <a:rPr lang="en-US" altLang="ko-KR" dirty="0"/>
              <a:t>. </a:t>
            </a:r>
            <a:r>
              <a:rPr lang="ko-KR" altLang="en-US" dirty="0"/>
              <a:t>이 모델에서 </a:t>
            </a:r>
            <a:r>
              <a:rPr lang="ko-KR" altLang="en-US" dirty="0" err="1"/>
              <a:t>샘플링하면</a:t>
            </a:r>
            <a:r>
              <a:rPr lang="ko-KR" altLang="en-US" dirty="0"/>
              <a:t> 새로운 데이터 생성 가능</a:t>
            </a:r>
          </a:p>
          <a:p>
            <a:endParaRPr lang="ko-KR" altLang="en-US" dirty="0"/>
          </a:p>
          <a:p>
            <a:r>
              <a:rPr lang="ko-KR" altLang="en-US" dirty="0"/>
              <a:t>말 이미지로 이루어진 데이터셋이 있다고 가정하자</a:t>
            </a:r>
            <a:r>
              <a:rPr lang="en-US" altLang="ko-KR" dirty="0"/>
              <a:t>. </a:t>
            </a:r>
            <a:r>
              <a:rPr lang="ko-KR" altLang="en-US" dirty="0"/>
              <a:t>이 데이터셋에는 없지만 진짜 말처럼 보이는 새로운 이미지를 생성하는 모델을 만들고 싶다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모델은 말의 외관을 결정하는 일반적인 규칙을 학습해야 한다</a:t>
            </a:r>
            <a:r>
              <a:rPr lang="en-US" altLang="ko-KR" dirty="0"/>
              <a:t>. </a:t>
            </a:r>
            <a:r>
              <a:rPr lang="ko-KR" altLang="en-US" dirty="0"/>
              <a:t>이것이 생성 모델링을 통해 풀 수 있는 문제의 종류이다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그림은 일반적인 생성 모델링의 과정 요약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ko-KR" altLang="en-US" dirty="0"/>
              <a:t>먼저 생성하려는 개체의 샘플을 많이 가진 데이터셋이 필요</a:t>
            </a:r>
            <a:r>
              <a:rPr lang="en-US" altLang="ko-KR" dirty="0"/>
              <a:t>. </a:t>
            </a:r>
            <a:r>
              <a:rPr lang="ko-KR" altLang="en-US" dirty="0"/>
              <a:t>이를 </a:t>
            </a:r>
            <a:r>
              <a:rPr lang="en-US" altLang="ko-KR" dirty="0"/>
              <a:t>'</a:t>
            </a:r>
            <a:r>
              <a:rPr lang="ko-KR" altLang="en-US" dirty="0"/>
              <a:t>훈련 데이터</a:t>
            </a:r>
            <a:r>
              <a:rPr lang="en-US" altLang="ko-KR" dirty="0"/>
              <a:t>'</a:t>
            </a:r>
            <a:r>
              <a:rPr lang="ko-KR" altLang="en-US" dirty="0"/>
              <a:t>라고 하고</a:t>
            </a:r>
            <a:r>
              <a:rPr lang="en-US" altLang="ko-KR" dirty="0"/>
              <a:t>, </a:t>
            </a:r>
            <a:r>
              <a:rPr lang="ko-KR" altLang="en-US" dirty="0"/>
              <a:t>데이터 포인트 하나를 </a:t>
            </a:r>
            <a:r>
              <a:rPr lang="en-US" altLang="ko-KR" dirty="0"/>
              <a:t>'sample'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샘플은 특성 </a:t>
            </a:r>
            <a:r>
              <a:rPr lang="en-US" altLang="ko-KR" dirty="0"/>
              <a:t>(feature)</a:t>
            </a:r>
            <a:r>
              <a:rPr lang="ko-KR" altLang="en-US" dirty="0"/>
              <a:t>로 이루어진다</a:t>
            </a:r>
            <a:r>
              <a:rPr lang="en-US" altLang="ko-KR" dirty="0"/>
              <a:t>. </a:t>
            </a:r>
            <a:r>
              <a:rPr lang="ko-KR" altLang="en-US" dirty="0"/>
              <a:t>이미지 생성 문제일 경우 특성은 일반적으로 개별 </a:t>
            </a:r>
            <a:r>
              <a:rPr lang="ko-KR" altLang="en-US" dirty="0" err="1"/>
              <a:t>픽셀값</a:t>
            </a:r>
            <a:r>
              <a:rPr lang="en-US" altLang="ko-KR" dirty="0"/>
              <a:t>. </a:t>
            </a:r>
            <a:r>
              <a:rPr lang="ko-KR" altLang="en-US" dirty="0"/>
              <a:t>목표는 일련의 새로운 특성을 생성할 수 있는 모델을</a:t>
            </a:r>
          </a:p>
          <a:p>
            <a:r>
              <a:rPr lang="ko-KR" altLang="en-US" dirty="0"/>
              <a:t>만드는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모델은 원본 데이터와 동일한 규칙으로 생성된 것처럼 보이는 특성을 만든다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생성 모델은 또한 결정적</a:t>
            </a:r>
            <a:r>
              <a:rPr lang="en-US" altLang="ko-KR" dirty="0"/>
              <a:t>(deterministic)</a:t>
            </a:r>
            <a:r>
              <a:rPr lang="ko-KR" altLang="en-US" dirty="0"/>
              <a:t>이 아니고 확률적</a:t>
            </a:r>
            <a:r>
              <a:rPr lang="en-US" altLang="ko-KR" dirty="0"/>
              <a:t>(probabilistic)</a:t>
            </a:r>
            <a:r>
              <a:rPr lang="ko-KR" altLang="en-US" dirty="0"/>
              <a:t>이어야 한다</a:t>
            </a:r>
            <a:r>
              <a:rPr lang="en-US" altLang="ko-KR" dirty="0"/>
              <a:t>. </a:t>
            </a:r>
            <a:r>
              <a:rPr lang="ko-KR" altLang="en-US" dirty="0"/>
              <a:t>모델이 데이터셋에 있는 모든 픽셀의 평균 값을 구하는 것처럼</a:t>
            </a:r>
          </a:p>
          <a:p>
            <a:r>
              <a:rPr lang="ko-KR" altLang="en-US" dirty="0"/>
              <a:t>고정된 계산만 수행한다면 매번 동일한 값을 출력하기 때문에 생성 모델이 아니다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모델은 생성되는 개별 샘플에 영향을 미칠 수 있는 확률적</a:t>
            </a:r>
            <a:r>
              <a:rPr lang="en-US" altLang="ko-KR" dirty="0"/>
              <a:t>(</a:t>
            </a:r>
            <a:r>
              <a:rPr lang="ko-KR" altLang="en-US" dirty="0" err="1"/>
              <a:t>랜덤한</a:t>
            </a:r>
            <a:r>
              <a:rPr lang="en-US" altLang="ko-KR" dirty="0"/>
              <a:t>) </a:t>
            </a:r>
            <a:r>
              <a:rPr lang="ko-KR" altLang="en-US" dirty="0"/>
              <a:t>요소를 포함해야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요약하자면</a:t>
            </a:r>
            <a:r>
              <a:rPr lang="en-US" altLang="ko-KR" dirty="0"/>
              <a:t>, </a:t>
            </a:r>
            <a:r>
              <a:rPr lang="ko-KR" altLang="en-US" dirty="0"/>
              <a:t>어떤 이미지는 훈련 데이터셋에 있을 것 같고</a:t>
            </a:r>
            <a:r>
              <a:rPr lang="en-US" altLang="ko-KR" dirty="0"/>
              <a:t>, </a:t>
            </a:r>
            <a:r>
              <a:rPr lang="ko-KR" altLang="en-US" dirty="0"/>
              <a:t>다른 이미지는 그렇지 않은 이유를 설명할 수 있는 알려지지 않은 확률 분포가 있다고 가정하자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해야 할 일은 가능한 이 분포를 가깝게 흉내 내는 모델을 만드는 것</a:t>
            </a:r>
            <a:r>
              <a:rPr lang="en-US" altLang="ko-KR" dirty="0"/>
              <a:t>. </a:t>
            </a:r>
            <a:r>
              <a:rPr lang="ko-KR" altLang="en-US" dirty="0"/>
              <a:t>그 다음</a:t>
            </a:r>
            <a:r>
              <a:rPr lang="en-US" altLang="ko-KR" dirty="0"/>
              <a:t>, </a:t>
            </a:r>
            <a:r>
              <a:rPr lang="ko-KR" altLang="en-US" dirty="0"/>
              <a:t>이 분포에서 </a:t>
            </a:r>
            <a:r>
              <a:rPr lang="ko-KR" altLang="en-US" dirty="0" err="1"/>
              <a:t>샘플링하여</a:t>
            </a:r>
            <a:r>
              <a:rPr lang="ko-KR" altLang="en-US" dirty="0"/>
              <a:t> 원본 훈련 세트</a:t>
            </a:r>
            <a:r>
              <a:rPr lang="en-US" altLang="ko-KR" dirty="0"/>
              <a:t>(</a:t>
            </a:r>
            <a:r>
              <a:rPr lang="ko-KR" altLang="en-US" dirty="0"/>
              <a:t>트레이닝 셋</a:t>
            </a:r>
            <a:r>
              <a:rPr lang="en-US" altLang="ko-KR" dirty="0"/>
              <a:t>)</a:t>
            </a:r>
            <a:r>
              <a:rPr lang="ko-KR" altLang="en-US" dirty="0"/>
              <a:t>에 있을 것 같은 새롭고</a:t>
            </a:r>
          </a:p>
          <a:p>
            <a:r>
              <a:rPr lang="ko-KR" altLang="en-US" dirty="0"/>
              <a:t>완전히 다른 샘플을 생성한다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083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반 고흐가 그린 것과 다른 화가가 그린 것으로 이루어진 데이터셋을 가지고 있다고 가정해보자</a:t>
            </a:r>
            <a:r>
              <a:rPr lang="en-US" altLang="ko-KR" dirty="0"/>
              <a:t>. </a:t>
            </a:r>
            <a:r>
              <a:rPr lang="ko-KR" altLang="en-US" dirty="0"/>
              <a:t>데이터가 충분히 많다면 어떤 그림이 반 고흐가</a:t>
            </a:r>
          </a:p>
          <a:p>
            <a:r>
              <a:rPr lang="ko-KR" altLang="en-US" dirty="0"/>
              <a:t>그린 것인지 예측하는 판별 모델을 훈련할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모델은 반 고흐가 그린 그림임을 나타내는 특정 색깔</a:t>
            </a:r>
            <a:r>
              <a:rPr lang="en-US" altLang="ko-KR" dirty="0"/>
              <a:t>, </a:t>
            </a:r>
            <a:r>
              <a:rPr lang="ko-KR" altLang="en-US" dirty="0"/>
              <a:t>형태</a:t>
            </a:r>
            <a:r>
              <a:rPr lang="en-US" altLang="ko-KR" dirty="0"/>
              <a:t>, </a:t>
            </a:r>
            <a:r>
              <a:rPr lang="ko-KR" altLang="en-US" dirty="0"/>
              <a:t>질감을 학습한다</a:t>
            </a:r>
            <a:r>
              <a:rPr lang="en-US" altLang="ko-KR" dirty="0"/>
              <a:t>. </a:t>
            </a:r>
            <a:r>
              <a:rPr lang="ko-KR" altLang="en-US" dirty="0"/>
              <a:t>이런 특성을 바탕으로 모델은 그림의 예측 지수를 높인다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주요한 한 가지 차이점은 판별 모델링을 수행할 때는 훈련 데이터의 각 샘플이 레이블을 가져야 한다는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레이블된</a:t>
            </a:r>
            <a:r>
              <a:rPr lang="ko-KR" altLang="en-US" dirty="0"/>
              <a:t> 데이터셋을 사용해 입력과 출력을 매핑하는 함수를 학습 한다고 말함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636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판별 모델링은 샘플 </a:t>
            </a:r>
            <a:r>
              <a:rPr lang="en-US" altLang="ko-KR" dirty="0"/>
              <a:t>x</a:t>
            </a:r>
            <a:r>
              <a:rPr lang="ko-KR" altLang="en-US" dirty="0"/>
              <a:t>가 범주</a:t>
            </a:r>
            <a:r>
              <a:rPr lang="en-US" altLang="ko-KR" dirty="0"/>
              <a:t>y</a:t>
            </a:r>
            <a:r>
              <a:rPr lang="ko-KR" altLang="en-US" dirty="0"/>
              <a:t>에 속할 확률을 추정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생성 모델링은 샘플의 레이블보다</a:t>
            </a:r>
            <a:r>
              <a:rPr lang="en-US" altLang="ko-KR" dirty="0"/>
              <a:t>, </a:t>
            </a:r>
            <a:r>
              <a:rPr lang="ko-KR" altLang="en-US" dirty="0"/>
              <a:t>샘플을 발견할 확률을 추정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78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생성자는 </a:t>
            </a:r>
            <a:r>
              <a:rPr lang="ko-KR" altLang="en-US" dirty="0" err="1"/>
              <a:t>랜덤한</a:t>
            </a:r>
            <a:r>
              <a:rPr lang="ko-KR" altLang="en-US" dirty="0"/>
              <a:t> 노이즈를 원본 데이터셋에서 샘플링한 것처럼 보이는 샘플로 변환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판별자는 원본 데이터 셋에서 추출한 샘플인지</a:t>
            </a:r>
            <a:r>
              <a:rPr lang="en-US" altLang="ko-KR" dirty="0"/>
              <a:t>, </a:t>
            </a:r>
            <a:r>
              <a:rPr lang="ko-KR" altLang="en-US" dirty="0"/>
              <a:t>생성자가 만든 가짜인지를 구별</a:t>
            </a:r>
          </a:p>
          <a:p>
            <a:endParaRPr lang="ko-KR" altLang="en-US" dirty="0"/>
          </a:p>
          <a:p>
            <a:r>
              <a:rPr lang="ko-KR" altLang="en-US" dirty="0"/>
              <a:t>처음에 생성자는 노이즈 투성이인 이미지를 출력</a:t>
            </a:r>
            <a:r>
              <a:rPr lang="en-US" altLang="ko-KR" dirty="0"/>
              <a:t>, </a:t>
            </a:r>
            <a:r>
              <a:rPr lang="ko-KR" altLang="en-US" dirty="0"/>
              <a:t>판별자는 무작위로 예측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GAN</a:t>
            </a:r>
            <a:r>
              <a:rPr lang="ko-KR" altLang="en-US" dirty="0"/>
              <a:t>의 핵심은 두 네트워크를 어떻게 교대로 훈련하는가에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44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원본 논문에 나와있는 </a:t>
            </a:r>
            <a:r>
              <a:rPr lang="en-US" altLang="ko-KR" dirty="0"/>
              <a:t>GAN</a:t>
            </a:r>
            <a:r>
              <a:rPr lang="ko-KR" altLang="en-US" dirty="0"/>
              <a:t>의 목적 함수는 다음과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en-US" altLang="ko-KR" dirty="0"/>
              <a:t>V</a:t>
            </a:r>
            <a:r>
              <a:rPr lang="ko-KR" altLang="en-US" dirty="0"/>
              <a:t>는 가치함수라고 부른다</a:t>
            </a:r>
            <a:r>
              <a:rPr lang="en-US" altLang="ko-KR" dirty="0"/>
              <a:t>. </a:t>
            </a:r>
            <a:r>
              <a:rPr lang="ko-KR" altLang="en-US" dirty="0" err="1"/>
              <a:t>판별자</a:t>
            </a:r>
            <a:r>
              <a:rPr lang="ko-KR" altLang="en-US" dirty="0"/>
              <a:t> </a:t>
            </a:r>
            <a:r>
              <a:rPr lang="en-US" altLang="ko-KR" dirty="0"/>
              <a:t>D</a:t>
            </a:r>
            <a:r>
              <a:rPr lang="ko-KR" altLang="en-US" dirty="0"/>
              <a:t>에 대해 값을 최대화하고</a:t>
            </a:r>
            <a:r>
              <a:rPr lang="en-US" altLang="ko-KR" dirty="0"/>
              <a:t>, </a:t>
            </a:r>
            <a:r>
              <a:rPr lang="ko-KR" altLang="en-US" dirty="0"/>
              <a:t>생성자 </a:t>
            </a:r>
            <a:r>
              <a:rPr lang="en-US" altLang="ko-KR" dirty="0"/>
              <a:t>G</a:t>
            </a:r>
            <a:r>
              <a:rPr lang="ko-KR" altLang="en-US" dirty="0"/>
              <a:t>에 대해서는 이 값을 최소화 </a:t>
            </a:r>
            <a:r>
              <a:rPr lang="ko-KR" altLang="en-US" dirty="0" err="1"/>
              <a:t>해야한다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민 맥스 게임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D(x)</a:t>
            </a:r>
            <a:r>
              <a:rPr lang="ko-KR" altLang="en-US" dirty="0"/>
              <a:t>는 입력 샘플 </a:t>
            </a:r>
            <a:r>
              <a:rPr lang="en-US" altLang="ko-KR" dirty="0"/>
              <a:t>x</a:t>
            </a:r>
            <a:r>
              <a:rPr lang="ko-KR" altLang="en-US" dirty="0"/>
              <a:t>가 진짜인지 가짜</a:t>
            </a:r>
            <a:r>
              <a:rPr lang="en-US" altLang="ko-KR" dirty="0"/>
              <a:t>(</a:t>
            </a:r>
            <a:r>
              <a:rPr lang="ko-KR" altLang="en-US" dirty="0"/>
              <a:t>생성된 것인지</a:t>
            </a:r>
            <a:r>
              <a:rPr lang="en-US" altLang="ko-KR" dirty="0"/>
              <a:t>) </a:t>
            </a:r>
            <a:r>
              <a:rPr lang="ko-KR" altLang="en-US" dirty="0"/>
              <a:t>나타내는 확률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첫 번째 항은 데이터 분포</a:t>
            </a:r>
            <a:r>
              <a:rPr lang="en-US" altLang="ko-KR" dirty="0"/>
              <a:t>(</a:t>
            </a:r>
            <a:r>
              <a:rPr lang="ko-KR" altLang="en-US" dirty="0"/>
              <a:t>진짜 샘플 분포</a:t>
            </a:r>
            <a:r>
              <a:rPr lang="en-US" altLang="ko-KR" dirty="0"/>
              <a:t>)</a:t>
            </a:r>
            <a:r>
              <a:rPr lang="ko-KR" altLang="en-US" dirty="0"/>
              <a:t>에서 온 샘플에 대한 대괄호 안에 있는 식의 </a:t>
            </a:r>
            <a:r>
              <a:rPr lang="ko-KR" altLang="en-US" dirty="0" err="1"/>
              <a:t>기댓값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 번째 항은 입력 벡터 </a:t>
            </a:r>
            <a:r>
              <a:rPr lang="en-US" altLang="ko-KR" dirty="0"/>
              <a:t>z</a:t>
            </a:r>
            <a:r>
              <a:rPr lang="ko-KR" altLang="en-US" dirty="0"/>
              <a:t>에 대한 대괄호 안에 있는 식의 </a:t>
            </a:r>
            <a:r>
              <a:rPr lang="ko-KR" altLang="en-US" dirty="0" err="1"/>
              <a:t>기댓값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</a:t>
            </a:r>
            <a:r>
              <a:rPr lang="ko-KR" altLang="en-US" dirty="0"/>
              <a:t>의 입장에서 가치 함수의 이상적인 결과는 </a:t>
            </a:r>
            <a:r>
              <a:rPr lang="en-US" altLang="ko-KR" dirty="0"/>
              <a:t>D</a:t>
            </a:r>
            <a:r>
              <a:rPr lang="ko-KR" altLang="en-US" dirty="0"/>
              <a:t>가 매우 뛰어난 성능으로 판별을 잘 해낸다고 했을 때</a:t>
            </a:r>
            <a:r>
              <a:rPr lang="en-US" altLang="ko-KR" dirty="0"/>
              <a:t>, D</a:t>
            </a:r>
            <a:r>
              <a:rPr lang="ko-KR" altLang="en-US" dirty="0"/>
              <a:t>가 판별하려는 데이터가 실제 데이터에서 온 샘플일 경우</a:t>
            </a:r>
          </a:p>
          <a:p>
            <a:r>
              <a:rPr lang="en-US" altLang="ko-KR" dirty="0"/>
              <a:t>D(x)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이 되어 첫째 항은 </a:t>
            </a:r>
            <a:r>
              <a:rPr lang="en-US" altLang="ko-KR" dirty="0"/>
              <a:t>0</a:t>
            </a:r>
            <a:r>
              <a:rPr lang="ko-KR" altLang="en-US" dirty="0"/>
              <a:t>이 되어 사라지고</a:t>
            </a:r>
            <a:r>
              <a:rPr lang="en-US" altLang="ko-KR" dirty="0"/>
              <a:t>, G(z)</a:t>
            </a:r>
            <a:r>
              <a:rPr lang="ko-KR" altLang="en-US" dirty="0"/>
              <a:t>가 생성해낸 가짜 이미지를 구별할 수 있으므로</a:t>
            </a:r>
            <a:r>
              <a:rPr lang="en-US" altLang="ko-KR" dirty="0"/>
              <a:t>, D(G(z))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이 되어 두 번째 항은 </a:t>
            </a:r>
          </a:p>
          <a:p>
            <a:r>
              <a:rPr lang="en-US" altLang="ko-KR" dirty="0"/>
              <a:t>log(1-0)=log1=0</a:t>
            </a:r>
            <a:r>
              <a:rPr lang="ko-KR" altLang="en-US" dirty="0"/>
              <a:t>이 되어 </a:t>
            </a:r>
            <a:r>
              <a:rPr lang="ko-KR" altLang="en-US" dirty="0" err="1"/>
              <a:t>전체식</a:t>
            </a:r>
            <a:r>
              <a:rPr lang="ko-KR" altLang="en-US" dirty="0"/>
              <a:t> </a:t>
            </a:r>
            <a:r>
              <a:rPr lang="en-US" altLang="ko-KR" dirty="0"/>
              <a:t>V=0</a:t>
            </a:r>
            <a:r>
              <a:rPr lang="ko-KR" altLang="en-US" dirty="0"/>
              <a:t>이 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D</a:t>
            </a:r>
            <a:r>
              <a:rPr lang="ko-KR" altLang="en-US" dirty="0"/>
              <a:t>의 입장에서 얻을 수 있는 이상적인 결과</a:t>
            </a:r>
            <a:r>
              <a:rPr lang="en-US" altLang="ko-KR" dirty="0"/>
              <a:t>, '</a:t>
            </a:r>
            <a:r>
              <a:rPr lang="ko-KR" altLang="en-US" dirty="0"/>
              <a:t>최댓값</a:t>
            </a:r>
            <a:r>
              <a:rPr lang="en-US" altLang="ko-KR" dirty="0"/>
              <a:t>'</a:t>
            </a:r>
            <a:r>
              <a:rPr lang="ko-KR" altLang="en-US" dirty="0"/>
              <a:t>은 </a:t>
            </a:r>
            <a:r>
              <a:rPr lang="en-US" altLang="ko-KR" dirty="0"/>
              <a:t>0</a:t>
            </a:r>
            <a:r>
              <a:rPr lang="ko-KR" altLang="en-US" dirty="0"/>
              <a:t>임을 알 </a:t>
            </a:r>
            <a:r>
              <a:rPr lang="ko-KR" altLang="en-US" dirty="0" err="1"/>
              <a:t>수있다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</a:t>
            </a:r>
            <a:r>
              <a:rPr lang="ko-KR" altLang="en-US" dirty="0"/>
              <a:t>의 입장에서 </a:t>
            </a:r>
            <a:r>
              <a:rPr lang="en-US" altLang="ko-KR" dirty="0"/>
              <a:t>V</a:t>
            </a:r>
            <a:r>
              <a:rPr lang="ko-KR" altLang="en-US" dirty="0"/>
              <a:t>의 이상적인 결과는 </a:t>
            </a:r>
            <a:r>
              <a:rPr lang="en-US" altLang="ko-KR" dirty="0"/>
              <a:t>G</a:t>
            </a:r>
            <a:r>
              <a:rPr lang="ko-KR" altLang="en-US" dirty="0"/>
              <a:t>가 </a:t>
            </a:r>
            <a:r>
              <a:rPr lang="en-US" altLang="ko-KR" dirty="0"/>
              <a:t>D</a:t>
            </a:r>
            <a:r>
              <a:rPr lang="ko-KR" altLang="en-US" dirty="0"/>
              <a:t>가 구별 </a:t>
            </a:r>
            <a:r>
              <a:rPr lang="ko-KR" altLang="en-US" dirty="0" err="1"/>
              <a:t>못할만큼</a:t>
            </a:r>
            <a:r>
              <a:rPr lang="ko-KR" altLang="en-US" dirty="0"/>
              <a:t> 진짜와 같은 데이터를 잘 생성한다고 할 때</a:t>
            </a:r>
            <a:r>
              <a:rPr lang="en-US" altLang="ko-KR" dirty="0"/>
              <a:t>, </a:t>
            </a:r>
            <a:r>
              <a:rPr lang="ko-KR" altLang="en-US" dirty="0"/>
              <a:t>첫 째 항은 </a:t>
            </a:r>
            <a:r>
              <a:rPr lang="en-US" altLang="ko-KR" dirty="0"/>
              <a:t>D</a:t>
            </a:r>
            <a:r>
              <a:rPr lang="ko-KR" altLang="en-US" dirty="0"/>
              <a:t>가 구별해내는 것에 대한 항</a:t>
            </a:r>
          </a:p>
          <a:p>
            <a:r>
              <a:rPr lang="ko-KR" altLang="en-US" dirty="0"/>
              <a:t>이므로 </a:t>
            </a:r>
            <a:r>
              <a:rPr lang="en-US" altLang="ko-KR" dirty="0"/>
              <a:t>G</a:t>
            </a:r>
            <a:r>
              <a:rPr lang="ko-KR" altLang="en-US" dirty="0"/>
              <a:t>의 성능과 상관없어 패스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두번째 항에서 </a:t>
            </a:r>
            <a:r>
              <a:rPr lang="en-US" altLang="ko-KR" dirty="0"/>
              <a:t>G</a:t>
            </a:r>
            <a:r>
              <a:rPr lang="ko-KR" altLang="en-US" dirty="0"/>
              <a:t>가 생성해낸 데이터가 </a:t>
            </a:r>
            <a:r>
              <a:rPr lang="en-US" altLang="ko-KR" dirty="0"/>
              <a:t>D</a:t>
            </a:r>
            <a:r>
              <a:rPr lang="ko-KR" altLang="en-US" dirty="0"/>
              <a:t>를 속일 수 있는 성능이라 가정했으므로</a:t>
            </a:r>
            <a:r>
              <a:rPr lang="en-US" altLang="ko-KR" dirty="0"/>
              <a:t>, D</a:t>
            </a:r>
            <a:r>
              <a:rPr lang="ko-KR" altLang="en-US" dirty="0"/>
              <a:t>가 </a:t>
            </a:r>
            <a:r>
              <a:rPr lang="en-US" altLang="ko-KR" dirty="0"/>
              <a:t>G</a:t>
            </a:r>
            <a:r>
              <a:rPr lang="ko-KR" altLang="en-US" dirty="0"/>
              <a:t>가 생성해낸 이미지를 가짜라고 인식 못하고 진짜라고 결정한다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그러므로 </a:t>
            </a:r>
            <a:r>
              <a:rPr lang="en-US" altLang="ko-KR" dirty="0"/>
              <a:t>D(G(Z))=1</a:t>
            </a:r>
            <a:r>
              <a:rPr lang="ko-KR" altLang="en-US" dirty="0"/>
              <a:t>이 되고</a:t>
            </a:r>
            <a:r>
              <a:rPr lang="en-US" altLang="ko-KR" dirty="0"/>
              <a:t>, log(1-1)=log0=-</a:t>
            </a:r>
            <a:r>
              <a:rPr lang="ko-KR" altLang="en-US" dirty="0"/>
              <a:t>무한대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 </a:t>
            </a:r>
            <a:r>
              <a:rPr lang="en-US" altLang="ko-KR" dirty="0"/>
              <a:t>G</a:t>
            </a:r>
            <a:r>
              <a:rPr lang="ko-KR" altLang="en-US" dirty="0"/>
              <a:t>의 입장에서 얻을 수 있는 이상적인 결과</a:t>
            </a:r>
            <a:r>
              <a:rPr lang="en-US" altLang="ko-KR" dirty="0"/>
              <a:t>, </a:t>
            </a:r>
            <a:r>
              <a:rPr lang="ko-KR" altLang="en-US" dirty="0"/>
              <a:t>최솟값은 마이너스 무한대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다시말해</a:t>
            </a:r>
            <a:r>
              <a:rPr lang="en-US" altLang="ko-KR" dirty="0"/>
              <a:t>, D</a:t>
            </a:r>
            <a:r>
              <a:rPr lang="ko-KR" altLang="en-US" dirty="0"/>
              <a:t>는 </a:t>
            </a:r>
            <a:r>
              <a:rPr lang="en-US" altLang="ko-KR" dirty="0"/>
              <a:t>training data</a:t>
            </a:r>
            <a:r>
              <a:rPr lang="ko-KR" altLang="en-US" dirty="0"/>
              <a:t>의 </a:t>
            </a:r>
            <a:r>
              <a:rPr lang="en-US" altLang="ko-KR" dirty="0"/>
              <a:t>sample</a:t>
            </a:r>
            <a:r>
              <a:rPr lang="ko-KR" altLang="en-US" dirty="0"/>
              <a:t>과 </a:t>
            </a:r>
            <a:r>
              <a:rPr lang="en-US" altLang="ko-KR" dirty="0"/>
              <a:t>G</a:t>
            </a:r>
            <a:r>
              <a:rPr lang="ko-KR" altLang="en-US" dirty="0"/>
              <a:t>의 </a:t>
            </a:r>
            <a:r>
              <a:rPr lang="en-US" altLang="ko-KR" dirty="0" err="1"/>
              <a:t>sampl</a:t>
            </a:r>
            <a:r>
              <a:rPr lang="ko-KR" altLang="en-US" dirty="0"/>
              <a:t>에 진짜인지 가짜인지 올바른 라벨을 지정할 확률을 최대화하기 위해 학습하고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G</a:t>
            </a:r>
            <a:r>
              <a:rPr lang="ko-KR" altLang="en-US" dirty="0"/>
              <a:t>는 </a:t>
            </a:r>
            <a:r>
              <a:rPr lang="en-US" altLang="ko-KR" dirty="0"/>
              <a:t>log(1-D(G(z))</a:t>
            </a:r>
            <a:r>
              <a:rPr lang="ko-KR" altLang="en-US" dirty="0"/>
              <a:t>를 최소화</a:t>
            </a:r>
            <a:r>
              <a:rPr lang="en-US" altLang="ko-KR" dirty="0"/>
              <a:t>(D(G(z))</a:t>
            </a:r>
            <a:r>
              <a:rPr lang="ko-KR" altLang="en-US" dirty="0"/>
              <a:t>를 최대화</a:t>
            </a:r>
            <a:r>
              <a:rPr lang="en-US" altLang="ko-KR" dirty="0"/>
              <a:t>)</a:t>
            </a:r>
            <a:r>
              <a:rPr lang="ko-KR" altLang="en-US" dirty="0"/>
              <a:t>하기 위해 학습되는 것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D</a:t>
            </a:r>
            <a:r>
              <a:rPr lang="ko-KR" altLang="en-US" dirty="0"/>
              <a:t>입장에서는 </a:t>
            </a:r>
            <a:r>
              <a:rPr lang="en-US" altLang="ko-KR" dirty="0"/>
              <a:t>V(D,G)</a:t>
            </a:r>
            <a:r>
              <a:rPr lang="ko-KR" altLang="en-US" dirty="0"/>
              <a:t>를 </a:t>
            </a:r>
            <a:r>
              <a:rPr lang="ko-KR" altLang="en-US" dirty="0" err="1"/>
              <a:t>최대화시키려고</a:t>
            </a:r>
            <a:r>
              <a:rPr lang="en-US" altLang="ko-KR" dirty="0"/>
              <a:t>, G</a:t>
            </a:r>
            <a:r>
              <a:rPr lang="ko-KR" altLang="en-US" dirty="0"/>
              <a:t>입장에서는 </a:t>
            </a:r>
            <a:r>
              <a:rPr lang="en-US" altLang="ko-KR" dirty="0"/>
              <a:t>V(D,G)</a:t>
            </a:r>
            <a:r>
              <a:rPr lang="ko-KR" altLang="en-US" dirty="0"/>
              <a:t>를 </a:t>
            </a:r>
            <a:r>
              <a:rPr lang="ko-KR" altLang="en-US" dirty="0" err="1"/>
              <a:t>최소화시키려고</a:t>
            </a:r>
            <a:r>
              <a:rPr lang="ko-KR" altLang="en-US" dirty="0"/>
              <a:t> 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논문에서는 </a:t>
            </a:r>
            <a:r>
              <a:rPr lang="en-US" altLang="ko-KR" dirty="0"/>
              <a:t>D</a:t>
            </a:r>
            <a:r>
              <a:rPr lang="ko-KR" altLang="en-US" dirty="0"/>
              <a:t>와 </a:t>
            </a:r>
            <a:r>
              <a:rPr lang="en-US" altLang="ko-KR" dirty="0"/>
              <a:t>G</a:t>
            </a:r>
            <a:r>
              <a:rPr lang="ko-KR" altLang="en-US" dirty="0"/>
              <a:t>를 </a:t>
            </a:r>
            <a:r>
              <a:rPr lang="en-US" altLang="ko-KR" dirty="0"/>
              <a:t>V(G,D)</a:t>
            </a:r>
            <a:r>
              <a:rPr lang="ko-KR" altLang="en-US" dirty="0"/>
              <a:t>를 갖는 </a:t>
            </a:r>
            <a:r>
              <a:rPr lang="en-US" altLang="ko-KR" dirty="0"/>
              <a:t>two-player minmax game</a:t>
            </a:r>
            <a:r>
              <a:rPr lang="ko-KR" altLang="en-US" dirty="0"/>
              <a:t>으로 표현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019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진짜 혹은 가짜를 분류하는 이진 분류 모형을 사용하므로 이진 크로스 엔트로피 함수를 손실함수로 사용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실제 데이터 셋에서 추출된 데이터를 판별하는 경우</a:t>
            </a:r>
            <a:r>
              <a:rPr lang="en-US" altLang="ko-KR" dirty="0"/>
              <a:t>, </a:t>
            </a:r>
            <a:r>
              <a:rPr lang="ko-KR" altLang="en-US" dirty="0"/>
              <a:t>실제 데이터셋에서 추출한 데이터 포인트</a:t>
            </a:r>
            <a:r>
              <a:rPr lang="en-US" altLang="ko-KR" dirty="0"/>
              <a:t>x</a:t>
            </a:r>
            <a:r>
              <a:rPr lang="ko-KR" altLang="en-US" dirty="0"/>
              <a:t>를 </a:t>
            </a:r>
            <a:r>
              <a:rPr lang="en-US" altLang="ko-KR" dirty="0"/>
              <a:t>D</a:t>
            </a:r>
            <a:r>
              <a:rPr lang="ko-KR" altLang="en-US" dirty="0"/>
              <a:t>에 넣고 판별한 결과값</a:t>
            </a:r>
            <a:r>
              <a:rPr lang="en-US" altLang="ko-KR" dirty="0"/>
              <a:t>, D(x).</a:t>
            </a:r>
          </a:p>
          <a:p>
            <a:endParaRPr lang="en-US" altLang="ko-KR" dirty="0"/>
          </a:p>
          <a:p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데이터 포인트는 실제 데이터 셋에서 추출 </a:t>
            </a:r>
            <a:r>
              <a:rPr lang="en-US" altLang="ko-KR" dirty="0"/>
              <a:t>-&gt; </a:t>
            </a:r>
            <a:r>
              <a:rPr lang="ko-KR" altLang="en-US" dirty="0" err="1"/>
              <a:t>라벨링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</a:p>
          <a:p>
            <a:endParaRPr lang="en-US" altLang="ko-KR" dirty="0"/>
          </a:p>
          <a:p>
            <a:r>
              <a:rPr lang="ko-KR" altLang="en-US" dirty="0"/>
              <a:t>따라서 판별 모형의 손실 함수는 다음과 같다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 데이터 셋에서 추출한 데이터 포인트의 손실 함수는 </a:t>
            </a:r>
            <a:r>
              <a:rPr lang="en-US" altLang="ko-KR" dirty="0" err="1"/>
              <a:t>logD</a:t>
            </a:r>
            <a:r>
              <a:rPr lang="en-US" altLang="ko-KR" dirty="0"/>
              <a:t>(x). </a:t>
            </a:r>
            <a:r>
              <a:rPr lang="ko-KR" altLang="en-US" dirty="0"/>
              <a:t>그리고 비용함수는 손실 함수의 </a:t>
            </a:r>
            <a:r>
              <a:rPr lang="ko-KR" altLang="en-US" dirty="0" err="1"/>
              <a:t>기댓값이니깐</a:t>
            </a:r>
            <a:r>
              <a:rPr lang="en-US" altLang="ko-KR" dirty="0"/>
              <a:t>, </a:t>
            </a:r>
            <a:r>
              <a:rPr lang="ko-KR" altLang="en-US" dirty="0"/>
              <a:t>가치 함수의 첫째 항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985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생성 모형으로부터 추출한 데이터 포인트를 판별하는 경우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생성 모형으로부터 추출한 데이터 포인트 </a:t>
            </a:r>
            <a:r>
              <a:rPr lang="en-US" altLang="ko-KR" dirty="0"/>
              <a:t>G(z)</a:t>
            </a:r>
            <a:r>
              <a:rPr lang="ko-KR" altLang="en-US" dirty="0"/>
              <a:t>를 판별 모형에 넣고 판별한 결과값</a:t>
            </a:r>
            <a:r>
              <a:rPr lang="en-US" altLang="ko-KR" dirty="0"/>
              <a:t>, D(G(z))</a:t>
            </a:r>
            <a:r>
              <a:rPr lang="ko-KR" altLang="en-US" dirty="0"/>
              <a:t>라고 하자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이때 가짜 데이터 셋에서 추출되었으므로 라벨링은 </a:t>
            </a:r>
            <a:r>
              <a:rPr lang="en-US" altLang="ko-KR" dirty="0"/>
              <a:t>0. </a:t>
            </a:r>
            <a:r>
              <a:rPr lang="ko-KR" altLang="en-US" dirty="0"/>
              <a:t>따라서 판별 모형의 손실함수는 다음과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가짜 데이터 셋에서 추출한 데이터 포인트의 손실  함수는 </a:t>
            </a:r>
            <a:r>
              <a:rPr lang="en-US" altLang="ko-KR" dirty="0"/>
              <a:t>log(1-~)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비용함수는 손실 함수의 </a:t>
            </a:r>
            <a:r>
              <a:rPr lang="ko-KR" altLang="en-US" dirty="0" err="1"/>
              <a:t>기댓값</a:t>
            </a:r>
            <a:r>
              <a:rPr lang="en-US" altLang="ko-KR" dirty="0"/>
              <a:t>, </a:t>
            </a:r>
            <a:r>
              <a:rPr lang="ko-KR" altLang="en-US" dirty="0"/>
              <a:t>가치 함수의 두 번째 항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종합하면 전체의 비용 함수를 구할 수 있다</a:t>
            </a:r>
            <a:r>
              <a:rPr lang="en-US" altLang="ko-KR" dirty="0"/>
              <a:t>. </a:t>
            </a:r>
            <a:r>
              <a:rPr lang="ko-KR" altLang="en-US" dirty="0"/>
              <a:t>이를 가치함수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085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>
            <a:extLst>
              <a:ext uri="{FF2B5EF4-FFF2-40B4-BE49-F238E27FC236}">
                <a16:creationId xmlns:a16="http://schemas.microsoft.com/office/drawing/2014/main" id="{B0C6B7FC-6E66-4186-B102-1BCC0F740199}"/>
              </a:ext>
            </a:extLst>
          </p:cNvPr>
          <p:cNvSpPr txBox="1">
            <a:spLocks/>
          </p:cNvSpPr>
          <p:nvPr userDrawn="1"/>
        </p:nvSpPr>
        <p:spPr>
          <a:xfrm>
            <a:off x="1" y="610804"/>
            <a:ext cx="9144000" cy="1238877"/>
          </a:xfrm>
          <a:prstGeom prst="rect">
            <a:avLst/>
          </a:prstGeom>
          <a:gradFill flip="none" rotWithShape="1">
            <a:gsLst>
              <a:gs pos="70000">
                <a:schemeClr val="accent1">
                  <a:lumMod val="75000"/>
                </a:schemeClr>
              </a:gs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</p:spPr>
        <p:txBody>
          <a:bodyPr vert="horz" lIns="360000" tIns="45720" rIns="91440" bIns="45720" rtlCol="0" anchor="ctr" anchorCtr="0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28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j-cs"/>
              </a:defRPr>
            </a:lvl1pPr>
          </a:lstStyle>
          <a:p>
            <a:pPr algn="ctr" fontAlgn="base">
              <a:lnSpc>
                <a:spcPct val="100000"/>
              </a:lnSpc>
            </a:pPr>
            <a:endParaRPr lang="en-US" altLang="ko-KR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08E4FA-C990-416A-83C0-E0613A179CF3}"/>
              </a:ext>
            </a:extLst>
          </p:cNvPr>
          <p:cNvSpPr/>
          <p:nvPr userDrawn="1"/>
        </p:nvSpPr>
        <p:spPr>
          <a:xfrm>
            <a:off x="393895" y="5046867"/>
            <a:ext cx="82718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4" descr="한림대학교 - 해시넷">
            <a:extLst>
              <a:ext uri="{FF2B5EF4-FFF2-40B4-BE49-F238E27FC236}">
                <a16:creationId xmlns:a16="http://schemas.microsoft.com/office/drawing/2014/main" id="{5FA83BB9-F9A1-4053-881B-2AA460BFB2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968" y="2208179"/>
            <a:ext cx="2310064" cy="231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9" name="그룹 308"/>
          <p:cNvGrpSpPr/>
          <p:nvPr userDrawn="1"/>
        </p:nvGrpSpPr>
        <p:grpSpPr>
          <a:xfrm>
            <a:off x="26670" y="240876"/>
            <a:ext cx="1720222" cy="412421"/>
            <a:chOff x="1047750" y="2614012"/>
            <a:chExt cx="1720222" cy="412421"/>
          </a:xfrm>
        </p:grpSpPr>
        <p:sp>
          <p:nvSpPr>
            <p:cNvPr id="43" name="직사각형 42"/>
            <p:cNvSpPr/>
            <p:nvPr userDrawn="1"/>
          </p:nvSpPr>
          <p:spPr>
            <a:xfrm>
              <a:off x="2072683" y="2614012"/>
              <a:ext cx="695289" cy="4124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520" b="1" i="0" dirty="0">
                  <a:solidFill>
                    <a:srgbClr val="00B0F0"/>
                  </a:solidFill>
                  <a:effectLst>
                    <a:outerShdw blurRad="50800" sx="1000" sy="1000" algn="tl" rotWithShape="0">
                      <a:srgbClr val="0A373A">
                        <a:alpha val="5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altLang="ko-KR" sz="370" b="1" i="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50800" sx="1000" sy="1000" algn="tl" rotWithShape="0">
                      <a:srgbClr val="0A373A">
                        <a:alpha val="5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rtificial</a:t>
              </a:r>
            </a:p>
            <a:p>
              <a:r>
                <a:rPr lang="en-US" altLang="ko-KR" sz="280" b="1" i="0" baseline="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50800" sx="1000" sy="1000" algn="tl" rotWithShape="0">
                      <a:srgbClr val="0A373A">
                        <a:alpha val="5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ko-KR" sz="520" b="1" i="0" dirty="0">
                  <a:solidFill>
                    <a:srgbClr val="00B0F0"/>
                  </a:solidFill>
                  <a:effectLst>
                    <a:outerShdw blurRad="50800" sx="1000" sy="1000" algn="tl" rotWithShape="0">
                      <a:srgbClr val="0A373A">
                        <a:alpha val="5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altLang="ko-KR" sz="370" b="1" i="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50800" sx="1000" sy="1000" algn="tl" rotWithShape="0">
                      <a:srgbClr val="0A373A">
                        <a:alpha val="5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ntelligence &amp;</a:t>
              </a:r>
              <a:endParaRPr lang="en-US" altLang="ko-KR" sz="370" b="1" i="0" baseline="0" dirty="0">
                <a:solidFill>
                  <a:schemeClr val="accent1">
                    <a:lumMod val="75000"/>
                  </a:schemeClr>
                </a:solidFill>
                <a:effectLst>
                  <a:outerShdw blurRad="50800" sx="1000" sy="1000" algn="tl" rotWithShape="0">
                    <a:srgbClr val="0A373A">
                      <a:alpha val="5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ko-KR" sz="370" b="1" i="0" baseline="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50800" sx="1000" sy="1000" algn="tl" rotWithShape="0">
                      <a:srgbClr val="0A373A">
                        <a:alpha val="5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ko-KR" sz="320" b="1" i="0" baseline="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50800" sx="1000" sy="1000" algn="tl" rotWithShape="0">
                      <a:srgbClr val="0A373A">
                        <a:alpha val="5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ko-KR" sz="520" b="1" i="0" dirty="0">
                  <a:solidFill>
                    <a:srgbClr val="00B0F0"/>
                  </a:solidFill>
                  <a:effectLst>
                    <a:outerShdw blurRad="50800" sx="1000" sy="1000" algn="tl" rotWithShape="0">
                      <a:srgbClr val="0A373A">
                        <a:alpha val="5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US" altLang="ko-KR" sz="370" b="1" i="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50800" sx="1000" sy="1000" algn="tl" rotWithShape="0">
                      <a:srgbClr val="0A373A">
                        <a:alpha val="5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achine</a:t>
              </a:r>
              <a:endParaRPr lang="en-US" altLang="ko-KR" sz="370" b="1" i="0" baseline="0" dirty="0">
                <a:solidFill>
                  <a:schemeClr val="accent1">
                    <a:lumMod val="75000"/>
                  </a:schemeClr>
                </a:solidFill>
                <a:effectLst>
                  <a:outerShdw blurRad="50800" sx="1000" sy="1000" algn="tl" rotWithShape="0">
                    <a:srgbClr val="0A373A">
                      <a:alpha val="5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ko-KR" sz="370" b="1" i="0" baseline="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50800" sx="1000" sy="1000" algn="tl" rotWithShape="0">
                      <a:srgbClr val="0A373A">
                        <a:alpha val="5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ko-KR" sz="250" b="1" i="0" baseline="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50800" sx="1000" sy="1000" algn="tl" rotWithShape="0">
                      <a:srgbClr val="0A373A">
                        <a:alpha val="5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ko-KR" sz="500" b="1" i="0" baseline="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50800" sx="1000" sy="1000" algn="tl" rotWithShape="0">
                      <a:srgbClr val="0A373A">
                        <a:alpha val="5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ko-KR" sz="520" b="1" i="0" baseline="0" dirty="0">
                  <a:solidFill>
                    <a:srgbClr val="00B0F0"/>
                  </a:solidFill>
                  <a:effectLst>
                    <a:outerShdw blurRad="50800" sx="1000" sy="1000" algn="tl" rotWithShape="0">
                      <a:srgbClr val="0A373A">
                        <a:alpha val="5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US" altLang="ko-KR" sz="370" b="1" i="0" baseline="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50800" sx="1000" sy="1000" algn="tl" rotWithShape="0">
                      <a:srgbClr val="0A373A">
                        <a:alpha val="5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earning Lab</a:t>
              </a:r>
              <a:endParaRPr lang="ko-KR" altLang="en-US" sz="370" i="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3" name="그룹 2"/>
            <p:cNvGrpSpPr/>
            <p:nvPr userDrawn="1"/>
          </p:nvGrpSpPr>
          <p:grpSpPr>
            <a:xfrm>
              <a:off x="1047750" y="2665638"/>
              <a:ext cx="1111699" cy="294908"/>
              <a:chOff x="1421130" y="5224164"/>
              <a:chExt cx="1016751" cy="291735"/>
            </a:xfrm>
          </p:grpSpPr>
          <p:grpSp>
            <p:nvGrpSpPr>
              <p:cNvPr id="45" name="그룹 44"/>
              <p:cNvGrpSpPr/>
              <p:nvPr/>
            </p:nvGrpSpPr>
            <p:grpSpPr>
              <a:xfrm>
                <a:off x="1421130" y="5224408"/>
                <a:ext cx="285042" cy="291299"/>
                <a:chOff x="3609143" y="2943348"/>
                <a:chExt cx="995831" cy="906994"/>
              </a:xfrm>
              <a:gradFill flip="none" rotWithShape="1">
                <a:gsLst>
                  <a:gs pos="0">
                    <a:srgbClr val="0066CC">
                      <a:shade val="30000"/>
                      <a:satMod val="115000"/>
                    </a:srgbClr>
                  </a:gs>
                  <a:gs pos="50000">
                    <a:srgbClr val="0066CC">
                      <a:shade val="67500"/>
                      <a:satMod val="115000"/>
                    </a:srgbClr>
                  </a:gs>
                  <a:gs pos="100000">
                    <a:srgbClr val="0066CC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</p:grpSpPr>
            <p:sp>
              <p:nvSpPr>
                <p:cNvPr id="65" name="모서리가 둥근 직사각형 64"/>
                <p:cNvSpPr/>
                <p:nvPr/>
              </p:nvSpPr>
              <p:spPr>
                <a:xfrm>
                  <a:off x="3916618" y="2943348"/>
                  <a:ext cx="463084" cy="15697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 rot="18062367">
                  <a:off x="3585752" y="3312274"/>
                  <a:ext cx="855533" cy="14797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직사각형 66"/>
                <p:cNvSpPr/>
                <p:nvPr/>
              </p:nvSpPr>
              <p:spPr>
                <a:xfrm rot="15537815">
                  <a:off x="3975689" y="3294527"/>
                  <a:ext cx="794516" cy="16660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모서리가 둥근 직사각형 67"/>
                <p:cNvSpPr/>
                <p:nvPr/>
              </p:nvSpPr>
              <p:spPr>
                <a:xfrm>
                  <a:off x="3609143" y="3693364"/>
                  <a:ext cx="425224" cy="15697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모서리가 둥근 직사각형 68"/>
                <p:cNvSpPr/>
                <p:nvPr/>
              </p:nvSpPr>
              <p:spPr>
                <a:xfrm>
                  <a:off x="4190033" y="3693364"/>
                  <a:ext cx="414941" cy="15697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6" name="그룹 45"/>
              <p:cNvGrpSpPr/>
              <p:nvPr/>
            </p:nvGrpSpPr>
            <p:grpSpPr>
              <a:xfrm>
                <a:off x="1722180" y="5224408"/>
                <a:ext cx="193877" cy="291299"/>
                <a:chOff x="4660899" y="2943348"/>
                <a:chExt cx="677333" cy="906994"/>
              </a:xfrm>
              <a:solidFill>
                <a:schemeClr val="bg2">
                  <a:lumMod val="50000"/>
                </a:schemeClr>
              </a:solidFill>
            </p:grpSpPr>
            <p:sp>
              <p:nvSpPr>
                <p:cNvPr id="60" name="모서리가 둥근 직사각형 59"/>
                <p:cNvSpPr/>
                <p:nvPr/>
              </p:nvSpPr>
              <p:spPr>
                <a:xfrm>
                  <a:off x="4660899" y="2943348"/>
                  <a:ext cx="677333" cy="15697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모서리가 둥근 직사각형 60"/>
                <p:cNvSpPr/>
                <p:nvPr/>
              </p:nvSpPr>
              <p:spPr>
                <a:xfrm>
                  <a:off x="4660899" y="3693364"/>
                  <a:ext cx="677333" cy="15697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모서리가 둥근 직사각형 61"/>
                <p:cNvSpPr/>
                <p:nvPr/>
              </p:nvSpPr>
              <p:spPr>
                <a:xfrm rot="6776631">
                  <a:off x="4780681" y="3133505"/>
                  <a:ext cx="346538" cy="156976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모서리가 둥근 직사각형 62"/>
                <p:cNvSpPr/>
                <p:nvPr/>
              </p:nvSpPr>
              <p:spPr>
                <a:xfrm rot="10800000">
                  <a:off x="4818308" y="3310524"/>
                  <a:ext cx="359511" cy="156979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모서리가 둥근 직사각형 63"/>
                <p:cNvSpPr/>
                <p:nvPr/>
              </p:nvSpPr>
              <p:spPr>
                <a:xfrm rot="6776631">
                  <a:off x="4859847" y="3494979"/>
                  <a:ext cx="359579" cy="156976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7" name="그룹 46"/>
              <p:cNvGrpSpPr/>
              <p:nvPr/>
            </p:nvGrpSpPr>
            <p:grpSpPr>
              <a:xfrm>
                <a:off x="1948166" y="5224408"/>
                <a:ext cx="219323" cy="291491"/>
                <a:chOff x="5511799" y="2943348"/>
                <a:chExt cx="766234" cy="907591"/>
              </a:xfrm>
              <a:gradFill flip="none" rotWithShape="1">
                <a:gsLst>
                  <a:gs pos="0">
                    <a:srgbClr val="009999">
                      <a:shade val="30000"/>
                      <a:satMod val="115000"/>
                    </a:srgbClr>
                  </a:gs>
                  <a:gs pos="50000">
                    <a:srgbClr val="009999">
                      <a:shade val="67500"/>
                      <a:satMod val="115000"/>
                    </a:srgbClr>
                  </a:gs>
                  <a:gs pos="100000">
                    <a:srgbClr val="009999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</p:grpSpPr>
            <p:sp>
              <p:nvSpPr>
                <p:cNvPr id="54" name="직사각형 53"/>
                <p:cNvSpPr/>
                <p:nvPr/>
              </p:nvSpPr>
              <p:spPr>
                <a:xfrm>
                  <a:off x="5511800" y="2943348"/>
                  <a:ext cx="766233" cy="16045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 rot="13971064">
                  <a:off x="5482782" y="3174363"/>
                  <a:ext cx="489573" cy="15524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모서리가 둥근 직사각형 55"/>
                <p:cNvSpPr/>
                <p:nvPr/>
              </p:nvSpPr>
              <p:spPr>
                <a:xfrm rot="5400000">
                  <a:off x="6015956" y="3048449"/>
                  <a:ext cx="367175" cy="15697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5511799" y="3690484"/>
                  <a:ext cx="766233" cy="16045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모서리가 둥근 직사각형 57"/>
                <p:cNvSpPr/>
                <p:nvPr/>
              </p:nvSpPr>
              <p:spPr>
                <a:xfrm rot="5400000">
                  <a:off x="6015955" y="3588266"/>
                  <a:ext cx="367175" cy="15697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 rot="18484838">
                  <a:off x="5480370" y="3470638"/>
                  <a:ext cx="493010" cy="14748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8" name="그룹 47"/>
              <p:cNvGrpSpPr/>
              <p:nvPr/>
            </p:nvGrpSpPr>
            <p:grpSpPr>
              <a:xfrm>
                <a:off x="2200811" y="5224164"/>
                <a:ext cx="237070" cy="290619"/>
                <a:chOff x="6419849" y="2942587"/>
                <a:chExt cx="828234" cy="904876"/>
              </a:xfrm>
              <a:solidFill>
                <a:schemeClr val="bg2">
                  <a:lumMod val="50000"/>
                </a:schemeClr>
              </a:solidFill>
            </p:grpSpPr>
            <p:sp>
              <p:nvSpPr>
                <p:cNvPr id="49" name="모서리가 둥근 직사각형 48"/>
                <p:cNvSpPr/>
                <p:nvPr/>
              </p:nvSpPr>
              <p:spPr>
                <a:xfrm>
                  <a:off x="6419849" y="2942587"/>
                  <a:ext cx="539751" cy="15697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 rot="5400000">
                  <a:off x="6313601" y="3339662"/>
                  <a:ext cx="747160" cy="1553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모서리가 둥근 직사각형 50"/>
                <p:cNvSpPr/>
                <p:nvPr/>
              </p:nvSpPr>
              <p:spPr>
                <a:xfrm>
                  <a:off x="6419849" y="3690484"/>
                  <a:ext cx="765007" cy="15697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모서리가 둥근 직사각형 51"/>
                <p:cNvSpPr/>
                <p:nvPr/>
              </p:nvSpPr>
              <p:spPr>
                <a:xfrm rot="5400000">
                  <a:off x="6967772" y="3567153"/>
                  <a:ext cx="403643" cy="15697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 rot="10800000">
                  <a:off x="6986058" y="3692091"/>
                  <a:ext cx="258648" cy="1553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9224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028700" y="149689"/>
            <a:ext cx="7981950" cy="557089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>
              <a:defRPr lang="en-US" sz="2800" b="1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0125" y="6492875"/>
            <a:ext cx="523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26351-1E26-4EA4-BDC6-BB6DFAFAF9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32000" y="986461"/>
            <a:ext cx="8280000" cy="4624161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4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2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grpSp>
        <p:nvGrpSpPr>
          <p:cNvPr id="6" name="그룹 5"/>
          <p:cNvGrpSpPr/>
          <p:nvPr userDrawn="1"/>
        </p:nvGrpSpPr>
        <p:grpSpPr>
          <a:xfrm>
            <a:off x="-1686732" y="4949824"/>
            <a:ext cx="1210482" cy="804864"/>
            <a:chOff x="-807" y="-1"/>
            <a:chExt cx="1210482" cy="804864"/>
          </a:xfrm>
        </p:grpSpPr>
        <p:sp>
          <p:nvSpPr>
            <p:cNvPr id="3" name="대각선 방향의 모서리가 잘린 사각형 2"/>
            <p:cNvSpPr/>
            <p:nvPr userDrawn="1"/>
          </p:nvSpPr>
          <p:spPr>
            <a:xfrm rot="5400000">
              <a:off x="202004" y="-202810"/>
              <a:ext cx="804862" cy="1210480"/>
            </a:xfrm>
            <a:custGeom>
              <a:avLst/>
              <a:gdLst>
                <a:gd name="connsiteX0" fmla="*/ 0 w 804862"/>
                <a:gd name="connsiteY0" fmla="*/ 0 h 915591"/>
                <a:gd name="connsiteX1" fmla="*/ 402431 w 804862"/>
                <a:gd name="connsiteY1" fmla="*/ 0 h 915591"/>
                <a:gd name="connsiteX2" fmla="*/ 804862 w 804862"/>
                <a:gd name="connsiteY2" fmla="*/ 402431 h 915591"/>
                <a:gd name="connsiteX3" fmla="*/ 804862 w 804862"/>
                <a:gd name="connsiteY3" fmla="*/ 915591 h 915591"/>
                <a:gd name="connsiteX4" fmla="*/ 804862 w 804862"/>
                <a:gd name="connsiteY4" fmla="*/ 915591 h 915591"/>
                <a:gd name="connsiteX5" fmla="*/ 402431 w 804862"/>
                <a:gd name="connsiteY5" fmla="*/ 915591 h 915591"/>
                <a:gd name="connsiteX6" fmla="*/ 0 w 804862"/>
                <a:gd name="connsiteY6" fmla="*/ 513160 h 915591"/>
                <a:gd name="connsiteX7" fmla="*/ 0 w 804862"/>
                <a:gd name="connsiteY7" fmla="*/ 0 h 915591"/>
                <a:gd name="connsiteX0" fmla="*/ 0 w 804862"/>
                <a:gd name="connsiteY0" fmla="*/ 0 h 917975"/>
                <a:gd name="connsiteX1" fmla="*/ 402431 w 804862"/>
                <a:gd name="connsiteY1" fmla="*/ 0 h 917975"/>
                <a:gd name="connsiteX2" fmla="*/ 804862 w 804862"/>
                <a:gd name="connsiteY2" fmla="*/ 402431 h 917975"/>
                <a:gd name="connsiteX3" fmla="*/ 804862 w 804862"/>
                <a:gd name="connsiteY3" fmla="*/ 915591 h 917975"/>
                <a:gd name="connsiteX4" fmla="*/ 804862 w 804862"/>
                <a:gd name="connsiteY4" fmla="*/ 915591 h 917975"/>
                <a:gd name="connsiteX5" fmla="*/ 590553 w 804862"/>
                <a:gd name="connsiteY5" fmla="*/ 917975 h 917975"/>
                <a:gd name="connsiteX6" fmla="*/ 0 w 804862"/>
                <a:gd name="connsiteY6" fmla="*/ 513160 h 917975"/>
                <a:gd name="connsiteX7" fmla="*/ 0 w 804862"/>
                <a:gd name="connsiteY7" fmla="*/ 0 h 917975"/>
                <a:gd name="connsiteX0" fmla="*/ 0 w 804862"/>
                <a:gd name="connsiteY0" fmla="*/ 0 h 917978"/>
                <a:gd name="connsiteX1" fmla="*/ 402431 w 804862"/>
                <a:gd name="connsiteY1" fmla="*/ 0 h 917978"/>
                <a:gd name="connsiteX2" fmla="*/ 804862 w 804862"/>
                <a:gd name="connsiteY2" fmla="*/ 402431 h 917978"/>
                <a:gd name="connsiteX3" fmla="*/ 804862 w 804862"/>
                <a:gd name="connsiteY3" fmla="*/ 915591 h 917978"/>
                <a:gd name="connsiteX4" fmla="*/ 804862 w 804862"/>
                <a:gd name="connsiteY4" fmla="*/ 915591 h 917978"/>
                <a:gd name="connsiteX5" fmla="*/ 495305 w 804862"/>
                <a:gd name="connsiteY5" fmla="*/ 917978 h 917978"/>
                <a:gd name="connsiteX6" fmla="*/ 0 w 804862"/>
                <a:gd name="connsiteY6" fmla="*/ 513160 h 917978"/>
                <a:gd name="connsiteX7" fmla="*/ 0 w 804862"/>
                <a:gd name="connsiteY7" fmla="*/ 0 h 917978"/>
                <a:gd name="connsiteX0" fmla="*/ 2381 w 807243"/>
                <a:gd name="connsiteY0" fmla="*/ 7144 h 925122"/>
                <a:gd name="connsiteX1" fmla="*/ 0 w 807243"/>
                <a:gd name="connsiteY1" fmla="*/ 0 h 925122"/>
                <a:gd name="connsiteX2" fmla="*/ 807243 w 807243"/>
                <a:gd name="connsiteY2" fmla="*/ 409575 h 925122"/>
                <a:gd name="connsiteX3" fmla="*/ 807243 w 807243"/>
                <a:gd name="connsiteY3" fmla="*/ 922735 h 925122"/>
                <a:gd name="connsiteX4" fmla="*/ 807243 w 807243"/>
                <a:gd name="connsiteY4" fmla="*/ 922735 h 925122"/>
                <a:gd name="connsiteX5" fmla="*/ 497686 w 807243"/>
                <a:gd name="connsiteY5" fmla="*/ 925122 h 925122"/>
                <a:gd name="connsiteX6" fmla="*/ 2381 w 807243"/>
                <a:gd name="connsiteY6" fmla="*/ 520304 h 925122"/>
                <a:gd name="connsiteX7" fmla="*/ 2381 w 807243"/>
                <a:gd name="connsiteY7" fmla="*/ 7144 h 925122"/>
                <a:gd name="connsiteX0" fmla="*/ 2381 w 807243"/>
                <a:gd name="connsiteY0" fmla="*/ 7144 h 922743"/>
                <a:gd name="connsiteX1" fmla="*/ 0 w 807243"/>
                <a:gd name="connsiteY1" fmla="*/ 0 h 922743"/>
                <a:gd name="connsiteX2" fmla="*/ 807243 w 807243"/>
                <a:gd name="connsiteY2" fmla="*/ 409575 h 922743"/>
                <a:gd name="connsiteX3" fmla="*/ 807243 w 807243"/>
                <a:gd name="connsiteY3" fmla="*/ 922735 h 922743"/>
                <a:gd name="connsiteX4" fmla="*/ 807243 w 807243"/>
                <a:gd name="connsiteY4" fmla="*/ 922735 h 922743"/>
                <a:gd name="connsiteX5" fmla="*/ 614370 w 807243"/>
                <a:gd name="connsiteY5" fmla="*/ 922743 h 922743"/>
                <a:gd name="connsiteX6" fmla="*/ 2381 w 807243"/>
                <a:gd name="connsiteY6" fmla="*/ 520304 h 922743"/>
                <a:gd name="connsiteX7" fmla="*/ 2381 w 807243"/>
                <a:gd name="connsiteY7" fmla="*/ 7144 h 922743"/>
                <a:gd name="connsiteX0" fmla="*/ 2381 w 807243"/>
                <a:gd name="connsiteY0" fmla="*/ 7144 h 922743"/>
                <a:gd name="connsiteX1" fmla="*/ 0 w 807243"/>
                <a:gd name="connsiteY1" fmla="*/ 0 h 922743"/>
                <a:gd name="connsiteX2" fmla="*/ 807243 w 807243"/>
                <a:gd name="connsiteY2" fmla="*/ 409575 h 922743"/>
                <a:gd name="connsiteX3" fmla="*/ 807243 w 807243"/>
                <a:gd name="connsiteY3" fmla="*/ 922735 h 922743"/>
                <a:gd name="connsiteX4" fmla="*/ 807243 w 807243"/>
                <a:gd name="connsiteY4" fmla="*/ 922735 h 922743"/>
                <a:gd name="connsiteX5" fmla="*/ 635802 w 807243"/>
                <a:gd name="connsiteY5" fmla="*/ 922743 h 922743"/>
                <a:gd name="connsiteX6" fmla="*/ 2381 w 807243"/>
                <a:gd name="connsiteY6" fmla="*/ 520304 h 922743"/>
                <a:gd name="connsiteX7" fmla="*/ 2381 w 807243"/>
                <a:gd name="connsiteY7" fmla="*/ 7144 h 922743"/>
                <a:gd name="connsiteX0" fmla="*/ 4762 w 809624"/>
                <a:gd name="connsiteY0" fmla="*/ 73819 h 989418"/>
                <a:gd name="connsiteX1" fmla="*/ 0 w 809624"/>
                <a:gd name="connsiteY1" fmla="*/ 0 h 989418"/>
                <a:gd name="connsiteX2" fmla="*/ 809624 w 809624"/>
                <a:gd name="connsiteY2" fmla="*/ 476250 h 989418"/>
                <a:gd name="connsiteX3" fmla="*/ 809624 w 809624"/>
                <a:gd name="connsiteY3" fmla="*/ 989410 h 989418"/>
                <a:gd name="connsiteX4" fmla="*/ 809624 w 809624"/>
                <a:gd name="connsiteY4" fmla="*/ 989410 h 989418"/>
                <a:gd name="connsiteX5" fmla="*/ 638183 w 809624"/>
                <a:gd name="connsiteY5" fmla="*/ 989418 h 989418"/>
                <a:gd name="connsiteX6" fmla="*/ 4762 w 809624"/>
                <a:gd name="connsiteY6" fmla="*/ 586979 h 989418"/>
                <a:gd name="connsiteX7" fmla="*/ 4762 w 809624"/>
                <a:gd name="connsiteY7" fmla="*/ 73819 h 989418"/>
                <a:gd name="connsiteX0" fmla="*/ 0 w 804862"/>
                <a:gd name="connsiteY0" fmla="*/ 73819 h 989418"/>
                <a:gd name="connsiteX1" fmla="*/ 1 w 804862"/>
                <a:gd name="connsiteY1" fmla="*/ 0 h 989418"/>
                <a:gd name="connsiteX2" fmla="*/ 804862 w 804862"/>
                <a:gd name="connsiteY2" fmla="*/ 476250 h 989418"/>
                <a:gd name="connsiteX3" fmla="*/ 804862 w 804862"/>
                <a:gd name="connsiteY3" fmla="*/ 989410 h 989418"/>
                <a:gd name="connsiteX4" fmla="*/ 804862 w 804862"/>
                <a:gd name="connsiteY4" fmla="*/ 989410 h 989418"/>
                <a:gd name="connsiteX5" fmla="*/ 633421 w 804862"/>
                <a:gd name="connsiteY5" fmla="*/ 989418 h 989418"/>
                <a:gd name="connsiteX6" fmla="*/ 0 w 804862"/>
                <a:gd name="connsiteY6" fmla="*/ 586979 h 989418"/>
                <a:gd name="connsiteX7" fmla="*/ 0 w 804862"/>
                <a:gd name="connsiteY7" fmla="*/ 73819 h 989418"/>
                <a:gd name="connsiteX0" fmla="*/ 0 w 804862"/>
                <a:gd name="connsiteY0" fmla="*/ 73819 h 989418"/>
                <a:gd name="connsiteX1" fmla="*/ 1 w 804862"/>
                <a:gd name="connsiteY1" fmla="*/ 0 h 989418"/>
                <a:gd name="connsiteX2" fmla="*/ 804862 w 804862"/>
                <a:gd name="connsiteY2" fmla="*/ 476250 h 989418"/>
                <a:gd name="connsiteX3" fmla="*/ 804862 w 804862"/>
                <a:gd name="connsiteY3" fmla="*/ 989410 h 989418"/>
                <a:gd name="connsiteX4" fmla="*/ 804862 w 804862"/>
                <a:gd name="connsiteY4" fmla="*/ 989410 h 989418"/>
                <a:gd name="connsiteX5" fmla="*/ 633421 w 804862"/>
                <a:gd name="connsiteY5" fmla="*/ 989418 h 989418"/>
                <a:gd name="connsiteX6" fmla="*/ 0 w 804862"/>
                <a:gd name="connsiteY6" fmla="*/ 657095 h 989418"/>
                <a:gd name="connsiteX7" fmla="*/ 0 w 804862"/>
                <a:gd name="connsiteY7" fmla="*/ 73819 h 989418"/>
                <a:gd name="connsiteX0" fmla="*/ 0 w 804862"/>
                <a:gd name="connsiteY0" fmla="*/ 73819 h 992017"/>
                <a:gd name="connsiteX1" fmla="*/ 1 w 804862"/>
                <a:gd name="connsiteY1" fmla="*/ 0 h 992017"/>
                <a:gd name="connsiteX2" fmla="*/ 804862 w 804862"/>
                <a:gd name="connsiteY2" fmla="*/ 476250 h 992017"/>
                <a:gd name="connsiteX3" fmla="*/ 804862 w 804862"/>
                <a:gd name="connsiteY3" fmla="*/ 989410 h 992017"/>
                <a:gd name="connsiteX4" fmla="*/ 804862 w 804862"/>
                <a:gd name="connsiteY4" fmla="*/ 989410 h 992017"/>
                <a:gd name="connsiteX5" fmla="*/ 627074 w 804862"/>
                <a:gd name="connsiteY5" fmla="*/ 992017 h 992017"/>
                <a:gd name="connsiteX6" fmla="*/ 0 w 804862"/>
                <a:gd name="connsiteY6" fmla="*/ 657095 h 992017"/>
                <a:gd name="connsiteX7" fmla="*/ 0 w 804862"/>
                <a:gd name="connsiteY7" fmla="*/ 73819 h 992017"/>
                <a:gd name="connsiteX0" fmla="*/ 0 w 804862"/>
                <a:gd name="connsiteY0" fmla="*/ 73819 h 990071"/>
                <a:gd name="connsiteX1" fmla="*/ 1 w 804862"/>
                <a:gd name="connsiteY1" fmla="*/ 0 h 990071"/>
                <a:gd name="connsiteX2" fmla="*/ 804862 w 804862"/>
                <a:gd name="connsiteY2" fmla="*/ 476250 h 990071"/>
                <a:gd name="connsiteX3" fmla="*/ 804862 w 804862"/>
                <a:gd name="connsiteY3" fmla="*/ 989410 h 990071"/>
                <a:gd name="connsiteX4" fmla="*/ 804862 w 804862"/>
                <a:gd name="connsiteY4" fmla="*/ 989410 h 990071"/>
                <a:gd name="connsiteX5" fmla="*/ 522302 w 804862"/>
                <a:gd name="connsiteY5" fmla="*/ 990071 h 990071"/>
                <a:gd name="connsiteX6" fmla="*/ 0 w 804862"/>
                <a:gd name="connsiteY6" fmla="*/ 657095 h 990071"/>
                <a:gd name="connsiteX7" fmla="*/ 0 w 804862"/>
                <a:gd name="connsiteY7" fmla="*/ 73819 h 990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4862" h="990071">
                  <a:moveTo>
                    <a:pt x="0" y="73819"/>
                  </a:moveTo>
                  <a:cubicBezTo>
                    <a:pt x="0" y="49213"/>
                    <a:pt x="1" y="24606"/>
                    <a:pt x="1" y="0"/>
                  </a:cubicBezTo>
                  <a:lnTo>
                    <a:pt x="804862" y="476250"/>
                  </a:lnTo>
                  <a:lnTo>
                    <a:pt x="804862" y="989410"/>
                  </a:lnTo>
                  <a:lnTo>
                    <a:pt x="804862" y="989410"/>
                  </a:lnTo>
                  <a:lnTo>
                    <a:pt x="522302" y="990071"/>
                  </a:lnTo>
                  <a:lnTo>
                    <a:pt x="0" y="657095"/>
                  </a:lnTo>
                  <a:lnTo>
                    <a:pt x="0" y="73819"/>
                  </a:lnTo>
                  <a:close/>
                </a:path>
              </a:pathLst>
            </a:custGeom>
            <a:solidFill>
              <a:srgbClr val="0435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각 삼각형 3"/>
            <p:cNvSpPr/>
            <p:nvPr userDrawn="1"/>
          </p:nvSpPr>
          <p:spPr>
            <a:xfrm rot="5400000">
              <a:off x="-62317" y="61510"/>
              <a:ext cx="538163" cy="415144"/>
            </a:xfrm>
            <a:prstGeom prst="rtTriangle">
              <a:avLst/>
            </a:prstGeom>
            <a:solidFill>
              <a:srgbClr val="3C78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각 삼각형 10"/>
            <p:cNvSpPr/>
            <p:nvPr userDrawn="1"/>
          </p:nvSpPr>
          <p:spPr>
            <a:xfrm rot="16200000" flipV="1">
              <a:off x="-26195" y="542925"/>
              <a:ext cx="288132" cy="235744"/>
            </a:xfrm>
            <a:prstGeom prst="rtTriangle">
              <a:avLst/>
            </a:prstGeom>
            <a:solidFill>
              <a:srgbClr val="011A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9467"/>
            <a:ext cx="1207113" cy="804742"/>
          </a:xfrm>
          <a:prstGeom prst="rect">
            <a:avLst/>
          </a:prstGeom>
        </p:spPr>
      </p:pic>
      <p:sp>
        <p:nvSpPr>
          <p:cNvPr id="22" name="직사각형 21"/>
          <p:cNvSpPr/>
          <p:nvPr userDrawn="1"/>
        </p:nvSpPr>
        <p:spPr>
          <a:xfrm>
            <a:off x="0" y="776225"/>
            <a:ext cx="9144000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itle Placeholder 1"/>
          <p:cNvSpPr txBox="1">
            <a:spLocks/>
          </p:cNvSpPr>
          <p:nvPr userDrawn="1"/>
        </p:nvSpPr>
        <p:spPr>
          <a:xfrm>
            <a:off x="-12087" y="149689"/>
            <a:ext cx="914400" cy="557089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마</a:t>
            </a:r>
          </a:p>
        </p:txBody>
      </p:sp>
    </p:spTree>
    <p:extLst>
      <p:ext uri="{BB962C8B-B14F-4D97-AF65-F5344CB8AC3E}">
        <p14:creationId xmlns:p14="http://schemas.microsoft.com/office/powerpoint/2010/main" val="261634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028700" y="149689"/>
            <a:ext cx="7981950" cy="557089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>
              <a:defRPr lang="en-US" sz="2800" b="1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32000" y="2171700"/>
            <a:ext cx="8280000" cy="3156856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6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4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9467"/>
            <a:ext cx="1207113" cy="804742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-12087" y="821945"/>
            <a:ext cx="9144000" cy="78569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1"/>
          </p:nvPr>
        </p:nvSpPr>
        <p:spPr>
          <a:xfrm>
            <a:off x="419913" y="937110"/>
            <a:ext cx="8280000" cy="829096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6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0" y="776225"/>
            <a:ext cx="9144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94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-12087" y="6010275"/>
            <a:ext cx="9144000" cy="8477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0125" y="6492875"/>
            <a:ext cx="523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26351-1E26-4EA4-BDC6-BB6DFAFAF9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내용 개체 틀 2"/>
          <p:cNvSpPr>
            <a:spLocks noGrp="1"/>
          </p:cNvSpPr>
          <p:nvPr>
            <p:ph idx="10"/>
          </p:nvPr>
        </p:nvSpPr>
        <p:spPr>
          <a:xfrm>
            <a:off x="419913" y="6290160"/>
            <a:ext cx="8280000" cy="829096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4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6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3" name="직사각형 22"/>
          <p:cNvSpPr/>
          <p:nvPr userDrawn="1"/>
        </p:nvSpPr>
        <p:spPr>
          <a:xfrm>
            <a:off x="0" y="6038002"/>
            <a:ext cx="9144000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96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665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">
    <p:bg>
      <p:bgPr>
        <a:gradFill flip="none" rotWithShape="1">
          <a:gsLst>
            <a:gs pos="0">
              <a:schemeClr val="accent1">
                <a:lumMod val="41000"/>
                <a:lumOff val="59000"/>
              </a:schemeClr>
            </a:gs>
            <a:gs pos="19000">
              <a:schemeClr val="accent1">
                <a:lumMod val="8000"/>
                <a:lumOff val="92000"/>
              </a:schemeClr>
            </a:gs>
            <a:gs pos="8300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 rot="10800000" flipH="1">
            <a:off x="-2" y="6629400"/>
            <a:ext cx="9144001" cy="228600"/>
          </a:xfrm>
          <a:prstGeom prst="rect">
            <a:avLst/>
          </a:prstGeom>
          <a:gradFill flip="none" rotWithShape="1">
            <a:gsLst>
              <a:gs pos="0">
                <a:srgbClr val="72A4D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</p:spPr>
        <p:txBody>
          <a:bodyPr vert="horz" lIns="360000" tIns="45720" rIns="91440" bIns="45720" rtlCol="0" anchor="ctr">
            <a:normAutofit fontScale="47500" lnSpcReduction="200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ko-KR" altLang="en-US" sz="2400" b="1" baseline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3880"/>
          </a:xfrm>
          <a:prstGeom prst="rect">
            <a:avLst/>
          </a:prstGeom>
          <a:gradFill flip="none" rotWithShape="1">
            <a:gsLst>
              <a:gs pos="66000">
                <a:schemeClr val="accent1">
                  <a:lumMod val="75000"/>
                </a:schemeClr>
              </a:gs>
              <a:gs pos="0">
                <a:srgbClr val="0070C0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</p:spPr>
        <p:txBody>
          <a:bodyPr vert="horz" lIns="360000" tIns="45720" rIns="91440" bIns="45720" rtlCol="0" anchor="ctr">
            <a:normAutofit/>
          </a:bodyPr>
          <a:lstStyle>
            <a:lvl1pPr>
              <a:defRPr lang="en-US" sz="24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000" y="6629400"/>
            <a:ext cx="43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26351-1E26-4EA4-BDC6-BB6DFAFAF9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32000" y="730971"/>
            <a:ext cx="8280000" cy="5157596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68000" indent="-228600">
              <a:buFont typeface="Wingdings" panose="05000000000000000000" pitchFamily="2" charset="2"/>
              <a:buChar char="Ø"/>
              <a:defRPr sz="14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000" indent="-228600">
              <a:buFont typeface="Wingdings" panose="05000000000000000000" pitchFamily="2" charset="2"/>
              <a:buChar char="ü"/>
              <a:defRPr sz="12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348678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1868-F2D0-4330-BE9A-C09510E26A8A}" type="datetimeFigureOut">
              <a:rPr lang="ko-KR" altLang="en-US" smtClean="0"/>
              <a:pPr/>
              <a:t>2024-01-11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BE83-F606-4A2E-BD9C-A3638A3039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907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1868-F2D0-4330-BE9A-C09510E26A8A}" type="datetimeFigureOut">
              <a:rPr lang="ko-KR" altLang="en-US" smtClean="0"/>
              <a:pPr/>
              <a:t>2024-01-11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BE83-F606-4A2E-BD9C-A3638A3039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578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1868-F2D0-4330-BE9A-C09510E26A8A}" type="datetimeFigureOut">
              <a:rPr lang="ko-KR" altLang="en-US" smtClean="0"/>
              <a:pPr/>
              <a:t>2024-01-11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BE83-F606-4A2E-BD9C-A3638A3039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625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1868-F2D0-4330-BE9A-C09510E26A8A}" type="datetimeFigureOut">
              <a:rPr lang="ko-KR" altLang="en-US" smtClean="0"/>
              <a:pPr/>
              <a:t>2024-01-11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BE83-F606-4A2E-BD9C-A3638A3039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951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1868-F2D0-4330-BE9A-C09510E26A8A}" type="datetimeFigureOut">
              <a:rPr lang="ko-KR" altLang="en-US" smtClean="0"/>
              <a:pPr/>
              <a:t>2024-01-11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BE83-F606-4A2E-BD9C-A3638A3039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7772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1868-F2D0-4330-BE9A-C09510E26A8A}" type="datetimeFigureOut">
              <a:rPr lang="ko-KR" altLang="en-US" smtClean="0"/>
              <a:pPr/>
              <a:t>2024-01-11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BE83-F606-4A2E-BD9C-A3638A3039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7357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1868-F2D0-4330-BE9A-C09510E26A8A}" type="datetimeFigureOut">
              <a:rPr lang="ko-KR" altLang="en-US" smtClean="0"/>
              <a:pPr/>
              <a:t>2024-01-11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BE83-F606-4A2E-BD9C-A3638A3039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87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028700" y="149689"/>
            <a:ext cx="7981950" cy="557089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>
              <a:defRPr lang="en-US" sz="2800" b="1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0125" y="6492875"/>
            <a:ext cx="523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26351-1E26-4EA4-BDC6-BB6DFAFAF9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32000" y="1028245"/>
            <a:ext cx="8280000" cy="4624161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6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4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9467"/>
            <a:ext cx="1207113" cy="804742"/>
          </a:xfrm>
          <a:prstGeom prst="rect">
            <a:avLst/>
          </a:prstGeom>
        </p:spPr>
      </p:pic>
      <p:sp>
        <p:nvSpPr>
          <p:cNvPr id="22" name="직사각형 21"/>
          <p:cNvSpPr/>
          <p:nvPr userDrawn="1"/>
        </p:nvSpPr>
        <p:spPr>
          <a:xfrm>
            <a:off x="0" y="776225"/>
            <a:ext cx="9144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94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엠블렘 A 타입 이미지">
            <a:extLst>
              <a:ext uri="{FF2B5EF4-FFF2-40B4-BE49-F238E27FC236}">
                <a16:creationId xmlns:a16="http://schemas.microsoft.com/office/drawing/2014/main" id="{4120246F-011E-449C-A3D3-BAA57DEC2E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43910"/>
            <a:ext cx="1182030" cy="69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그룹 42"/>
          <p:cNvGrpSpPr/>
          <p:nvPr userDrawn="1"/>
        </p:nvGrpSpPr>
        <p:grpSpPr>
          <a:xfrm>
            <a:off x="109022" y="6579984"/>
            <a:ext cx="697611" cy="166853"/>
            <a:chOff x="1421130" y="5224164"/>
            <a:chExt cx="1016751" cy="291735"/>
          </a:xfrm>
        </p:grpSpPr>
        <p:grpSp>
          <p:nvGrpSpPr>
            <p:cNvPr id="44" name="그룹 43"/>
            <p:cNvGrpSpPr/>
            <p:nvPr/>
          </p:nvGrpSpPr>
          <p:grpSpPr>
            <a:xfrm>
              <a:off x="1421130" y="5224408"/>
              <a:ext cx="285042" cy="291299"/>
              <a:chOff x="3609143" y="2943348"/>
              <a:chExt cx="995831" cy="906994"/>
            </a:xfrm>
            <a:gradFill flip="none" rotWithShape="1">
              <a:gsLst>
                <a:gs pos="0">
                  <a:srgbClr val="0066CC">
                    <a:shade val="30000"/>
                    <a:satMod val="115000"/>
                  </a:srgbClr>
                </a:gs>
                <a:gs pos="50000">
                  <a:srgbClr val="0066CC">
                    <a:shade val="67500"/>
                    <a:satMod val="115000"/>
                  </a:srgbClr>
                </a:gs>
                <a:gs pos="100000">
                  <a:srgbClr val="0066CC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grpSpPr>
          <p:sp>
            <p:nvSpPr>
              <p:cNvPr id="64" name="모서리가 둥근 직사각형 63"/>
              <p:cNvSpPr/>
              <p:nvPr/>
            </p:nvSpPr>
            <p:spPr>
              <a:xfrm>
                <a:off x="3916618" y="2943348"/>
                <a:ext cx="463084" cy="15697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 rot="18062367">
                <a:off x="3585752" y="3312274"/>
                <a:ext cx="855533" cy="1479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 rot="15537815">
                <a:off x="3975689" y="3294527"/>
                <a:ext cx="794516" cy="16660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모서리가 둥근 직사각형 66"/>
              <p:cNvSpPr/>
              <p:nvPr/>
            </p:nvSpPr>
            <p:spPr>
              <a:xfrm>
                <a:off x="3609143" y="3693364"/>
                <a:ext cx="425224" cy="15697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모서리가 둥근 직사각형 67"/>
              <p:cNvSpPr/>
              <p:nvPr/>
            </p:nvSpPr>
            <p:spPr>
              <a:xfrm>
                <a:off x="4190033" y="3693364"/>
                <a:ext cx="414941" cy="15697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1722180" y="5224408"/>
              <a:ext cx="193877" cy="291299"/>
              <a:chOff x="4660899" y="2943348"/>
              <a:chExt cx="677333" cy="906994"/>
            </a:xfrm>
            <a:solidFill>
              <a:schemeClr val="bg2">
                <a:lumMod val="50000"/>
              </a:schemeClr>
            </a:solidFill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4660899" y="2943348"/>
                <a:ext cx="677333" cy="15697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4660899" y="3693364"/>
                <a:ext cx="677333" cy="15697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6776631">
                <a:off x="4792855" y="3133506"/>
                <a:ext cx="346538" cy="15697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 rot="10800000">
                <a:off x="4818308" y="3310524"/>
                <a:ext cx="359511" cy="15697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 rot="6776631">
                <a:off x="4847672" y="3494979"/>
                <a:ext cx="359581" cy="15697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1948166" y="5224408"/>
              <a:ext cx="219323" cy="291491"/>
              <a:chOff x="5511799" y="2943348"/>
              <a:chExt cx="766234" cy="907591"/>
            </a:xfrm>
            <a:gradFill flip="none" rotWithShape="1">
              <a:gsLst>
                <a:gs pos="0">
                  <a:srgbClr val="009999">
                    <a:shade val="30000"/>
                    <a:satMod val="115000"/>
                  </a:srgbClr>
                </a:gs>
                <a:gs pos="50000">
                  <a:srgbClr val="009999">
                    <a:shade val="67500"/>
                    <a:satMod val="115000"/>
                  </a:srgbClr>
                </a:gs>
                <a:gs pos="100000">
                  <a:srgbClr val="009999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grpSpPr>
          <p:sp>
            <p:nvSpPr>
              <p:cNvPr id="53" name="직사각형 52"/>
              <p:cNvSpPr/>
              <p:nvPr/>
            </p:nvSpPr>
            <p:spPr>
              <a:xfrm>
                <a:off x="5511800" y="2943348"/>
                <a:ext cx="766233" cy="16045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 rot="13971064">
                <a:off x="5507131" y="3174363"/>
                <a:ext cx="489573" cy="15524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모서리가 둥근 직사각형 54"/>
              <p:cNvSpPr/>
              <p:nvPr/>
            </p:nvSpPr>
            <p:spPr>
              <a:xfrm rot="5400000">
                <a:off x="6015956" y="3048449"/>
                <a:ext cx="367175" cy="15697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5511799" y="3690484"/>
                <a:ext cx="766233" cy="16045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 rot="5400000">
                <a:off x="6015955" y="3588266"/>
                <a:ext cx="367175" cy="15697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 rot="18484838">
                <a:off x="5504718" y="3470637"/>
                <a:ext cx="493010" cy="14748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2200811" y="5224164"/>
              <a:ext cx="237070" cy="290619"/>
              <a:chOff x="6419849" y="2942587"/>
              <a:chExt cx="828234" cy="904876"/>
            </a:xfrm>
            <a:solidFill>
              <a:schemeClr val="bg2">
                <a:lumMod val="50000"/>
              </a:schemeClr>
            </a:solidFill>
          </p:grpSpPr>
          <p:sp>
            <p:nvSpPr>
              <p:cNvPr id="48" name="모서리가 둥근 직사각형 47"/>
              <p:cNvSpPr/>
              <p:nvPr/>
            </p:nvSpPr>
            <p:spPr>
              <a:xfrm>
                <a:off x="6419849" y="2942587"/>
                <a:ext cx="539751" cy="15697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5400000">
                <a:off x="6313601" y="3339662"/>
                <a:ext cx="747160" cy="1553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모서리가 둥근 직사각형 49"/>
              <p:cNvSpPr/>
              <p:nvPr/>
            </p:nvSpPr>
            <p:spPr>
              <a:xfrm>
                <a:off x="6419849" y="3690484"/>
                <a:ext cx="765007" cy="15697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 rot="5400000">
                <a:off x="6967772" y="3567153"/>
                <a:ext cx="403643" cy="15697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 rot="10800000">
                <a:off x="6986058" y="3692091"/>
                <a:ext cx="258648" cy="1553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38777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1868-F2D0-4330-BE9A-C09510E26A8A}" type="datetimeFigureOut">
              <a:rPr lang="ko-KR" altLang="en-US" smtClean="0"/>
              <a:pPr/>
              <a:t>2024-01-11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BE83-F606-4A2E-BD9C-A3638A3039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105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1868-F2D0-4330-BE9A-C09510E26A8A}" type="datetimeFigureOut">
              <a:rPr lang="ko-KR" altLang="en-US" smtClean="0"/>
              <a:pPr/>
              <a:t>2024-01-11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BE83-F606-4A2E-BD9C-A3638A3039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963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1868-F2D0-4330-BE9A-C09510E26A8A}" type="datetimeFigureOut">
              <a:rPr lang="ko-KR" altLang="en-US" smtClean="0"/>
              <a:pPr/>
              <a:t>2024-01-11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BE83-F606-4A2E-BD9C-A3638A3039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4725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1868-F2D0-4330-BE9A-C09510E26A8A}" type="datetimeFigureOut">
              <a:rPr lang="ko-KR" altLang="en-US" smtClean="0"/>
              <a:pPr/>
              <a:t>2024-01-11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BE83-F606-4A2E-BD9C-A3638A3039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56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6551">
            <a:off x="2081416" y="978537"/>
            <a:ext cx="5114175" cy="5315519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006" y="2228043"/>
            <a:ext cx="5190995" cy="3118432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>
            <a:off x="0" y="839322"/>
            <a:ext cx="9144000" cy="599327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028700" y="149689"/>
            <a:ext cx="7981950" cy="557089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>
              <a:defRPr lang="en-US" sz="2800" b="1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0125" y="6492875"/>
            <a:ext cx="523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26351-1E26-4EA4-BDC6-BB6DFAFAF9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-9467"/>
            <a:ext cx="1207113" cy="804742"/>
          </a:xfrm>
          <a:prstGeom prst="rect">
            <a:avLst/>
          </a:prstGeom>
        </p:spPr>
      </p:pic>
      <p:sp>
        <p:nvSpPr>
          <p:cNvPr id="22" name="직사각형 21"/>
          <p:cNvSpPr/>
          <p:nvPr userDrawn="1"/>
        </p:nvSpPr>
        <p:spPr>
          <a:xfrm>
            <a:off x="0" y="776225"/>
            <a:ext cx="9144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94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 userDrawn="1">
            <p:ph idx="1"/>
          </p:nvPr>
        </p:nvSpPr>
        <p:spPr>
          <a:xfrm>
            <a:off x="432000" y="1028245"/>
            <a:ext cx="8280000" cy="1511755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 b="1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6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23066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028700" y="149689"/>
            <a:ext cx="7981950" cy="557089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>
              <a:defRPr lang="en-US" sz="2800" b="1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0125" y="6492875"/>
            <a:ext cx="523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26351-1E26-4EA4-BDC6-BB6DFAFAF9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32000" y="2028825"/>
            <a:ext cx="8280000" cy="4004581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6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4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9467"/>
            <a:ext cx="1207113" cy="804742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0" y="821944"/>
            <a:ext cx="9144000" cy="105448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32000" y="955563"/>
            <a:ext cx="8280000" cy="7779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6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0" y="776225"/>
            <a:ext cx="9144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94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48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028700" y="149689"/>
            <a:ext cx="7981950" cy="557089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>
              <a:defRPr lang="en-US" sz="2800" b="1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0125" y="6492875"/>
            <a:ext cx="523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26351-1E26-4EA4-BDC6-BB6DFAFAF9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32000" y="1543319"/>
            <a:ext cx="8280000" cy="4628881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6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4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9467"/>
            <a:ext cx="1207113" cy="804742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0" y="821945"/>
            <a:ext cx="9144000" cy="58775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32000" y="955563"/>
            <a:ext cx="8280000" cy="4541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6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0" y="776225"/>
            <a:ext cx="9144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94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53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028700" y="149689"/>
            <a:ext cx="7981950" cy="557089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>
              <a:defRPr lang="en-US" sz="2800" b="1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32000" y="1323975"/>
            <a:ext cx="8280000" cy="4004581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6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4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9467"/>
            <a:ext cx="1207113" cy="804742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2087" y="6010275"/>
            <a:ext cx="9144000" cy="8477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0125" y="6492875"/>
            <a:ext cx="523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26351-1E26-4EA4-BDC6-BB6DFAFAF9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19913" y="6290160"/>
            <a:ext cx="8280000" cy="829096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4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6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0" y="776225"/>
            <a:ext cx="9144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94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0" y="6038002"/>
            <a:ext cx="9144000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96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04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028700" y="149689"/>
            <a:ext cx="7981950" cy="557089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>
              <a:defRPr lang="en-US" sz="2800" b="1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32000" y="2171700"/>
            <a:ext cx="8280000" cy="3156856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6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4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9467"/>
            <a:ext cx="1207113" cy="804742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-12087" y="821944"/>
            <a:ext cx="9144000" cy="105448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1"/>
          </p:nvPr>
        </p:nvSpPr>
        <p:spPr>
          <a:xfrm>
            <a:off x="419913" y="937110"/>
            <a:ext cx="8280000" cy="829096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6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0" y="776225"/>
            <a:ext cx="9144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94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-12087" y="6010275"/>
            <a:ext cx="9144000" cy="8477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0125" y="6492875"/>
            <a:ext cx="523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26351-1E26-4EA4-BDC6-BB6DFAFAF9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내용 개체 틀 2"/>
          <p:cNvSpPr>
            <a:spLocks noGrp="1"/>
          </p:cNvSpPr>
          <p:nvPr>
            <p:ph idx="10"/>
          </p:nvPr>
        </p:nvSpPr>
        <p:spPr>
          <a:xfrm>
            <a:off x="419913" y="6290160"/>
            <a:ext cx="8280000" cy="829096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4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6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3" name="직사각형 22"/>
          <p:cNvSpPr/>
          <p:nvPr userDrawn="1"/>
        </p:nvSpPr>
        <p:spPr>
          <a:xfrm>
            <a:off x="0" y="6038002"/>
            <a:ext cx="9144000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96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29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028700" y="149689"/>
            <a:ext cx="7981950" cy="557089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>
              <a:defRPr lang="en-US" sz="2800" b="1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0125" y="6492875"/>
            <a:ext cx="523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26351-1E26-4EA4-BDC6-BB6DFAFAF9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158750" y="2028825"/>
            <a:ext cx="4343400" cy="4004581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6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4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9467"/>
            <a:ext cx="1207113" cy="804742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158750" y="821944"/>
            <a:ext cx="4343400" cy="105448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285750" y="955563"/>
            <a:ext cx="4089400" cy="777988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0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6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4667250" y="820675"/>
            <a:ext cx="4343400" cy="105448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/>
          <p:cNvSpPr>
            <a:spLocks noGrp="1"/>
          </p:cNvSpPr>
          <p:nvPr>
            <p:ph idx="11"/>
          </p:nvPr>
        </p:nvSpPr>
        <p:spPr>
          <a:xfrm>
            <a:off x="4794250" y="954294"/>
            <a:ext cx="4089400" cy="777988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0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6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2"/>
          </p:nvPr>
        </p:nvSpPr>
        <p:spPr>
          <a:xfrm>
            <a:off x="4673600" y="2028825"/>
            <a:ext cx="4343400" cy="4004581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6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4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0" y="776225"/>
            <a:ext cx="9144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94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24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028700" y="149689"/>
            <a:ext cx="7981950" cy="557089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>
              <a:defRPr lang="en-US" sz="2800" b="1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0125" y="6492875"/>
            <a:ext cx="523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26351-1E26-4EA4-BDC6-BB6DFAFAF9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32000" y="1409245"/>
            <a:ext cx="8280000" cy="4624161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4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2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grpSp>
        <p:nvGrpSpPr>
          <p:cNvPr id="6" name="그룹 5"/>
          <p:cNvGrpSpPr/>
          <p:nvPr userDrawn="1"/>
        </p:nvGrpSpPr>
        <p:grpSpPr>
          <a:xfrm>
            <a:off x="-1686732" y="4949824"/>
            <a:ext cx="1210482" cy="804864"/>
            <a:chOff x="-807" y="-1"/>
            <a:chExt cx="1210482" cy="804864"/>
          </a:xfrm>
        </p:grpSpPr>
        <p:sp>
          <p:nvSpPr>
            <p:cNvPr id="3" name="대각선 방향의 모서리가 잘린 사각형 2"/>
            <p:cNvSpPr/>
            <p:nvPr userDrawn="1"/>
          </p:nvSpPr>
          <p:spPr>
            <a:xfrm rot="5400000">
              <a:off x="202004" y="-202810"/>
              <a:ext cx="804862" cy="1210480"/>
            </a:xfrm>
            <a:custGeom>
              <a:avLst/>
              <a:gdLst>
                <a:gd name="connsiteX0" fmla="*/ 0 w 804862"/>
                <a:gd name="connsiteY0" fmla="*/ 0 h 915591"/>
                <a:gd name="connsiteX1" fmla="*/ 402431 w 804862"/>
                <a:gd name="connsiteY1" fmla="*/ 0 h 915591"/>
                <a:gd name="connsiteX2" fmla="*/ 804862 w 804862"/>
                <a:gd name="connsiteY2" fmla="*/ 402431 h 915591"/>
                <a:gd name="connsiteX3" fmla="*/ 804862 w 804862"/>
                <a:gd name="connsiteY3" fmla="*/ 915591 h 915591"/>
                <a:gd name="connsiteX4" fmla="*/ 804862 w 804862"/>
                <a:gd name="connsiteY4" fmla="*/ 915591 h 915591"/>
                <a:gd name="connsiteX5" fmla="*/ 402431 w 804862"/>
                <a:gd name="connsiteY5" fmla="*/ 915591 h 915591"/>
                <a:gd name="connsiteX6" fmla="*/ 0 w 804862"/>
                <a:gd name="connsiteY6" fmla="*/ 513160 h 915591"/>
                <a:gd name="connsiteX7" fmla="*/ 0 w 804862"/>
                <a:gd name="connsiteY7" fmla="*/ 0 h 915591"/>
                <a:gd name="connsiteX0" fmla="*/ 0 w 804862"/>
                <a:gd name="connsiteY0" fmla="*/ 0 h 917975"/>
                <a:gd name="connsiteX1" fmla="*/ 402431 w 804862"/>
                <a:gd name="connsiteY1" fmla="*/ 0 h 917975"/>
                <a:gd name="connsiteX2" fmla="*/ 804862 w 804862"/>
                <a:gd name="connsiteY2" fmla="*/ 402431 h 917975"/>
                <a:gd name="connsiteX3" fmla="*/ 804862 w 804862"/>
                <a:gd name="connsiteY3" fmla="*/ 915591 h 917975"/>
                <a:gd name="connsiteX4" fmla="*/ 804862 w 804862"/>
                <a:gd name="connsiteY4" fmla="*/ 915591 h 917975"/>
                <a:gd name="connsiteX5" fmla="*/ 590553 w 804862"/>
                <a:gd name="connsiteY5" fmla="*/ 917975 h 917975"/>
                <a:gd name="connsiteX6" fmla="*/ 0 w 804862"/>
                <a:gd name="connsiteY6" fmla="*/ 513160 h 917975"/>
                <a:gd name="connsiteX7" fmla="*/ 0 w 804862"/>
                <a:gd name="connsiteY7" fmla="*/ 0 h 917975"/>
                <a:gd name="connsiteX0" fmla="*/ 0 w 804862"/>
                <a:gd name="connsiteY0" fmla="*/ 0 h 917978"/>
                <a:gd name="connsiteX1" fmla="*/ 402431 w 804862"/>
                <a:gd name="connsiteY1" fmla="*/ 0 h 917978"/>
                <a:gd name="connsiteX2" fmla="*/ 804862 w 804862"/>
                <a:gd name="connsiteY2" fmla="*/ 402431 h 917978"/>
                <a:gd name="connsiteX3" fmla="*/ 804862 w 804862"/>
                <a:gd name="connsiteY3" fmla="*/ 915591 h 917978"/>
                <a:gd name="connsiteX4" fmla="*/ 804862 w 804862"/>
                <a:gd name="connsiteY4" fmla="*/ 915591 h 917978"/>
                <a:gd name="connsiteX5" fmla="*/ 495305 w 804862"/>
                <a:gd name="connsiteY5" fmla="*/ 917978 h 917978"/>
                <a:gd name="connsiteX6" fmla="*/ 0 w 804862"/>
                <a:gd name="connsiteY6" fmla="*/ 513160 h 917978"/>
                <a:gd name="connsiteX7" fmla="*/ 0 w 804862"/>
                <a:gd name="connsiteY7" fmla="*/ 0 h 917978"/>
                <a:gd name="connsiteX0" fmla="*/ 2381 w 807243"/>
                <a:gd name="connsiteY0" fmla="*/ 7144 h 925122"/>
                <a:gd name="connsiteX1" fmla="*/ 0 w 807243"/>
                <a:gd name="connsiteY1" fmla="*/ 0 h 925122"/>
                <a:gd name="connsiteX2" fmla="*/ 807243 w 807243"/>
                <a:gd name="connsiteY2" fmla="*/ 409575 h 925122"/>
                <a:gd name="connsiteX3" fmla="*/ 807243 w 807243"/>
                <a:gd name="connsiteY3" fmla="*/ 922735 h 925122"/>
                <a:gd name="connsiteX4" fmla="*/ 807243 w 807243"/>
                <a:gd name="connsiteY4" fmla="*/ 922735 h 925122"/>
                <a:gd name="connsiteX5" fmla="*/ 497686 w 807243"/>
                <a:gd name="connsiteY5" fmla="*/ 925122 h 925122"/>
                <a:gd name="connsiteX6" fmla="*/ 2381 w 807243"/>
                <a:gd name="connsiteY6" fmla="*/ 520304 h 925122"/>
                <a:gd name="connsiteX7" fmla="*/ 2381 w 807243"/>
                <a:gd name="connsiteY7" fmla="*/ 7144 h 925122"/>
                <a:gd name="connsiteX0" fmla="*/ 2381 w 807243"/>
                <a:gd name="connsiteY0" fmla="*/ 7144 h 922743"/>
                <a:gd name="connsiteX1" fmla="*/ 0 w 807243"/>
                <a:gd name="connsiteY1" fmla="*/ 0 h 922743"/>
                <a:gd name="connsiteX2" fmla="*/ 807243 w 807243"/>
                <a:gd name="connsiteY2" fmla="*/ 409575 h 922743"/>
                <a:gd name="connsiteX3" fmla="*/ 807243 w 807243"/>
                <a:gd name="connsiteY3" fmla="*/ 922735 h 922743"/>
                <a:gd name="connsiteX4" fmla="*/ 807243 w 807243"/>
                <a:gd name="connsiteY4" fmla="*/ 922735 h 922743"/>
                <a:gd name="connsiteX5" fmla="*/ 614370 w 807243"/>
                <a:gd name="connsiteY5" fmla="*/ 922743 h 922743"/>
                <a:gd name="connsiteX6" fmla="*/ 2381 w 807243"/>
                <a:gd name="connsiteY6" fmla="*/ 520304 h 922743"/>
                <a:gd name="connsiteX7" fmla="*/ 2381 w 807243"/>
                <a:gd name="connsiteY7" fmla="*/ 7144 h 922743"/>
                <a:gd name="connsiteX0" fmla="*/ 2381 w 807243"/>
                <a:gd name="connsiteY0" fmla="*/ 7144 h 922743"/>
                <a:gd name="connsiteX1" fmla="*/ 0 w 807243"/>
                <a:gd name="connsiteY1" fmla="*/ 0 h 922743"/>
                <a:gd name="connsiteX2" fmla="*/ 807243 w 807243"/>
                <a:gd name="connsiteY2" fmla="*/ 409575 h 922743"/>
                <a:gd name="connsiteX3" fmla="*/ 807243 w 807243"/>
                <a:gd name="connsiteY3" fmla="*/ 922735 h 922743"/>
                <a:gd name="connsiteX4" fmla="*/ 807243 w 807243"/>
                <a:gd name="connsiteY4" fmla="*/ 922735 h 922743"/>
                <a:gd name="connsiteX5" fmla="*/ 635802 w 807243"/>
                <a:gd name="connsiteY5" fmla="*/ 922743 h 922743"/>
                <a:gd name="connsiteX6" fmla="*/ 2381 w 807243"/>
                <a:gd name="connsiteY6" fmla="*/ 520304 h 922743"/>
                <a:gd name="connsiteX7" fmla="*/ 2381 w 807243"/>
                <a:gd name="connsiteY7" fmla="*/ 7144 h 922743"/>
                <a:gd name="connsiteX0" fmla="*/ 4762 w 809624"/>
                <a:gd name="connsiteY0" fmla="*/ 73819 h 989418"/>
                <a:gd name="connsiteX1" fmla="*/ 0 w 809624"/>
                <a:gd name="connsiteY1" fmla="*/ 0 h 989418"/>
                <a:gd name="connsiteX2" fmla="*/ 809624 w 809624"/>
                <a:gd name="connsiteY2" fmla="*/ 476250 h 989418"/>
                <a:gd name="connsiteX3" fmla="*/ 809624 w 809624"/>
                <a:gd name="connsiteY3" fmla="*/ 989410 h 989418"/>
                <a:gd name="connsiteX4" fmla="*/ 809624 w 809624"/>
                <a:gd name="connsiteY4" fmla="*/ 989410 h 989418"/>
                <a:gd name="connsiteX5" fmla="*/ 638183 w 809624"/>
                <a:gd name="connsiteY5" fmla="*/ 989418 h 989418"/>
                <a:gd name="connsiteX6" fmla="*/ 4762 w 809624"/>
                <a:gd name="connsiteY6" fmla="*/ 586979 h 989418"/>
                <a:gd name="connsiteX7" fmla="*/ 4762 w 809624"/>
                <a:gd name="connsiteY7" fmla="*/ 73819 h 989418"/>
                <a:gd name="connsiteX0" fmla="*/ 0 w 804862"/>
                <a:gd name="connsiteY0" fmla="*/ 73819 h 989418"/>
                <a:gd name="connsiteX1" fmla="*/ 1 w 804862"/>
                <a:gd name="connsiteY1" fmla="*/ 0 h 989418"/>
                <a:gd name="connsiteX2" fmla="*/ 804862 w 804862"/>
                <a:gd name="connsiteY2" fmla="*/ 476250 h 989418"/>
                <a:gd name="connsiteX3" fmla="*/ 804862 w 804862"/>
                <a:gd name="connsiteY3" fmla="*/ 989410 h 989418"/>
                <a:gd name="connsiteX4" fmla="*/ 804862 w 804862"/>
                <a:gd name="connsiteY4" fmla="*/ 989410 h 989418"/>
                <a:gd name="connsiteX5" fmla="*/ 633421 w 804862"/>
                <a:gd name="connsiteY5" fmla="*/ 989418 h 989418"/>
                <a:gd name="connsiteX6" fmla="*/ 0 w 804862"/>
                <a:gd name="connsiteY6" fmla="*/ 586979 h 989418"/>
                <a:gd name="connsiteX7" fmla="*/ 0 w 804862"/>
                <a:gd name="connsiteY7" fmla="*/ 73819 h 989418"/>
                <a:gd name="connsiteX0" fmla="*/ 0 w 804862"/>
                <a:gd name="connsiteY0" fmla="*/ 73819 h 989418"/>
                <a:gd name="connsiteX1" fmla="*/ 1 w 804862"/>
                <a:gd name="connsiteY1" fmla="*/ 0 h 989418"/>
                <a:gd name="connsiteX2" fmla="*/ 804862 w 804862"/>
                <a:gd name="connsiteY2" fmla="*/ 476250 h 989418"/>
                <a:gd name="connsiteX3" fmla="*/ 804862 w 804862"/>
                <a:gd name="connsiteY3" fmla="*/ 989410 h 989418"/>
                <a:gd name="connsiteX4" fmla="*/ 804862 w 804862"/>
                <a:gd name="connsiteY4" fmla="*/ 989410 h 989418"/>
                <a:gd name="connsiteX5" fmla="*/ 633421 w 804862"/>
                <a:gd name="connsiteY5" fmla="*/ 989418 h 989418"/>
                <a:gd name="connsiteX6" fmla="*/ 0 w 804862"/>
                <a:gd name="connsiteY6" fmla="*/ 657095 h 989418"/>
                <a:gd name="connsiteX7" fmla="*/ 0 w 804862"/>
                <a:gd name="connsiteY7" fmla="*/ 73819 h 989418"/>
                <a:gd name="connsiteX0" fmla="*/ 0 w 804862"/>
                <a:gd name="connsiteY0" fmla="*/ 73819 h 992017"/>
                <a:gd name="connsiteX1" fmla="*/ 1 w 804862"/>
                <a:gd name="connsiteY1" fmla="*/ 0 h 992017"/>
                <a:gd name="connsiteX2" fmla="*/ 804862 w 804862"/>
                <a:gd name="connsiteY2" fmla="*/ 476250 h 992017"/>
                <a:gd name="connsiteX3" fmla="*/ 804862 w 804862"/>
                <a:gd name="connsiteY3" fmla="*/ 989410 h 992017"/>
                <a:gd name="connsiteX4" fmla="*/ 804862 w 804862"/>
                <a:gd name="connsiteY4" fmla="*/ 989410 h 992017"/>
                <a:gd name="connsiteX5" fmla="*/ 627074 w 804862"/>
                <a:gd name="connsiteY5" fmla="*/ 992017 h 992017"/>
                <a:gd name="connsiteX6" fmla="*/ 0 w 804862"/>
                <a:gd name="connsiteY6" fmla="*/ 657095 h 992017"/>
                <a:gd name="connsiteX7" fmla="*/ 0 w 804862"/>
                <a:gd name="connsiteY7" fmla="*/ 73819 h 992017"/>
                <a:gd name="connsiteX0" fmla="*/ 0 w 804862"/>
                <a:gd name="connsiteY0" fmla="*/ 73819 h 990071"/>
                <a:gd name="connsiteX1" fmla="*/ 1 w 804862"/>
                <a:gd name="connsiteY1" fmla="*/ 0 h 990071"/>
                <a:gd name="connsiteX2" fmla="*/ 804862 w 804862"/>
                <a:gd name="connsiteY2" fmla="*/ 476250 h 990071"/>
                <a:gd name="connsiteX3" fmla="*/ 804862 w 804862"/>
                <a:gd name="connsiteY3" fmla="*/ 989410 h 990071"/>
                <a:gd name="connsiteX4" fmla="*/ 804862 w 804862"/>
                <a:gd name="connsiteY4" fmla="*/ 989410 h 990071"/>
                <a:gd name="connsiteX5" fmla="*/ 522302 w 804862"/>
                <a:gd name="connsiteY5" fmla="*/ 990071 h 990071"/>
                <a:gd name="connsiteX6" fmla="*/ 0 w 804862"/>
                <a:gd name="connsiteY6" fmla="*/ 657095 h 990071"/>
                <a:gd name="connsiteX7" fmla="*/ 0 w 804862"/>
                <a:gd name="connsiteY7" fmla="*/ 73819 h 990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4862" h="990071">
                  <a:moveTo>
                    <a:pt x="0" y="73819"/>
                  </a:moveTo>
                  <a:cubicBezTo>
                    <a:pt x="0" y="49213"/>
                    <a:pt x="1" y="24606"/>
                    <a:pt x="1" y="0"/>
                  </a:cubicBezTo>
                  <a:lnTo>
                    <a:pt x="804862" y="476250"/>
                  </a:lnTo>
                  <a:lnTo>
                    <a:pt x="804862" y="989410"/>
                  </a:lnTo>
                  <a:lnTo>
                    <a:pt x="804862" y="989410"/>
                  </a:lnTo>
                  <a:lnTo>
                    <a:pt x="522302" y="990071"/>
                  </a:lnTo>
                  <a:lnTo>
                    <a:pt x="0" y="657095"/>
                  </a:lnTo>
                  <a:lnTo>
                    <a:pt x="0" y="73819"/>
                  </a:lnTo>
                  <a:close/>
                </a:path>
              </a:pathLst>
            </a:custGeom>
            <a:solidFill>
              <a:srgbClr val="0435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각 삼각형 3"/>
            <p:cNvSpPr/>
            <p:nvPr userDrawn="1"/>
          </p:nvSpPr>
          <p:spPr>
            <a:xfrm rot="5400000">
              <a:off x="-62317" y="61510"/>
              <a:ext cx="538163" cy="415144"/>
            </a:xfrm>
            <a:prstGeom prst="rtTriangle">
              <a:avLst/>
            </a:prstGeom>
            <a:solidFill>
              <a:srgbClr val="3C78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각 삼각형 10"/>
            <p:cNvSpPr/>
            <p:nvPr userDrawn="1"/>
          </p:nvSpPr>
          <p:spPr>
            <a:xfrm rot="16200000" flipV="1">
              <a:off x="-26195" y="542925"/>
              <a:ext cx="288132" cy="235744"/>
            </a:xfrm>
            <a:prstGeom prst="rtTriangle">
              <a:avLst/>
            </a:prstGeom>
            <a:solidFill>
              <a:srgbClr val="011A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9467"/>
            <a:ext cx="1207113" cy="804742"/>
          </a:xfrm>
          <a:prstGeom prst="rect">
            <a:avLst/>
          </a:prstGeom>
        </p:spPr>
      </p:pic>
      <p:sp>
        <p:nvSpPr>
          <p:cNvPr id="22" name="직사각형 21"/>
          <p:cNvSpPr/>
          <p:nvPr userDrawn="1"/>
        </p:nvSpPr>
        <p:spPr>
          <a:xfrm>
            <a:off x="0" y="776225"/>
            <a:ext cx="9144000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itle Placeholder 1"/>
          <p:cNvSpPr txBox="1">
            <a:spLocks/>
          </p:cNvSpPr>
          <p:nvPr userDrawn="1"/>
        </p:nvSpPr>
        <p:spPr>
          <a:xfrm>
            <a:off x="-12087" y="149689"/>
            <a:ext cx="914400" cy="557089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마</a:t>
            </a:r>
          </a:p>
        </p:txBody>
      </p:sp>
    </p:spTree>
    <p:extLst>
      <p:ext uri="{BB962C8B-B14F-4D97-AF65-F5344CB8AC3E}">
        <p14:creationId xmlns:p14="http://schemas.microsoft.com/office/powerpoint/2010/main" val="93073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/>
            </a:gs>
            <a:gs pos="96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01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75" r:id="rId3"/>
    <p:sldLayoutId id="2147483667" r:id="rId4"/>
    <p:sldLayoutId id="2147483671" r:id="rId5"/>
    <p:sldLayoutId id="2147483668" r:id="rId6"/>
    <p:sldLayoutId id="2147483669" r:id="rId7"/>
    <p:sldLayoutId id="2147483670" r:id="rId8"/>
    <p:sldLayoutId id="2147483665" r:id="rId9"/>
    <p:sldLayoutId id="2147483673" r:id="rId10"/>
    <p:sldLayoutId id="2147483672" r:id="rId11"/>
    <p:sldLayoutId id="2147483674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71868-F2D0-4330-BE9A-C09510E26A8A}" type="datetimeFigureOut">
              <a:rPr lang="ko-KR" altLang="en-US" smtClean="0"/>
              <a:pPr/>
              <a:t>2024-01-11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BBE83-F606-4A2E-BD9C-A3638A3039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307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0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0.png"/><Relationship Id="rId10" Type="http://schemas.openxmlformats.org/officeDocument/2006/relationships/image" Target="../media/image39.png"/><Relationship Id="rId4" Type="http://schemas.openxmlformats.org/officeDocument/2006/relationships/image" Target="../media/image330.png"/><Relationship Id="rId9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12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Relationship Id="rId9" Type="http://schemas.openxmlformats.org/officeDocument/2006/relationships/image" Target="../media/image2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2"/>
          <p:cNvSpPr txBox="1">
            <a:spLocks/>
          </p:cNvSpPr>
          <p:nvPr/>
        </p:nvSpPr>
        <p:spPr>
          <a:xfrm>
            <a:off x="1" y="610804"/>
            <a:ext cx="9144000" cy="12388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360000" tIns="45720" rIns="91440" bIns="45720" rtlCol="0" anchor="ctr" anchorCtr="0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28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j-cs"/>
              </a:defRPr>
            </a:lvl1pPr>
          </a:lstStyle>
          <a:p>
            <a:pPr algn="ctr" fontAlgn="base">
              <a:lnSpc>
                <a:spcPct val="100000"/>
              </a:lnSpc>
            </a:pPr>
            <a:endParaRPr lang="en-US" altLang="ko-KR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197;p1">
            <a:extLst>
              <a:ext uri="{FF2B5EF4-FFF2-40B4-BE49-F238E27FC236}">
                <a16:creationId xmlns:a16="http://schemas.microsoft.com/office/drawing/2014/main" id="{750C9CDA-A0EA-15DC-AB15-0126ADC01120}"/>
              </a:ext>
            </a:extLst>
          </p:cNvPr>
          <p:cNvSpPr txBox="1"/>
          <p:nvPr/>
        </p:nvSpPr>
        <p:spPr>
          <a:xfrm>
            <a:off x="-147869" y="491603"/>
            <a:ext cx="9220023" cy="116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lvl="0" algn="ctr">
              <a:buClr>
                <a:schemeClr val="lt1"/>
              </a:buClr>
              <a:buSzPts val="3000"/>
            </a:pPr>
            <a:r>
              <a:rPr lang="en-US" altLang="ko-KR" sz="2800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Generative Adversarial Network</a:t>
            </a:r>
            <a:endParaRPr lang="en-US" altLang="ko-KR" sz="1000" b="1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1EC99A-B5CA-8388-37A8-A02B375BF3AA}"/>
              </a:ext>
            </a:extLst>
          </p:cNvPr>
          <p:cNvSpPr txBox="1"/>
          <p:nvPr/>
        </p:nvSpPr>
        <p:spPr>
          <a:xfrm>
            <a:off x="-116712" y="4593609"/>
            <a:ext cx="93774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Jungwoo</a:t>
            </a:r>
            <a:r>
              <a:rPr lang="en-US" altLang="ko-KR" sz="20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Jang,</a:t>
            </a:r>
          </a:p>
          <a:p>
            <a:pPr lvl="0" algn="ctr">
              <a:lnSpc>
                <a:spcPct val="150000"/>
              </a:lnSpc>
            </a:pPr>
            <a:endParaRPr lang="en-US" altLang="ko-KR" sz="1200" b="1" baseline="300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material science and engineering </a:t>
            </a:r>
          </a:p>
          <a:p>
            <a:pPr lvl="0" algn="ctr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Hallym</a:t>
            </a:r>
            <a:r>
              <a:rPr lang="en-US" altLang="ko-KR" sz="12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University, Republic of Korea,</a:t>
            </a:r>
          </a:p>
          <a:p>
            <a:pPr lvl="0"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 Supervision of Prof. Dong-Ok Won</a:t>
            </a:r>
          </a:p>
          <a:p>
            <a:pPr lvl="0" algn="ctr">
              <a:lnSpc>
                <a:spcPct val="150000"/>
              </a:lnSpc>
            </a:pPr>
            <a:endParaRPr lang="en-US" altLang="ko-KR" sz="1200" b="1" baseline="300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2024. 1. 11.</a:t>
            </a:r>
          </a:p>
          <a:p>
            <a:pPr lvl="0" algn="ctr">
              <a:lnSpc>
                <a:spcPct val="150000"/>
              </a:lnSpc>
            </a:pPr>
            <a:endParaRPr lang="en-US" altLang="ko-KR" sz="1200" b="1" baseline="300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126" y="0"/>
            <a:ext cx="610804" cy="61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3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GAN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  <a:defRPr sz="1800" b="1" kern="1200" baseline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600" b="1" kern="1200" baseline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1400" b="1" kern="1200" baseline="0">
                    <a:solidFill>
                      <a:srgbClr val="7030A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𝒅𝒂𝒕𝒂</m:t>
                        </m:r>
                      </m:sub>
                    </m:sSub>
                    <m:r>
                      <a:rPr lang="en-US" altLang="ko-K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는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실제 데이터 셋의 확률 분포</a:t>
                </a:r>
                <a:r>
                  <a:rPr lang="en-US" altLang="ko-KR" dirty="0"/>
                  <a:t>, GAN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Global Optimality</a:t>
                </a:r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𝒅𝒂𝒕𝒂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pPr lvl="2"/>
                <a:r>
                  <a:rPr lang="ko-KR" altLang="en-US" b="1" dirty="0"/>
                  <a:t>생성자에</a:t>
                </a:r>
                <a:r>
                  <a:rPr lang="ko-KR" altLang="en-US" b="1" dirty="0">
                    <a:solidFill>
                      <a:srgbClr val="7030A0"/>
                    </a:solidFill>
                  </a:rPr>
                  <a:t>서 생성한 데이터의 확률 분포</a:t>
                </a:r>
                <a:r>
                  <a:rPr lang="en-US" altLang="ko-KR" b="1" dirty="0">
                    <a:solidFill>
                      <a:srgbClr val="7030A0"/>
                    </a:solidFill>
                  </a:rPr>
                  <a:t>=</a:t>
                </a:r>
                <a:r>
                  <a:rPr lang="ko-KR" altLang="en-US" b="1" dirty="0">
                    <a:solidFill>
                      <a:srgbClr val="7030A0"/>
                    </a:solidFill>
                  </a:rPr>
                  <a:t>실제 데이터 셋에서 추출한 데이터의 확률 분포</a:t>
                </a:r>
                <a:endParaRPr lang="en-US" altLang="ko-KR" b="1" dirty="0">
                  <a:solidFill>
                    <a:srgbClr val="7030A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</m:t>
                    </m:r>
                    <m:d>
                      <m:dPr>
                        <m:ctrlPr>
                          <a:rPr lang="en-US" altLang="ko-KR" sz="1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n-US" altLang="ko-KR" sz="1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</m:d>
                  </m:oMath>
                </a14:m>
                <a:r>
                  <a:rPr lang="ko-KR" altLang="en-US" b="1" dirty="0">
                    <a:solidFill>
                      <a:srgbClr val="7030A0"/>
                    </a:solidFill>
                  </a:rPr>
                  <a:t>는 랜덤 데이터 </a:t>
                </a:r>
                <a:r>
                  <a:rPr lang="ko-KR" altLang="en-US" b="1" dirty="0" err="1">
                    <a:solidFill>
                      <a:srgbClr val="7030A0"/>
                    </a:solidFill>
                  </a:rPr>
                  <a:t>입력받은</a:t>
                </a:r>
                <a:r>
                  <a:rPr lang="ko-KR" altLang="en-US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ko-KR" b="1" dirty="0">
                    <a:solidFill>
                      <a:srgbClr val="7030A0"/>
                    </a:solidFill>
                  </a:rPr>
                  <a:t>G</a:t>
                </a:r>
                <a:r>
                  <a:rPr lang="ko-KR" altLang="en-US" dirty="0"/>
                  <a:t>가 생산한 데이터를 </a:t>
                </a:r>
                <a:r>
                  <a:rPr lang="en-US" altLang="ko-KR" dirty="0"/>
                  <a:t>D</a:t>
                </a:r>
                <a:r>
                  <a:rPr lang="ko-KR" altLang="en-US" dirty="0"/>
                  <a:t>에 넣어 진짜인 확률을 출력한다는 뜻</a:t>
                </a:r>
                <a:endParaRPr lang="en-US" altLang="ko-KR" b="1" dirty="0">
                  <a:solidFill>
                    <a:srgbClr val="7030A0"/>
                  </a:solidFill>
                </a:endParaRPr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판별 모형은 다음 식을 최대화하는 것이 목적</a:t>
                </a: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𝒎𝒂𝒙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en-US" altLang="ko-K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𝒅𝒂𝒕𝒂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sub>
                      </m:sSub>
                      <m:r>
                        <a:rPr lang="en-US" altLang="ko-K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0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)]+</m:t>
                          </m:r>
                          <m:sSub>
                            <m:sSubPr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func>
                            <m:funcPr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000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d>
                                <m:dPr>
                                  <m:ctrlP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  <m:d>
                                    <m:dPr>
                                      <m:ctrlP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</m:func>
                        </m:e>
                      </m:func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sz="2000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altLang="ko-KR" sz="20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𝒅𝒂𝒕𝒂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일 때</a:t>
                </a:r>
                <a:r>
                  <a:rPr lang="en-US" altLang="ko-KR" dirty="0"/>
                  <a:t>, D</a:t>
                </a:r>
                <a:r>
                  <a:rPr lang="ko-KR" altLang="en-US" dirty="0"/>
                  <a:t>가 해당 데이터를 실제 데이터라고 판별할 확률은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이 되어야 함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914400" lvl="2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𝒅𝒂𝒕𝒂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sub>
                    </m:sSub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func>
                  </m:oMath>
                </a14:m>
                <a:r>
                  <a:rPr lang="ko-KR" altLang="en-US" dirty="0"/>
                  <a:t>에서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d>
                      <m:d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ko-KR" altLang="en-US" dirty="0"/>
                  <a:t>이 되어야 함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ko-KR" altLang="en-US" dirty="0"/>
                  <a:t>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해당 데이터를 판별 모형에 넣었을 때 출력 값은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 되어야 함</a:t>
                </a: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sz="2000" dirty="0">
                  <a:solidFill>
                    <a:schemeClr val="tx1"/>
                  </a:solidFill>
                </a:endParaRP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/>
                      <m:e>
                        <m:sSub>
                          <m:sSub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</m:d>
                          </m:sub>
                        </m:s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func>
                          <m:func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ko-KR" altLang="en-US" sz="1400" dirty="0">
                    <a:solidFill>
                      <a:srgbClr val="7030A0"/>
                    </a:solidFill>
                  </a:rPr>
                  <a:t>에서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d>
                      <m:d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</m:d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ko-KR" sz="2000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  <a:blipFill>
                <a:blip r:embed="rId3"/>
                <a:stretch>
                  <a:fillRect t="-7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108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GAN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  <a:defRPr sz="1800" b="1" kern="1200" baseline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600" b="1" kern="1200" baseline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1400" b="1" kern="1200" baseline="0">
                    <a:solidFill>
                      <a:srgbClr val="7030A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ko-KR" altLang="en-US" b="1" dirty="0"/>
                  <a:t>생성 모형은 다음을 만족해야 함</a:t>
                </a:r>
                <a:endParaRPr lang="en-US" altLang="ko-KR" b="1" dirty="0"/>
              </a:p>
              <a:p>
                <a:pPr marL="457200" lvl="1" indent="0" algn="ctr">
                  <a:buNone/>
                </a:pPr>
                <a:endParaRPr lang="en-US" altLang="ko-KR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𝒎𝒊𝒏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𝒅𝒂𝒕𝒂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sub>
                      </m:sSub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</m:sub>
                      </m:sSub>
                      <m:r>
                        <a:rPr lang="en-US" altLang="ko-K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0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d>
                            <m:dPr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  <m:d>
                                <m:dPr>
                                  <m:ctrlP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func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sz="2000" dirty="0">
                  <a:solidFill>
                    <a:schemeClr val="tx1"/>
                  </a:solidFill>
                </a:endParaRPr>
              </a:p>
              <a:p>
                <a:pPr marL="457200" lvl="1" indent="0" algn="ctr">
                  <a:buNone/>
                </a:pPr>
                <a:endParaRPr lang="en-US" altLang="ko-KR" sz="2000" dirty="0">
                  <a:solidFill>
                    <a:schemeClr val="tx1"/>
                  </a:solidFill>
                </a:endParaRPr>
              </a:p>
              <a:p>
                <a:pPr marL="457200" lvl="1" indent="0" algn="ctr">
                  <a:buNone/>
                </a:pPr>
                <a:endParaRPr lang="en-US" altLang="ko-KR" dirty="0"/>
              </a:p>
              <a:p>
                <a:pPr lvl="1"/>
                <a:r>
                  <a:rPr lang="ko-KR" altLang="en-US" dirty="0"/>
                  <a:t>하지만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ko-KR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ko-K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𝒅𝒂𝒕𝒂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sub>
                    </m:sSub>
                    <m:r>
                      <a:rPr lang="en-US" altLang="ko-KR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altLang="ko-KR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d>
                          <m:dPr>
                            <m:ctrlPr>
                              <a:rPr lang="en-US" altLang="ko-K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ko-KR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부분은 생성 모형과 관련이 없으므로 비용 함수는</a:t>
                </a: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𝒎𝒊𝒏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</m:sub>
                      </m:sSub>
                      <m:r>
                        <a:rPr lang="en-US" altLang="ko-K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0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d>
                            <m:dPr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  <m:d>
                                <m:dPr>
                                  <m:ctrlP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)]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US" altLang="ko-KR" sz="20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1"/>
                <a:r>
                  <a:rPr lang="ko-KR" altLang="en-US" dirty="0"/>
                  <a:t>생성 모형의 목적은 판</a:t>
                </a:r>
                <a:r>
                  <a:rPr lang="en-US" altLang="ko-KR" dirty="0"/>
                  <a:t>	</a:t>
                </a:r>
                <a:r>
                  <a:rPr lang="ko-KR" altLang="en-US" dirty="0"/>
                  <a:t>별 모형을 속이는 것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따라서 생성 모형을 통해 만든 가짜 데이터를 </a:t>
                </a:r>
                <a:r>
                  <a:rPr lang="en-US" altLang="ko-KR" dirty="0"/>
                  <a:t>D</a:t>
                </a:r>
                <a:r>
                  <a:rPr lang="ko-KR" altLang="en-US" dirty="0"/>
                  <a:t>에 넣으면 </a:t>
                </a:r>
                <a:r>
                  <a:rPr lang="ko-KR" altLang="en-US" dirty="0" err="1"/>
                  <a:t>판별값이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이 되어야 함</a:t>
                </a:r>
                <a:endParaRPr lang="en-US" altLang="ko-KR" dirty="0"/>
              </a:p>
              <a:p>
                <a:pPr marL="457200" lvl="1" indent="0" algn="ctr">
                  <a:buNone/>
                </a:pPr>
                <a:endParaRPr lang="en-US" altLang="ko-KR" sz="20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</m:e>
                      </m:d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sz="2000" dirty="0">
                  <a:solidFill>
                    <a:schemeClr val="tx1"/>
                  </a:solidFill>
                </a:endParaRPr>
              </a:p>
              <a:p>
                <a:pPr marL="457200" lvl="1" indent="0" algn="ctr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  <a:blipFill>
                <a:blip r:embed="rId3"/>
                <a:stretch>
                  <a:fillRect t="-7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004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GAN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  <a:defRPr sz="1800" b="1" kern="1200" baseline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600" b="1" kern="1200" baseline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1400" b="1" kern="1200" baseline="0">
                    <a:solidFill>
                      <a:srgbClr val="7030A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dirty="0"/>
                  <a:t>알고리즘 정리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1) </a:t>
                </a:r>
                <a:r>
                  <a:rPr lang="ko-KR" altLang="en-US" dirty="0"/>
                  <a:t>랜덤 데이터 분포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</m:oMath>
                </a14:m>
                <a:r>
                  <a:rPr lang="ko-KR" altLang="en-US" dirty="0"/>
                  <a:t>로부터 랜덤 데이터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ko-KR" altLang="en-US" dirty="0"/>
                  <a:t>추출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2) </a:t>
                </a:r>
                <a:r>
                  <a:rPr lang="ko-KR" altLang="en-US" dirty="0"/>
                  <a:t>추출한 랜덤 데이터를 </a:t>
                </a:r>
                <a:r>
                  <a:rPr lang="en-US" altLang="ko-KR" dirty="0"/>
                  <a:t>G</a:t>
                </a:r>
                <a:r>
                  <a:rPr lang="ko-KR" altLang="en-US" dirty="0"/>
                  <a:t>에 넣고 가짜 데이터 생성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3) 2)</a:t>
                </a:r>
                <a:r>
                  <a:rPr lang="ko-KR" altLang="en-US" dirty="0"/>
                  <a:t>에서 얻은 가짜 데이터 중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ko-KR" altLang="en-US" dirty="0"/>
                  <a:t>개를 추출해 미니 배치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 ⋯,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</m:d>
                      </m:sup>
                    </m:s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dirty="0"/>
                  <a:t>으로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설정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4) </a:t>
                </a:r>
                <a:r>
                  <a:rPr lang="ko-KR" altLang="en-US" dirty="0"/>
                  <a:t>진짜 데이터인 학습 데이터 셋 분포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𝒅𝒂𝒕𝒂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에서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ko-KR" altLang="en-US" dirty="0"/>
                  <a:t>개 추출해 미니 배치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⋯,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ko-KR" altLang="en-US" dirty="0"/>
                  <a:t>으로 설정</a:t>
                </a:r>
                <a:endParaRPr lang="en-US" altLang="ko-KR" dirty="0"/>
              </a:p>
              <a:p>
                <a:endParaRPr lang="en-US" altLang="ko-KR" dirty="0"/>
              </a:p>
              <a:p>
                <a:pPr lvl="1"/>
                <a:r>
                  <a:rPr lang="ko-KR" altLang="en-US" dirty="0" err="1"/>
                  <a:t>그래디언트</a:t>
                </a:r>
                <a:r>
                  <a:rPr lang="ko-KR" altLang="en-US" dirty="0"/>
                  <a:t> 이용해 </a:t>
                </a:r>
                <a:r>
                  <a:rPr lang="en-US" altLang="ko-KR" dirty="0"/>
                  <a:t>D </a:t>
                </a:r>
                <a:r>
                  <a:rPr lang="ko-KR" altLang="en-US" dirty="0"/>
                  <a:t>업데이트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D</a:t>
                </a:r>
                <a:r>
                  <a:rPr lang="ko-KR" altLang="en-US" dirty="0"/>
                  <a:t>는 가치 함수를 최대화하는 것이 목적이므로</a:t>
                </a:r>
                <a:r>
                  <a:rPr lang="en-US" altLang="ko-KR" dirty="0"/>
                  <a:t> </a:t>
                </a:r>
                <a:r>
                  <a:rPr lang="ko-KR" altLang="en-US" dirty="0" err="1"/>
                  <a:t>그래디언트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어센트</a:t>
                </a:r>
                <a:r>
                  <a:rPr lang="ko-KR" altLang="en-US" dirty="0"/>
                  <a:t> 사용</a:t>
                </a: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ko-K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ko-K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ko-K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ko-K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ko-K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</m:sub>
                      </m:sSub>
                      <m:f>
                        <m:fPr>
                          <m:ctrlPr>
                            <a:rPr lang="en-US" altLang="ko-K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r>
                            <a:rPr lang="en-US" altLang="ko-K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func>
                            <m:funcPr>
                              <m:ctrlPr>
                                <a:rPr lang="en-US" altLang="ko-K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sSub>
                                    <m:sSubPr>
                                      <m:ctrlPr>
                                        <a:rPr lang="en-US" altLang="ko-KR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ko-KR" sz="1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altLang="ko-KR" sz="18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8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en-US" altLang="ko-K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altLang="ko-KR" sz="1800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ko-KR" dirty="0"/>
              </a:p>
              <a:p>
                <a:pPr lvl="2"/>
                <a:r>
                  <a:rPr lang="ko-KR" altLang="en-US" dirty="0" err="1"/>
                  <a:t>그래디언트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디센트에서는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그래디언트의</a:t>
                </a:r>
                <a:r>
                  <a:rPr lang="ko-KR" altLang="en-US" dirty="0"/>
                  <a:t> 반대로 이동하므로 </a:t>
                </a:r>
                <a:r>
                  <a:rPr lang="ko-KR" altLang="en-US" dirty="0" err="1"/>
                  <a:t>그래디언트에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(-)</a:t>
                </a:r>
                <a:r>
                  <a:rPr lang="ko-KR" altLang="en-US" dirty="0"/>
                  <a:t>를 붙이지만</a:t>
                </a:r>
                <a:r>
                  <a:rPr lang="en-US" altLang="ko-KR" dirty="0"/>
                  <a:t>, </a:t>
                </a:r>
                <a:r>
                  <a:rPr lang="ko-KR" altLang="en-US" dirty="0" err="1"/>
                  <a:t>그래디언트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어센트에서는</a:t>
                </a:r>
                <a:r>
                  <a:rPr lang="ko-KR" altLang="en-US" dirty="0"/>
                  <a:t> 같은 방향이므로 </a:t>
                </a:r>
                <a:r>
                  <a:rPr lang="en-US" altLang="ko-KR" dirty="0"/>
                  <a:t>(+) </a:t>
                </a:r>
                <a:r>
                  <a:rPr lang="ko-KR" altLang="en-US" dirty="0"/>
                  <a:t>부호</a:t>
                </a:r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  <a:blipFill>
                <a:blip r:embed="rId3"/>
                <a:stretch>
                  <a:fillRect l="-481" t="-12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863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GAN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  <a:defRPr sz="1800" b="1" kern="1200" baseline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600" b="1" kern="1200" baseline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1400" b="1" kern="1200" baseline="0">
                    <a:solidFill>
                      <a:srgbClr val="7030A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altLang="ko-KR" dirty="0"/>
                  <a:t>6) 1)~5) </a:t>
                </a:r>
                <a:r>
                  <a:rPr lang="ko-KR" altLang="en-US" dirty="0"/>
                  <a:t>단계 </a:t>
                </a:r>
                <a:r>
                  <a:rPr lang="en-US" altLang="ko-KR" dirty="0"/>
                  <a:t>k</a:t>
                </a:r>
                <a:r>
                  <a:rPr lang="ko-KR" altLang="en-US" dirty="0"/>
                  <a:t>번 반복</a:t>
                </a:r>
                <a:r>
                  <a:rPr lang="en-US" altLang="ko-KR" dirty="0"/>
                  <a:t>. </a:t>
                </a:r>
              </a:p>
              <a:p>
                <a:pPr lvl="2"/>
                <a:r>
                  <a:rPr lang="en-US" altLang="ko-KR" dirty="0"/>
                  <a:t>K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D </a:t>
                </a:r>
                <a:r>
                  <a:rPr lang="ko-KR" altLang="en-US" dirty="0"/>
                  <a:t>학습 단계를 의미하고</a:t>
                </a:r>
                <a:r>
                  <a:rPr lang="en-US" altLang="ko-KR" dirty="0"/>
                  <a:t>, </a:t>
                </a:r>
                <a:r>
                  <a:rPr lang="ko-KR" altLang="en-US" dirty="0" err="1"/>
                  <a:t>하이퍼</a:t>
                </a:r>
                <a:r>
                  <a:rPr lang="ko-KR" altLang="en-US" dirty="0"/>
                  <a:t> 파라미터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기본은 </a:t>
                </a:r>
                <a:r>
                  <a:rPr lang="en-US" altLang="ko-KR" dirty="0"/>
                  <a:t>k=1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7) </a:t>
                </a:r>
                <a:r>
                  <a:rPr lang="ko-KR" altLang="en-US" dirty="0"/>
                  <a:t>랜덤 데이터 분포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</m:oMath>
                </a14:m>
                <a:r>
                  <a:rPr lang="ko-KR" altLang="en-US" dirty="0"/>
                  <a:t>로부터 랜덤 데이터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ko-KR" altLang="en-US" dirty="0"/>
                  <a:t>를 추출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8) 7)</a:t>
                </a:r>
                <a:r>
                  <a:rPr lang="ko-KR" altLang="en-US" dirty="0"/>
                  <a:t>에서 얻은 랜덤 데이터를 </a:t>
                </a:r>
                <a:r>
                  <a:rPr lang="en-US" altLang="ko-KR" dirty="0"/>
                  <a:t>G</a:t>
                </a:r>
                <a:r>
                  <a:rPr lang="ko-KR" altLang="en-US" dirty="0"/>
                  <a:t>에 넣고 가짜 데이터 생성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9) 8)</a:t>
                </a:r>
                <a:r>
                  <a:rPr lang="ko-KR" altLang="en-US" dirty="0"/>
                  <a:t>에서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얻은 가짜 데이터 중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ko-KR" altLang="en-US" dirty="0"/>
                  <a:t>개 추출해 미니 배치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⋯,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ko-KR" altLang="en-US" dirty="0"/>
                  <a:t>으로 설정</a:t>
                </a:r>
                <a:endParaRPr lang="en-US" altLang="ko-KR" dirty="0"/>
              </a:p>
              <a:p>
                <a:endParaRPr lang="en-US" altLang="ko-KR" dirty="0"/>
              </a:p>
              <a:p>
                <a:pPr lvl="1"/>
                <a:r>
                  <a:rPr lang="en-US" altLang="ko-KR" dirty="0"/>
                  <a:t>10) </a:t>
                </a:r>
                <a:r>
                  <a:rPr lang="ko-KR" altLang="en-US" dirty="0" err="1"/>
                  <a:t>그래디언트</a:t>
                </a:r>
                <a:r>
                  <a:rPr lang="ko-KR" altLang="en-US" dirty="0"/>
                  <a:t> 이용해 </a:t>
                </a:r>
                <a:r>
                  <a:rPr lang="en-US" altLang="ko-KR" dirty="0"/>
                  <a:t>G </a:t>
                </a:r>
                <a:r>
                  <a:rPr lang="ko-KR" altLang="en-US" dirty="0"/>
                  <a:t>업데이트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G</a:t>
                </a:r>
                <a:r>
                  <a:rPr lang="ko-KR" altLang="en-US" dirty="0"/>
                  <a:t>는 가치 함수를 최소화하는 것이 목적이므로</a:t>
                </a:r>
                <a:r>
                  <a:rPr lang="en-US" altLang="ko-KR" dirty="0"/>
                  <a:t> </a:t>
                </a:r>
                <a:r>
                  <a:rPr lang="ko-KR" altLang="en-US" dirty="0" err="1"/>
                  <a:t>그래디언트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디센트</a:t>
                </a:r>
                <a:r>
                  <a:rPr lang="ko-KR" altLang="en-US" dirty="0"/>
                  <a:t> 사용</a:t>
                </a: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ko-K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ko-K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ko-K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ko-K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ko-K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sub>
                          </m:sSub>
                        </m:sub>
                      </m:sSub>
                      <m:f>
                        <m:fPr>
                          <m:ctrlPr>
                            <a:rPr lang="en-US" altLang="ko-K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func>
                            <m:funcPr>
                              <m:ctrlPr>
                                <a:rPr lang="en-US" altLang="ko-K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altLang="ko-KR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ko-KR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𝑮</m:t>
                                      </m:r>
                                    </m:e>
                                    <m:sub>
                                      <m:r>
                                        <a:rPr lang="en-US" altLang="ko-KR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8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8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ko-KR" sz="18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8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altLang="ko-K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altLang="ko-KR" sz="1800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ko-KR" dirty="0"/>
              </a:p>
              <a:p>
                <a:pPr lvl="2"/>
                <a:r>
                  <a:rPr lang="ko-KR" altLang="en-US" dirty="0" err="1"/>
                  <a:t>그래디언트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디센트는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(-)</a:t>
                </a:r>
                <a:r>
                  <a:rPr lang="ko-KR" altLang="en-US" dirty="0"/>
                  <a:t>부호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  <a:blipFill>
                <a:blip r:embed="rId3"/>
                <a:stretch>
                  <a:fillRect t="-7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942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4303" y="-12951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GAN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297459"/>
            <a:ext cx="8868226" cy="54933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ko-KR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7C637A4-4ED9-A234-6F29-07AA75A279A6}"/>
              </a:ext>
            </a:extLst>
          </p:cNvPr>
          <p:cNvGrpSpPr/>
          <p:nvPr/>
        </p:nvGrpSpPr>
        <p:grpSpPr>
          <a:xfrm>
            <a:off x="4773675" y="1583981"/>
            <a:ext cx="973567" cy="814890"/>
            <a:chOff x="3813585" y="1844940"/>
            <a:chExt cx="973567" cy="814890"/>
          </a:xfrm>
        </p:grpSpPr>
        <p:sp>
          <p:nvSpPr>
            <p:cNvPr id="3" name="사다리꼴 2">
              <a:extLst>
                <a:ext uri="{FF2B5EF4-FFF2-40B4-BE49-F238E27FC236}">
                  <a16:creationId xmlns:a16="http://schemas.microsoft.com/office/drawing/2014/main" id="{9662135C-4FD7-7D3B-B604-2D201EFE83DA}"/>
                </a:ext>
              </a:extLst>
            </p:cNvPr>
            <p:cNvSpPr/>
            <p:nvPr/>
          </p:nvSpPr>
          <p:spPr>
            <a:xfrm rot="5400000">
              <a:off x="3892924" y="1765601"/>
              <a:ext cx="814890" cy="973567"/>
            </a:xfrm>
            <a:prstGeom prst="trapezoid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7BD61E4-D958-4C62-3DDB-01B08CD07162}"/>
                </a:ext>
              </a:extLst>
            </p:cNvPr>
            <p:cNvSpPr txBox="1"/>
            <p:nvPr/>
          </p:nvSpPr>
          <p:spPr>
            <a:xfrm>
              <a:off x="3910404" y="2098495"/>
              <a:ext cx="7799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/>
                <a:t>판별자</a:t>
              </a:r>
              <a:endParaRPr lang="ko-KR" altLang="en-US" sz="1400" dirty="0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EAE1D-1EC0-73DB-C8EC-5C4C496BA17B}"/>
              </a:ext>
            </a:extLst>
          </p:cNvPr>
          <p:cNvSpPr/>
          <p:nvPr/>
        </p:nvSpPr>
        <p:spPr>
          <a:xfrm>
            <a:off x="3704396" y="1767442"/>
            <a:ext cx="432000" cy="432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𝒙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BFD7414-5E06-AAC9-B745-D9E45B265292}"/>
              </a:ext>
            </a:extLst>
          </p:cNvPr>
          <p:cNvGrpSpPr/>
          <p:nvPr/>
        </p:nvGrpSpPr>
        <p:grpSpPr>
          <a:xfrm>
            <a:off x="4773675" y="3088485"/>
            <a:ext cx="973567" cy="814890"/>
            <a:chOff x="3813585" y="1844940"/>
            <a:chExt cx="973567" cy="814890"/>
          </a:xfrm>
        </p:grpSpPr>
        <p:sp>
          <p:nvSpPr>
            <p:cNvPr id="11" name="사다리꼴 10">
              <a:extLst>
                <a:ext uri="{FF2B5EF4-FFF2-40B4-BE49-F238E27FC236}">
                  <a16:creationId xmlns:a16="http://schemas.microsoft.com/office/drawing/2014/main" id="{A7B79F8B-1FC2-5DAD-24D3-AE896774C009}"/>
                </a:ext>
              </a:extLst>
            </p:cNvPr>
            <p:cNvSpPr/>
            <p:nvPr/>
          </p:nvSpPr>
          <p:spPr>
            <a:xfrm rot="5400000">
              <a:off x="3892924" y="1765601"/>
              <a:ext cx="814890" cy="973567"/>
            </a:xfrm>
            <a:prstGeom prst="trapezoid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8EB2627-45E3-17F6-29A5-01A4A6729626}"/>
                </a:ext>
              </a:extLst>
            </p:cNvPr>
            <p:cNvSpPr txBox="1"/>
            <p:nvPr/>
          </p:nvSpPr>
          <p:spPr>
            <a:xfrm>
              <a:off x="3910404" y="2098495"/>
              <a:ext cx="7799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/>
                <a:t>판별자</a:t>
              </a:r>
              <a:endParaRPr lang="ko-KR" altLang="en-US" sz="1400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256E4BC-FF78-5F05-47C6-4E1522D5D7BE}"/>
              </a:ext>
            </a:extLst>
          </p:cNvPr>
          <p:cNvGrpSpPr/>
          <p:nvPr/>
        </p:nvGrpSpPr>
        <p:grpSpPr>
          <a:xfrm>
            <a:off x="4773675" y="4592987"/>
            <a:ext cx="973567" cy="814890"/>
            <a:chOff x="3813585" y="1844940"/>
            <a:chExt cx="973567" cy="814890"/>
          </a:xfrm>
        </p:grpSpPr>
        <p:sp>
          <p:nvSpPr>
            <p:cNvPr id="15" name="사다리꼴 14">
              <a:extLst>
                <a:ext uri="{FF2B5EF4-FFF2-40B4-BE49-F238E27FC236}">
                  <a16:creationId xmlns:a16="http://schemas.microsoft.com/office/drawing/2014/main" id="{73444205-5612-22B8-17B1-35EE729DDFF6}"/>
                </a:ext>
              </a:extLst>
            </p:cNvPr>
            <p:cNvSpPr/>
            <p:nvPr/>
          </p:nvSpPr>
          <p:spPr>
            <a:xfrm rot="5400000">
              <a:off x="3892924" y="1765601"/>
              <a:ext cx="814890" cy="973567"/>
            </a:xfrm>
            <a:prstGeom prst="trapezoid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9DCD8D7-AD00-9F16-CA1A-5C7747B05FC5}"/>
                </a:ext>
              </a:extLst>
            </p:cNvPr>
            <p:cNvSpPr txBox="1"/>
            <p:nvPr/>
          </p:nvSpPr>
          <p:spPr>
            <a:xfrm>
              <a:off x="3910404" y="2098495"/>
              <a:ext cx="7799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/>
                <a:t>판별자</a:t>
              </a:r>
              <a:endParaRPr lang="ko-KR" altLang="en-US" sz="1400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D0EF4E7-0DE2-7F1D-11D5-38C31DAE59A1}"/>
              </a:ext>
            </a:extLst>
          </p:cNvPr>
          <p:cNvSpPr txBox="1"/>
          <p:nvPr/>
        </p:nvSpPr>
        <p:spPr>
          <a:xfrm>
            <a:off x="357920" y="1767442"/>
            <a:ext cx="2086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단계</a:t>
            </a:r>
            <a:r>
              <a:rPr lang="en-US" altLang="ko-KR" sz="1400" dirty="0"/>
              <a:t> 1: </a:t>
            </a:r>
            <a:r>
              <a:rPr lang="ko-KR" altLang="en-US" sz="1400" dirty="0"/>
              <a:t>진짜 샘플 전달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924353D-6141-6B08-2594-655EE327DC08}"/>
              </a:ext>
            </a:extLst>
          </p:cNvPr>
          <p:cNvCxnSpPr>
            <a:cxnSpLocks/>
          </p:cNvCxnSpPr>
          <p:nvPr/>
        </p:nvCxnSpPr>
        <p:spPr>
          <a:xfrm>
            <a:off x="4136396" y="1983440"/>
            <a:ext cx="6372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2F2885F-CB7C-3CEB-6F4A-D0DBEAB612C1}"/>
                  </a:ext>
                </a:extLst>
              </p:cNvPr>
              <p:cNvSpPr/>
              <p:nvPr/>
            </p:nvSpPr>
            <p:spPr>
              <a:xfrm>
                <a:off x="3704396" y="3255091"/>
                <a:ext cx="432000" cy="432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2F2885F-CB7C-3CEB-6F4A-D0DBEAB612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396" y="3255091"/>
                <a:ext cx="432000" cy="432000"/>
              </a:xfrm>
              <a:prstGeom prst="rect">
                <a:avLst/>
              </a:prstGeom>
              <a:blipFill>
                <a:blip r:embed="rId3"/>
                <a:stretch>
                  <a:fillRect l="-27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그룹 22">
            <a:extLst>
              <a:ext uri="{FF2B5EF4-FFF2-40B4-BE49-F238E27FC236}">
                <a16:creationId xmlns:a16="http://schemas.microsoft.com/office/drawing/2014/main" id="{7E888BCC-6C9F-2858-7D9C-AF48A59C5A5C}"/>
              </a:ext>
            </a:extLst>
          </p:cNvPr>
          <p:cNvGrpSpPr/>
          <p:nvPr/>
        </p:nvGrpSpPr>
        <p:grpSpPr>
          <a:xfrm rot="10800000">
            <a:off x="2093550" y="3088485"/>
            <a:ext cx="973567" cy="814890"/>
            <a:chOff x="3813585" y="1844940"/>
            <a:chExt cx="973567" cy="814890"/>
          </a:xfrm>
        </p:grpSpPr>
        <p:sp>
          <p:nvSpPr>
            <p:cNvPr id="24" name="사다리꼴 23">
              <a:extLst>
                <a:ext uri="{FF2B5EF4-FFF2-40B4-BE49-F238E27FC236}">
                  <a16:creationId xmlns:a16="http://schemas.microsoft.com/office/drawing/2014/main" id="{B7A62431-F2FF-EADC-0AA3-0501491B6DD7}"/>
                </a:ext>
              </a:extLst>
            </p:cNvPr>
            <p:cNvSpPr/>
            <p:nvPr/>
          </p:nvSpPr>
          <p:spPr>
            <a:xfrm rot="5400000">
              <a:off x="3892924" y="1765601"/>
              <a:ext cx="814890" cy="973567"/>
            </a:xfrm>
            <a:prstGeom prst="trapezoid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3BB9DC4-9BDA-0B57-62D6-6A440CE6FF91}"/>
                </a:ext>
              </a:extLst>
            </p:cNvPr>
            <p:cNvSpPr txBox="1"/>
            <p:nvPr/>
          </p:nvSpPr>
          <p:spPr>
            <a:xfrm rot="10800000">
              <a:off x="3850049" y="2104629"/>
              <a:ext cx="7799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생성자</a:t>
              </a: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EAB803B-E2EB-60A5-E43E-45BE3A5AD799}"/>
              </a:ext>
            </a:extLst>
          </p:cNvPr>
          <p:cNvSpPr/>
          <p:nvPr/>
        </p:nvSpPr>
        <p:spPr>
          <a:xfrm>
            <a:off x="1259631" y="3273797"/>
            <a:ext cx="165555" cy="432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𝒛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BE3549E-846A-F569-408A-318FFD403B53}"/>
              </a:ext>
            </a:extLst>
          </p:cNvPr>
          <p:cNvCxnSpPr>
            <a:cxnSpLocks/>
          </p:cNvCxnSpPr>
          <p:nvPr/>
        </p:nvCxnSpPr>
        <p:spPr>
          <a:xfrm>
            <a:off x="4136396" y="3480994"/>
            <a:ext cx="6372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1EAFD1E-2A5A-65AA-2BDE-271B17926C91}"/>
              </a:ext>
            </a:extLst>
          </p:cNvPr>
          <p:cNvCxnSpPr>
            <a:cxnSpLocks/>
          </p:cNvCxnSpPr>
          <p:nvPr/>
        </p:nvCxnSpPr>
        <p:spPr>
          <a:xfrm>
            <a:off x="3067118" y="3480994"/>
            <a:ext cx="6372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1777C2B-A75C-415E-808D-7A8099AD9AEB}"/>
              </a:ext>
            </a:extLst>
          </p:cNvPr>
          <p:cNvCxnSpPr>
            <a:cxnSpLocks/>
          </p:cNvCxnSpPr>
          <p:nvPr/>
        </p:nvCxnSpPr>
        <p:spPr>
          <a:xfrm>
            <a:off x="5747242" y="3483233"/>
            <a:ext cx="34696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FA5D002-84D5-5CAA-231F-06C2D27B42B8}"/>
              </a:ext>
            </a:extLst>
          </p:cNvPr>
          <p:cNvCxnSpPr>
            <a:cxnSpLocks/>
          </p:cNvCxnSpPr>
          <p:nvPr/>
        </p:nvCxnSpPr>
        <p:spPr>
          <a:xfrm>
            <a:off x="5747242" y="1991425"/>
            <a:ext cx="34696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EEF6D86-5A2A-045D-831E-7034EF54DD2F}"/>
              </a:ext>
            </a:extLst>
          </p:cNvPr>
          <p:cNvSpPr txBox="1"/>
          <p:nvPr/>
        </p:nvSpPr>
        <p:spPr>
          <a:xfrm>
            <a:off x="6225988" y="1365214"/>
            <a:ext cx="107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출력</a:t>
            </a:r>
            <a:r>
              <a:rPr lang="en-US" altLang="ko-KR" sz="1200" dirty="0"/>
              <a:t>(</a:t>
            </a:r>
            <a:r>
              <a:rPr lang="ko-KR" altLang="en-US" sz="1200" dirty="0"/>
              <a:t>예측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0CA581A-134D-919F-04E2-5CE5F810F4D5}"/>
                  </a:ext>
                </a:extLst>
              </p:cNvPr>
              <p:cNvSpPr txBox="1"/>
              <p:nvPr/>
            </p:nvSpPr>
            <p:spPr>
              <a:xfrm>
                <a:off x="6051177" y="1805411"/>
                <a:ext cx="1425388" cy="311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="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</a:rPr>
                        <m:t>진</m:t>
                      </m:r>
                      <m:r>
                        <a:rPr lang="ko-KR" altLang="en-US" sz="1400" i="1" smtClean="0">
                          <a:latin typeface="Cambria Math" panose="02040503050406030204" pitchFamily="18" charset="0"/>
                        </a:rPr>
                        <m:t>짜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"|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0CA581A-134D-919F-04E2-5CE5F810F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177" y="1805411"/>
                <a:ext cx="1425388" cy="311817"/>
              </a:xfrm>
              <a:prstGeom prst="rect">
                <a:avLst/>
              </a:prstGeom>
              <a:blipFill>
                <a:blip r:embed="rId4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4D12944-8ED7-71A5-B404-4E7A7F938741}"/>
              </a:ext>
            </a:extLst>
          </p:cNvPr>
          <p:cNvCxnSpPr/>
          <p:nvPr/>
        </p:nvCxnSpPr>
        <p:spPr>
          <a:xfrm flipH="1">
            <a:off x="7545741" y="1328938"/>
            <a:ext cx="37652" cy="475371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93B025E-5DB8-BE18-E517-3374AA611C3D}"/>
              </a:ext>
            </a:extLst>
          </p:cNvPr>
          <p:cNvSpPr txBox="1"/>
          <p:nvPr/>
        </p:nvSpPr>
        <p:spPr>
          <a:xfrm>
            <a:off x="7716547" y="1365213"/>
            <a:ext cx="107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정답 레이블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9093E23-5716-B203-4DA1-29D4F3C5205E}"/>
                  </a:ext>
                </a:extLst>
              </p:cNvPr>
              <p:cNvSpPr txBox="1"/>
              <p:nvPr/>
            </p:nvSpPr>
            <p:spPr>
              <a:xfrm>
                <a:off x="6051177" y="3315182"/>
                <a:ext cx="1425388" cy="311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="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</a:rPr>
                        <m:t>진</m:t>
                      </m:r>
                      <m:r>
                        <a:rPr lang="ko-KR" altLang="en-US" sz="1400" i="1" smtClean="0">
                          <a:latin typeface="Cambria Math" panose="02040503050406030204" pitchFamily="18" charset="0"/>
                        </a:rPr>
                        <m:t>짜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"|</m:t>
                      </m:r>
                      <m:acc>
                        <m:accPr>
                          <m:chr m:val="̃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9093E23-5716-B203-4DA1-29D4F3C52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177" y="3315182"/>
                <a:ext cx="1425388" cy="311817"/>
              </a:xfrm>
              <a:prstGeom prst="rect">
                <a:avLst/>
              </a:prstGeom>
              <a:blipFill>
                <a:blip r:embed="rId5"/>
                <a:stretch>
                  <a:fillRect r="-6867"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15914EF-29B7-A3C9-0FFF-40D81ABCFCC0}"/>
                  </a:ext>
                </a:extLst>
              </p:cNvPr>
              <p:cNvSpPr txBox="1"/>
              <p:nvPr/>
            </p:nvSpPr>
            <p:spPr>
              <a:xfrm>
                <a:off x="7654257" y="1805410"/>
                <a:ext cx="1138055" cy="311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="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</a:rPr>
                        <m:t>진</m:t>
                      </m:r>
                      <m:r>
                        <a:rPr lang="ko-KR" altLang="en-US" sz="1400" i="1" smtClean="0">
                          <a:latin typeface="Cambria Math" panose="02040503050406030204" pitchFamily="18" charset="0"/>
                        </a:rPr>
                        <m:t>짜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15914EF-29B7-A3C9-0FFF-40D81ABCF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257" y="1805410"/>
                <a:ext cx="1138055" cy="311817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4DCEDA-C596-7D5E-C25D-4A5A0C2E6D27}"/>
                  </a:ext>
                </a:extLst>
              </p:cNvPr>
              <p:cNvSpPr txBox="1"/>
              <p:nvPr/>
            </p:nvSpPr>
            <p:spPr>
              <a:xfrm>
                <a:off x="7654254" y="3286424"/>
                <a:ext cx="1138055" cy="311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="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</a:rPr>
                        <m:t>가</m:t>
                      </m:r>
                      <m:r>
                        <a:rPr lang="ko-KR" altLang="en-US" sz="1400" i="1" smtClean="0">
                          <a:latin typeface="Cambria Math" panose="02040503050406030204" pitchFamily="18" charset="0"/>
                        </a:rPr>
                        <m:t>짜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4DCEDA-C596-7D5E-C25D-4A5A0C2E6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254" y="3286424"/>
                <a:ext cx="1138055" cy="311817"/>
              </a:xfrm>
              <a:prstGeom prst="rect">
                <a:avLst/>
              </a:prstGeom>
              <a:blipFill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9F3DC08-D1D0-08B3-43DF-6982B3344F16}"/>
              </a:ext>
            </a:extLst>
          </p:cNvPr>
          <p:cNvCxnSpPr>
            <a:cxnSpLocks/>
          </p:cNvCxnSpPr>
          <p:nvPr/>
        </p:nvCxnSpPr>
        <p:spPr>
          <a:xfrm>
            <a:off x="1456271" y="3480994"/>
            <a:ext cx="6372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5F05495-807C-7913-96C0-66472B0374BF}"/>
              </a:ext>
            </a:extLst>
          </p:cNvPr>
          <p:cNvSpPr txBox="1"/>
          <p:nvPr/>
        </p:nvSpPr>
        <p:spPr>
          <a:xfrm>
            <a:off x="987095" y="3257667"/>
            <a:ext cx="33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𝒛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229E52-C88D-51F7-DFE7-665B256CBBF5}"/>
              </a:ext>
            </a:extLst>
          </p:cNvPr>
          <p:cNvSpPr txBox="1"/>
          <p:nvPr/>
        </p:nvSpPr>
        <p:spPr>
          <a:xfrm>
            <a:off x="357920" y="2567185"/>
            <a:ext cx="252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단계</a:t>
            </a:r>
            <a:r>
              <a:rPr lang="en-US" altLang="ko-KR" sz="1400" dirty="0"/>
              <a:t> 2: </a:t>
            </a:r>
            <a:r>
              <a:rPr lang="ko-KR" altLang="en-US" sz="1400" dirty="0"/>
              <a:t>가짜 샘플을 생성하여 판별자에게 전달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9DBF248-9F1F-0BDC-4CBD-696354CDF058}"/>
                  </a:ext>
                </a:extLst>
              </p:cNvPr>
              <p:cNvSpPr txBox="1"/>
              <p:nvPr/>
            </p:nvSpPr>
            <p:spPr>
              <a:xfrm>
                <a:off x="6051176" y="5000430"/>
                <a:ext cx="1425388" cy="311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="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</a:rPr>
                        <m:t>진</m:t>
                      </m:r>
                      <m:r>
                        <a:rPr lang="ko-KR" altLang="en-US" sz="1400" i="1" smtClean="0">
                          <a:latin typeface="Cambria Math" panose="02040503050406030204" pitchFamily="18" charset="0"/>
                        </a:rPr>
                        <m:t>짜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"|</m:t>
                      </m:r>
                      <m:acc>
                        <m:accPr>
                          <m:chr m:val="̃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9DBF248-9F1F-0BDC-4CBD-696354CDF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176" y="5000430"/>
                <a:ext cx="1425388" cy="311817"/>
              </a:xfrm>
              <a:prstGeom prst="rect">
                <a:avLst/>
              </a:prstGeom>
              <a:blipFill>
                <a:blip r:embed="rId8"/>
                <a:stretch>
                  <a:fillRect r="-6867"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1B38FB6-DE60-F45F-62C7-990DE2754FBB}"/>
                  </a:ext>
                </a:extLst>
              </p:cNvPr>
              <p:cNvSpPr txBox="1"/>
              <p:nvPr/>
            </p:nvSpPr>
            <p:spPr>
              <a:xfrm>
                <a:off x="6051176" y="4653922"/>
                <a:ext cx="1425388" cy="311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="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</a:rPr>
                        <m:t>진</m:t>
                      </m:r>
                      <m:r>
                        <a:rPr lang="ko-KR" altLang="en-US" sz="1400" i="1" smtClean="0">
                          <a:latin typeface="Cambria Math" panose="02040503050406030204" pitchFamily="18" charset="0"/>
                        </a:rPr>
                        <m:t>짜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"|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1B38FB6-DE60-F45F-62C7-990DE2754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176" y="4653922"/>
                <a:ext cx="1425388" cy="311817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81E3BAA-A176-ABBC-AEEC-DC35F16C5129}"/>
                  </a:ext>
                </a:extLst>
              </p:cNvPr>
              <p:cNvSpPr txBox="1"/>
              <p:nvPr/>
            </p:nvSpPr>
            <p:spPr>
              <a:xfrm>
                <a:off x="7654256" y="4653922"/>
                <a:ext cx="1138055" cy="311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="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</a:rPr>
                        <m:t>진</m:t>
                      </m:r>
                      <m:r>
                        <a:rPr lang="ko-KR" altLang="en-US" sz="1400" i="1" smtClean="0">
                          <a:latin typeface="Cambria Math" panose="02040503050406030204" pitchFamily="18" charset="0"/>
                        </a:rPr>
                        <m:t>짜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81E3BAA-A176-ABBC-AEEC-DC35F16C5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256" y="4653922"/>
                <a:ext cx="1138055" cy="311817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D18FCB3-26DC-81E6-4E17-151C2E0B876A}"/>
                  </a:ext>
                </a:extLst>
              </p:cNvPr>
              <p:cNvSpPr txBox="1"/>
              <p:nvPr/>
            </p:nvSpPr>
            <p:spPr>
              <a:xfrm>
                <a:off x="7654255" y="4998410"/>
                <a:ext cx="1138055" cy="311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="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</a:rPr>
                        <m:t>가</m:t>
                      </m:r>
                      <m:r>
                        <a:rPr lang="ko-KR" altLang="en-US" sz="1400" i="1" smtClean="0">
                          <a:latin typeface="Cambria Math" panose="02040503050406030204" pitchFamily="18" charset="0"/>
                        </a:rPr>
                        <m:t>짜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D18FCB3-26DC-81E6-4E17-151C2E0B8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255" y="4998410"/>
                <a:ext cx="1138055" cy="311817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1EC6CF3B-83D1-C9AC-77E9-F41475039935}"/>
              </a:ext>
            </a:extLst>
          </p:cNvPr>
          <p:cNvCxnSpPr>
            <a:cxnSpLocks/>
            <a:stCxn id="48" idx="0"/>
          </p:cNvCxnSpPr>
          <p:nvPr/>
        </p:nvCxnSpPr>
        <p:spPr>
          <a:xfrm rot="16200000" flipV="1">
            <a:off x="6282769" y="4172820"/>
            <a:ext cx="60938" cy="9012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5AA7DD3-3404-6695-6A7C-B0093AB3AC0E}"/>
              </a:ext>
            </a:extLst>
          </p:cNvPr>
          <p:cNvCxnSpPr>
            <a:stCxn id="49" idx="0"/>
          </p:cNvCxnSpPr>
          <p:nvPr/>
        </p:nvCxnSpPr>
        <p:spPr>
          <a:xfrm rot="16200000" flipV="1">
            <a:off x="6950885" y="3381522"/>
            <a:ext cx="184120" cy="23606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7D496D1-8E46-BF78-EF0D-04E277D7E0BE}"/>
              </a:ext>
            </a:extLst>
          </p:cNvPr>
          <p:cNvCxnSpPr>
            <a:cxnSpLocks/>
            <a:stCxn id="46" idx="2"/>
          </p:cNvCxnSpPr>
          <p:nvPr/>
        </p:nvCxnSpPr>
        <p:spPr>
          <a:xfrm rot="5400000">
            <a:off x="6270880" y="4914889"/>
            <a:ext cx="95632" cy="8903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DC6D9750-19B0-FE52-DFFD-442A1E2F47D6}"/>
              </a:ext>
            </a:extLst>
          </p:cNvPr>
          <p:cNvCxnSpPr>
            <a:stCxn id="50" idx="2"/>
          </p:cNvCxnSpPr>
          <p:nvPr/>
        </p:nvCxnSpPr>
        <p:spPr>
          <a:xfrm rot="5400000">
            <a:off x="6922665" y="4261085"/>
            <a:ext cx="251477" cy="23497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991A228-0CAC-207A-E471-F0620B3D0F69}"/>
              </a:ext>
            </a:extLst>
          </p:cNvPr>
          <p:cNvSpPr txBox="1"/>
          <p:nvPr/>
        </p:nvSpPr>
        <p:spPr>
          <a:xfrm>
            <a:off x="357920" y="4283583"/>
            <a:ext cx="2086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단계</a:t>
            </a:r>
            <a:r>
              <a:rPr lang="en-US" altLang="ko-KR" sz="1400" dirty="0"/>
              <a:t> 3: </a:t>
            </a:r>
            <a:r>
              <a:rPr lang="ko-KR" altLang="en-US" sz="1400" dirty="0" err="1"/>
              <a:t>판별자</a:t>
            </a:r>
            <a:r>
              <a:rPr lang="ko-KR" altLang="en-US" sz="1400" dirty="0"/>
              <a:t> 훈련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C9AF0EEA-708B-692A-87E2-A9F5882B6244}"/>
              </a:ext>
            </a:extLst>
          </p:cNvPr>
          <p:cNvGrpSpPr/>
          <p:nvPr/>
        </p:nvGrpSpPr>
        <p:grpSpPr>
          <a:xfrm rot="10800000">
            <a:off x="2093550" y="5660126"/>
            <a:ext cx="973567" cy="814890"/>
            <a:chOff x="3813585" y="1844940"/>
            <a:chExt cx="973567" cy="814890"/>
          </a:xfrm>
        </p:grpSpPr>
        <p:sp>
          <p:nvSpPr>
            <p:cNvPr id="68" name="사다리꼴 67">
              <a:extLst>
                <a:ext uri="{FF2B5EF4-FFF2-40B4-BE49-F238E27FC236}">
                  <a16:creationId xmlns:a16="http://schemas.microsoft.com/office/drawing/2014/main" id="{38A848A2-9DC6-F59B-BF51-465ED6C18302}"/>
                </a:ext>
              </a:extLst>
            </p:cNvPr>
            <p:cNvSpPr/>
            <p:nvPr/>
          </p:nvSpPr>
          <p:spPr>
            <a:xfrm rot="5400000">
              <a:off x="3892924" y="1765601"/>
              <a:ext cx="814890" cy="973567"/>
            </a:xfrm>
            <a:prstGeom prst="trapezoid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A526BC1-78DA-5B84-9593-A4993F36CFB6}"/>
                </a:ext>
              </a:extLst>
            </p:cNvPr>
            <p:cNvSpPr txBox="1"/>
            <p:nvPr/>
          </p:nvSpPr>
          <p:spPr>
            <a:xfrm rot="10800000">
              <a:off x="3850049" y="2104629"/>
              <a:ext cx="7799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생성자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CF51326-283F-B097-E4D1-1C1E6913BAD8}"/>
                  </a:ext>
                </a:extLst>
              </p:cNvPr>
              <p:cNvSpPr txBox="1"/>
              <p:nvPr/>
            </p:nvSpPr>
            <p:spPr>
              <a:xfrm>
                <a:off x="6051176" y="5785421"/>
                <a:ext cx="1425388" cy="311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="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</a:rPr>
                        <m:t>진</m:t>
                      </m:r>
                      <m:r>
                        <a:rPr lang="ko-KR" altLang="en-US" sz="1400" i="1" smtClean="0">
                          <a:latin typeface="Cambria Math" panose="02040503050406030204" pitchFamily="18" charset="0"/>
                        </a:rPr>
                        <m:t>짜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"|</m:t>
                      </m:r>
                      <m:acc>
                        <m:accPr>
                          <m:chr m:val="̃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CF51326-283F-B097-E4D1-1C1E6913B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176" y="5785421"/>
                <a:ext cx="1425388" cy="311817"/>
              </a:xfrm>
              <a:prstGeom prst="rect">
                <a:avLst/>
              </a:prstGeom>
              <a:blipFill>
                <a:blip r:embed="rId8"/>
                <a:stretch>
                  <a:fillRect r="-6867"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8461E02-EDC2-36FA-F8B2-3C743F7E4006}"/>
                  </a:ext>
                </a:extLst>
              </p:cNvPr>
              <p:cNvSpPr txBox="1"/>
              <p:nvPr/>
            </p:nvSpPr>
            <p:spPr>
              <a:xfrm>
                <a:off x="7639654" y="5783564"/>
                <a:ext cx="1138055" cy="311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="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</a:rPr>
                        <m:t>진</m:t>
                      </m:r>
                      <m:r>
                        <a:rPr lang="ko-KR" altLang="en-US" sz="1400" i="1" smtClean="0">
                          <a:latin typeface="Cambria Math" panose="02040503050406030204" pitchFamily="18" charset="0"/>
                        </a:rPr>
                        <m:t>짜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8461E02-EDC2-36FA-F8B2-3C743F7E4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654" y="5783564"/>
                <a:ext cx="1138055" cy="311817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20E1E554-B1AB-58B3-415E-EBF3F45E9950}"/>
              </a:ext>
            </a:extLst>
          </p:cNvPr>
          <p:cNvCxnSpPr>
            <a:stCxn id="70" idx="2"/>
          </p:cNvCxnSpPr>
          <p:nvPr/>
        </p:nvCxnSpPr>
        <p:spPr>
          <a:xfrm rot="5400000">
            <a:off x="4835733" y="4391981"/>
            <a:ext cx="222880" cy="36333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94BA07B7-C471-A4FD-816C-1CEA51CD7E32}"/>
              </a:ext>
            </a:extLst>
          </p:cNvPr>
          <p:cNvCxnSpPr>
            <a:stCxn id="71" idx="2"/>
          </p:cNvCxnSpPr>
          <p:nvPr/>
        </p:nvCxnSpPr>
        <p:spPr>
          <a:xfrm rot="5400000">
            <a:off x="5476212" y="3742547"/>
            <a:ext cx="379636" cy="508530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422D6E9-CBB6-4F58-AE86-6A5130F5944F}"/>
              </a:ext>
            </a:extLst>
          </p:cNvPr>
          <p:cNvSpPr txBox="1"/>
          <p:nvPr/>
        </p:nvSpPr>
        <p:spPr>
          <a:xfrm>
            <a:off x="363850" y="5048617"/>
            <a:ext cx="3098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단계</a:t>
            </a:r>
            <a:r>
              <a:rPr lang="en-US" altLang="ko-KR" sz="1400" dirty="0"/>
              <a:t> 4: (</a:t>
            </a:r>
            <a:r>
              <a:rPr lang="ko-KR" altLang="en-US" sz="1400" dirty="0"/>
              <a:t>판별자의 예측을 기반으로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생성자 훈련</a:t>
            </a:r>
          </a:p>
        </p:txBody>
      </p:sp>
    </p:spTree>
    <p:extLst>
      <p:ext uri="{BB962C8B-B14F-4D97-AF65-F5344CB8AC3E}">
        <p14:creationId xmlns:p14="http://schemas.microsoft.com/office/powerpoint/2010/main" val="3645177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GAN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297459"/>
            <a:ext cx="8868226" cy="54933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파란색 점선</a:t>
            </a:r>
            <a:r>
              <a:rPr lang="en-US" altLang="ko-KR" dirty="0"/>
              <a:t>: discriminative distribution</a:t>
            </a:r>
          </a:p>
          <a:p>
            <a:pPr lvl="2"/>
            <a:r>
              <a:rPr lang="ko-KR" altLang="en-US" dirty="0"/>
              <a:t>검은색 점선</a:t>
            </a:r>
            <a:r>
              <a:rPr lang="en-US" altLang="ko-KR" dirty="0"/>
              <a:t>: data generating distribution(real)</a:t>
            </a:r>
          </a:p>
          <a:p>
            <a:pPr lvl="2"/>
            <a:r>
              <a:rPr lang="ko-KR" altLang="en-US" dirty="0"/>
              <a:t>녹색 실선</a:t>
            </a:r>
            <a:r>
              <a:rPr lang="en-US" altLang="ko-KR" dirty="0"/>
              <a:t>: generative distribution(fake)</a:t>
            </a:r>
          </a:p>
          <a:p>
            <a:pPr lvl="1"/>
            <a:endParaRPr lang="en-US" altLang="ko-KR" dirty="0">
              <a:effectLst/>
            </a:endParaRPr>
          </a:p>
          <a:p>
            <a:pPr lvl="1"/>
            <a:r>
              <a:rPr lang="en-US" altLang="ko-KR" dirty="0">
                <a:effectLst/>
              </a:rPr>
              <a:t>(a): </a:t>
            </a:r>
            <a:r>
              <a:rPr lang="ko-KR" altLang="en-US" dirty="0">
                <a:effectLst/>
              </a:rPr>
              <a:t>학습 초기</a:t>
            </a:r>
            <a:r>
              <a:rPr lang="en-US" altLang="ko-KR" dirty="0">
                <a:effectLst/>
              </a:rPr>
              <a:t>,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real</a:t>
            </a:r>
            <a:r>
              <a:rPr lang="ko-KR" altLang="en-US" dirty="0">
                <a:effectLst/>
              </a:rPr>
              <a:t>과 </a:t>
            </a:r>
            <a:r>
              <a:rPr lang="en-US" altLang="ko-KR" dirty="0">
                <a:effectLst/>
              </a:rPr>
              <a:t>fake</a:t>
            </a:r>
            <a:r>
              <a:rPr lang="ko-KR" altLang="en-US" dirty="0">
                <a:effectLst/>
              </a:rPr>
              <a:t>의 분포가 전혀 다름</a:t>
            </a:r>
            <a:r>
              <a:rPr lang="en-US" altLang="ko-KR" dirty="0">
                <a:effectLst/>
              </a:rPr>
              <a:t>. D</a:t>
            </a:r>
            <a:r>
              <a:rPr lang="ko-KR" altLang="en-US" dirty="0">
                <a:effectLst/>
              </a:rPr>
              <a:t>의 성능도 썩 좋지 않음</a:t>
            </a:r>
            <a:r>
              <a:rPr lang="en-US" altLang="ko-KR" dirty="0">
                <a:effectLst/>
              </a:rPr>
              <a:t>.</a:t>
            </a:r>
            <a:endParaRPr lang="en-US" altLang="ko-KR" dirty="0"/>
          </a:p>
          <a:p>
            <a:pPr lvl="1"/>
            <a:r>
              <a:rPr lang="en-US" altLang="ko-KR" dirty="0"/>
              <a:t>(b): D</a:t>
            </a:r>
            <a:r>
              <a:rPr lang="ko-KR" altLang="en-US" dirty="0"/>
              <a:t>가 </a:t>
            </a:r>
            <a:r>
              <a:rPr lang="en-US" altLang="ko-KR" dirty="0"/>
              <a:t>(a)</a:t>
            </a:r>
            <a:r>
              <a:rPr lang="ko-KR" altLang="en-US" dirty="0"/>
              <a:t>처럼 들쑥날쑥하게 확률을 판단하지 않고</a:t>
            </a:r>
            <a:r>
              <a:rPr lang="en-US" altLang="ko-KR" dirty="0"/>
              <a:t>, </a:t>
            </a:r>
            <a:r>
              <a:rPr lang="ko-KR" altLang="en-US" dirty="0"/>
              <a:t>흔들리지 않고 </a:t>
            </a:r>
            <a:r>
              <a:rPr lang="en-US" altLang="ko-KR" dirty="0"/>
              <a:t>real</a:t>
            </a:r>
            <a:r>
              <a:rPr lang="ko-KR" altLang="en-US" dirty="0"/>
              <a:t>과 </a:t>
            </a:r>
            <a:r>
              <a:rPr lang="en-US" altLang="ko-KR" dirty="0"/>
              <a:t>fake</a:t>
            </a:r>
            <a:r>
              <a:rPr lang="ko-KR" altLang="en-US" dirty="0"/>
              <a:t>를 분명하게 판별해내고 있음을 확인할 수 있다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D</a:t>
            </a:r>
            <a:r>
              <a:rPr lang="ko-KR" altLang="en-US" dirty="0"/>
              <a:t>가 성능이 올라갔음을 확인가능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(c): </a:t>
            </a:r>
            <a:r>
              <a:rPr lang="ko-KR" altLang="en-US" dirty="0"/>
              <a:t>어느정도 </a:t>
            </a:r>
            <a:r>
              <a:rPr lang="en-US" altLang="ko-KR" dirty="0"/>
              <a:t>D</a:t>
            </a:r>
            <a:r>
              <a:rPr lang="ko-KR" altLang="en-US" dirty="0"/>
              <a:t>가 학습이 이루어지면</a:t>
            </a:r>
            <a:r>
              <a:rPr lang="en-US" altLang="ko-KR" dirty="0"/>
              <a:t>, G</a:t>
            </a:r>
            <a:r>
              <a:rPr lang="ko-KR" altLang="en-US" dirty="0"/>
              <a:t>는 실제 데이터의 분포를 모사하며 </a:t>
            </a:r>
            <a:r>
              <a:rPr lang="en-US" altLang="ko-KR" dirty="0"/>
              <a:t>D</a:t>
            </a:r>
            <a:r>
              <a:rPr lang="ko-KR" altLang="en-US" dirty="0"/>
              <a:t>가 구별하기 힘든 방향으로 학습을 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(d): </a:t>
            </a:r>
            <a:r>
              <a:rPr lang="ko-KR" altLang="en-US" dirty="0"/>
              <a:t>반복의 결과로 </a:t>
            </a:r>
            <a:r>
              <a:rPr lang="en-US" altLang="ko-KR" dirty="0"/>
              <a:t>real</a:t>
            </a:r>
            <a:r>
              <a:rPr lang="ko-KR" altLang="en-US" dirty="0"/>
              <a:t>과 </a:t>
            </a:r>
            <a:r>
              <a:rPr lang="en-US" altLang="ko-KR" dirty="0"/>
              <a:t>fake</a:t>
            </a:r>
            <a:r>
              <a:rPr lang="ko-KR" altLang="en-US" dirty="0"/>
              <a:t>의 분포가 거의 </a:t>
            </a:r>
            <a:r>
              <a:rPr lang="ko-KR" altLang="en-US" dirty="0" err="1"/>
              <a:t>비슷해져</a:t>
            </a:r>
            <a:r>
              <a:rPr lang="ko-KR" altLang="en-US" dirty="0"/>
              <a:t> 구분할 수 없을 만큼 </a:t>
            </a:r>
            <a:r>
              <a:rPr lang="en-US" altLang="ko-KR" dirty="0"/>
              <a:t>G</a:t>
            </a:r>
            <a:r>
              <a:rPr lang="ko-KR" altLang="en-US" dirty="0"/>
              <a:t>가 학습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D</a:t>
            </a:r>
            <a:r>
              <a:rPr lang="ko-KR" altLang="en-US" dirty="0"/>
              <a:t>가 이 둘을 구분할 수 없게 되어 확률을 </a:t>
            </a:r>
            <a:r>
              <a:rPr lang="en-US" altLang="ko-KR" dirty="0"/>
              <a:t>1/2</a:t>
            </a:r>
            <a:r>
              <a:rPr lang="ko-KR" altLang="en-US" dirty="0"/>
              <a:t>로 계산하게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879F028-6060-9624-5789-BAC02FA4D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737" y="1287078"/>
            <a:ext cx="6559899" cy="21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599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GAN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297459"/>
            <a:ext cx="8868226" cy="54933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한계점 및 해결</a:t>
            </a:r>
            <a:endParaRPr lang="en-US" altLang="ko-KR" dirty="0"/>
          </a:p>
          <a:p>
            <a:pPr lvl="1"/>
            <a:r>
              <a:rPr lang="ko-KR" altLang="en-US" dirty="0"/>
              <a:t>모드 붕괴</a:t>
            </a:r>
            <a:r>
              <a:rPr lang="en-US" altLang="ko-KR" dirty="0"/>
              <a:t>(mode collapse)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생성자가 판별자를 속이는 적은 수의 샘플을 찾을 때 발생</a:t>
            </a:r>
            <a:endParaRPr lang="en-US" altLang="ko-KR" dirty="0"/>
          </a:p>
          <a:p>
            <a:pPr lvl="2"/>
            <a:r>
              <a:rPr lang="ko-KR" altLang="en-US" dirty="0"/>
              <a:t>분포의 형태를 전반적으로 맵핑 않고</a:t>
            </a:r>
            <a:r>
              <a:rPr lang="en-US" altLang="ko-KR" dirty="0"/>
              <a:t>, </a:t>
            </a:r>
            <a:r>
              <a:rPr lang="ko-KR" altLang="en-US" dirty="0"/>
              <a:t>단순히 오류를 최소화하기 위해 </a:t>
            </a:r>
            <a:r>
              <a:rPr lang="ko-KR" altLang="en-US" dirty="0" err="1"/>
              <a:t>최빈값</a:t>
            </a:r>
            <a:r>
              <a:rPr lang="en-US" altLang="ko-KR" dirty="0"/>
              <a:t>(mode)</a:t>
            </a:r>
            <a:r>
              <a:rPr lang="ko-KR" altLang="en-US" dirty="0"/>
              <a:t>에만 집중 학습함에 따라 실제 값</a:t>
            </a:r>
            <a:r>
              <a:rPr lang="en-US" altLang="ko-KR" dirty="0"/>
              <a:t>(</a:t>
            </a:r>
            <a:r>
              <a:rPr lang="ko-KR" altLang="en-US" dirty="0"/>
              <a:t>이미지</a:t>
            </a:r>
            <a:r>
              <a:rPr lang="en-US" altLang="ko-KR" dirty="0"/>
              <a:t>) </a:t>
            </a:r>
            <a:r>
              <a:rPr lang="ko-KR" altLang="en-US" dirty="0"/>
              <a:t>중 특정한 형태만 생성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-&gt; </a:t>
            </a:r>
            <a:r>
              <a:rPr lang="ko-KR" altLang="en-US" dirty="0"/>
              <a:t>모드 붕괴를 막기 위해 </a:t>
            </a:r>
            <a:r>
              <a:rPr lang="en-US" altLang="ko-KR" dirty="0"/>
              <a:t>BCE </a:t>
            </a:r>
            <a:r>
              <a:rPr lang="ko-KR" altLang="en-US" dirty="0"/>
              <a:t>대신 </a:t>
            </a:r>
            <a:r>
              <a:rPr lang="en-US" altLang="ko-KR" dirty="0"/>
              <a:t>Wasserstein Loss </a:t>
            </a:r>
            <a:r>
              <a:rPr lang="ko-KR" altLang="en-US" dirty="0"/>
              <a:t>제시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유용하지 않은 손실</a:t>
            </a:r>
            <a:endParaRPr lang="en-US" altLang="ko-KR" dirty="0"/>
          </a:p>
          <a:p>
            <a:pPr lvl="2"/>
            <a:r>
              <a:rPr lang="ko-KR" altLang="en-US" dirty="0"/>
              <a:t>생성자는 현재 판별자에 의해서만 평가</a:t>
            </a:r>
            <a:r>
              <a:rPr lang="en-US" altLang="ko-KR" dirty="0"/>
              <a:t>, </a:t>
            </a:r>
            <a:r>
              <a:rPr lang="ko-KR" altLang="en-US" dirty="0"/>
              <a:t>판별자는 계속 향상되기 때문에 훈련 과정의 다른 지점에서 평가된 손실을 비교 불가</a:t>
            </a:r>
            <a:endParaRPr lang="en-US" altLang="ko-KR" dirty="0"/>
          </a:p>
          <a:p>
            <a:pPr lvl="2"/>
            <a:r>
              <a:rPr lang="ko-KR" altLang="en-US" dirty="0"/>
              <a:t>생성자의 손실과 이미지 품질 사이의 연관성 부족은 </a:t>
            </a:r>
            <a:r>
              <a:rPr lang="en-US" altLang="ko-KR" dirty="0"/>
              <a:t>GAN </a:t>
            </a:r>
            <a:r>
              <a:rPr lang="ko-KR" altLang="en-US" dirty="0"/>
              <a:t>훈련 과정 모니터링을 어렵게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-&gt; Inception</a:t>
            </a:r>
            <a:r>
              <a:rPr lang="ko-KR" altLang="en-US" dirty="0"/>
              <a:t> </a:t>
            </a:r>
            <a:r>
              <a:rPr lang="en-US" altLang="ko-KR" dirty="0"/>
              <a:t>Score(</a:t>
            </a:r>
            <a:r>
              <a:rPr lang="ko-KR" altLang="en-US" dirty="0"/>
              <a:t>생성된 이미지 다양성을 측정하는 지표</a:t>
            </a:r>
            <a:r>
              <a:rPr lang="en-US" altLang="ko-KR" dirty="0"/>
              <a:t>) </a:t>
            </a:r>
            <a:r>
              <a:rPr lang="ko-KR" altLang="en-US" dirty="0"/>
              <a:t>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6958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Index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297459"/>
            <a:ext cx="8868226" cy="54933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r>
              <a:rPr lang="ko-KR" altLang="en-US" dirty="0"/>
              <a:t>생성</a:t>
            </a:r>
            <a:r>
              <a:rPr lang="en-US" altLang="ko-KR" dirty="0"/>
              <a:t> </a:t>
            </a:r>
            <a:r>
              <a:rPr lang="ko-KR" altLang="en-US" dirty="0"/>
              <a:t>모델링과 판별 모델링</a:t>
            </a:r>
            <a:r>
              <a:rPr lang="en-US" altLang="ko-KR" dirty="0"/>
              <a:t>(Generative modeling &amp; discriminative modeling)</a:t>
            </a:r>
          </a:p>
          <a:p>
            <a:endParaRPr lang="en-US" altLang="ko-KR" dirty="0"/>
          </a:p>
          <a:p>
            <a:r>
              <a:rPr lang="ko-KR" altLang="en-US" dirty="0"/>
              <a:t>핵심 배경 </a:t>
            </a:r>
            <a:r>
              <a:rPr lang="en-US" altLang="ko-KR" dirty="0"/>
              <a:t>(</a:t>
            </a:r>
            <a:r>
              <a:rPr lang="ko-KR" altLang="en-US" dirty="0"/>
              <a:t>다음 책의 생성 모델 기본에서 소개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GAN </a:t>
            </a:r>
            <a:r>
              <a:rPr lang="ko-KR" altLang="en-US" dirty="0"/>
              <a:t>소개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Quiz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643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생성 모델링과 판별 모델링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297459"/>
            <a:ext cx="8868226" cy="54933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생성 모델링이란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확률 모델의 관점에서</a:t>
            </a:r>
            <a:r>
              <a:rPr lang="en-US" altLang="ko-KR" dirty="0"/>
              <a:t>, </a:t>
            </a:r>
            <a:r>
              <a:rPr lang="ko-KR" altLang="en-US" dirty="0"/>
              <a:t>생성 모델은 데이터셋을 생성하는 방법을 기술한 것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 모델에서 </a:t>
            </a:r>
            <a:r>
              <a:rPr lang="en-US" altLang="ko-KR" dirty="0"/>
              <a:t>Sampling</a:t>
            </a:r>
            <a:r>
              <a:rPr lang="ko-KR" altLang="en-US" dirty="0"/>
              <a:t>하면 새로운 데이터 생성 가능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F91D51-692D-2E64-4C93-F1BD3250BEC9}"/>
              </a:ext>
            </a:extLst>
          </p:cNvPr>
          <p:cNvSpPr/>
          <p:nvPr/>
        </p:nvSpPr>
        <p:spPr>
          <a:xfrm>
            <a:off x="1214109" y="2470247"/>
            <a:ext cx="963118" cy="4459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훈련 데이터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0CF3A7-BF7E-0E3A-1F3A-83762B57296F}"/>
              </a:ext>
            </a:extLst>
          </p:cNvPr>
          <p:cNvSpPr/>
          <p:nvPr/>
        </p:nvSpPr>
        <p:spPr>
          <a:xfrm>
            <a:off x="4028190" y="2470247"/>
            <a:ext cx="963118" cy="4459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생성 모델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0804392-B7FB-FEDD-C9B3-06517E855877}"/>
              </a:ext>
            </a:extLst>
          </p:cNvPr>
          <p:cNvCxnSpPr>
            <a:cxnSpLocks/>
          </p:cNvCxnSpPr>
          <p:nvPr/>
        </p:nvCxnSpPr>
        <p:spPr>
          <a:xfrm>
            <a:off x="5091660" y="2681985"/>
            <a:ext cx="15752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573B26-20DC-C3FF-546D-1C6F3C3FA8A1}"/>
              </a:ext>
            </a:extLst>
          </p:cNvPr>
          <p:cNvSpPr/>
          <p:nvPr/>
        </p:nvSpPr>
        <p:spPr>
          <a:xfrm>
            <a:off x="6836764" y="2470248"/>
            <a:ext cx="963118" cy="4459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생성된 샘플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275366-5B43-8D99-9AD8-DFFF5C02B96B}"/>
              </a:ext>
            </a:extLst>
          </p:cNvPr>
          <p:cNvSpPr/>
          <p:nvPr/>
        </p:nvSpPr>
        <p:spPr>
          <a:xfrm>
            <a:off x="4098207" y="3465612"/>
            <a:ext cx="846944" cy="2602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</a:rPr>
              <a:t>랜덤한</a:t>
            </a:r>
            <a:r>
              <a:rPr lang="ko-KR" altLang="en-US" sz="900" b="1" dirty="0">
                <a:solidFill>
                  <a:schemeClr val="tx1"/>
                </a:solidFill>
              </a:rPr>
              <a:t> 잡음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06D1127-4C30-1214-D85A-2B78C370DBE7}"/>
              </a:ext>
            </a:extLst>
          </p:cNvPr>
          <p:cNvCxnSpPr>
            <a:cxnSpLocks/>
          </p:cNvCxnSpPr>
          <p:nvPr/>
        </p:nvCxnSpPr>
        <p:spPr>
          <a:xfrm flipV="1">
            <a:off x="4521679" y="2996080"/>
            <a:ext cx="0" cy="4695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CDCA524-D8A9-ACA5-03B6-CA52B3DBCB68}"/>
              </a:ext>
            </a:extLst>
          </p:cNvPr>
          <p:cNvSpPr txBox="1"/>
          <p:nvPr/>
        </p:nvSpPr>
        <p:spPr>
          <a:xfrm>
            <a:off x="2899483" y="2423481"/>
            <a:ext cx="498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훈련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19D6C7-5241-8E5D-4C20-E583D1555F77}"/>
              </a:ext>
            </a:extLst>
          </p:cNvPr>
          <p:cNvSpPr txBox="1"/>
          <p:nvPr/>
        </p:nvSpPr>
        <p:spPr>
          <a:xfrm>
            <a:off x="5564609" y="2416573"/>
            <a:ext cx="629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샘플링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10CF3C8-ED4B-7C1C-2128-80CD65D28B5E}"/>
              </a:ext>
            </a:extLst>
          </p:cNvPr>
          <p:cNvGrpSpPr/>
          <p:nvPr/>
        </p:nvGrpSpPr>
        <p:grpSpPr>
          <a:xfrm>
            <a:off x="305329" y="3124533"/>
            <a:ext cx="2784535" cy="1851869"/>
            <a:chOff x="301566" y="3260361"/>
            <a:chExt cx="2784535" cy="1851869"/>
          </a:xfrm>
        </p:grpSpPr>
        <p:pic>
          <p:nvPicPr>
            <p:cNvPr id="1026" name="Picture 2" descr="Horse Images | Free HD Backgrounds, PNGs, Vectors &amp; Illustrations - rawpixel">
              <a:extLst>
                <a:ext uri="{FF2B5EF4-FFF2-40B4-BE49-F238E27FC236}">
                  <a16:creationId xmlns:a16="http://schemas.microsoft.com/office/drawing/2014/main" id="{7D420A03-ECAF-B528-39D5-15E94EE0DC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566" y="3260361"/>
              <a:ext cx="900000" cy="901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Running Horse Stock Photos, Images and Backgrounds for Free Download">
              <a:extLst>
                <a:ext uri="{FF2B5EF4-FFF2-40B4-BE49-F238E27FC236}">
                  <a16:creationId xmlns:a16="http://schemas.microsoft.com/office/drawing/2014/main" id="{31476E63-D6C0-4DC2-E97A-FE5652A256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3833" y="3260361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orse Images – Browse 1,922,599 Stock Photos, Vectors, and Video | Adobe  Stock">
              <a:extLst>
                <a:ext uri="{FF2B5EF4-FFF2-40B4-BE49-F238E27FC236}">
                  <a16:creationId xmlns:a16="http://schemas.microsoft.com/office/drawing/2014/main" id="{B3C9E95C-7869-5788-BDA1-85C0AB9EBA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6101" y="3260361"/>
              <a:ext cx="900000" cy="899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f your horse gets loose">
              <a:extLst>
                <a:ext uri="{FF2B5EF4-FFF2-40B4-BE49-F238E27FC236}">
                  <a16:creationId xmlns:a16="http://schemas.microsoft.com/office/drawing/2014/main" id="{6EC3C651-A249-6D07-5F8B-133C872695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566" y="4212237"/>
              <a:ext cx="900000" cy="899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10,000+ Best Horse Photos · 100% Free Download · Pexels Stock Photos">
              <a:extLst>
                <a:ext uri="{FF2B5EF4-FFF2-40B4-BE49-F238E27FC236}">
                  <a16:creationId xmlns:a16="http://schemas.microsoft.com/office/drawing/2014/main" id="{E7821B6B-0423-D749-9799-9798DEDA2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3834" y="4212237"/>
              <a:ext cx="900000" cy="899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orse Animal Facts | Equus caballus - A-Z Animals">
              <a:extLst>
                <a:ext uri="{FF2B5EF4-FFF2-40B4-BE49-F238E27FC236}">
                  <a16:creationId xmlns:a16="http://schemas.microsoft.com/office/drawing/2014/main" id="{77C215FB-0FA8-4C34-D4EB-866FDCFB90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6101" y="4212237"/>
              <a:ext cx="900000" cy="899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1176D04-E6E7-6757-2651-7F4E450BB336}"/>
              </a:ext>
            </a:extLst>
          </p:cNvPr>
          <p:cNvCxnSpPr>
            <a:cxnSpLocks/>
          </p:cNvCxnSpPr>
          <p:nvPr/>
        </p:nvCxnSpPr>
        <p:spPr>
          <a:xfrm>
            <a:off x="2302256" y="2681981"/>
            <a:ext cx="15752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Image*After : images : horse running black white blur blurry">
            <a:extLst>
              <a:ext uri="{FF2B5EF4-FFF2-40B4-BE49-F238E27FC236}">
                <a16:creationId xmlns:a16="http://schemas.microsoft.com/office/drawing/2014/main" id="{6F4ABD70-E184-5FD7-97C8-47C79E7C6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041" y="3124535"/>
            <a:ext cx="900000" cy="89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2F2490E0-E51D-83A5-9B78-D68E3B008174}"/>
              </a:ext>
            </a:extLst>
          </p:cNvPr>
          <p:cNvSpPr/>
          <p:nvPr/>
        </p:nvSpPr>
        <p:spPr>
          <a:xfrm>
            <a:off x="2167789" y="5012808"/>
            <a:ext cx="963119" cy="938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9F579C7-27BF-9915-82A7-C604CE220033}"/>
              </a:ext>
            </a:extLst>
          </p:cNvPr>
          <p:cNvCxnSpPr>
            <a:cxnSpLocks/>
          </p:cNvCxnSpPr>
          <p:nvPr/>
        </p:nvCxnSpPr>
        <p:spPr>
          <a:xfrm flipH="1">
            <a:off x="3161676" y="5696478"/>
            <a:ext cx="7429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47AD3D-2B0F-F796-A559-54565CB19413}"/>
              </a:ext>
            </a:extLst>
          </p:cNvPr>
          <p:cNvSpPr txBox="1"/>
          <p:nvPr/>
        </p:nvSpPr>
        <p:spPr>
          <a:xfrm>
            <a:off x="4614892" y="4364290"/>
            <a:ext cx="19855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(136, 141, 78)</a:t>
            </a:r>
            <a:r>
              <a:rPr lang="ko-KR" altLang="en-US" sz="1100" dirty="0"/>
              <a:t>의 </a:t>
            </a:r>
            <a:r>
              <a:rPr lang="en-US" altLang="ko-KR" sz="1100" dirty="0"/>
              <a:t>RGB</a:t>
            </a:r>
            <a:r>
              <a:rPr lang="ko-KR" altLang="en-US" sz="1100" dirty="0"/>
              <a:t>값을 가진 샘플의 한 픽셀</a:t>
            </a:r>
          </a:p>
        </p:txBody>
      </p:sp>
      <p:pic>
        <p:nvPicPr>
          <p:cNvPr id="1040" name="Picture 16" descr="280 Elegant Horse Names | Elegant horse, Horses, Beautiful horses">
            <a:extLst>
              <a:ext uri="{FF2B5EF4-FFF2-40B4-BE49-F238E27FC236}">
                <a16:creationId xmlns:a16="http://schemas.microsoft.com/office/drawing/2014/main" id="{E91D2149-AB45-6601-7B78-19FF0A83C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9" y="5027161"/>
            <a:ext cx="902580" cy="89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10,000+ Best Horse Photos · 100% Free Download · Pexels Stock Photos">
            <a:extLst>
              <a:ext uri="{FF2B5EF4-FFF2-40B4-BE49-F238E27FC236}">
                <a16:creationId xmlns:a16="http://schemas.microsoft.com/office/drawing/2014/main" id="{74EB8D09-9251-4436-7B83-91A4CB842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668" y="5027161"/>
            <a:ext cx="900000" cy="89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10 fun and interesting facts about horses – YuMOVE">
            <a:extLst>
              <a:ext uri="{FF2B5EF4-FFF2-40B4-BE49-F238E27FC236}">
                <a16:creationId xmlns:a16="http://schemas.microsoft.com/office/drawing/2014/main" id="{1B5B9950-20FA-19EA-CDD2-9F8432004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865" y="5027161"/>
            <a:ext cx="900000" cy="89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809376D-02B6-86E9-2F66-E7929E816EFA}"/>
              </a:ext>
            </a:extLst>
          </p:cNvPr>
          <p:cNvCxnSpPr>
            <a:cxnSpLocks/>
          </p:cNvCxnSpPr>
          <p:nvPr/>
        </p:nvCxnSpPr>
        <p:spPr>
          <a:xfrm flipV="1">
            <a:off x="3089864" y="4239429"/>
            <a:ext cx="762136" cy="69233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525C6A1-75C2-F618-2415-D323DE29D0E3}"/>
              </a:ext>
            </a:extLst>
          </p:cNvPr>
          <p:cNvCxnSpPr>
            <a:cxnSpLocks/>
          </p:cNvCxnSpPr>
          <p:nvPr/>
        </p:nvCxnSpPr>
        <p:spPr>
          <a:xfrm>
            <a:off x="3089864" y="4939734"/>
            <a:ext cx="78218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6EB1058E-304C-6C84-D345-554C94BFF981}"/>
              </a:ext>
            </a:extLst>
          </p:cNvPr>
          <p:cNvSpPr/>
          <p:nvPr/>
        </p:nvSpPr>
        <p:spPr>
          <a:xfrm>
            <a:off x="3852000" y="4219734"/>
            <a:ext cx="720000" cy="720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CA1B6C6A-EFCE-0D33-4A1D-943615A5A00D}"/>
              </a:ext>
            </a:extLst>
          </p:cNvPr>
          <p:cNvSpPr txBox="1"/>
          <p:nvPr/>
        </p:nvSpPr>
        <p:spPr>
          <a:xfrm>
            <a:off x="4024445" y="5704379"/>
            <a:ext cx="1210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한 개의 샘플</a:t>
            </a:r>
          </a:p>
        </p:txBody>
      </p:sp>
    </p:spTree>
    <p:extLst>
      <p:ext uri="{BB962C8B-B14F-4D97-AF65-F5344CB8AC3E}">
        <p14:creationId xmlns:p14="http://schemas.microsoft.com/office/powerpoint/2010/main" val="2758592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생성 모델링과 판별 모델링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297459"/>
            <a:ext cx="8868226" cy="54933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판별 모델링이란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반대되는 개념인 판별 모델링</a:t>
            </a:r>
            <a:endParaRPr lang="en-US" altLang="ko-KR" dirty="0"/>
          </a:p>
          <a:p>
            <a:pPr lvl="1"/>
            <a:r>
              <a:rPr lang="ko-KR" altLang="en-US" dirty="0" err="1"/>
              <a:t>레이블된</a:t>
            </a:r>
            <a:r>
              <a:rPr lang="ko-KR" altLang="en-US" dirty="0"/>
              <a:t> 데이터셋을 사용해 입력과 출력을 </a:t>
            </a:r>
            <a:r>
              <a:rPr lang="en-US" altLang="ko-KR" dirty="0"/>
              <a:t>mapping</a:t>
            </a:r>
            <a:r>
              <a:rPr lang="ko-KR" altLang="en-US" dirty="0"/>
              <a:t>하는 함수를 학습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F91D51-692D-2E64-4C93-F1BD3250BEC9}"/>
              </a:ext>
            </a:extLst>
          </p:cNvPr>
          <p:cNvSpPr/>
          <p:nvPr/>
        </p:nvSpPr>
        <p:spPr>
          <a:xfrm>
            <a:off x="1214109" y="2470247"/>
            <a:ext cx="963118" cy="4459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훈련 데이터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0CF3A7-BF7E-0E3A-1F3A-83762B57296F}"/>
              </a:ext>
            </a:extLst>
          </p:cNvPr>
          <p:cNvSpPr/>
          <p:nvPr/>
        </p:nvSpPr>
        <p:spPr>
          <a:xfrm>
            <a:off x="4028190" y="2470247"/>
            <a:ext cx="963118" cy="4459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판별 모델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0804392-B7FB-FEDD-C9B3-06517E855877}"/>
              </a:ext>
            </a:extLst>
          </p:cNvPr>
          <p:cNvCxnSpPr>
            <a:cxnSpLocks/>
          </p:cNvCxnSpPr>
          <p:nvPr/>
        </p:nvCxnSpPr>
        <p:spPr>
          <a:xfrm>
            <a:off x="5091660" y="2681985"/>
            <a:ext cx="15752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573B26-20DC-C3FF-546D-1C6F3C3FA8A1}"/>
              </a:ext>
            </a:extLst>
          </p:cNvPr>
          <p:cNvSpPr/>
          <p:nvPr/>
        </p:nvSpPr>
        <p:spPr>
          <a:xfrm>
            <a:off x="6836764" y="2470248"/>
            <a:ext cx="963118" cy="4459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예측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275366-5B43-8D99-9AD8-DFFF5C02B96B}"/>
              </a:ext>
            </a:extLst>
          </p:cNvPr>
          <p:cNvSpPr/>
          <p:nvPr/>
        </p:nvSpPr>
        <p:spPr>
          <a:xfrm>
            <a:off x="6895763" y="2996080"/>
            <a:ext cx="846944" cy="2602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0.83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06D1127-4C30-1214-D85A-2B78C370DBE7}"/>
              </a:ext>
            </a:extLst>
          </p:cNvPr>
          <p:cNvCxnSpPr>
            <a:cxnSpLocks/>
          </p:cNvCxnSpPr>
          <p:nvPr/>
        </p:nvCxnSpPr>
        <p:spPr>
          <a:xfrm flipV="1">
            <a:off x="4506687" y="2996080"/>
            <a:ext cx="0" cy="6877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CDCA524-D8A9-ACA5-03B6-CA52B3DBCB68}"/>
              </a:ext>
            </a:extLst>
          </p:cNvPr>
          <p:cNvSpPr txBox="1"/>
          <p:nvPr/>
        </p:nvSpPr>
        <p:spPr>
          <a:xfrm>
            <a:off x="2899483" y="2423481"/>
            <a:ext cx="498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훈련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19D6C7-5241-8E5D-4C20-E583D1555F77}"/>
              </a:ext>
            </a:extLst>
          </p:cNvPr>
          <p:cNvSpPr txBox="1"/>
          <p:nvPr/>
        </p:nvSpPr>
        <p:spPr>
          <a:xfrm>
            <a:off x="5564609" y="2416573"/>
            <a:ext cx="629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예측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1176D04-E6E7-6757-2651-7F4E450BB336}"/>
              </a:ext>
            </a:extLst>
          </p:cNvPr>
          <p:cNvCxnSpPr>
            <a:cxnSpLocks/>
          </p:cNvCxnSpPr>
          <p:nvPr/>
        </p:nvCxnSpPr>
        <p:spPr>
          <a:xfrm>
            <a:off x="2302256" y="2681981"/>
            <a:ext cx="15752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The Starry Night | History, Description, Artist, Vincent van Gogh, Painting,  &amp; Facts | Britannica">
            <a:extLst>
              <a:ext uri="{FF2B5EF4-FFF2-40B4-BE49-F238E27FC236}">
                <a16:creationId xmlns:a16="http://schemas.microsoft.com/office/drawing/2014/main" id="{5B99122B-C837-C0B5-D1DC-0F182D370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21" y="3069237"/>
            <a:ext cx="899981" cy="90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incent van Gogh: 300 Paintings Analysis &amp; Complete Works">
            <a:extLst>
              <a:ext uri="{FF2B5EF4-FFF2-40B4-BE49-F238E27FC236}">
                <a16:creationId xmlns:a16="http://schemas.microsoft.com/office/drawing/2014/main" id="{468889FC-020A-8BE4-BC68-B848414E9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20" y="4029923"/>
            <a:ext cx="899981" cy="90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asterpiece By Numbers - 'Van Gogh - The Starry Night'">
            <a:extLst>
              <a:ext uri="{FF2B5EF4-FFF2-40B4-BE49-F238E27FC236}">
                <a16:creationId xmlns:a16="http://schemas.microsoft.com/office/drawing/2014/main" id="{FF71C78E-CDD6-E541-B033-84167346C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20" y="4990607"/>
            <a:ext cx="899981" cy="90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he Most Expensive Picassos to Sell at Auction – ARTnews.com">
            <a:extLst>
              <a:ext uri="{FF2B5EF4-FFF2-40B4-BE49-F238E27FC236}">
                <a16:creationId xmlns:a16="http://schemas.microsoft.com/office/drawing/2014/main" id="{3E02D996-1EEF-9A39-444C-D390ECE78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265" y="3069237"/>
            <a:ext cx="899981" cy="90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내게 있어 세상은 상식에 대한 도전이다” - 일렉트릭파워">
            <a:extLst>
              <a:ext uri="{FF2B5EF4-FFF2-40B4-BE49-F238E27FC236}">
                <a16:creationId xmlns:a16="http://schemas.microsoft.com/office/drawing/2014/main" id="{401C216A-878F-0132-278E-929964BC6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265" y="4029923"/>
            <a:ext cx="899981" cy="90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르네 마그리트와 배신자들 || 엘르코리아 (ELLE KOREA)">
            <a:extLst>
              <a:ext uri="{FF2B5EF4-FFF2-40B4-BE49-F238E27FC236}">
                <a16:creationId xmlns:a16="http://schemas.microsoft.com/office/drawing/2014/main" id="{EEDC57F8-C6E5-C963-3970-622A1FC1A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264" y="4990607"/>
            <a:ext cx="899981" cy="90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EF526F9-9946-EE22-AE53-A3CDB551584D}"/>
              </a:ext>
            </a:extLst>
          </p:cNvPr>
          <p:cNvSpPr/>
          <p:nvPr/>
        </p:nvSpPr>
        <p:spPr>
          <a:xfrm>
            <a:off x="1506701" y="3389161"/>
            <a:ext cx="274156" cy="2602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1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835AAE-60FD-A5AA-53C9-0E08C9AF19CC}"/>
              </a:ext>
            </a:extLst>
          </p:cNvPr>
          <p:cNvSpPr/>
          <p:nvPr/>
        </p:nvSpPr>
        <p:spPr>
          <a:xfrm>
            <a:off x="1512228" y="4349846"/>
            <a:ext cx="274156" cy="2602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1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DCC6EF-625D-071C-E3AC-414427724DFB}"/>
              </a:ext>
            </a:extLst>
          </p:cNvPr>
          <p:cNvSpPr/>
          <p:nvPr/>
        </p:nvSpPr>
        <p:spPr>
          <a:xfrm>
            <a:off x="1506701" y="5242945"/>
            <a:ext cx="274156" cy="2602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1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52E9B2-34D5-460B-C075-C4E31DE41C72}"/>
              </a:ext>
            </a:extLst>
          </p:cNvPr>
          <p:cNvSpPr/>
          <p:nvPr/>
        </p:nvSpPr>
        <p:spPr>
          <a:xfrm>
            <a:off x="2730739" y="3389161"/>
            <a:ext cx="274156" cy="2602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0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43E372-E183-BFAE-1EA9-252251F6A4AF}"/>
              </a:ext>
            </a:extLst>
          </p:cNvPr>
          <p:cNvSpPr/>
          <p:nvPr/>
        </p:nvSpPr>
        <p:spPr>
          <a:xfrm>
            <a:off x="2730739" y="4319542"/>
            <a:ext cx="274156" cy="2602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0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C3E7642-4F6C-8AE3-BD98-FB04A4ADCBD7}"/>
              </a:ext>
            </a:extLst>
          </p:cNvPr>
          <p:cNvSpPr/>
          <p:nvPr/>
        </p:nvSpPr>
        <p:spPr>
          <a:xfrm>
            <a:off x="2730739" y="5280267"/>
            <a:ext cx="274156" cy="2602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0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911E89-CFAB-4CB8-5237-93145F43CF82}"/>
              </a:ext>
            </a:extLst>
          </p:cNvPr>
          <p:cNvSpPr/>
          <p:nvPr/>
        </p:nvSpPr>
        <p:spPr>
          <a:xfrm>
            <a:off x="1820071" y="4971503"/>
            <a:ext cx="963119" cy="938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DBC3853-0081-13F0-BEA6-2A8FD99F03FF}"/>
              </a:ext>
            </a:extLst>
          </p:cNvPr>
          <p:cNvCxnSpPr>
            <a:cxnSpLocks/>
          </p:cNvCxnSpPr>
          <p:nvPr/>
        </p:nvCxnSpPr>
        <p:spPr>
          <a:xfrm flipH="1">
            <a:off x="2809407" y="5744285"/>
            <a:ext cx="5884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393220F-A823-BF5D-4B0E-F3B6A43A0437}"/>
              </a:ext>
            </a:extLst>
          </p:cNvPr>
          <p:cNvSpPr txBox="1"/>
          <p:nvPr/>
        </p:nvSpPr>
        <p:spPr>
          <a:xfrm>
            <a:off x="3374162" y="5613480"/>
            <a:ext cx="1132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한 개의 샘플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8E3F52F-F1F1-DC00-FF4B-518F06E2DFF6}"/>
              </a:ext>
            </a:extLst>
          </p:cNvPr>
          <p:cNvCxnSpPr>
            <a:cxnSpLocks/>
          </p:cNvCxnSpPr>
          <p:nvPr/>
        </p:nvCxnSpPr>
        <p:spPr>
          <a:xfrm flipH="1">
            <a:off x="2973802" y="5392972"/>
            <a:ext cx="4964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TextBox 2048">
            <a:extLst>
              <a:ext uri="{FF2B5EF4-FFF2-40B4-BE49-F238E27FC236}">
                <a16:creationId xmlns:a16="http://schemas.microsoft.com/office/drawing/2014/main" id="{93044B95-619F-5264-881D-18213870C509}"/>
              </a:ext>
            </a:extLst>
          </p:cNvPr>
          <p:cNvSpPr txBox="1"/>
          <p:nvPr/>
        </p:nvSpPr>
        <p:spPr>
          <a:xfrm>
            <a:off x="3439475" y="5241567"/>
            <a:ext cx="1132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샘플 레이블</a:t>
            </a:r>
          </a:p>
        </p:txBody>
      </p:sp>
      <p:sp>
        <p:nvSpPr>
          <p:cNvPr id="2051" name="AutoShape 14" descr="진주 귀고리를 한 소녀 - 나무위키">
            <a:extLst>
              <a:ext uri="{FF2B5EF4-FFF2-40B4-BE49-F238E27FC236}">
                <a16:creationId xmlns:a16="http://schemas.microsoft.com/office/drawing/2014/main" id="{B4F94C13-2259-18A3-4853-D1B7DE3DE9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3" name="AutoShape 16" descr="진주 귀고리를 한 소녀 - 나무위키">
            <a:extLst>
              <a:ext uri="{FF2B5EF4-FFF2-40B4-BE49-F238E27FC236}">
                <a16:creationId xmlns:a16="http://schemas.microsoft.com/office/drawing/2014/main" id="{291F3033-C94C-DBAF-AABA-EA2864E4C3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6" name="Picture 18" descr="네덜란드 여행 - '진주 귀걸이를 한 소녀'가 있는 헤이그(Den Haag, The Hague)">
            <a:extLst>
              <a:ext uri="{FF2B5EF4-FFF2-40B4-BE49-F238E27FC236}">
                <a16:creationId xmlns:a16="http://schemas.microsoft.com/office/drawing/2014/main" id="{DC2B3B12-354E-6488-5E45-C0CB526F6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653" y="3796962"/>
            <a:ext cx="899981" cy="89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724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생성 모델링과 판별 모델링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  <a:defRPr sz="1800" b="1" kern="1200" baseline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600" b="1" kern="1200" baseline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1400" b="1" kern="1200" baseline="0">
                    <a:solidFill>
                      <a:srgbClr val="7030A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1"/>
                <a:r>
                  <a:rPr lang="ko-KR" altLang="en-US" dirty="0"/>
                  <a:t>판별 모델링은 샘플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가 범주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dirty="0"/>
                  <a:t>에 속할 확률을 추정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생성 모델링은 샘플을 발견할 확률을 추정</a:t>
                </a:r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5CCF6C-5D29-08F2-5740-32E5A1B5E559}"/>
                  </a:ext>
                </a:extLst>
              </p:cNvPr>
              <p:cNvSpPr txBox="1"/>
              <p:nvPr/>
            </p:nvSpPr>
            <p:spPr>
              <a:xfrm>
                <a:off x="1656412" y="1993692"/>
                <a:ext cx="5778709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판별 모델링은 샘플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가 주어졌을 때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레이블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확률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을 추정</a:t>
                </a:r>
                <a:r>
                  <a:rPr lang="en-US" altLang="ko-KR" dirty="0"/>
                  <a:t>(estimation)</a:t>
                </a:r>
                <a:r>
                  <a:rPr lang="ko-KR" altLang="en-US" dirty="0"/>
                  <a:t>합니다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5CCF6C-5D29-08F2-5740-32E5A1B5E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412" y="1993692"/>
                <a:ext cx="5778709" cy="646331"/>
              </a:xfrm>
              <a:prstGeom prst="rect">
                <a:avLst/>
              </a:prstGeom>
              <a:blipFill>
                <a:blip r:embed="rId4"/>
                <a:stretch>
                  <a:fillRect l="-842" t="-3704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EA4BFD-8993-0A14-37C1-BB3F487104BD}"/>
                  </a:ext>
                </a:extLst>
              </p:cNvPr>
              <p:cNvSpPr txBox="1"/>
              <p:nvPr/>
            </p:nvSpPr>
            <p:spPr>
              <a:xfrm>
                <a:off x="1656411" y="3040134"/>
                <a:ext cx="5778709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생성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모델링은 샘플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의 관측 확률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을 추정합니다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데이터셋이 레이블을 가지고 있다면 확률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를 추정하는 생성 모델을 만들 수도 있습니다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EA4BFD-8993-0A14-37C1-BB3F48710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411" y="3040134"/>
                <a:ext cx="5778709" cy="1200329"/>
              </a:xfrm>
              <a:prstGeom prst="rect">
                <a:avLst/>
              </a:prstGeom>
              <a:blipFill>
                <a:blip r:embed="rId5"/>
                <a:stretch>
                  <a:fillRect l="-842" t="-2513" b="-65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30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GAN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297459"/>
            <a:ext cx="8868226" cy="54933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GAN – </a:t>
            </a:r>
            <a:r>
              <a:rPr lang="ko-KR" altLang="en-US" dirty="0" err="1"/>
              <a:t>생성적</a:t>
            </a:r>
            <a:r>
              <a:rPr lang="ko-KR" altLang="en-US" dirty="0"/>
              <a:t> 적대 신경망</a:t>
            </a:r>
            <a:endParaRPr lang="en-US" altLang="ko-KR" dirty="0"/>
          </a:p>
          <a:p>
            <a:pPr lvl="1"/>
            <a:r>
              <a:rPr lang="ko-KR" altLang="en-US" dirty="0"/>
              <a:t>생성자</a:t>
            </a:r>
            <a:r>
              <a:rPr lang="en-US" altLang="ko-KR" dirty="0"/>
              <a:t>(Generator)</a:t>
            </a:r>
            <a:r>
              <a:rPr lang="ko-KR" altLang="en-US" dirty="0"/>
              <a:t>와 </a:t>
            </a:r>
            <a:r>
              <a:rPr lang="ko-KR" altLang="en-US" dirty="0" err="1"/>
              <a:t>판별자</a:t>
            </a:r>
            <a:r>
              <a:rPr lang="en-US" altLang="ko-KR" dirty="0"/>
              <a:t>(Discriminator) </a:t>
            </a:r>
            <a:r>
              <a:rPr lang="ko-KR" altLang="en-US" dirty="0"/>
              <a:t>네트워크 두 개가 경쟁하는 것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생성자는 랜덤 노이즈를 원본 데이터셋에서 샘플링한 것처럼 보이는 샘플로 변환</a:t>
            </a:r>
            <a:endParaRPr lang="en-US" altLang="ko-KR" dirty="0"/>
          </a:p>
          <a:p>
            <a:pPr lvl="2"/>
            <a:r>
              <a:rPr lang="ko-KR" altLang="en-US" dirty="0"/>
              <a:t>판별자는 원본 데이터셋에서 추출한 샘플인지</a:t>
            </a:r>
            <a:r>
              <a:rPr lang="en-US" altLang="ko-KR" dirty="0"/>
              <a:t>, </a:t>
            </a:r>
            <a:r>
              <a:rPr lang="ko-KR" altLang="en-US" dirty="0"/>
              <a:t>생성자가 만든 가짜인지를 구별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0FBA50D-CFC4-256B-16EE-C500143E49FA}"/>
              </a:ext>
            </a:extLst>
          </p:cNvPr>
          <p:cNvGrpSpPr/>
          <p:nvPr/>
        </p:nvGrpSpPr>
        <p:grpSpPr>
          <a:xfrm>
            <a:off x="1796527" y="2663182"/>
            <a:ext cx="289653" cy="2137766"/>
            <a:chOff x="871369" y="2910608"/>
            <a:chExt cx="289653" cy="213776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A0B0371-E678-23FE-EDEF-107FB6924C1B}"/>
                </a:ext>
              </a:extLst>
            </p:cNvPr>
            <p:cNvSpPr/>
            <p:nvPr/>
          </p:nvSpPr>
          <p:spPr>
            <a:xfrm>
              <a:off x="871369" y="2910608"/>
              <a:ext cx="252000" cy="25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5ECEFE8-DCB6-7451-585B-A4AF3ABCBE60}"/>
                </a:ext>
              </a:extLst>
            </p:cNvPr>
            <p:cNvSpPr/>
            <p:nvPr/>
          </p:nvSpPr>
          <p:spPr>
            <a:xfrm>
              <a:off x="875943" y="3224201"/>
              <a:ext cx="252000" cy="25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7DEEB7F-F1F8-B3DC-9118-1E57B450A7D9}"/>
                </a:ext>
              </a:extLst>
            </p:cNvPr>
            <p:cNvSpPr/>
            <p:nvPr/>
          </p:nvSpPr>
          <p:spPr>
            <a:xfrm>
              <a:off x="871369" y="3536806"/>
              <a:ext cx="252000" cy="25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C32C91C7-1412-29C0-134C-FFB3B7413AA1}"/>
                    </a:ext>
                  </a:extLst>
                </p:cNvPr>
                <p:cNvSpPr/>
                <p:nvPr/>
              </p:nvSpPr>
              <p:spPr>
                <a:xfrm>
                  <a:off x="909022" y="3856872"/>
                  <a:ext cx="252000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C32C91C7-1412-29C0-134C-FFB3B7413A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022" y="3856872"/>
                  <a:ext cx="252000" cy="252000"/>
                </a:xfrm>
                <a:prstGeom prst="rect">
                  <a:avLst/>
                </a:prstGeom>
                <a:blipFill>
                  <a:blip r:embed="rId3"/>
                  <a:stretch>
                    <a:fillRect l="-12195" b="-1707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9FD404F-02C0-5570-BAE4-421A115339A1}"/>
                </a:ext>
              </a:extLst>
            </p:cNvPr>
            <p:cNvSpPr/>
            <p:nvPr/>
          </p:nvSpPr>
          <p:spPr>
            <a:xfrm>
              <a:off x="871369" y="4166096"/>
              <a:ext cx="252000" cy="25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54D26FF-2568-5B4C-9A16-FEA6474A42A3}"/>
                </a:ext>
              </a:extLst>
            </p:cNvPr>
            <p:cNvSpPr/>
            <p:nvPr/>
          </p:nvSpPr>
          <p:spPr>
            <a:xfrm>
              <a:off x="871369" y="4482781"/>
              <a:ext cx="252000" cy="252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B1CFD00-C6ED-9CFC-4B20-01A2D99CC282}"/>
                </a:ext>
              </a:extLst>
            </p:cNvPr>
            <p:cNvSpPr/>
            <p:nvPr/>
          </p:nvSpPr>
          <p:spPr>
            <a:xfrm>
              <a:off x="871369" y="4796374"/>
              <a:ext cx="252000" cy="252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70165FF-F3FC-23CF-B50C-56C91B706BA5}"/>
              </a:ext>
            </a:extLst>
          </p:cNvPr>
          <p:cNvCxnSpPr/>
          <p:nvPr/>
        </p:nvCxnSpPr>
        <p:spPr>
          <a:xfrm>
            <a:off x="2253727" y="3735446"/>
            <a:ext cx="87137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86BE5CB-EE1A-981E-E67D-4B88BC6A6EC9}"/>
              </a:ext>
            </a:extLst>
          </p:cNvPr>
          <p:cNvSpPr/>
          <p:nvPr/>
        </p:nvSpPr>
        <p:spPr>
          <a:xfrm>
            <a:off x="3348830" y="3475630"/>
            <a:ext cx="1307055" cy="5196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생성자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7A997E7-575A-1931-7FE6-F08384646EBB}"/>
              </a:ext>
            </a:extLst>
          </p:cNvPr>
          <p:cNvCxnSpPr/>
          <p:nvPr/>
        </p:nvCxnSpPr>
        <p:spPr>
          <a:xfrm>
            <a:off x="4879619" y="3735446"/>
            <a:ext cx="87137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DBE499-2088-772C-AA02-150CD94CB03A}"/>
              </a:ext>
            </a:extLst>
          </p:cNvPr>
          <p:cNvSpPr/>
          <p:nvPr/>
        </p:nvSpPr>
        <p:spPr>
          <a:xfrm>
            <a:off x="6045798" y="3015446"/>
            <a:ext cx="1332000" cy="133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생성된 </a:t>
            </a:r>
            <a:endParaRPr lang="en-US" altLang="ko-KR" dirty="0"/>
          </a:p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7A1CC8-CA06-DDB8-5965-98A5F531D38B}"/>
              </a:ext>
            </a:extLst>
          </p:cNvPr>
          <p:cNvSpPr/>
          <p:nvPr/>
        </p:nvSpPr>
        <p:spPr>
          <a:xfrm>
            <a:off x="1294180" y="5104517"/>
            <a:ext cx="1332000" cy="133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생성된 </a:t>
            </a:r>
            <a:endParaRPr lang="en-US" altLang="ko-KR" dirty="0"/>
          </a:p>
          <a:p>
            <a:pPr algn="ctr"/>
            <a:r>
              <a:rPr lang="ko-KR" altLang="en-US" dirty="0"/>
              <a:t>이미지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25499F1-A9F9-3063-2F90-2A5543E8CB67}"/>
              </a:ext>
            </a:extLst>
          </p:cNvPr>
          <p:cNvCxnSpPr/>
          <p:nvPr/>
        </p:nvCxnSpPr>
        <p:spPr>
          <a:xfrm>
            <a:off x="2805186" y="5780231"/>
            <a:ext cx="87137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C8050DA-B901-5C68-5CA4-754B997C8166}"/>
              </a:ext>
            </a:extLst>
          </p:cNvPr>
          <p:cNvSpPr/>
          <p:nvPr/>
        </p:nvSpPr>
        <p:spPr>
          <a:xfrm>
            <a:off x="3918472" y="5510701"/>
            <a:ext cx="1307055" cy="519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판별자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EC36296-3932-E7D2-1F87-1E3D20B3092D}"/>
              </a:ext>
            </a:extLst>
          </p:cNvPr>
          <p:cNvCxnSpPr/>
          <p:nvPr/>
        </p:nvCxnSpPr>
        <p:spPr>
          <a:xfrm>
            <a:off x="5437224" y="5780231"/>
            <a:ext cx="87137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B2EDD78-DCBD-A5E5-20E0-B0C4B57F760D}"/>
              </a:ext>
            </a:extLst>
          </p:cNvPr>
          <p:cNvSpPr/>
          <p:nvPr/>
        </p:nvSpPr>
        <p:spPr>
          <a:xfrm>
            <a:off x="6556212" y="5510701"/>
            <a:ext cx="1307055" cy="519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0.9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AC79A1-EA98-58E7-746A-A96972C5C85A}"/>
              </a:ext>
            </a:extLst>
          </p:cNvPr>
          <p:cNvSpPr txBox="1"/>
          <p:nvPr/>
        </p:nvSpPr>
        <p:spPr>
          <a:xfrm>
            <a:off x="5832389" y="6146891"/>
            <a:ext cx="275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이미지가 얼마나 </a:t>
            </a:r>
            <a:endParaRPr lang="en-US" altLang="ko-KR" sz="1200" dirty="0"/>
          </a:p>
          <a:p>
            <a:pPr algn="ctr"/>
            <a:r>
              <a:rPr lang="ko-KR" altLang="en-US" sz="1200" dirty="0"/>
              <a:t>진짜 같은지를 예측</a:t>
            </a:r>
          </a:p>
        </p:txBody>
      </p:sp>
    </p:spTree>
    <p:extLst>
      <p:ext uri="{BB962C8B-B14F-4D97-AF65-F5344CB8AC3E}">
        <p14:creationId xmlns:p14="http://schemas.microsoft.com/office/powerpoint/2010/main" val="2889273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GAN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  <a:defRPr sz="1800" b="1" kern="1200" baseline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600" b="1" kern="1200" baseline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1400" b="1" kern="1200" baseline="0">
                    <a:solidFill>
                      <a:srgbClr val="7030A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Adversarial Nets</a:t>
                </a:r>
              </a:p>
              <a:p>
                <a:pPr lvl="1"/>
                <a:r>
                  <a:rPr lang="ko-KR" altLang="en-US" dirty="0"/>
                  <a:t>가치함수 𝑽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𝑮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𝑫</a:t>
                </a:r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𝒎𝒊𝒏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𝒎𝒂𝒙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𝒅𝒂𝒕𝒂</m:t>
                              </m:r>
                            </m:sub>
                          </m:sSub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)]+</m:t>
                          </m:r>
                          <m:sSub>
                            <m:sSubPr>
                              <m:ctrlP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altLang="ko-K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ko-K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func>
                            <m:funcPr>
                              <m:ctrlP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d>
                                <m:dPr>
                                  <m:ctrlPr>
                                    <a:rPr lang="en-US" altLang="ko-K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  <m:d>
                                    <m:dPr>
                                      <m:ctrlPr>
                                        <a:rPr lang="en-US" altLang="ko-KR" sz="2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ko-KR" sz="2000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첫 번째 항</a:t>
                </a:r>
                <a:r>
                  <a:rPr lang="en-US" altLang="ko-KR" dirty="0"/>
                  <a:t>: </a:t>
                </a:r>
              </a:p>
              <a:p>
                <a:pPr lvl="2"/>
                <a:r>
                  <a:rPr lang="ko-KR" altLang="en-US" dirty="0"/>
                  <a:t>데이터 분포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진짜 샘플의 분포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에서 온 샘플에 대한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대괄호 안에 있는 식의 </a:t>
                </a:r>
                <a:r>
                  <a:rPr lang="ko-KR" altLang="en-US" dirty="0" err="1"/>
                  <a:t>기댓값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ko-KR" sz="1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1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는 입력 샘플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ko-KR" altLang="en-US" dirty="0"/>
                  <a:t>가 진짜인지 가짜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생성된 이미지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인지 나타내는 확률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두 번째 항</a:t>
                </a:r>
                <a:r>
                  <a:rPr lang="en-US" altLang="ko-KR" dirty="0"/>
                  <a:t>:</a:t>
                </a:r>
              </a:p>
              <a:p>
                <a:pPr lvl="2"/>
                <a:r>
                  <a:rPr lang="ko-KR" altLang="en-US" dirty="0"/>
                  <a:t>입력 벡터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ko-KR" altLang="en-US" dirty="0"/>
                  <a:t>에 대한 대괄호 안에 있는 식의 </a:t>
                </a:r>
                <a:r>
                  <a:rPr lang="ko-KR" altLang="en-US" dirty="0" err="1"/>
                  <a:t>기댓값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1"/>
                <a:r>
                  <a:rPr lang="en-US" altLang="ko-KR" dirty="0"/>
                  <a:t>D</a:t>
                </a:r>
                <a:r>
                  <a:rPr lang="ko-KR" altLang="en-US" dirty="0"/>
                  <a:t>의 입장에서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d>
                      <m:dPr>
                        <m:ctrlPr>
                          <a:rPr lang="en-US" altLang="ko-KR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altLang="ko-KR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</m:oMath>
                </a14:m>
                <a:r>
                  <a:rPr lang="ko-KR" altLang="en-US" dirty="0"/>
                  <a:t>의 이상적인 결과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최댓값은 </a:t>
                </a:r>
                <a:r>
                  <a:rPr lang="en-US" altLang="ko-KR" dirty="0"/>
                  <a:t>0</a:t>
                </a:r>
              </a:p>
              <a:p>
                <a:pPr lvl="1"/>
                <a:r>
                  <a:rPr lang="en-US" altLang="ko-KR" dirty="0"/>
                  <a:t>G</a:t>
                </a:r>
                <a:r>
                  <a:rPr lang="ko-KR" altLang="en-US" dirty="0"/>
                  <a:t>의 입장에서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d>
                      <m:dPr>
                        <m:ctrlPr>
                          <a:rPr lang="en-US" altLang="ko-KR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altLang="ko-KR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</m:oMath>
                </a14:m>
                <a:r>
                  <a:rPr lang="ko-KR" altLang="en-US" dirty="0"/>
                  <a:t>의 이상적인 결과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최솟값은 </a:t>
                </a:r>
                <a:r>
                  <a:rPr lang="en-US" altLang="ko-KR" dirty="0"/>
                  <a:t>-</a:t>
                </a:r>
                <a:r>
                  <a:rPr lang="ko-KR" altLang="en-US" dirty="0"/>
                  <a:t>∞</a:t>
                </a: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1"/>
                <a:r>
                  <a:rPr lang="ko-KR" altLang="en-US" dirty="0"/>
                  <a:t>즉</a:t>
                </a:r>
                <a:r>
                  <a:rPr lang="en-US" altLang="ko-KR" dirty="0"/>
                  <a:t>, D</a:t>
                </a:r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d>
                      <m:dPr>
                        <m:ctrlPr>
                          <a:rPr lang="en-US" altLang="ko-KR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altLang="ko-KR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</m:oMath>
                </a14:m>
                <a:r>
                  <a:rPr lang="ko-KR" altLang="en-US" dirty="0"/>
                  <a:t>를 최대화 시키고</a:t>
                </a:r>
                <a:r>
                  <a:rPr lang="en-US" altLang="ko-KR" dirty="0"/>
                  <a:t>, G</a:t>
                </a:r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𝑽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</m:oMath>
                </a14:m>
                <a:r>
                  <a:rPr lang="ko-KR" altLang="en-US" dirty="0"/>
                  <a:t>를 최소화 시키려고 함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  <a:blipFill>
                <a:blip r:embed="rId3"/>
                <a:stretch>
                  <a:fillRect l="-481" t="-12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674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GAN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  <a:defRPr sz="1800" b="1" kern="1200" baseline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600" b="1" kern="1200" baseline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1400" b="1" kern="1200" baseline="0">
                    <a:solidFill>
                      <a:srgbClr val="7030A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ko-KR" altLang="en-US" dirty="0"/>
                  <a:t>진짜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혹은 가짜를 분류하는 이진 분류 모형을 사용하므로 이진 크로스 엔트로피를 손실 함수로 사용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sz="1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ko-KR" altLang="en-US" dirty="0">
                    <a:solidFill>
                      <a:srgbClr val="7030A0"/>
                    </a:solidFill>
                  </a:rPr>
                  <a:t>실제 </a:t>
                </a:r>
                <a:r>
                  <a:rPr lang="ko-KR" altLang="en-US" dirty="0" err="1">
                    <a:solidFill>
                      <a:srgbClr val="7030A0"/>
                    </a:solidFill>
                  </a:rPr>
                  <a:t>라벨링</a:t>
                </a:r>
                <a:r>
                  <a:rPr lang="ko-KR" altLang="en-US" dirty="0">
                    <a:solidFill>
                      <a:srgbClr val="7030A0"/>
                    </a:solidFill>
                  </a:rPr>
                  <a:t> 값</a:t>
                </a:r>
                <a:endParaRPr lang="en-US" altLang="ko-KR" dirty="0">
                  <a:solidFill>
                    <a:srgbClr val="7030A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추정 </a:t>
                </a:r>
                <a:r>
                  <a:rPr lang="ko-KR" altLang="en-US" dirty="0" err="1"/>
                  <a:t>라벨링</a:t>
                </a:r>
                <a:r>
                  <a:rPr lang="ko-KR" altLang="en-US" dirty="0"/>
                  <a:t> 값</a:t>
                </a:r>
                <a:r>
                  <a:rPr lang="en-US" altLang="ko-KR" dirty="0"/>
                  <a:t> </a:t>
                </a:r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func>
                        <m:func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func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func>
                        <m:func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2000" b="1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실제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데이터 셋에서 추출한 데이터 포인트 𝒙를 </a:t>
                </a:r>
                <a:r>
                  <a:rPr lang="en-US" altLang="ko-KR" dirty="0"/>
                  <a:t>D</a:t>
                </a:r>
                <a:r>
                  <a:rPr lang="ko-KR" altLang="en-US" dirty="0"/>
                  <a:t>에 넣고 판별한 결과값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𝑫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𝒙</a:t>
                </a:r>
                <a:r>
                  <a:rPr lang="en-US" altLang="ko-KR" dirty="0"/>
                  <a:t>)</a:t>
                </a:r>
              </a:p>
              <a:p>
                <a:pPr lvl="2"/>
                <a:r>
                  <a:rPr lang="ko-KR" altLang="en-US" dirty="0"/>
                  <a:t>데이터 포인트는 실제 데이터 셋에서 추출 </a:t>
                </a:r>
                <a:r>
                  <a:rPr lang="en-US" altLang="ko-KR" dirty="0"/>
                  <a:t>-&gt; </a:t>
                </a:r>
                <a:r>
                  <a:rPr lang="ko-KR" altLang="en-US" dirty="0" err="1"/>
                  <a:t>라벨링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1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+(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e>
                          </m:func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))=</m:t>
                          </m:r>
                          <m:func>
                            <m:funcPr>
                              <m:ctrlP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실제 데이터 셋에서 추출한 데이터 포인트의 손실함수는 </a:t>
                </a:r>
                <a:r>
                  <a:rPr lang="en-US" altLang="ko-KR" dirty="0"/>
                  <a:t>log⁡(</a:t>
                </a:r>
                <a:r>
                  <a:rPr lang="ko-KR" altLang="en-US" dirty="0"/>
                  <a:t>𝑫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𝒙</a:t>
                </a:r>
                <a:r>
                  <a:rPr lang="en-US" altLang="ko-KR" dirty="0"/>
                  <a:t>))</a:t>
                </a:r>
              </a:p>
              <a:p>
                <a:pPr lvl="2"/>
                <a:r>
                  <a:rPr lang="ko-KR" altLang="en-US" dirty="0"/>
                  <a:t>비용 함수는 손실 함수의 </a:t>
                </a:r>
                <a:r>
                  <a:rPr lang="ko-KR" altLang="en-US" dirty="0" err="1"/>
                  <a:t>기댓값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가치 함수의 첫 번째 항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  <a:blipFill>
                <a:blip r:embed="rId3"/>
                <a:stretch>
                  <a:fillRect t="-7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2372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GAN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  <a:defRPr sz="1800" b="1" kern="1200" baseline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600" b="1" kern="1200" baseline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1400" b="1" kern="1200" baseline="0">
                    <a:solidFill>
                      <a:srgbClr val="7030A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ko-KR" altLang="en-US" dirty="0"/>
                  <a:t>생성 모형으로부터 추출한 데이터 포인트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를 판별 모형에 넣고 판별한 결과값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ko-KR" altLang="en-US" dirty="0"/>
                  <a:t>데이터 포인트는 가짜 데이터 셋에서 추출 </a:t>
                </a:r>
                <a:r>
                  <a:rPr lang="en-US" altLang="ko-KR" dirty="0"/>
                  <a:t>-&gt; </a:t>
                </a:r>
                <a:r>
                  <a:rPr lang="ko-KR" altLang="en-US" dirty="0" err="1"/>
                  <a:t>라벨링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0</a:t>
                </a:r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  <m:d>
                                <m:dPr>
                                  <m:ctrlPr>
                                    <a:rPr lang="en-US" altLang="ko-K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𝑮</m:t>
                              </m:r>
                              <m:d>
                                <m:dPr>
                                  <m:ctrlPr>
                                    <a:rPr lang="en-US" altLang="ko-K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+(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</m:t>
                                  </m:r>
                                  <m:d>
                                    <m:dPr>
                                      <m:ctrlPr>
                                        <a:rPr lang="en-US" altLang="ko-KR" sz="2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𝑮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0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0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sz="20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𝑮</m:t>
                              </m:r>
                              <m:d>
                                <m:dPr>
                                  <m:ctrlPr>
                                    <a:rPr lang="en-US" altLang="ko-K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sz="2000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가짜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데이터 셋에서 추출한 데이터 포인트 손실함수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  <m:d>
                          <m:dPr>
                            <m:ctrlPr>
                              <a:rPr lang="en-US" altLang="ko-KR" sz="1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𝑮</m:t>
                            </m:r>
                            <m:d>
                              <m:dPr>
                                <m:ctrlPr>
                                  <a:rPr lang="en-US" altLang="ko-KR" sz="16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</m:d>
                          </m:e>
                        </m:d>
                        <m:r>
                          <a:rPr lang="en-US" altLang="ko-KR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dirty="0">
                  <a:solidFill>
                    <a:srgbClr val="0070C0"/>
                  </a:solidFill>
                </a:endParaRPr>
              </a:p>
              <a:p>
                <a:pPr lvl="2"/>
                <a:r>
                  <a:rPr lang="ko-KR" altLang="en-US" dirty="0"/>
                  <a:t>비용 함수는 손실 함수의 </a:t>
                </a:r>
                <a:r>
                  <a:rPr lang="ko-KR" altLang="en-US" dirty="0" err="1"/>
                  <a:t>기댓값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가치 함수의 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두 번째 항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+(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e>
                          </m:func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))=</m:t>
                          </m:r>
                          <m:func>
                            <m:funcPr>
                              <m:ctrlP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종합하면</a:t>
                </a:r>
                <a:r>
                  <a:rPr lang="en-US" altLang="ko-KR" dirty="0"/>
                  <a:t>, GAN</a:t>
                </a:r>
                <a:r>
                  <a:rPr lang="ko-KR" altLang="en-US" dirty="0"/>
                  <a:t>의 가치 함수는 생성자와 판별자의 </a:t>
                </a:r>
                <a:r>
                  <a:rPr lang="en-US" altLang="ko-KR" dirty="0"/>
                  <a:t>minimax game</a:t>
                </a:r>
              </a:p>
              <a:p>
                <a:pPr lvl="1"/>
                <a:endParaRPr lang="en-US" altLang="ko-K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𝒅𝒂𝒕𝒂</m:t>
                              </m:r>
                            </m:sub>
                          </m:sSub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)]+</m:t>
                          </m:r>
                          <m:sSub>
                            <m:sSubPr>
                              <m:ctrlP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altLang="ko-K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ko-K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func>
                            <m:funcPr>
                              <m:ctrlP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d>
                                <m:dPr>
                                  <m:ctrlPr>
                                    <a:rPr lang="en-US" altLang="ko-K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  <m:d>
                                    <m:dPr>
                                      <m:ctrlPr>
                                        <a:rPr lang="en-US" altLang="ko-KR" sz="2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ko-KR" sz="2000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altLang="ko-KR" sz="2000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  <a:blipFill>
                <a:blip r:embed="rId3"/>
                <a:stretch>
                  <a:fillRect t="-7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868067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86473</TotalTime>
  <Words>2433</Words>
  <Application>Microsoft Office PowerPoint</Application>
  <PresentationFormat>화면 슬라이드 쇼(4:3)</PresentationFormat>
  <Paragraphs>416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맑은 고딕</vt:lpstr>
      <vt:lpstr>Arial</vt:lpstr>
      <vt:lpstr>Cambria Math</vt:lpstr>
      <vt:lpstr>Courier New</vt:lpstr>
      <vt:lpstr>Wingdings</vt:lpstr>
      <vt:lpstr>디자인 사용자 지정</vt:lpstr>
      <vt:lpstr>1_디자인 사용자 지정</vt:lpstr>
      <vt:lpstr>PowerPoint 프레젠테이션</vt:lpstr>
      <vt:lpstr>Index</vt:lpstr>
      <vt:lpstr>생성 모델링과 판별 모델링</vt:lpstr>
      <vt:lpstr>생성 모델링과 판별 모델링</vt:lpstr>
      <vt:lpstr>생성 모델링과 판별 모델링</vt:lpstr>
      <vt:lpstr>GAN</vt:lpstr>
      <vt:lpstr>GAN</vt:lpstr>
      <vt:lpstr>GAN</vt:lpstr>
      <vt:lpstr>GAN</vt:lpstr>
      <vt:lpstr>GAN</vt:lpstr>
      <vt:lpstr>GAN</vt:lpstr>
      <vt:lpstr>GAN</vt:lpstr>
      <vt:lpstr>GAN</vt:lpstr>
      <vt:lpstr>GAN</vt:lpstr>
      <vt:lpstr>GAN</vt:lpstr>
      <vt:lpstr>GAN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Dong-Ok Won</dc:creator>
  <cp:lastModifiedBy>장정우</cp:lastModifiedBy>
  <cp:revision>3682</cp:revision>
  <cp:lastPrinted>2019-10-21T05:37:08Z</cp:lastPrinted>
  <dcterms:created xsi:type="dcterms:W3CDTF">2015-03-01T12:22:45Z</dcterms:created>
  <dcterms:modified xsi:type="dcterms:W3CDTF">2024-01-11T00:57:14Z</dcterms:modified>
</cp:coreProperties>
</file>