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3" r:id="rId1"/>
    <p:sldMasterId id="2147483676" r:id="rId2"/>
  </p:sldMasterIdLst>
  <p:notesMasterIdLst>
    <p:notesMasterId r:id="rId37"/>
  </p:notesMasterIdLst>
  <p:handoutMasterIdLst>
    <p:handoutMasterId r:id="rId38"/>
  </p:handoutMasterIdLst>
  <p:sldIdLst>
    <p:sldId id="1683" r:id="rId3"/>
    <p:sldId id="1710" r:id="rId4"/>
    <p:sldId id="1712" r:id="rId5"/>
    <p:sldId id="1713" r:id="rId6"/>
    <p:sldId id="1714" r:id="rId7"/>
    <p:sldId id="1715" r:id="rId8"/>
    <p:sldId id="1716" r:id="rId9"/>
    <p:sldId id="1717" r:id="rId10"/>
    <p:sldId id="1718" r:id="rId11"/>
    <p:sldId id="1719" r:id="rId12"/>
    <p:sldId id="1720" r:id="rId13"/>
    <p:sldId id="1721" r:id="rId14"/>
    <p:sldId id="1722" r:id="rId15"/>
    <p:sldId id="1723" r:id="rId16"/>
    <p:sldId id="1724" r:id="rId17"/>
    <p:sldId id="1725" r:id="rId18"/>
    <p:sldId id="1726" r:id="rId19"/>
    <p:sldId id="1727" r:id="rId20"/>
    <p:sldId id="1728" r:id="rId21"/>
    <p:sldId id="1731" r:id="rId22"/>
    <p:sldId id="1730" r:id="rId23"/>
    <p:sldId id="1729" r:id="rId24"/>
    <p:sldId id="1732" r:id="rId25"/>
    <p:sldId id="1733" r:id="rId26"/>
    <p:sldId id="1734" r:id="rId27"/>
    <p:sldId id="1735" r:id="rId28"/>
    <p:sldId id="1736" r:id="rId29"/>
    <p:sldId id="1737" r:id="rId30"/>
    <p:sldId id="1738" r:id="rId31"/>
    <p:sldId id="1739" r:id="rId32"/>
    <p:sldId id="1740" r:id="rId33"/>
    <p:sldId id="1741" r:id="rId34"/>
    <p:sldId id="1742" r:id="rId35"/>
    <p:sldId id="1743" r:id="rId36"/>
  </p:sldIdLst>
  <p:sldSz cx="9144000" cy="6858000" type="screen4x3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2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7E7"/>
    <a:srgbClr val="E2F0D9"/>
    <a:srgbClr val="D0CECE"/>
    <a:srgbClr val="005BAC"/>
    <a:srgbClr val="33CCCC"/>
    <a:srgbClr val="00FFCC"/>
    <a:srgbClr val="99FFCC"/>
    <a:srgbClr val="3B3838"/>
    <a:srgbClr val="02B2AE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8157" autoAdjust="0"/>
  </p:normalViewPr>
  <p:slideViewPr>
    <p:cSldViewPr snapToGrid="0">
      <p:cViewPr varScale="1">
        <p:scale>
          <a:sx n="132" d="100"/>
          <a:sy n="132" d="100"/>
        </p:scale>
        <p:origin x="2664" y="104"/>
      </p:cViewPr>
      <p:guideLst>
        <p:guide pos="2880"/>
        <p:guide orient="horz" pos="22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6" d="100"/>
          <a:sy n="116" d="100"/>
        </p:scale>
        <p:origin x="428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9" y="5"/>
            <a:ext cx="2946351" cy="497838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738" y="5"/>
            <a:ext cx="2946351" cy="497838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r">
              <a:defRPr sz="1200"/>
            </a:lvl1pPr>
          </a:lstStyle>
          <a:p>
            <a:fld id="{68C2C087-455B-4293-AB43-1725E0255A95}" type="datetimeFigureOut">
              <a:rPr lang="ko-KR" altLang="en-US" smtClean="0"/>
              <a:pPr/>
              <a:t>2024-01-16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9" y="9431977"/>
            <a:ext cx="2946351" cy="497838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738" y="9431977"/>
            <a:ext cx="2946351" cy="497838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r">
              <a:defRPr sz="1200"/>
            </a:lvl1pPr>
          </a:lstStyle>
          <a:p>
            <a:fld id="{BE373122-606F-4F3B-AB5E-AD3D1656A0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062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8" y="4"/>
            <a:ext cx="2945660" cy="498215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51" y="4"/>
            <a:ext cx="2945660" cy="498215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r">
              <a:defRPr sz="1200"/>
            </a:lvl1pPr>
          </a:lstStyle>
          <a:p>
            <a:fld id="{DDBD85FA-6B8D-4157-B5A1-98AF78419BB7}" type="datetimeFigureOut">
              <a:rPr lang="ko-KR" altLang="en-US" smtClean="0"/>
              <a:pPr/>
              <a:t>2024-01-16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5" tIns="45712" rIns="91425" bIns="4571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8724"/>
            <a:ext cx="5438140" cy="3909864"/>
          </a:xfrm>
          <a:prstGeom prst="rect">
            <a:avLst/>
          </a:prstGeom>
        </p:spPr>
        <p:txBody>
          <a:bodyPr vert="horz" lIns="91425" tIns="45712" rIns="91425" bIns="4571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8" y="9431603"/>
            <a:ext cx="2945660" cy="498214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51" y="9431603"/>
            <a:ext cx="2945660" cy="498214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r">
              <a:defRPr sz="1200"/>
            </a:lvl1pPr>
          </a:lstStyle>
          <a:p>
            <a:fld id="{E5942D6C-B34E-4C81-932E-8E04BE72FA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96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580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어떻게 하면 </a:t>
            </a:r>
            <a:r>
              <a:rPr lang="en-US" altLang="ko-KR" dirty="0"/>
              <a:t>z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잘</a:t>
            </a:r>
            <a:r>
              <a:rPr lang="en-US" altLang="ko-KR" dirty="0"/>
              <a:t> </a:t>
            </a:r>
            <a:r>
              <a:rPr lang="ko-KR" altLang="en-US" dirty="0"/>
              <a:t>만들 것인가에 대해 살펴보자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 err="1"/>
              <a:t>Maasre</a:t>
            </a:r>
            <a:r>
              <a:rPr lang="en-US" altLang="ko-KR" dirty="0"/>
              <a:t> </a:t>
            </a:r>
            <a:r>
              <a:rPr lang="ko-KR" altLang="en-US" dirty="0"/>
              <a:t>인데 두 확률 분포가</a:t>
            </a:r>
            <a:r>
              <a:rPr lang="en-US" altLang="ko-KR" dirty="0"/>
              <a:t> </a:t>
            </a:r>
            <a:r>
              <a:rPr lang="ko-KR" altLang="en-US" dirty="0"/>
              <a:t>있을 때</a:t>
            </a:r>
            <a:r>
              <a:rPr lang="en-US" altLang="ko-KR" dirty="0"/>
              <a:t>, </a:t>
            </a:r>
            <a:r>
              <a:rPr lang="ko-KR" altLang="en-US" dirty="0"/>
              <a:t>두 분포가 얼마나 </a:t>
            </a:r>
            <a:r>
              <a:rPr lang="ko-KR" altLang="en-US" dirty="0" err="1"/>
              <a:t>차이나는가를</a:t>
            </a:r>
            <a:r>
              <a:rPr lang="ko-KR" altLang="en-US" dirty="0"/>
              <a:t> 수치화 할 수 있는 </a:t>
            </a:r>
            <a:r>
              <a:rPr lang="en-US" altLang="ko-KR" dirty="0"/>
              <a:t>measure.</a:t>
            </a:r>
          </a:p>
          <a:p>
            <a:endParaRPr lang="en-US" altLang="ko-KR" dirty="0"/>
          </a:p>
          <a:p>
            <a:r>
              <a:rPr lang="ko-KR" altLang="en-US" dirty="0"/>
              <a:t>종종 </a:t>
            </a:r>
            <a:r>
              <a:rPr lang="en-US" altLang="ko-KR" dirty="0"/>
              <a:t>distance</a:t>
            </a:r>
            <a:r>
              <a:rPr lang="ko-KR" altLang="en-US" dirty="0"/>
              <a:t>개념으로도 이야기하지만</a:t>
            </a:r>
            <a:r>
              <a:rPr lang="en-US" altLang="ko-KR" dirty="0"/>
              <a:t>, </a:t>
            </a:r>
            <a:r>
              <a:rPr lang="ko-KR" altLang="en-US" dirty="0"/>
              <a:t>거리라는 건 내가 있는 지점에서 당신이 있는 곳과 당신이 있는 곳에서 내가 있는 곳을 쟀을 때 동일해야 하는데</a:t>
            </a:r>
            <a:r>
              <a:rPr lang="en-US" altLang="ko-KR" dirty="0"/>
              <a:t>, Kl</a:t>
            </a:r>
            <a:r>
              <a:rPr lang="ko-KR" altLang="en-US" dirty="0"/>
              <a:t>은 그렇지 않다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 분포 </a:t>
            </a:r>
            <a:r>
              <a:rPr lang="en-US" altLang="ko-KR" dirty="0"/>
              <a:t>P, Q</a:t>
            </a:r>
            <a:r>
              <a:rPr lang="ko-KR" altLang="en-US" dirty="0"/>
              <a:t>를 이용할 건데</a:t>
            </a:r>
            <a:r>
              <a:rPr lang="en-US" altLang="ko-KR" dirty="0"/>
              <a:t>, P</a:t>
            </a:r>
            <a:r>
              <a:rPr lang="ko-KR" altLang="en-US" dirty="0"/>
              <a:t>에서 </a:t>
            </a:r>
            <a:r>
              <a:rPr lang="en-US" altLang="ko-KR" dirty="0"/>
              <a:t>Q</a:t>
            </a:r>
            <a:r>
              <a:rPr lang="ko-KR" altLang="en-US" dirty="0"/>
              <a:t>를 잰 것과 </a:t>
            </a:r>
            <a:r>
              <a:rPr lang="en-US" altLang="ko-KR" dirty="0"/>
              <a:t>Q</a:t>
            </a:r>
            <a:r>
              <a:rPr lang="ko-KR" altLang="en-US" dirty="0"/>
              <a:t>에서 </a:t>
            </a:r>
            <a:r>
              <a:rPr lang="en-US" altLang="ko-KR" dirty="0"/>
              <a:t>P</a:t>
            </a:r>
            <a:r>
              <a:rPr lang="ko-KR" altLang="en-US" dirty="0"/>
              <a:t>를 잰 것이 결과가 다름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명백한 것은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Q</a:t>
            </a:r>
            <a:r>
              <a:rPr lang="ko-KR" altLang="en-US" dirty="0"/>
              <a:t>의 차이를 </a:t>
            </a:r>
            <a:r>
              <a:rPr lang="ko-KR" altLang="en-US" dirty="0" err="1"/>
              <a:t>수치화할</a:t>
            </a:r>
            <a:r>
              <a:rPr lang="ko-KR" altLang="en-US" dirty="0"/>
              <a:t> 수 있음</a:t>
            </a:r>
            <a:r>
              <a:rPr lang="en-US" altLang="ko-KR" dirty="0"/>
              <a:t>. </a:t>
            </a:r>
            <a:r>
              <a:rPr lang="ko-KR" altLang="en-US" dirty="0"/>
              <a:t>대칭은 아니지만</a:t>
            </a:r>
            <a:r>
              <a:rPr lang="en-US" altLang="ko-KR" dirty="0"/>
              <a:t>, P</a:t>
            </a:r>
            <a:r>
              <a:rPr lang="ko-KR" altLang="en-US" dirty="0"/>
              <a:t>와 </a:t>
            </a:r>
            <a:r>
              <a:rPr lang="en-US" altLang="ko-KR" dirty="0"/>
              <a:t>Q </a:t>
            </a:r>
            <a:r>
              <a:rPr lang="ko-KR" altLang="en-US" dirty="0"/>
              <a:t>가 </a:t>
            </a:r>
            <a:r>
              <a:rPr lang="ko-KR" altLang="en-US" dirty="0" err="1"/>
              <a:t>다르면은</a:t>
            </a:r>
            <a:r>
              <a:rPr lang="ko-KR" altLang="en-US" dirty="0"/>
              <a:t> 이 수치가 커짐</a:t>
            </a:r>
            <a:r>
              <a:rPr lang="en-US" altLang="ko-KR" dirty="0"/>
              <a:t>. </a:t>
            </a:r>
            <a:r>
              <a:rPr lang="ko-KR" altLang="en-US" dirty="0"/>
              <a:t>같으면 같을 수록 수치가 작아진다는 성질을 이용해서 두 분포를 같게 만드는 학습을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</a:t>
            </a:r>
            <a:r>
              <a:rPr lang="ko-KR" altLang="en-US" dirty="0"/>
              <a:t>분포와 </a:t>
            </a:r>
            <a:r>
              <a:rPr lang="en-US" altLang="ko-KR" dirty="0"/>
              <a:t>Q </a:t>
            </a:r>
            <a:r>
              <a:rPr lang="ko-KR" altLang="en-US" dirty="0"/>
              <a:t>분포가 같다면 </a:t>
            </a:r>
            <a:r>
              <a:rPr lang="en-US" altLang="ko-KR" dirty="0"/>
              <a:t>Kl</a:t>
            </a:r>
            <a:r>
              <a:rPr lang="ko-KR" altLang="en-US" dirty="0"/>
              <a:t>값은 </a:t>
            </a:r>
            <a:r>
              <a:rPr lang="en-US" altLang="ko-KR" dirty="0"/>
              <a:t>0</a:t>
            </a:r>
            <a:r>
              <a:rPr lang="ko-KR" altLang="en-US" dirty="0"/>
              <a:t>이 나옴</a:t>
            </a:r>
            <a:r>
              <a:rPr lang="en-US" altLang="ko-KR" dirty="0"/>
              <a:t>. </a:t>
            </a:r>
            <a:r>
              <a:rPr lang="ko-KR" altLang="en-US" dirty="0"/>
              <a:t>이것이 곧 이상적인 목표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Q</a:t>
            </a:r>
            <a:r>
              <a:rPr lang="ko-KR" altLang="en-US" dirty="0"/>
              <a:t>파이 라는 네트워크를 통과한 </a:t>
            </a:r>
            <a:r>
              <a:rPr lang="en-US" altLang="ko-KR" dirty="0"/>
              <a:t>z, P(x)</a:t>
            </a:r>
            <a:r>
              <a:rPr lang="ko-KR" altLang="en-US" dirty="0"/>
              <a:t>의 원래 </a:t>
            </a:r>
            <a:r>
              <a:rPr lang="en-US" altLang="ko-KR" dirty="0"/>
              <a:t>x</a:t>
            </a:r>
            <a:r>
              <a:rPr lang="ko-KR" altLang="en-US" dirty="0"/>
              <a:t>에 대한 이상적인 </a:t>
            </a:r>
            <a:r>
              <a:rPr lang="en-US" altLang="ko-KR" dirty="0"/>
              <a:t>z.</a:t>
            </a:r>
          </a:p>
          <a:p>
            <a:endParaRPr lang="en-US" altLang="ko-KR" dirty="0"/>
          </a:p>
          <a:p>
            <a:r>
              <a:rPr lang="ko-KR" altLang="en-US" dirty="0"/>
              <a:t>두 분포가 같아지도록</a:t>
            </a:r>
            <a:r>
              <a:rPr lang="en-US" altLang="ko-KR" dirty="0"/>
              <a:t>, kl</a:t>
            </a:r>
            <a:r>
              <a:rPr lang="ko-KR" altLang="en-US" dirty="0"/>
              <a:t>값이 최소화되도록 학습을 할 것임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우리의 목표는 </a:t>
            </a:r>
            <a:r>
              <a:rPr lang="en-US" altLang="ko-KR" dirty="0"/>
              <a:t>z</a:t>
            </a:r>
            <a:r>
              <a:rPr lang="ko-KR" altLang="en-US" dirty="0"/>
              <a:t>를 잘 만드는 것</a:t>
            </a:r>
            <a:r>
              <a:rPr lang="en-US" altLang="ko-KR" dirty="0"/>
              <a:t>.  Z</a:t>
            </a:r>
            <a:r>
              <a:rPr lang="ko-KR" altLang="en-US" dirty="0"/>
              <a:t>는 어떠한 분포를 따른다고 가정했고</a:t>
            </a:r>
            <a:r>
              <a:rPr lang="en-US" altLang="ko-KR" dirty="0"/>
              <a:t>, </a:t>
            </a:r>
            <a:r>
              <a:rPr lang="ko-KR" altLang="en-US" dirty="0"/>
              <a:t>이 분포를 찾아야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Z </a:t>
            </a:r>
            <a:r>
              <a:rPr lang="ko-KR" altLang="en-US" dirty="0"/>
              <a:t>분포는 </a:t>
            </a:r>
            <a:r>
              <a:rPr lang="en-US" altLang="ko-KR" dirty="0"/>
              <a:t>Q</a:t>
            </a:r>
            <a:r>
              <a:rPr lang="ko-KR" altLang="en-US" dirty="0"/>
              <a:t>파이라는 초록색 네트워크를 이용해 찾음</a:t>
            </a:r>
            <a:r>
              <a:rPr lang="en-US" altLang="ko-KR" dirty="0"/>
              <a:t>. X</a:t>
            </a:r>
            <a:r>
              <a:rPr lang="ko-KR" altLang="en-US" dirty="0"/>
              <a:t>라는 원래의 우리 데이터를 </a:t>
            </a:r>
            <a:r>
              <a:rPr lang="en-US" altLang="ko-KR" dirty="0"/>
              <a:t>q</a:t>
            </a:r>
            <a:r>
              <a:rPr lang="ko-KR" altLang="en-US" dirty="0"/>
              <a:t>파이라는 네트워크를 통과시켰을 때</a:t>
            </a:r>
            <a:r>
              <a:rPr lang="en-US" altLang="ko-KR" dirty="0"/>
              <a:t>, </a:t>
            </a:r>
            <a:r>
              <a:rPr lang="ko-KR" altLang="en-US" dirty="0"/>
              <a:t>이게 우리가 원하는 이상적인 </a:t>
            </a:r>
            <a:r>
              <a:rPr lang="en-US" altLang="ko-KR" dirty="0"/>
              <a:t>z</a:t>
            </a:r>
            <a:r>
              <a:rPr lang="ko-KR" altLang="en-US" dirty="0"/>
              <a:t>분포를 찾을 수 있도록 학습을 시키는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우리가 만든 분포</a:t>
            </a:r>
            <a:r>
              <a:rPr lang="en-US" altLang="ko-KR" dirty="0"/>
              <a:t>q </a:t>
            </a:r>
            <a:r>
              <a:rPr lang="ko-KR" altLang="en-US" dirty="0"/>
              <a:t>파이와</a:t>
            </a:r>
            <a:r>
              <a:rPr lang="en-US" altLang="ko-KR" dirty="0"/>
              <a:t>, </a:t>
            </a:r>
            <a:r>
              <a:rPr lang="ko-KR" altLang="en-US" dirty="0"/>
              <a:t>원래 이상적인 분포 </a:t>
            </a:r>
            <a:r>
              <a:rPr lang="en-US" altLang="ko-KR" dirty="0"/>
              <a:t>P(</a:t>
            </a:r>
            <a:r>
              <a:rPr lang="en-US" altLang="ko-KR" dirty="0" err="1"/>
              <a:t>z|x</a:t>
            </a:r>
            <a:r>
              <a:rPr lang="en-US" altLang="ko-KR" dirty="0"/>
              <a:t>)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같아지면 좋음</a:t>
            </a:r>
            <a:r>
              <a:rPr lang="en-US" altLang="ko-KR" dirty="0"/>
              <a:t>. </a:t>
            </a:r>
            <a:r>
              <a:rPr lang="ko-KR" altLang="en-US" dirty="0"/>
              <a:t>이를 학습하기 위해 </a:t>
            </a:r>
            <a:r>
              <a:rPr lang="en-US" altLang="ko-KR" dirty="0"/>
              <a:t>Kl</a:t>
            </a:r>
            <a:r>
              <a:rPr lang="ko-KR" altLang="en-US" dirty="0"/>
              <a:t>을 이용</a:t>
            </a:r>
            <a:r>
              <a:rPr lang="en-US" altLang="ko-KR" dirty="0"/>
              <a:t>, kl</a:t>
            </a:r>
            <a:r>
              <a:rPr lang="ko-KR" altLang="en-US" dirty="0"/>
              <a:t>값이 최소가 되도록 하는 것이 학습 구조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691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엔트로피의 기본 개념은 무질서도</a:t>
            </a:r>
            <a:r>
              <a:rPr lang="en-US" altLang="ko-KR" dirty="0"/>
              <a:t>. ‘</a:t>
            </a:r>
            <a:r>
              <a:rPr lang="ko-KR" altLang="en-US" dirty="0"/>
              <a:t>얼마나 혼란스러운가</a:t>
            </a:r>
            <a:r>
              <a:rPr lang="en-US" altLang="ko-KR" dirty="0"/>
              <a:t>’</a:t>
            </a:r>
          </a:p>
          <a:p>
            <a:endParaRPr lang="en-US" altLang="ko-KR" dirty="0"/>
          </a:p>
          <a:p>
            <a:r>
              <a:rPr lang="ko-KR" altLang="en-US" dirty="0"/>
              <a:t>수학적으로는 데이터셋에 대한 무질서도라고 생각할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Case 1</a:t>
            </a:r>
            <a:r>
              <a:rPr lang="ko-KR" altLang="en-US" dirty="0"/>
              <a:t>은 모든 경우의 수가 맑은 날</a:t>
            </a:r>
            <a:r>
              <a:rPr lang="en-US" altLang="ko-KR" dirty="0"/>
              <a:t>. </a:t>
            </a:r>
            <a:r>
              <a:rPr lang="ko-KR" altLang="en-US" dirty="0"/>
              <a:t>이 데이터 셋만 봤을 때는 항상 맑은 날의 세계라고 생각할 수 있음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데이터의 다양성도 없고</a:t>
            </a:r>
            <a:r>
              <a:rPr lang="en-US" altLang="ko-KR" dirty="0"/>
              <a:t>, </a:t>
            </a:r>
            <a:r>
              <a:rPr lang="ko-KR" altLang="en-US" dirty="0"/>
              <a:t>단순한 구조이기 때문에 엔트로피가 낮을 것이라 생각할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Case 2</a:t>
            </a:r>
            <a:r>
              <a:rPr lang="ko-KR" altLang="en-US" dirty="0"/>
              <a:t>는 여러 가지의 경우의 수를 가지고 있음</a:t>
            </a:r>
            <a:r>
              <a:rPr lang="en-US" altLang="ko-KR" dirty="0"/>
              <a:t>. </a:t>
            </a:r>
            <a:r>
              <a:rPr lang="ko-KR" altLang="en-US" dirty="0"/>
              <a:t>변동성이 크기 때문에 </a:t>
            </a:r>
            <a:r>
              <a:rPr lang="en-US" altLang="ko-KR" dirty="0"/>
              <a:t>case 1</a:t>
            </a:r>
            <a:r>
              <a:rPr lang="ko-KR" altLang="en-US" dirty="0"/>
              <a:t>보다는 상대적으로 엔트로피가 높다고 생각할 수 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47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</a:t>
            </a:r>
            <a:r>
              <a:rPr lang="en-US" altLang="ko-KR" dirty="0"/>
              <a:t> </a:t>
            </a:r>
            <a:r>
              <a:rPr lang="ko-KR" altLang="en-US" dirty="0" err="1"/>
              <a:t>수치화하면</a:t>
            </a:r>
            <a:r>
              <a:rPr lang="en-US" altLang="ko-KR" dirty="0"/>
              <a:t>, H</a:t>
            </a:r>
            <a:r>
              <a:rPr lang="ko-KR" altLang="en-US" dirty="0"/>
              <a:t>로 정의되고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같은 경우 항상 맑으므로</a:t>
            </a:r>
            <a:r>
              <a:rPr lang="en-US" altLang="ko-KR" dirty="0"/>
              <a:t>, </a:t>
            </a:r>
            <a:r>
              <a:rPr lang="ko-KR" altLang="en-US" dirty="0"/>
              <a:t>맑은 날일 확률은 </a:t>
            </a:r>
            <a:r>
              <a:rPr lang="en-US" altLang="ko-KR" dirty="0"/>
              <a:t>1</a:t>
            </a:r>
            <a:r>
              <a:rPr lang="ko-KR" altLang="en-US" dirty="0"/>
              <a:t>임</a:t>
            </a:r>
            <a:r>
              <a:rPr lang="en-US" altLang="ko-KR" dirty="0"/>
              <a:t>. </a:t>
            </a:r>
            <a:r>
              <a:rPr lang="ko-KR" altLang="en-US" dirty="0"/>
              <a:t>다른 경우는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맑은 날일 확률은 항상 </a:t>
            </a:r>
            <a:r>
              <a:rPr lang="en-US" altLang="ko-KR" dirty="0"/>
              <a:t>1</a:t>
            </a:r>
            <a:r>
              <a:rPr lang="ko-KR" altLang="en-US" dirty="0"/>
              <a:t>이므로 </a:t>
            </a:r>
            <a:r>
              <a:rPr lang="en-US" altLang="ko-KR" dirty="0"/>
              <a:t>p(x)</a:t>
            </a:r>
            <a:r>
              <a:rPr lang="ko-KR" altLang="en-US" dirty="0"/>
              <a:t>는 </a:t>
            </a:r>
            <a:r>
              <a:rPr lang="en-US" altLang="ko-KR" dirty="0"/>
              <a:t>1. </a:t>
            </a:r>
            <a:r>
              <a:rPr lang="ko-KR" altLang="en-US" dirty="0"/>
              <a:t>이를 수치에 넣으면 </a:t>
            </a:r>
            <a:r>
              <a:rPr lang="en-US" altLang="ko-KR" dirty="0"/>
              <a:t>-1*log1. </a:t>
            </a:r>
            <a:r>
              <a:rPr lang="ko-KR" altLang="en-US" dirty="0"/>
              <a:t>로그 </a:t>
            </a:r>
            <a:r>
              <a:rPr lang="en-US" altLang="ko-KR" dirty="0"/>
              <a:t>1</a:t>
            </a:r>
            <a:r>
              <a:rPr lang="ko-KR" altLang="en-US" dirty="0"/>
              <a:t>은 영이므로 다 더하면 </a:t>
            </a:r>
            <a:r>
              <a:rPr lang="en-US" altLang="ko-KR" dirty="0"/>
              <a:t>0. </a:t>
            </a:r>
            <a:r>
              <a:rPr lang="ko-KR" altLang="en-US" dirty="0"/>
              <a:t>따라서 엔트로피가 굉장히 낮다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Case2</a:t>
            </a:r>
            <a:r>
              <a:rPr lang="ko-KR" altLang="en-US" dirty="0"/>
              <a:t>는 맑은 날이 </a:t>
            </a:r>
            <a:r>
              <a:rPr lang="en-US" altLang="ko-KR" dirty="0"/>
              <a:t>8</a:t>
            </a:r>
            <a:r>
              <a:rPr lang="ko-KR" altLang="en-US" dirty="0"/>
              <a:t>번 중 </a:t>
            </a:r>
            <a:r>
              <a:rPr lang="en-US" altLang="ko-KR" dirty="0"/>
              <a:t>4</a:t>
            </a:r>
            <a:r>
              <a:rPr lang="ko-KR" altLang="en-US" dirty="0"/>
              <a:t>번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½, </a:t>
            </a:r>
            <a:r>
              <a:rPr lang="ko-KR" altLang="en-US" dirty="0"/>
              <a:t>구름 낀 날은 </a:t>
            </a:r>
            <a:r>
              <a:rPr lang="en-US" altLang="ko-KR" dirty="0"/>
              <a:t>2</a:t>
            </a:r>
            <a:r>
              <a:rPr lang="ko-KR" altLang="en-US" dirty="0"/>
              <a:t>번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¼, </a:t>
            </a:r>
            <a:r>
              <a:rPr lang="ko-KR" altLang="en-US" dirty="0"/>
              <a:t>비가 온 날과 눈이 온 날은 </a:t>
            </a:r>
            <a:r>
              <a:rPr lang="en-US" altLang="ko-KR" dirty="0"/>
              <a:t>8</a:t>
            </a:r>
            <a:r>
              <a:rPr lang="ko-KR" altLang="en-US" dirty="0"/>
              <a:t>번 중 한 번씩이므로 </a:t>
            </a:r>
            <a:r>
              <a:rPr lang="en-US" altLang="ko-KR" dirty="0"/>
              <a:t>1/8 </a:t>
            </a:r>
            <a:r>
              <a:rPr lang="ko-KR" altLang="en-US" dirty="0"/>
              <a:t>이라고 생각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그대로 식에 넣으면</a:t>
            </a:r>
            <a:r>
              <a:rPr lang="en-US" altLang="ko-KR" dirty="0"/>
              <a:t>, 1.75</a:t>
            </a:r>
            <a:r>
              <a:rPr lang="ko-KR" altLang="en-US" dirty="0"/>
              <a:t>라는 수치가 나옴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 수치들을 이용해 정량화 가능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89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식이 어떻게 나왔느냐고 생각해보자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평균적으로 우리가 원하는 날씨를 예측하기 위해서 몇 번의 질문을 하면 맞출 수 있을까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r>
              <a:rPr lang="en-US" altLang="ko-KR" dirty="0"/>
              <a:t>Case 1</a:t>
            </a:r>
            <a:r>
              <a:rPr lang="ko-KR" altLang="en-US" dirty="0"/>
              <a:t>은 항상 맑은 날이므로</a:t>
            </a:r>
            <a:r>
              <a:rPr lang="en-US" altLang="ko-KR" dirty="0"/>
              <a:t>, </a:t>
            </a:r>
            <a:r>
              <a:rPr lang="ko-KR" altLang="en-US" dirty="0"/>
              <a:t>다음날이 </a:t>
            </a:r>
            <a:r>
              <a:rPr lang="ko-KR" altLang="en-US" dirty="0" err="1"/>
              <a:t>맑은지</a:t>
            </a:r>
            <a:r>
              <a:rPr lang="ko-KR" altLang="en-US" dirty="0"/>
              <a:t> 맑지 </a:t>
            </a:r>
            <a:r>
              <a:rPr lang="ko-KR" altLang="en-US" dirty="0" err="1"/>
              <a:t>않은지</a:t>
            </a:r>
            <a:r>
              <a:rPr lang="ko-KR" altLang="en-US" dirty="0"/>
              <a:t> 질문을 할 필요가 없이 답을 추측 가능 </a:t>
            </a:r>
            <a:r>
              <a:rPr lang="en-US" altLang="ko-KR" dirty="0"/>
              <a:t>– </a:t>
            </a:r>
            <a:r>
              <a:rPr lang="ko-KR" altLang="en-US" dirty="0"/>
              <a:t>엔트로피 </a:t>
            </a:r>
            <a:r>
              <a:rPr lang="en-US" altLang="ko-KR" dirty="0"/>
              <a:t>0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257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Case 2</a:t>
            </a:r>
            <a:r>
              <a:rPr lang="ko-KR" altLang="en-US" dirty="0"/>
              <a:t>라는 관측치가 있을 때</a:t>
            </a:r>
            <a:r>
              <a:rPr lang="en-US" altLang="ko-KR" dirty="0"/>
              <a:t>, </a:t>
            </a:r>
            <a:r>
              <a:rPr lang="ko-KR" altLang="en-US" dirty="0"/>
              <a:t>나는 다음 날의 날씨를 알고 싶다</a:t>
            </a:r>
            <a:r>
              <a:rPr lang="en-US" altLang="ko-KR" dirty="0"/>
              <a:t>. </a:t>
            </a:r>
            <a:r>
              <a:rPr lang="ko-KR" altLang="en-US" dirty="0"/>
              <a:t>그리고 신은 그 답을 알고 있어 나는 신에게 질문을 합니다</a:t>
            </a:r>
            <a:r>
              <a:rPr lang="en-US" altLang="ko-KR" dirty="0"/>
              <a:t>. </a:t>
            </a:r>
            <a:r>
              <a:rPr lang="ko-KR" altLang="en-US" dirty="0"/>
              <a:t>근데 몇 번의 질문 만에 맞출 수 있을까</a:t>
            </a:r>
            <a:r>
              <a:rPr lang="en-US" altLang="ko-KR" dirty="0"/>
              <a:t>-&gt; </a:t>
            </a:r>
            <a:r>
              <a:rPr lang="ko-KR" altLang="en-US" dirty="0" err="1"/>
              <a:t>엔틀피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 날이 맑거나 흐릴까요</a:t>
            </a:r>
            <a:r>
              <a:rPr lang="en-US" altLang="ko-KR" dirty="0"/>
              <a:t>? </a:t>
            </a:r>
            <a:r>
              <a:rPr lang="ko-KR" altLang="en-US" dirty="0"/>
              <a:t>아니면 비가 오거나 눈이 내릴까요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신은 항상 </a:t>
            </a:r>
            <a:r>
              <a:rPr lang="en-US" altLang="ko-KR" dirty="0"/>
              <a:t>OX</a:t>
            </a:r>
            <a:r>
              <a:rPr lang="ko-KR" altLang="en-US" dirty="0"/>
              <a:t>로 대답한다고 할 때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en-US" altLang="ko-KR" dirty="0"/>
              <a:t>O</a:t>
            </a:r>
            <a:r>
              <a:rPr lang="ko-KR" altLang="en-US" dirty="0"/>
              <a:t>라고</a:t>
            </a:r>
            <a:r>
              <a:rPr lang="en-US" altLang="ko-KR" dirty="0"/>
              <a:t> </a:t>
            </a:r>
            <a:r>
              <a:rPr lang="ko-KR" altLang="en-US" dirty="0"/>
              <a:t>대답하면 맑거나 구름이 끼겠죠</a:t>
            </a:r>
            <a:r>
              <a:rPr lang="en-US" altLang="ko-KR" dirty="0"/>
              <a:t>. </a:t>
            </a:r>
            <a:r>
              <a:rPr lang="ko-KR" altLang="en-US" dirty="0"/>
              <a:t>그럼 맑아요</a:t>
            </a:r>
            <a:r>
              <a:rPr lang="en-US" altLang="ko-KR" dirty="0"/>
              <a:t>? </a:t>
            </a:r>
            <a:r>
              <a:rPr lang="ko-KR" altLang="en-US" dirty="0"/>
              <a:t>구름이 껴요</a:t>
            </a:r>
            <a:r>
              <a:rPr lang="en-US" altLang="ko-KR" dirty="0"/>
              <a:t>? </a:t>
            </a:r>
            <a:r>
              <a:rPr lang="ko-KR" altLang="en-US" dirty="0"/>
              <a:t>또 질문을 해요 맑아요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O</a:t>
            </a:r>
            <a:r>
              <a:rPr lang="ko-KR" altLang="en-US" dirty="0"/>
              <a:t>라고</a:t>
            </a:r>
            <a:r>
              <a:rPr lang="en-US" altLang="ko-KR" dirty="0"/>
              <a:t> </a:t>
            </a:r>
            <a:r>
              <a:rPr lang="ko-KR" altLang="en-US" dirty="0"/>
              <a:t>하면 맑을 것이고</a:t>
            </a:r>
            <a:r>
              <a:rPr lang="en-US" altLang="ko-KR" dirty="0"/>
              <a:t>, X</a:t>
            </a:r>
            <a:r>
              <a:rPr lang="ko-KR" altLang="en-US" dirty="0"/>
              <a:t>라고 하면 구름이 끼겠죠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내가 원하는 답을 얻기 위해 </a:t>
            </a:r>
            <a:r>
              <a:rPr lang="en-US" altLang="ko-KR" dirty="0"/>
              <a:t>2</a:t>
            </a:r>
            <a:r>
              <a:rPr lang="ko-KR" altLang="en-US" dirty="0"/>
              <a:t>번의 질문 만에 도달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가지 날씨에 대해 단 </a:t>
            </a:r>
            <a:r>
              <a:rPr lang="en-US" altLang="ko-KR" dirty="0"/>
              <a:t>2</a:t>
            </a:r>
            <a:r>
              <a:rPr lang="ko-KR" altLang="en-US" dirty="0"/>
              <a:t>번의 질문 만에 답을 얻을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이걸 계산하면</a:t>
            </a:r>
            <a:r>
              <a:rPr lang="en-US" altLang="ko-KR" dirty="0"/>
              <a:t>, </a:t>
            </a:r>
            <a:r>
              <a:rPr lang="ko-KR" altLang="en-US" dirty="0"/>
              <a:t>각자의 경우마다 나는 </a:t>
            </a:r>
            <a:r>
              <a:rPr lang="en-US" altLang="ko-KR" dirty="0"/>
              <a:t>2</a:t>
            </a:r>
            <a:r>
              <a:rPr lang="ko-KR" altLang="en-US" dirty="0"/>
              <a:t>번의 질문으로 답을 구할 수 있으므로 앞에 </a:t>
            </a:r>
            <a:r>
              <a:rPr lang="en-US" altLang="ko-KR" dirty="0"/>
              <a:t>2</a:t>
            </a:r>
            <a:r>
              <a:rPr lang="ko-KR" altLang="en-US" dirty="0"/>
              <a:t>가 </a:t>
            </a:r>
            <a:r>
              <a:rPr lang="ko-KR" altLang="en-US" dirty="0" err="1"/>
              <a:t>들어감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실제로 맑을 확률은 </a:t>
            </a:r>
            <a:r>
              <a:rPr lang="en-US" altLang="ko-KR" dirty="0"/>
              <a:t>½, </a:t>
            </a:r>
            <a:r>
              <a:rPr lang="ko-KR" altLang="en-US" dirty="0"/>
              <a:t>구름이 낄 거 같은 경우에도 </a:t>
            </a:r>
            <a:r>
              <a:rPr lang="en-US" altLang="ko-KR" dirty="0"/>
              <a:t>2</a:t>
            </a:r>
            <a:r>
              <a:rPr lang="ko-KR" altLang="en-US" dirty="0"/>
              <a:t>번의 질문으로 도달 가능</a:t>
            </a:r>
            <a:r>
              <a:rPr lang="en-US" altLang="ko-KR" dirty="0"/>
              <a:t>. </a:t>
            </a:r>
            <a:r>
              <a:rPr lang="ko-KR" altLang="en-US" dirty="0"/>
              <a:t>구름이 나올 확률은 </a:t>
            </a:r>
            <a:r>
              <a:rPr lang="en-US" altLang="ko-KR" dirty="0"/>
              <a:t>¼</a:t>
            </a:r>
            <a:r>
              <a:rPr lang="ko-KR" altLang="en-US" dirty="0"/>
              <a:t>이므로 </a:t>
            </a:r>
            <a:r>
              <a:rPr lang="en-US" altLang="ko-KR" dirty="0"/>
              <a:t>2*1/4</a:t>
            </a:r>
          </a:p>
          <a:p>
            <a:endParaRPr lang="en-US" altLang="ko-KR" dirty="0"/>
          </a:p>
          <a:p>
            <a:r>
              <a:rPr lang="ko-KR" altLang="en-US" dirty="0"/>
              <a:t>내가 던져야 할 질문의 개수</a:t>
            </a:r>
            <a:r>
              <a:rPr lang="en-US" altLang="ko-KR" dirty="0"/>
              <a:t>*</a:t>
            </a:r>
            <a:r>
              <a:rPr lang="ko-KR" altLang="en-US" dirty="0"/>
              <a:t>그 현상에 대한 확률 같은 </a:t>
            </a:r>
            <a:r>
              <a:rPr lang="ko-KR" altLang="en-US" dirty="0" err="1"/>
              <a:t>기댓값으로</a:t>
            </a:r>
            <a:r>
              <a:rPr lang="ko-KR" altLang="en-US" dirty="0"/>
              <a:t> 접근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이러면 </a:t>
            </a:r>
            <a:r>
              <a:rPr lang="en-US" altLang="ko-KR" dirty="0"/>
              <a:t>2</a:t>
            </a:r>
            <a:r>
              <a:rPr lang="ko-KR" altLang="en-US" dirty="0"/>
              <a:t>가 나옴</a:t>
            </a:r>
            <a:r>
              <a:rPr lang="en-US" altLang="ko-KR" dirty="0"/>
              <a:t>. </a:t>
            </a:r>
            <a:r>
              <a:rPr lang="ko-KR" altLang="en-US" dirty="0"/>
              <a:t>앞에서 구한 엔트로피는 </a:t>
            </a:r>
            <a:r>
              <a:rPr lang="en-US" altLang="ko-KR" dirty="0"/>
              <a:t>1.75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뜻은 더 효율적인 방법으로 답을 얻을 방법이 있음을 암시</a:t>
            </a:r>
            <a:r>
              <a:rPr lang="en-US" altLang="ko-KR" dirty="0"/>
              <a:t>. </a:t>
            </a:r>
            <a:r>
              <a:rPr lang="ko-KR" altLang="en-US" dirty="0"/>
              <a:t>엔트로피는 가장 효율적인 값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60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해가 뜰 확률이 제일 높음</a:t>
            </a:r>
            <a:r>
              <a:rPr lang="en-US" altLang="ko-KR" dirty="0"/>
              <a:t>. </a:t>
            </a:r>
            <a:r>
              <a:rPr lang="ko-KR" altLang="en-US" dirty="0"/>
              <a:t>해가 뜨냐 안 뜨냐</a:t>
            </a:r>
            <a:r>
              <a:rPr lang="en-US" altLang="ko-KR" dirty="0"/>
              <a:t>, </a:t>
            </a:r>
            <a:r>
              <a:rPr lang="ko-KR" altLang="en-US" dirty="0"/>
              <a:t>부터 질문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O</a:t>
            </a:r>
            <a:r>
              <a:rPr lang="ko-KR" altLang="en-US" dirty="0"/>
              <a:t>면 해가 뜨고</a:t>
            </a:r>
            <a:r>
              <a:rPr lang="en-US" altLang="ko-KR" dirty="0"/>
              <a:t>, X</a:t>
            </a:r>
            <a:r>
              <a:rPr lang="ko-KR" altLang="en-US" dirty="0"/>
              <a:t>면 나머지 셋 중 하나</a:t>
            </a:r>
            <a:r>
              <a:rPr lang="en-US" altLang="ko-KR" dirty="0"/>
              <a:t>. -&gt; </a:t>
            </a:r>
            <a:r>
              <a:rPr lang="ko-KR" altLang="en-US" dirty="0"/>
              <a:t>해가 뜨는 경우는 질문 하나로 알 수 있음</a:t>
            </a:r>
            <a:r>
              <a:rPr lang="en-US" altLang="ko-KR" dirty="0"/>
              <a:t>. 1*1/2</a:t>
            </a:r>
          </a:p>
          <a:p>
            <a:endParaRPr lang="en-US" altLang="ko-KR" dirty="0"/>
          </a:p>
          <a:p>
            <a:r>
              <a:rPr lang="ko-KR" altLang="en-US" dirty="0"/>
              <a:t>구름이 낀 날 같은 경우</a:t>
            </a:r>
            <a:r>
              <a:rPr lang="en-US" altLang="ko-KR" dirty="0"/>
              <a:t>, </a:t>
            </a:r>
            <a:r>
              <a:rPr lang="ko-KR" altLang="en-US" dirty="0"/>
              <a:t>첫 질문에서 해가 뜨지 않는다는 대답을 얻음</a:t>
            </a:r>
            <a:r>
              <a:rPr lang="en-US" altLang="ko-KR" dirty="0"/>
              <a:t>. </a:t>
            </a:r>
            <a:r>
              <a:rPr lang="ko-KR" altLang="en-US" dirty="0"/>
              <a:t>두 번째 질문으로</a:t>
            </a:r>
            <a:r>
              <a:rPr lang="en-US" altLang="ko-KR" dirty="0"/>
              <a:t>,</a:t>
            </a:r>
            <a:r>
              <a:rPr lang="ko-KR" altLang="en-US" dirty="0"/>
              <a:t> 구름이 껴요 안 껴요</a:t>
            </a:r>
            <a:r>
              <a:rPr lang="en-US" altLang="ko-KR" dirty="0"/>
              <a:t>? O</a:t>
            </a:r>
            <a:r>
              <a:rPr lang="ko-KR" altLang="en-US" dirty="0"/>
              <a:t>이면 구름</a:t>
            </a:r>
            <a:r>
              <a:rPr lang="en-US" altLang="ko-KR" dirty="0"/>
              <a:t>, X</a:t>
            </a:r>
            <a:r>
              <a:rPr lang="ko-KR" altLang="en-US" dirty="0"/>
              <a:t>이면 구름 안 낌</a:t>
            </a:r>
            <a:r>
              <a:rPr lang="en-US" altLang="ko-KR" dirty="0"/>
              <a:t> -&gt; </a:t>
            </a:r>
            <a:r>
              <a:rPr lang="ko-KR" altLang="en-US" dirty="0"/>
              <a:t>구름이 끼는 경우는 </a:t>
            </a:r>
            <a:r>
              <a:rPr lang="en-US" altLang="ko-KR" dirty="0"/>
              <a:t>2</a:t>
            </a:r>
            <a:r>
              <a:rPr lang="ko-KR" altLang="en-US" dirty="0"/>
              <a:t>번의 질문으로 알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나머지 두 경우의 수는 </a:t>
            </a:r>
            <a:r>
              <a:rPr lang="en-US" altLang="ko-KR" dirty="0"/>
              <a:t>3</a:t>
            </a:r>
            <a:r>
              <a:rPr lang="ko-KR" altLang="en-US" dirty="0"/>
              <a:t>번의 질문이 필요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단순히 보면 앞의 경우보다 많이 하는 것 같지만</a:t>
            </a:r>
            <a:r>
              <a:rPr lang="en-US" altLang="ko-KR" dirty="0"/>
              <a:t>, </a:t>
            </a:r>
            <a:r>
              <a:rPr lang="ko-KR" altLang="en-US" dirty="0"/>
              <a:t>일어날 확률이 높은 거부터 먼저 확인을 하면 좀 더 효율적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case2 </a:t>
            </a:r>
            <a:r>
              <a:rPr lang="ko-KR" altLang="en-US" dirty="0"/>
              <a:t>라는 현상을 확률 분포라고 할 때</a:t>
            </a:r>
            <a:r>
              <a:rPr lang="en-US" altLang="ko-KR" dirty="0"/>
              <a:t>, </a:t>
            </a:r>
            <a:r>
              <a:rPr lang="ko-KR" altLang="en-US" dirty="0"/>
              <a:t>맑은 날은 </a:t>
            </a:r>
            <a:r>
              <a:rPr lang="en-US" altLang="ko-KR" dirty="0"/>
              <a:t>½, </a:t>
            </a:r>
            <a:r>
              <a:rPr lang="ko-KR" altLang="en-US" dirty="0"/>
              <a:t>구름은 </a:t>
            </a:r>
            <a:r>
              <a:rPr lang="en-US" altLang="ko-KR" dirty="0"/>
              <a:t>¼, </a:t>
            </a:r>
            <a:r>
              <a:rPr lang="ko-KR" altLang="en-US" dirty="0"/>
              <a:t>눈과 비는 </a:t>
            </a:r>
            <a:r>
              <a:rPr lang="en-US" altLang="ko-KR" dirty="0"/>
              <a:t>1/8</a:t>
            </a:r>
            <a:r>
              <a:rPr lang="ko-KR" altLang="en-US" dirty="0"/>
              <a:t>이라는</a:t>
            </a:r>
            <a:r>
              <a:rPr lang="en-US" altLang="ko-KR" dirty="0"/>
              <a:t> </a:t>
            </a:r>
            <a:r>
              <a:rPr lang="ko-KR" altLang="en-US" dirty="0"/>
              <a:t>각각의 경우에 대해 확률을 가지고 있는 확률 분포라고 할 때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우리가 이 확률 분포에 대해 </a:t>
            </a:r>
            <a:r>
              <a:rPr lang="ko-KR" altLang="en-US" dirty="0" err="1"/>
              <a:t>엔트로피값을</a:t>
            </a:r>
            <a:r>
              <a:rPr lang="ko-KR" altLang="en-US" dirty="0"/>
              <a:t> 가질 수 있는 경우는 가장 효율적인 방법 하나일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내가 다른 방법으로 질문을 던지게 되면</a:t>
            </a:r>
            <a:r>
              <a:rPr lang="en-US" altLang="ko-KR" dirty="0"/>
              <a:t>, </a:t>
            </a:r>
            <a:r>
              <a:rPr lang="ko-KR" altLang="en-US" dirty="0"/>
              <a:t>엔트로피보다 더 높은 수치를 얻게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엔트로피를 구하는 방법이 </a:t>
            </a:r>
            <a:r>
              <a:rPr lang="ko-KR" altLang="en-US" dirty="0" err="1"/>
              <a:t>유니크할</a:t>
            </a:r>
            <a:r>
              <a:rPr lang="ko-KR" altLang="en-US" dirty="0"/>
              <a:t> 수 있다고 생각할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632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아까 봤던 맑은 날과 비가 오는 분포를 모른다고 가정을 하자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근데 나는 가정을 할 것</a:t>
            </a:r>
            <a:r>
              <a:rPr lang="en-US" altLang="ko-KR" dirty="0"/>
              <a:t>. </a:t>
            </a:r>
            <a:r>
              <a:rPr lang="ko-KR" altLang="en-US" dirty="0"/>
              <a:t>내 생각에는 맑은 날의 확률은 </a:t>
            </a:r>
            <a:r>
              <a:rPr lang="en-US" altLang="ko-KR" dirty="0"/>
              <a:t>1/8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구름은 </a:t>
            </a:r>
            <a:r>
              <a:rPr lang="en-US" altLang="ko-KR" dirty="0"/>
              <a:t>1/8, </a:t>
            </a:r>
            <a:r>
              <a:rPr lang="ko-KR" altLang="en-US" dirty="0"/>
              <a:t>눈은 </a:t>
            </a:r>
            <a:r>
              <a:rPr lang="en-US" altLang="ko-KR" dirty="0"/>
              <a:t>½</a:t>
            </a:r>
            <a:r>
              <a:rPr lang="ko-KR" altLang="en-US" dirty="0"/>
              <a:t>로 가정을 하자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나의 목표는 확률 분포를 맞추는 것</a:t>
            </a:r>
            <a:r>
              <a:rPr lang="en-US" altLang="ko-KR" dirty="0"/>
              <a:t>. </a:t>
            </a:r>
            <a:r>
              <a:rPr lang="ko-KR" altLang="en-US" dirty="0"/>
              <a:t>근데 질문 방법은 알아</a:t>
            </a:r>
            <a:r>
              <a:rPr lang="en-US" altLang="ko-KR" dirty="0"/>
              <a:t>. </a:t>
            </a:r>
            <a:r>
              <a:rPr lang="ko-KR" altLang="en-US" dirty="0"/>
              <a:t>엔트로피를 구하는 과정은 </a:t>
            </a:r>
            <a:r>
              <a:rPr lang="ko-KR" altLang="en-US" dirty="0" err="1"/>
              <a:t>유니크하므로</a:t>
            </a:r>
            <a:r>
              <a:rPr lang="ko-KR" altLang="en-US" dirty="0"/>
              <a:t> 동일</a:t>
            </a:r>
            <a:r>
              <a:rPr lang="en-US" altLang="ko-KR" dirty="0"/>
              <a:t>.  </a:t>
            </a:r>
            <a:r>
              <a:rPr lang="ko-KR" altLang="en-US" dirty="0"/>
              <a:t>다른 질문 구조로 하면 더 높은 값이 </a:t>
            </a:r>
            <a:r>
              <a:rPr lang="ko-KR" altLang="en-US" dirty="0" err="1"/>
              <a:t>나오니깐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내가 분포를 잘못 추측했기 때문에</a:t>
            </a:r>
            <a:r>
              <a:rPr lang="en-US" altLang="ko-KR" dirty="0"/>
              <a:t>, </a:t>
            </a:r>
            <a:r>
              <a:rPr lang="ko-KR" altLang="en-US" dirty="0" err="1"/>
              <a:t>아까의</a:t>
            </a:r>
            <a:r>
              <a:rPr lang="ko-KR" altLang="en-US" dirty="0"/>
              <a:t> 엔트로피보다 훨씬 높은 </a:t>
            </a:r>
            <a:r>
              <a:rPr lang="en-US" altLang="ko-KR" dirty="0"/>
              <a:t>2.625</a:t>
            </a:r>
            <a:r>
              <a:rPr lang="ko-KR" altLang="en-US" dirty="0"/>
              <a:t>를 얻게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우리가 엔트로피를 구하는 구조 방법을 알고 있을 때</a:t>
            </a:r>
            <a:r>
              <a:rPr lang="en-US" altLang="ko-KR" dirty="0"/>
              <a:t>, </a:t>
            </a:r>
            <a:r>
              <a:rPr lang="ko-KR" altLang="en-US" dirty="0"/>
              <a:t>내가 여러가지 경우의 수의 분포를 이용해서 그 실제 분포를 추정해낼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저런 경우를 집어넣음으로써</a:t>
            </a:r>
            <a:r>
              <a:rPr lang="en-US" altLang="ko-KR" dirty="0"/>
              <a:t>, </a:t>
            </a:r>
            <a:r>
              <a:rPr lang="ko-KR" altLang="en-US" dirty="0"/>
              <a:t>최소값을 가지는 게 실제 분포와 </a:t>
            </a:r>
            <a:r>
              <a:rPr lang="ko-KR" altLang="en-US" dirty="0" err="1"/>
              <a:t>닮아있거나</a:t>
            </a:r>
            <a:r>
              <a:rPr lang="ko-KR" altLang="en-US" dirty="0"/>
              <a:t> 실제 값과 동일하면 실제 분포이므로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이게 우리가 분포를 찾아가는 과정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60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P(x)</a:t>
            </a:r>
            <a:r>
              <a:rPr lang="ko-KR" altLang="en-US" dirty="0"/>
              <a:t>는 우리가 실제로 찾고자 하는 확률 분포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Q(x)</a:t>
            </a:r>
            <a:r>
              <a:rPr lang="ko-KR" altLang="en-US" dirty="0"/>
              <a:t>는 우리가 가정한 확률 분포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우리는 엔트로피를 구하는 식을 알고 있으므로</a:t>
            </a:r>
            <a:r>
              <a:rPr lang="en-US" altLang="ko-KR" dirty="0"/>
              <a:t>, P(x)</a:t>
            </a:r>
            <a:r>
              <a:rPr lang="ko-KR" altLang="en-US" dirty="0"/>
              <a:t>일 때는 </a:t>
            </a:r>
            <a:r>
              <a:rPr lang="en-US" altLang="ko-KR" dirty="0"/>
              <a:t>1.75,  P(x)</a:t>
            </a:r>
            <a:r>
              <a:rPr lang="ko-KR" altLang="en-US" dirty="0"/>
              <a:t>의 분포의 엔트로피에 </a:t>
            </a:r>
            <a:r>
              <a:rPr lang="en-US" altLang="ko-KR" dirty="0"/>
              <a:t>Q(x)</a:t>
            </a:r>
            <a:r>
              <a:rPr lang="ko-KR" altLang="en-US" dirty="0"/>
              <a:t>라는 내가 가정한 분포를 집어 넣었을 때</a:t>
            </a:r>
            <a:r>
              <a:rPr lang="en-US" altLang="ko-KR" dirty="0"/>
              <a:t>, 2.625 </a:t>
            </a:r>
            <a:r>
              <a:rPr lang="ko-KR" altLang="en-US" dirty="0"/>
              <a:t>라는 값을 얻음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Q(x)</a:t>
            </a:r>
            <a:r>
              <a:rPr lang="ko-KR" altLang="en-US" dirty="0"/>
              <a:t>를 </a:t>
            </a:r>
            <a:r>
              <a:rPr lang="en-US" altLang="ko-KR" dirty="0"/>
              <a:t>P(x)</a:t>
            </a:r>
            <a:r>
              <a:rPr lang="ko-KR" altLang="en-US" dirty="0"/>
              <a:t>와 닮아갈 수 있도록</a:t>
            </a:r>
            <a:r>
              <a:rPr lang="en-US" altLang="ko-KR" dirty="0"/>
              <a:t>, </a:t>
            </a:r>
            <a:r>
              <a:rPr lang="ko-KR" altLang="en-US" dirty="0"/>
              <a:t>가까이 할 수 있도록 하려면 </a:t>
            </a:r>
            <a:r>
              <a:rPr lang="en-US" altLang="ko-KR" dirty="0"/>
              <a:t>2.625.</a:t>
            </a:r>
            <a:r>
              <a:rPr lang="ko-KR" altLang="en-US" dirty="0"/>
              <a:t>라는 수치를 </a:t>
            </a:r>
            <a:r>
              <a:rPr lang="en-US" altLang="ko-KR" dirty="0"/>
              <a:t>1.75</a:t>
            </a:r>
            <a:r>
              <a:rPr lang="ko-KR" altLang="en-US" dirty="0"/>
              <a:t>에 가깝게 </a:t>
            </a:r>
            <a:r>
              <a:rPr lang="ko-KR" altLang="en-US" dirty="0" err="1"/>
              <a:t>만들어줘야함</a:t>
            </a:r>
            <a:r>
              <a:rPr lang="en-US" altLang="ko-KR" dirty="0"/>
              <a:t>. </a:t>
            </a:r>
            <a:r>
              <a:rPr lang="ko-KR" altLang="en-US" dirty="0"/>
              <a:t>그러면 우리가 </a:t>
            </a:r>
            <a:r>
              <a:rPr lang="en-US" altLang="ko-KR" dirty="0" err="1"/>
              <a:t>px</a:t>
            </a:r>
            <a:r>
              <a:rPr lang="ko-KR" altLang="en-US" dirty="0"/>
              <a:t>를 찾을 수 있음</a:t>
            </a:r>
            <a:r>
              <a:rPr lang="en-US" altLang="ko-KR" dirty="0"/>
              <a:t>. </a:t>
            </a:r>
            <a:r>
              <a:rPr lang="ko-KR" altLang="en-US" dirty="0"/>
              <a:t>이게 </a:t>
            </a:r>
            <a:r>
              <a:rPr lang="en-US" altLang="ko-KR" dirty="0"/>
              <a:t>KL</a:t>
            </a:r>
          </a:p>
          <a:p>
            <a:endParaRPr lang="en-US" altLang="ko-KR" dirty="0"/>
          </a:p>
          <a:p>
            <a:r>
              <a:rPr lang="ko-KR" altLang="en-US" dirty="0"/>
              <a:t>따라서 우리는 차를 구한다</a:t>
            </a:r>
            <a:r>
              <a:rPr lang="en-US" altLang="ko-KR" dirty="0"/>
              <a:t>. </a:t>
            </a:r>
            <a:r>
              <a:rPr lang="ko-KR" altLang="en-US" dirty="0"/>
              <a:t>이를 최소화하는 게 목표</a:t>
            </a:r>
            <a:r>
              <a:rPr lang="en-US" altLang="ko-KR" dirty="0"/>
              <a:t>. </a:t>
            </a:r>
            <a:r>
              <a:rPr lang="ko-KR" altLang="en-US" dirty="0"/>
              <a:t>이 값을 </a:t>
            </a:r>
            <a:r>
              <a:rPr lang="en-US" altLang="ko-KR" dirty="0" err="1"/>
              <a:t>KLd</a:t>
            </a:r>
            <a:r>
              <a:rPr lang="en-US" altLang="ko-KR" dirty="0"/>
              <a:t> </a:t>
            </a:r>
            <a:r>
              <a:rPr lang="ko-KR" altLang="en-US" dirty="0"/>
              <a:t>라고 부름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실제 </a:t>
            </a:r>
            <a:r>
              <a:rPr lang="en-US" altLang="ko-KR" dirty="0"/>
              <a:t>P</a:t>
            </a:r>
            <a:r>
              <a:rPr lang="ko-KR" altLang="en-US" dirty="0"/>
              <a:t>라는 분포의 엔트로피에 예측한 </a:t>
            </a:r>
            <a:r>
              <a:rPr lang="en-US" altLang="ko-KR" dirty="0"/>
              <a:t>Q</a:t>
            </a:r>
            <a:r>
              <a:rPr lang="ko-KR" altLang="en-US" dirty="0"/>
              <a:t>를 집어넣어서 수치를 구했는데</a:t>
            </a:r>
            <a:r>
              <a:rPr lang="en-US" altLang="ko-KR" dirty="0"/>
              <a:t>, </a:t>
            </a:r>
            <a:r>
              <a:rPr lang="ko-KR" altLang="en-US" dirty="0"/>
              <a:t>이게 바로 크로스 엔트로피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0.875</a:t>
            </a:r>
            <a:r>
              <a:rPr lang="ko-KR" altLang="en-US" dirty="0"/>
              <a:t>라는 수치가 </a:t>
            </a:r>
            <a:r>
              <a:rPr lang="en-US" altLang="ko-KR" dirty="0" err="1"/>
              <a:t>KLd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엔트로피 값의 차이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498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다시 돌아와서</a:t>
            </a:r>
            <a:r>
              <a:rPr lang="en-US" altLang="ko-KR" dirty="0"/>
              <a:t>, </a:t>
            </a:r>
            <a:r>
              <a:rPr lang="ko-KR" altLang="en-US" dirty="0"/>
              <a:t>우리가 목표하는 것은 </a:t>
            </a:r>
            <a:r>
              <a:rPr lang="en-US" altLang="ko-KR" dirty="0"/>
              <a:t>z</a:t>
            </a:r>
            <a:r>
              <a:rPr lang="ko-KR" altLang="en-US" dirty="0"/>
              <a:t>를 찾는 것</a:t>
            </a:r>
            <a:r>
              <a:rPr lang="en-US" altLang="ko-KR" dirty="0"/>
              <a:t>.  Z </a:t>
            </a:r>
            <a:r>
              <a:rPr lang="ko-KR" altLang="en-US" dirty="0"/>
              <a:t>또한 하나의 분포를 따른다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그러나 우리는 그 </a:t>
            </a:r>
            <a:r>
              <a:rPr lang="en-US" altLang="ko-KR" dirty="0"/>
              <a:t>z</a:t>
            </a:r>
            <a:r>
              <a:rPr lang="ko-KR" altLang="en-US" dirty="0"/>
              <a:t>분포가 </a:t>
            </a:r>
            <a:r>
              <a:rPr lang="ko-KR" altLang="en-US" dirty="0" err="1"/>
              <a:t>뭔지</a:t>
            </a:r>
            <a:r>
              <a:rPr lang="ko-KR" altLang="en-US" dirty="0"/>
              <a:t> 전혀 모른다</a:t>
            </a:r>
            <a:r>
              <a:rPr lang="en-US" altLang="ko-KR" dirty="0"/>
              <a:t>. </a:t>
            </a:r>
            <a:r>
              <a:rPr lang="ko-KR" altLang="en-US" dirty="0" err="1"/>
              <a:t>아까의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는 아는 것이었지만</a:t>
            </a:r>
            <a:r>
              <a:rPr lang="en-US" altLang="ko-KR" dirty="0"/>
              <a:t>, </a:t>
            </a:r>
            <a:r>
              <a:rPr lang="ko-KR" altLang="en-US" dirty="0"/>
              <a:t>여기서의 </a:t>
            </a:r>
            <a:r>
              <a:rPr lang="en-US" altLang="ko-KR" dirty="0"/>
              <a:t>z</a:t>
            </a:r>
            <a:r>
              <a:rPr lang="ko-KR" altLang="en-US" dirty="0"/>
              <a:t>는 전혀 모름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 err="1"/>
              <a:t>Kld</a:t>
            </a:r>
            <a:r>
              <a:rPr lang="ko-KR" altLang="en-US" dirty="0"/>
              <a:t>개념이 </a:t>
            </a:r>
            <a:r>
              <a:rPr lang="ko-KR" altLang="en-US" dirty="0" err="1"/>
              <a:t>들어감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우리의</a:t>
            </a:r>
            <a:r>
              <a:rPr lang="en-US" altLang="ko-KR" dirty="0"/>
              <a:t> </a:t>
            </a:r>
            <a:r>
              <a:rPr lang="ko-KR" altLang="en-US" dirty="0"/>
              <a:t>목적은 </a:t>
            </a:r>
            <a:r>
              <a:rPr lang="en-US" altLang="ko-KR" dirty="0"/>
              <a:t>x</a:t>
            </a:r>
            <a:r>
              <a:rPr lang="ko-KR" altLang="en-US" dirty="0"/>
              <a:t>를 이용해서 </a:t>
            </a:r>
            <a:r>
              <a:rPr lang="en-US" altLang="ko-KR" dirty="0"/>
              <a:t>Q(x)</a:t>
            </a:r>
            <a:r>
              <a:rPr lang="ko-KR" altLang="en-US" dirty="0"/>
              <a:t>를 </a:t>
            </a:r>
            <a:r>
              <a:rPr lang="en-US" altLang="ko-KR" dirty="0"/>
              <a:t>Q</a:t>
            </a:r>
            <a:r>
              <a:rPr lang="ko-KR" altLang="en-US" dirty="0"/>
              <a:t>파이라는 네트워크 함수에 집어넣어서  </a:t>
            </a:r>
            <a:r>
              <a:rPr lang="en-US" altLang="ko-KR" dirty="0"/>
              <a:t>z</a:t>
            </a:r>
            <a:r>
              <a:rPr lang="ko-KR" altLang="en-US" dirty="0"/>
              <a:t>를 추정해 감</a:t>
            </a:r>
            <a:r>
              <a:rPr lang="en-US" altLang="ko-KR" dirty="0"/>
              <a:t>. X</a:t>
            </a:r>
            <a:r>
              <a:rPr lang="ko-KR" altLang="en-US" dirty="0"/>
              <a:t>의 데이터를 </a:t>
            </a:r>
            <a:r>
              <a:rPr lang="en-US" altLang="ko-KR" dirty="0"/>
              <a:t>Q </a:t>
            </a:r>
            <a:r>
              <a:rPr lang="ko-KR" altLang="en-US" dirty="0"/>
              <a:t>파이라는 네트워크에 넣었을 때</a:t>
            </a:r>
            <a:r>
              <a:rPr lang="en-US" altLang="ko-KR" dirty="0"/>
              <a:t>, </a:t>
            </a:r>
            <a:r>
              <a:rPr lang="ko-KR" altLang="en-US" dirty="0"/>
              <a:t>그 결과값은 </a:t>
            </a:r>
            <a:r>
              <a:rPr lang="en-US" altLang="ko-KR" dirty="0"/>
              <a:t>Q</a:t>
            </a:r>
            <a:r>
              <a:rPr lang="ko-KR" altLang="en-US" dirty="0"/>
              <a:t>파이 </a:t>
            </a:r>
            <a:r>
              <a:rPr lang="en-US" altLang="ko-KR" dirty="0"/>
              <a:t>(</a:t>
            </a:r>
            <a:r>
              <a:rPr lang="en-US" altLang="ko-KR" dirty="0" err="1"/>
              <a:t>z|x</a:t>
            </a:r>
            <a:r>
              <a:rPr lang="en-US" altLang="ko-KR" dirty="0"/>
              <a:t>)</a:t>
            </a:r>
            <a:r>
              <a:rPr lang="ko-KR" altLang="en-US" dirty="0"/>
              <a:t>가 되고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x</a:t>
            </a:r>
            <a:r>
              <a:rPr lang="ko-KR" altLang="en-US" dirty="0"/>
              <a:t>를 조건으로 했을 때</a:t>
            </a:r>
            <a:r>
              <a:rPr lang="en-US" altLang="ko-KR" dirty="0"/>
              <a:t>, z</a:t>
            </a:r>
            <a:r>
              <a:rPr lang="ko-KR" altLang="en-US" dirty="0"/>
              <a:t>를 표현할 수 있는 분포임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이는 </a:t>
            </a:r>
            <a:r>
              <a:rPr lang="en-US" altLang="ko-KR" dirty="0"/>
              <a:t>Q</a:t>
            </a:r>
            <a:r>
              <a:rPr lang="ko-KR" altLang="en-US" dirty="0"/>
              <a:t>파이 라는 우리가 만든 네트워크를 통과한 결과물이므로</a:t>
            </a:r>
            <a:r>
              <a:rPr lang="en-US" altLang="ko-KR" dirty="0"/>
              <a:t>, Q</a:t>
            </a:r>
            <a:r>
              <a:rPr lang="ko-KR" altLang="en-US" dirty="0"/>
              <a:t>파이 </a:t>
            </a:r>
            <a:r>
              <a:rPr lang="en-US" altLang="ko-KR" dirty="0"/>
              <a:t>(</a:t>
            </a:r>
            <a:r>
              <a:rPr lang="en-US" altLang="ko-KR" dirty="0" err="1"/>
              <a:t>z|x</a:t>
            </a:r>
            <a:r>
              <a:rPr lang="en-US" altLang="ko-KR" dirty="0"/>
              <a:t>)</a:t>
            </a:r>
            <a:r>
              <a:rPr lang="ko-KR" altLang="en-US" dirty="0"/>
              <a:t>라고 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분포와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뭔지</a:t>
            </a:r>
            <a:r>
              <a:rPr lang="ko-KR" altLang="en-US" dirty="0"/>
              <a:t> 모르지만 </a:t>
            </a:r>
            <a:r>
              <a:rPr lang="en-US" altLang="ko-KR" dirty="0"/>
              <a:t>P(x)</a:t>
            </a:r>
            <a:r>
              <a:rPr lang="ko-KR" altLang="en-US" dirty="0"/>
              <a:t>를 대표할 수 있는</a:t>
            </a:r>
            <a:r>
              <a:rPr lang="en-US" altLang="ko-KR" dirty="0"/>
              <a:t>, x</a:t>
            </a:r>
            <a:r>
              <a:rPr lang="ko-KR" altLang="en-US" dirty="0"/>
              <a:t>를 조건으로 할 때 이상적인 </a:t>
            </a:r>
            <a:r>
              <a:rPr lang="en-US" altLang="ko-KR" dirty="0"/>
              <a:t>z </a:t>
            </a:r>
            <a:r>
              <a:rPr lang="ko-KR" altLang="en-US" dirty="0"/>
              <a:t>분포가 있을 텐데</a:t>
            </a:r>
            <a:r>
              <a:rPr lang="en-US" altLang="ko-KR" dirty="0"/>
              <a:t>, </a:t>
            </a:r>
            <a:r>
              <a:rPr lang="ko-KR" altLang="en-US" dirty="0"/>
              <a:t>내가 만든 것과 이상적인 것이 가장 </a:t>
            </a:r>
            <a:r>
              <a:rPr lang="ko-KR" altLang="en-US" dirty="0" err="1"/>
              <a:t>비슷해질</a:t>
            </a:r>
            <a:r>
              <a:rPr lang="ko-KR" altLang="en-US" dirty="0"/>
              <a:t> 수 있도록</a:t>
            </a:r>
            <a:r>
              <a:rPr lang="en-US" altLang="ko-KR" dirty="0"/>
              <a:t>, KLD</a:t>
            </a:r>
            <a:r>
              <a:rPr lang="ko-KR" altLang="en-US" dirty="0"/>
              <a:t>값이 최소화 될 수 있도록 네트워크를 짜는 것이 위 식임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923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제너레이션 파트에서 </a:t>
            </a:r>
            <a:r>
              <a:rPr lang="en-US" altLang="ko-KR" dirty="0"/>
              <a:t>2</a:t>
            </a:r>
            <a:r>
              <a:rPr lang="ko-KR" altLang="en-US" dirty="0"/>
              <a:t>개의 식</a:t>
            </a:r>
            <a:r>
              <a:rPr lang="en-US" altLang="ko-KR" dirty="0"/>
              <a:t>MLE</a:t>
            </a:r>
            <a:r>
              <a:rPr lang="ko-KR" altLang="en-US" dirty="0"/>
              <a:t>값을 최대화하는 식 </a:t>
            </a:r>
            <a:r>
              <a:rPr lang="en-US" altLang="ko-KR" dirty="0"/>
              <a:t>1</a:t>
            </a:r>
            <a:r>
              <a:rPr lang="ko-KR" altLang="en-US" dirty="0"/>
              <a:t>개와</a:t>
            </a:r>
            <a:r>
              <a:rPr lang="en-US" altLang="ko-KR" dirty="0"/>
              <a:t>, z</a:t>
            </a:r>
            <a:r>
              <a:rPr lang="ko-KR" altLang="en-US" dirty="0"/>
              <a:t>분포를 잘 만드는 </a:t>
            </a:r>
            <a:r>
              <a:rPr lang="en-US" altLang="ko-KR" dirty="0" err="1"/>
              <a:t>KLd</a:t>
            </a:r>
            <a:r>
              <a:rPr lang="en-US" altLang="ko-KR" dirty="0"/>
              <a:t> </a:t>
            </a:r>
            <a:r>
              <a:rPr lang="ko-KR" altLang="en-US" dirty="0"/>
              <a:t>값을 최소화하는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가지고 있는 </a:t>
            </a:r>
            <a:r>
              <a:rPr lang="en-US" altLang="ko-KR" dirty="0"/>
              <a:t>p(z)</a:t>
            </a:r>
            <a:r>
              <a:rPr lang="ko-KR" altLang="en-US" dirty="0"/>
              <a:t>라는 분포</a:t>
            </a:r>
            <a:r>
              <a:rPr lang="en-US" altLang="ko-KR" dirty="0"/>
              <a:t>, Q</a:t>
            </a:r>
            <a:r>
              <a:rPr lang="ko-KR" altLang="en-US" dirty="0"/>
              <a:t>파이라는 </a:t>
            </a:r>
            <a:r>
              <a:rPr lang="en-US" altLang="ko-KR" dirty="0"/>
              <a:t>z</a:t>
            </a:r>
            <a:r>
              <a:rPr lang="ko-KR" altLang="en-US" dirty="0"/>
              <a:t>를 만들어낼 함수</a:t>
            </a:r>
            <a:r>
              <a:rPr lang="en-US" altLang="ko-KR" dirty="0"/>
              <a:t>, </a:t>
            </a:r>
            <a:r>
              <a:rPr lang="ko-KR" altLang="en-US" dirty="0"/>
              <a:t>실질적으로 생성을 해낼 </a:t>
            </a:r>
            <a:r>
              <a:rPr lang="en-US" altLang="ko-KR" dirty="0"/>
              <a:t>G</a:t>
            </a:r>
            <a:r>
              <a:rPr lang="ko-KR" altLang="en-US" dirty="0"/>
              <a:t>파이라는 함수 </a:t>
            </a:r>
            <a:r>
              <a:rPr lang="en-US" altLang="ko-KR" dirty="0"/>
              <a:t>3</a:t>
            </a:r>
            <a:r>
              <a:rPr lang="ko-KR" altLang="en-US" dirty="0"/>
              <a:t>가지가 있다</a:t>
            </a:r>
            <a:r>
              <a:rPr lang="en-US" altLang="ko-KR" dirty="0"/>
              <a:t>. </a:t>
            </a:r>
            <a:r>
              <a:rPr lang="ko-KR" altLang="en-US" dirty="0"/>
              <a:t>이것들이 어떻게 유기적으로 </a:t>
            </a:r>
            <a:r>
              <a:rPr lang="ko-KR" altLang="en-US" dirty="0" err="1"/>
              <a:t>연결되어있나</a:t>
            </a:r>
            <a:r>
              <a:rPr lang="ko-KR" altLang="en-US" dirty="0"/>
              <a:t> 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P(x)</a:t>
            </a:r>
            <a:r>
              <a:rPr lang="ko-KR" altLang="en-US" dirty="0"/>
              <a:t>는 </a:t>
            </a:r>
            <a:r>
              <a:rPr lang="en-US" altLang="ko-KR" dirty="0"/>
              <a:t>x</a:t>
            </a:r>
            <a:r>
              <a:rPr lang="ko-KR" altLang="en-US" dirty="0"/>
              <a:t>에 대한 확률 분포</a:t>
            </a:r>
            <a:r>
              <a:rPr lang="en-US" altLang="ko-KR" dirty="0"/>
              <a:t>. </a:t>
            </a:r>
            <a:r>
              <a:rPr lang="ko-KR" altLang="en-US" dirty="0"/>
              <a:t>단순히 로그를 취함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로그를 취한 것에</a:t>
            </a:r>
            <a:r>
              <a:rPr lang="en-US" altLang="ko-KR" dirty="0"/>
              <a:t>, q</a:t>
            </a:r>
            <a:r>
              <a:rPr lang="ko-KR" altLang="en-US" dirty="0"/>
              <a:t>파이라는 함수를 곱해서 </a:t>
            </a:r>
            <a:r>
              <a:rPr lang="ko-KR" altLang="en-US" dirty="0" err="1"/>
              <a:t>적분해냄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Q</a:t>
            </a:r>
            <a:r>
              <a:rPr lang="ko-KR" altLang="en-US" dirty="0"/>
              <a:t>파이라는 함수는 확률 분포를 </a:t>
            </a:r>
            <a:r>
              <a:rPr lang="ko-KR" altLang="en-US" dirty="0" err="1"/>
              <a:t>만들어냄</a:t>
            </a:r>
            <a:r>
              <a:rPr lang="en-US" altLang="ko-KR" dirty="0"/>
              <a:t>. </a:t>
            </a:r>
            <a:r>
              <a:rPr lang="ko-KR" altLang="en-US" dirty="0"/>
              <a:t>우리가 원하는 </a:t>
            </a:r>
            <a:r>
              <a:rPr lang="en-US" altLang="ko-KR" dirty="0"/>
              <a:t>Z</a:t>
            </a:r>
            <a:r>
              <a:rPr lang="ko-KR" altLang="en-US" dirty="0"/>
              <a:t>에 대한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오른쪽을 보면 확률 분포라는 성질은 모든 경우의 수에 대해 적분하면 </a:t>
            </a:r>
            <a:r>
              <a:rPr lang="en-US" altLang="ko-KR" dirty="0"/>
              <a:t>1</a:t>
            </a:r>
            <a:r>
              <a:rPr lang="ko-KR" altLang="en-US" dirty="0"/>
              <a:t>이 나와야 함</a:t>
            </a:r>
            <a:r>
              <a:rPr lang="en-US" altLang="ko-KR" dirty="0"/>
              <a:t>. </a:t>
            </a:r>
            <a:r>
              <a:rPr lang="ko-KR" altLang="en-US" dirty="0"/>
              <a:t>확률 </a:t>
            </a:r>
            <a:r>
              <a:rPr lang="ko-KR" altLang="en-US" dirty="0" err="1"/>
              <a:t>분포니까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그냥 트릭을 쓴 것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394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78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그러면 </a:t>
            </a:r>
            <a:r>
              <a:rPr lang="ko-KR" altLang="en-US" dirty="0" err="1"/>
              <a:t>베이즈</a:t>
            </a:r>
            <a:r>
              <a:rPr lang="ko-KR" altLang="en-US" dirty="0"/>
              <a:t> 이론을 이용해 다음과 같이 표현 가능</a:t>
            </a:r>
            <a:r>
              <a:rPr lang="en-US" altLang="ko-KR" dirty="0"/>
              <a:t>. </a:t>
            </a:r>
            <a:r>
              <a:rPr lang="ko-KR" altLang="en-US" dirty="0"/>
              <a:t>조건부 확률에 대한 내용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라는 컨디션을 가지는 </a:t>
            </a:r>
            <a:r>
              <a:rPr lang="en-US" altLang="ko-KR" dirty="0"/>
              <a:t>z</a:t>
            </a:r>
            <a:r>
              <a:rPr lang="ko-KR" altLang="en-US" dirty="0"/>
              <a:t>라는 확률은 오른쪽과 같이 풀어낼 수 있음</a:t>
            </a:r>
            <a:r>
              <a:rPr lang="en-US" altLang="ko-KR" dirty="0"/>
              <a:t>. Z</a:t>
            </a:r>
            <a:r>
              <a:rPr lang="ko-KR" altLang="en-US" dirty="0"/>
              <a:t>와 </a:t>
            </a:r>
            <a:r>
              <a:rPr lang="en-US" altLang="ko-KR" dirty="0"/>
              <a:t>x</a:t>
            </a:r>
            <a:r>
              <a:rPr lang="ko-KR" altLang="en-US" dirty="0"/>
              <a:t>가 동시에 일어날 확률</a:t>
            </a:r>
            <a:r>
              <a:rPr lang="en-US" altLang="ko-KR" dirty="0"/>
              <a:t>/X</a:t>
            </a:r>
            <a:r>
              <a:rPr lang="ko-KR" altLang="en-US" dirty="0"/>
              <a:t>가 일어날 확률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그러면 </a:t>
            </a:r>
            <a:r>
              <a:rPr lang="en-US" altLang="ko-KR" dirty="0"/>
              <a:t>p(x)</a:t>
            </a:r>
            <a:r>
              <a:rPr lang="ko-KR" altLang="en-US" dirty="0"/>
              <a:t>를 왼쪽과 같이 나타낼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748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 하나의 트릭을 이용해서 중간에 </a:t>
            </a:r>
            <a:r>
              <a:rPr lang="en-US" altLang="ko-KR" dirty="0"/>
              <a:t>q</a:t>
            </a:r>
            <a:r>
              <a:rPr lang="ko-KR" altLang="en-US" dirty="0"/>
              <a:t>파이 </a:t>
            </a:r>
            <a:r>
              <a:rPr lang="en-US" altLang="ko-KR" dirty="0" err="1"/>
              <a:t>z|x</a:t>
            </a:r>
            <a:r>
              <a:rPr lang="ko-KR" altLang="en-US" dirty="0"/>
              <a:t>를 추가해줄 수 있음</a:t>
            </a:r>
            <a:r>
              <a:rPr lang="en-US" altLang="ko-KR" dirty="0"/>
              <a:t>. </a:t>
            </a:r>
            <a:r>
              <a:rPr lang="ko-KR" altLang="en-US" dirty="0"/>
              <a:t>분모 분자에 똑같이 곱해줘서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8216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늘어난 식을 두 개로 분리해낼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로그 </a:t>
            </a:r>
            <a:r>
              <a:rPr lang="ko-KR" altLang="en-US" dirty="0" err="1"/>
              <a:t>텀</a:t>
            </a:r>
            <a:r>
              <a:rPr lang="ko-KR" altLang="en-US" dirty="0"/>
              <a:t> 안에 두 분수가 곱셈으로 이루어져 있으므로 </a:t>
            </a:r>
            <a:r>
              <a:rPr lang="en-US" altLang="ko-KR" dirty="0"/>
              <a:t>+</a:t>
            </a:r>
            <a:r>
              <a:rPr lang="ko-KR" altLang="en-US" dirty="0"/>
              <a:t>로 분리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613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오른쪽 </a:t>
            </a:r>
            <a:r>
              <a:rPr lang="ko-KR" altLang="en-US" dirty="0" err="1"/>
              <a:t>텀이</a:t>
            </a:r>
            <a:r>
              <a:rPr lang="ko-KR" altLang="en-US" dirty="0"/>
              <a:t> 곧 우리가 원했던</a:t>
            </a:r>
            <a:r>
              <a:rPr lang="en-US" altLang="ko-KR" dirty="0"/>
              <a:t>, x</a:t>
            </a:r>
            <a:r>
              <a:rPr lang="ko-KR" altLang="en-US" dirty="0"/>
              <a:t>를 컨디션으로 했을 때 이상적인 </a:t>
            </a:r>
            <a:r>
              <a:rPr lang="en-US" altLang="ko-KR" dirty="0"/>
              <a:t>z </a:t>
            </a:r>
            <a:r>
              <a:rPr lang="ko-KR" altLang="en-US" dirty="0"/>
              <a:t>분포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를 이용해서 </a:t>
            </a:r>
            <a:r>
              <a:rPr lang="en-US" altLang="ko-KR" dirty="0"/>
              <a:t>q</a:t>
            </a:r>
            <a:r>
              <a:rPr lang="ko-KR" altLang="en-US" dirty="0"/>
              <a:t>파이라는 함수를 통과시켰을 때</a:t>
            </a:r>
            <a:r>
              <a:rPr lang="en-US" altLang="ko-KR" dirty="0"/>
              <a:t> </a:t>
            </a:r>
            <a:r>
              <a:rPr lang="ko-KR" altLang="en-US" dirty="0"/>
              <a:t>나의 분포가 </a:t>
            </a:r>
            <a:r>
              <a:rPr lang="en-US" altLang="ko-KR" dirty="0" err="1"/>
              <a:t>KLd</a:t>
            </a:r>
            <a:r>
              <a:rPr lang="ko-KR" altLang="en-US" dirty="0"/>
              <a:t> </a:t>
            </a:r>
            <a:r>
              <a:rPr lang="ko-KR" altLang="en-US" dirty="0" err="1"/>
              <a:t>텀으로</a:t>
            </a:r>
            <a:r>
              <a:rPr lang="ko-KR" altLang="en-US" dirty="0"/>
              <a:t> </a:t>
            </a:r>
            <a:r>
              <a:rPr lang="ko-KR" altLang="en-US" dirty="0" err="1"/>
              <a:t>미니마이즈되는</a:t>
            </a:r>
            <a:r>
              <a:rPr lang="en-US" altLang="ko-KR" dirty="0"/>
              <a:t>, </a:t>
            </a:r>
            <a:r>
              <a:rPr lang="ko-KR" altLang="en-US" dirty="0"/>
              <a:t>그게 우리의 하나의 목표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마이너스를 붙이면 </a:t>
            </a:r>
            <a:r>
              <a:rPr lang="ko-KR" altLang="en-US" dirty="0" err="1"/>
              <a:t>스위치되면서</a:t>
            </a:r>
            <a:r>
              <a:rPr lang="ko-KR" altLang="en-US" dirty="0"/>
              <a:t> 정확하게 </a:t>
            </a:r>
            <a:r>
              <a:rPr lang="en-US" altLang="ko-KR" dirty="0" err="1"/>
              <a:t>KLd</a:t>
            </a:r>
            <a:r>
              <a:rPr lang="ko-KR" altLang="en-US" dirty="0"/>
              <a:t>에 일치함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우리의 목표는 이 </a:t>
            </a:r>
            <a:r>
              <a:rPr lang="ko-KR" altLang="en-US" dirty="0" err="1"/>
              <a:t>텀을</a:t>
            </a:r>
            <a:r>
              <a:rPr lang="ko-KR" altLang="en-US" dirty="0"/>
              <a:t> </a:t>
            </a:r>
            <a:r>
              <a:rPr lang="en-US" altLang="ko-KR" dirty="0" err="1"/>
              <a:t>minimiz</a:t>
            </a:r>
            <a:r>
              <a:rPr lang="ko-KR" altLang="en-US" dirty="0"/>
              <a:t>하는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문제는 </a:t>
            </a:r>
            <a:r>
              <a:rPr lang="en-US" altLang="ko-KR" dirty="0"/>
              <a:t>P(</a:t>
            </a:r>
            <a:r>
              <a:rPr lang="en-US" altLang="ko-KR" dirty="0" err="1"/>
              <a:t>z|x</a:t>
            </a:r>
            <a:r>
              <a:rPr lang="en-US" altLang="ko-KR" dirty="0"/>
              <a:t>)</a:t>
            </a:r>
            <a:r>
              <a:rPr lang="ko-KR" altLang="en-US" dirty="0"/>
              <a:t>를 모름</a:t>
            </a:r>
            <a:r>
              <a:rPr lang="en-US" altLang="ko-KR" dirty="0"/>
              <a:t>. X</a:t>
            </a:r>
            <a:r>
              <a:rPr lang="ko-KR" altLang="en-US" dirty="0"/>
              <a:t>라는 데이터에 대해서 이상적인 </a:t>
            </a:r>
            <a:r>
              <a:rPr lang="en-US" altLang="ko-KR" dirty="0"/>
              <a:t>z</a:t>
            </a:r>
            <a:r>
              <a:rPr lang="ko-KR" altLang="en-US" dirty="0"/>
              <a:t>의 분포는 아무도 모름</a:t>
            </a:r>
            <a:r>
              <a:rPr lang="en-US" altLang="ko-KR" dirty="0"/>
              <a:t>. </a:t>
            </a:r>
            <a:r>
              <a:rPr lang="ko-KR" altLang="en-US" dirty="0"/>
              <a:t>따라서 우리는 이 식을 계산할 수가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트릭을 쓰자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식이 출발한 것은 단순한 확률 분포에서 출발</a:t>
            </a:r>
            <a:r>
              <a:rPr lang="en-US" altLang="ko-KR" dirty="0"/>
              <a:t>. P(x)</a:t>
            </a:r>
            <a:r>
              <a:rPr lang="ko-KR" altLang="en-US" dirty="0"/>
              <a:t>라는</a:t>
            </a:r>
            <a:r>
              <a:rPr lang="en-US" altLang="ko-KR" dirty="0"/>
              <a:t>. P(x)</a:t>
            </a:r>
            <a:r>
              <a:rPr lang="ko-KR" altLang="en-US" dirty="0"/>
              <a:t>는 움직이지 않음</a:t>
            </a:r>
            <a:r>
              <a:rPr lang="en-US" altLang="ko-KR" dirty="0"/>
              <a:t>. -&gt; </a:t>
            </a:r>
            <a:r>
              <a:rPr lang="ko-KR" altLang="en-US" dirty="0"/>
              <a:t>곧 상수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ko-KR" altLang="en-US" dirty="0" err="1"/>
              <a:t>텀을</a:t>
            </a:r>
            <a:r>
              <a:rPr lang="ko-KR" altLang="en-US" dirty="0"/>
              <a:t> </a:t>
            </a:r>
            <a:r>
              <a:rPr lang="ko-KR" altLang="en-US" dirty="0" err="1"/>
              <a:t>미니마이즈하기</a:t>
            </a:r>
            <a:r>
              <a:rPr lang="ko-KR" altLang="en-US" dirty="0"/>
              <a:t> 위해서는</a:t>
            </a:r>
            <a:r>
              <a:rPr lang="en-US" altLang="ko-KR" dirty="0"/>
              <a:t>, </a:t>
            </a:r>
            <a:r>
              <a:rPr lang="ko-KR" altLang="en-US" dirty="0"/>
              <a:t>왼쪽 </a:t>
            </a:r>
            <a:r>
              <a:rPr lang="ko-KR" altLang="en-US" dirty="0" err="1"/>
              <a:t>텀을</a:t>
            </a:r>
            <a:r>
              <a:rPr lang="ko-KR" altLang="en-US" dirty="0"/>
              <a:t> </a:t>
            </a:r>
            <a:r>
              <a:rPr lang="ko-KR" altLang="en-US" dirty="0" err="1"/>
              <a:t>맥시마이즈</a:t>
            </a:r>
            <a:r>
              <a:rPr lang="ko-KR" altLang="en-US" dirty="0"/>
              <a:t> 시키면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 개의 합은 항상 똑같으니까 왼쪽이 커지면 오른쪽은 자동으로 최소화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634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우리는 네트워크를 왼쪽을 </a:t>
            </a:r>
            <a:r>
              <a:rPr lang="ko-KR" altLang="en-US" dirty="0" err="1"/>
              <a:t>맥시마이즈</a:t>
            </a:r>
            <a:r>
              <a:rPr lang="ko-KR" altLang="en-US" dirty="0"/>
              <a:t> 시키는 것으로 구조를 만들 것임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논문에서 </a:t>
            </a:r>
            <a:r>
              <a:rPr lang="en-US" altLang="ko-KR" dirty="0"/>
              <a:t>ELBO </a:t>
            </a:r>
            <a:r>
              <a:rPr lang="ko-KR" altLang="en-US" dirty="0" err="1"/>
              <a:t>텀이라고</a:t>
            </a:r>
            <a:r>
              <a:rPr lang="ko-KR" altLang="en-US" dirty="0"/>
              <a:t> 함</a:t>
            </a:r>
            <a:r>
              <a:rPr lang="en-US" altLang="ko-KR" dirty="0"/>
              <a:t>. </a:t>
            </a:r>
            <a:r>
              <a:rPr lang="ko-KR" altLang="en-US" dirty="0"/>
              <a:t>우리가 실제로 원하는 </a:t>
            </a:r>
            <a:r>
              <a:rPr lang="ko-KR" altLang="en-US" dirty="0" err="1"/>
              <a:t>텀을</a:t>
            </a:r>
            <a:r>
              <a:rPr lang="ko-KR" altLang="en-US" dirty="0"/>
              <a:t> 건드릴 수 없기 때문에 그것을 대변할 수 있는</a:t>
            </a:r>
            <a:r>
              <a:rPr lang="en-US" altLang="ko-KR" dirty="0"/>
              <a:t>, </a:t>
            </a:r>
            <a:r>
              <a:rPr lang="ko-KR" altLang="en-US" dirty="0"/>
              <a:t>상대적인 </a:t>
            </a:r>
            <a:r>
              <a:rPr lang="ko-KR" altLang="en-US" dirty="0" err="1"/>
              <a:t>텀을</a:t>
            </a:r>
            <a:r>
              <a:rPr lang="ko-KR" altLang="en-US" dirty="0"/>
              <a:t> 건드릴 거고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이 </a:t>
            </a:r>
            <a:r>
              <a:rPr lang="ko-KR" altLang="en-US" dirty="0" err="1"/>
              <a:t>텀을</a:t>
            </a:r>
            <a:r>
              <a:rPr lang="ko-KR" altLang="en-US" dirty="0"/>
              <a:t> 최대화하는 것을 우리가 찾고 있기 때문에 그 </a:t>
            </a:r>
            <a:r>
              <a:rPr lang="en-US" altLang="ko-KR" dirty="0"/>
              <a:t>low boundary</a:t>
            </a:r>
            <a:r>
              <a:rPr lang="ko-KR" altLang="en-US" dirty="0"/>
              <a:t>를 최대화 시킴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우리의 목표는 </a:t>
            </a:r>
            <a:r>
              <a:rPr lang="ko-KR" altLang="en-US" dirty="0" err="1"/>
              <a:t>엘보를</a:t>
            </a:r>
            <a:r>
              <a:rPr lang="ko-KR" altLang="en-US" dirty="0"/>
              <a:t> 최대화하는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6391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</a:t>
            </a:r>
            <a:r>
              <a:rPr lang="ko-KR" altLang="en-US" dirty="0" err="1"/>
              <a:t>엘보를</a:t>
            </a:r>
            <a:r>
              <a:rPr lang="ko-KR" altLang="en-US" dirty="0"/>
              <a:t> 그대로 가져와서</a:t>
            </a:r>
            <a:r>
              <a:rPr lang="en-US" altLang="ko-KR" dirty="0"/>
              <a:t>, </a:t>
            </a:r>
            <a:r>
              <a:rPr lang="ko-KR" altLang="en-US" dirty="0"/>
              <a:t>트릭을 써보자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6117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베이즈</a:t>
            </a:r>
            <a:r>
              <a:rPr lang="ko-KR" altLang="en-US" dirty="0"/>
              <a:t> 룰로 </a:t>
            </a:r>
            <a:r>
              <a:rPr lang="en-US" altLang="ko-KR" dirty="0"/>
              <a:t>P(z, x)</a:t>
            </a:r>
            <a:r>
              <a:rPr lang="ko-KR" altLang="en-US" dirty="0"/>
              <a:t>를 변형하자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9407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 안에 분수 곱셈을 </a:t>
            </a:r>
            <a:r>
              <a:rPr lang="en-US" altLang="ko-KR" dirty="0"/>
              <a:t>+</a:t>
            </a:r>
            <a:r>
              <a:rPr lang="ko-KR" altLang="en-US" dirty="0"/>
              <a:t>로 분해 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0085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 </a:t>
            </a:r>
            <a:r>
              <a:rPr lang="ko-KR" altLang="en-US" dirty="0" err="1"/>
              <a:t>텀을</a:t>
            </a:r>
            <a:r>
              <a:rPr lang="ko-KR" altLang="en-US" dirty="0"/>
              <a:t> 아래처럼 변형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MLE </a:t>
            </a:r>
            <a:r>
              <a:rPr lang="ko-KR" altLang="en-US" dirty="0"/>
              <a:t>얘기할 때</a:t>
            </a:r>
            <a:r>
              <a:rPr lang="en-US" altLang="ko-KR" dirty="0"/>
              <a:t>, z</a:t>
            </a:r>
            <a:r>
              <a:rPr lang="ko-KR" altLang="en-US" dirty="0"/>
              <a:t>라는 것이 실제 네트워크에서는 </a:t>
            </a:r>
            <a:r>
              <a:rPr lang="ko-KR" altLang="en-US" dirty="0" err="1"/>
              <a:t>디스크리트한</a:t>
            </a:r>
            <a:r>
              <a:rPr lang="ko-KR" altLang="en-US" dirty="0"/>
              <a:t> 공간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그러면 실제로 식은 적분으로 나왔으나</a:t>
            </a:r>
            <a:r>
              <a:rPr lang="en-US" altLang="ko-KR" dirty="0"/>
              <a:t>, </a:t>
            </a:r>
            <a:r>
              <a:rPr lang="ko-KR" altLang="en-US" dirty="0"/>
              <a:t>우리가 실제로 계산할 때는 </a:t>
            </a:r>
            <a:r>
              <a:rPr lang="ko-KR" altLang="en-US" dirty="0" err="1"/>
              <a:t>디스크리트한</a:t>
            </a:r>
            <a:r>
              <a:rPr lang="ko-KR" altLang="en-US" dirty="0"/>
              <a:t> 경우의 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그렇다면 적분을 </a:t>
            </a:r>
            <a:r>
              <a:rPr lang="ko-KR" altLang="en-US" dirty="0" err="1"/>
              <a:t>기댓값</a:t>
            </a:r>
            <a:r>
              <a:rPr lang="ko-KR" altLang="en-US" dirty="0"/>
              <a:t> 개념으로 고칠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우리가 모든 </a:t>
            </a:r>
            <a:r>
              <a:rPr lang="en-US" altLang="ko-KR" dirty="0"/>
              <a:t>z</a:t>
            </a:r>
            <a:r>
              <a:rPr lang="ko-KR" altLang="en-US" dirty="0"/>
              <a:t>에 대해 할 건데</a:t>
            </a:r>
            <a:r>
              <a:rPr lang="en-US" altLang="ko-KR" dirty="0"/>
              <a:t>, q</a:t>
            </a:r>
            <a:r>
              <a:rPr lang="ko-KR" altLang="en-US" dirty="0"/>
              <a:t>파이가 </a:t>
            </a:r>
            <a:r>
              <a:rPr lang="en-US" altLang="ko-KR" dirty="0"/>
              <a:t>z</a:t>
            </a:r>
            <a:r>
              <a:rPr lang="ko-KR" altLang="en-US" dirty="0"/>
              <a:t>를 대변하고 있고</a:t>
            </a:r>
            <a:r>
              <a:rPr lang="en-US" altLang="ko-KR" dirty="0"/>
              <a:t>, </a:t>
            </a:r>
            <a:r>
              <a:rPr lang="ko-KR" altLang="en-US" dirty="0"/>
              <a:t>그 로그 </a:t>
            </a:r>
            <a:r>
              <a:rPr lang="ko-KR" altLang="en-US" dirty="0" err="1"/>
              <a:t>텀을</a:t>
            </a:r>
            <a:r>
              <a:rPr lang="ko-KR" altLang="en-US" dirty="0"/>
              <a:t> 넣어서 </a:t>
            </a:r>
            <a:r>
              <a:rPr lang="en-US" altLang="ko-KR" dirty="0"/>
              <a:t>q</a:t>
            </a:r>
            <a:r>
              <a:rPr lang="ko-KR" altLang="en-US" dirty="0"/>
              <a:t>파이에 대한 </a:t>
            </a:r>
            <a:r>
              <a:rPr lang="ko-KR" altLang="en-US" dirty="0" err="1"/>
              <a:t>기댓값을</a:t>
            </a:r>
            <a:r>
              <a:rPr lang="ko-KR" altLang="en-US" dirty="0"/>
              <a:t> 구하는 것</a:t>
            </a:r>
            <a:r>
              <a:rPr lang="en-US" altLang="ko-KR" dirty="0"/>
              <a:t>. </a:t>
            </a:r>
            <a:r>
              <a:rPr lang="ko-KR" altLang="en-US" dirty="0"/>
              <a:t>왜냐하면 </a:t>
            </a:r>
            <a:r>
              <a:rPr lang="en-US" altLang="ko-KR" dirty="0"/>
              <a:t>q</a:t>
            </a:r>
            <a:r>
              <a:rPr lang="ko-KR" altLang="en-US" dirty="0"/>
              <a:t>파이가 우리가 가지고 있는 확률이니까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기댓값을</a:t>
            </a:r>
            <a:r>
              <a:rPr lang="ko-KR" altLang="en-US" dirty="0"/>
              <a:t> 곱할 때 확률 곱하기 앞에 나오는 숫자</a:t>
            </a:r>
            <a:r>
              <a:rPr lang="en-US" altLang="ko-KR" dirty="0"/>
              <a:t>, </a:t>
            </a:r>
            <a:r>
              <a:rPr lang="ko-KR" altLang="en-US" dirty="0"/>
              <a:t>그 숫자가 로그 </a:t>
            </a:r>
            <a:r>
              <a:rPr lang="ko-KR" altLang="en-US" dirty="0" err="1"/>
              <a:t>텀에</a:t>
            </a:r>
            <a:r>
              <a:rPr lang="ko-KR" altLang="en-US" dirty="0"/>
              <a:t> 해당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</a:t>
            </a:r>
            <a:r>
              <a:rPr lang="ko-KR" altLang="en-US" dirty="0" err="1"/>
              <a:t>로그텀이</a:t>
            </a:r>
            <a:r>
              <a:rPr lang="ko-KR" altLang="en-US" dirty="0"/>
              <a:t> 그대로 오고 이를 </a:t>
            </a:r>
            <a:r>
              <a:rPr lang="ko-KR" altLang="en-US" dirty="0" err="1"/>
              <a:t>기댓값</a:t>
            </a:r>
            <a:r>
              <a:rPr lang="ko-KR" altLang="en-US" dirty="0"/>
              <a:t> 개념으로 쓸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단순히 연속 개념에서 이산 개념으로 변형시킨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P(x)</a:t>
            </a:r>
            <a:r>
              <a:rPr lang="ko-KR" altLang="en-US" dirty="0"/>
              <a:t>가 </a:t>
            </a:r>
            <a:r>
              <a:rPr lang="en-US" altLang="ko-KR" dirty="0"/>
              <a:t>z</a:t>
            </a:r>
            <a:r>
              <a:rPr lang="ko-KR" altLang="en-US" dirty="0"/>
              <a:t>를 기반으로  </a:t>
            </a:r>
            <a:r>
              <a:rPr lang="en-US" altLang="ko-KR" dirty="0"/>
              <a:t>x</a:t>
            </a:r>
            <a:r>
              <a:rPr lang="ko-KR" altLang="en-US" dirty="0"/>
              <a:t>를 만들어낸 확률 분포</a:t>
            </a:r>
            <a:r>
              <a:rPr lang="en-US" altLang="ko-KR" dirty="0"/>
              <a:t>. </a:t>
            </a:r>
            <a:r>
              <a:rPr lang="ko-KR" altLang="en-US" dirty="0"/>
              <a:t>그것이</a:t>
            </a:r>
            <a:r>
              <a:rPr lang="en-US" altLang="ko-KR" dirty="0"/>
              <a:t> </a:t>
            </a:r>
            <a:r>
              <a:rPr lang="ko-KR" altLang="en-US" dirty="0"/>
              <a:t>우리가 </a:t>
            </a:r>
            <a:r>
              <a:rPr lang="en-US" altLang="ko-KR" dirty="0"/>
              <a:t>z</a:t>
            </a:r>
            <a:r>
              <a:rPr lang="ko-KR" altLang="en-US" dirty="0"/>
              <a:t>를 기반으로 </a:t>
            </a:r>
            <a:r>
              <a:rPr lang="en-US" altLang="ko-KR" dirty="0"/>
              <a:t>G</a:t>
            </a:r>
            <a:r>
              <a:rPr lang="ko-KR" altLang="en-US" dirty="0"/>
              <a:t>세타라는 네트워크를 통과 시켜서 만든 </a:t>
            </a:r>
            <a:r>
              <a:rPr lang="en-US" altLang="ko-KR" dirty="0"/>
              <a:t>x. </a:t>
            </a:r>
            <a:r>
              <a:rPr lang="ko-KR" altLang="en-US" dirty="0"/>
              <a:t>그 분포에 로그를 씌웠고</a:t>
            </a:r>
            <a:r>
              <a:rPr lang="en-US" altLang="ko-KR" dirty="0"/>
              <a:t>, </a:t>
            </a:r>
            <a:r>
              <a:rPr lang="ko-KR" altLang="en-US" dirty="0"/>
              <a:t>그 로그에 대한 </a:t>
            </a:r>
            <a:r>
              <a:rPr lang="en-US" altLang="ko-KR" dirty="0"/>
              <a:t>MLE</a:t>
            </a:r>
            <a:r>
              <a:rPr lang="ko-KR" altLang="en-US" dirty="0"/>
              <a:t>값을 최대화하는 것이 첫 번째 목표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그것이 그대로 나온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 번째 식에서는 </a:t>
            </a:r>
            <a:r>
              <a:rPr lang="en-US" altLang="ko-KR" dirty="0"/>
              <a:t>KLD</a:t>
            </a:r>
            <a:r>
              <a:rPr lang="ko-KR" altLang="en-US" dirty="0"/>
              <a:t>를 빼내고</a:t>
            </a:r>
            <a:r>
              <a:rPr lang="en-US" altLang="ko-KR" dirty="0"/>
              <a:t>, ELBO</a:t>
            </a:r>
            <a:r>
              <a:rPr lang="ko-KR" altLang="en-US" dirty="0"/>
              <a:t>에서는 </a:t>
            </a:r>
            <a:r>
              <a:rPr lang="en-US" altLang="ko-KR" dirty="0"/>
              <a:t>MLE</a:t>
            </a:r>
            <a:r>
              <a:rPr lang="ko-KR" altLang="en-US" dirty="0" err="1"/>
              <a:t>텀이</a:t>
            </a:r>
            <a:r>
              <a:rPr lang="ko-KR" altLang="en-US" dirty="0"/>
              <a:t> 나옴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우리는 </a:t>
            </a:r>
            <a:r>
              <a:rPr lang="en-US" altLang="ko-KR" dirty="0"/>
              <a:t>MLE</a:t>
            </a:r>
            <a:r>
              <a:rPr lang="ko-KR" altLang="en-US" dirty="0"/>
              <a:t>값을 최대화하고 싶었음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우리는 네트워크를 </a:t>
            </a:r>
            <a:r>
              <a:rPr lang="en-US" altLang="ko-KR" dirty="0"/>
              <a:t>MLE</a:t>
            </a:r>
            <a:r>
              <a:rPr lang="ko-KR" altLang="en-US" dirty="0"/>
              <a:t>값을 최대화하는 방향으로 설계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9635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(Q</a:t>
            </a:r>
            <a:r>
              <a:rPr lang="ko-KR" altLang="en-US" dirty="0"/>
              <a:t>파이 </a:t>
            </a:r>
            <a:r>
              <a:rPr lang="en-US" altLang="ko-KR" dirty="0" err="1"/>
              <a:t>z|x</a:t>
            </a:r>
            <a:r>
              <a:rPr lang="en-US" altLang="ko-KR" dirty="0"/>
              <a:t>)</a:t>
            </a:r>
            <a:r>
              <a:rPr lang="ko-KR" altLang="en-US" dirty="0"/>
              <a:t>는 우리가 </a:t>
            </a:r>
            <a:r>
              <a:rPr lang="en-US" altLang="ko-KR" dirty="0"/>
              <a:t>x(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를 기반으로 이상적인 </a:t>
            </a:r>
            <a:r>
              <a:rPr lang="en-US" altLang="ko-KR" dirty="0"/>
              <a:t>z</a:t>
            </a:r>
            <a:r>
              <a:rPr lang="ko-KR" altLang="en-US" dirty="0"/>
              <a:t>를 만들어낸 분포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비교 대상이 되는 분포는 </a:t>
            </a:r>
            <a:r>
              <a:rPr lang="en-US" altLang="ko-KR" dirty="0"/>
              <a:t>P(z). </a:t>
            </a:r>
            <a:r>
              <a:rPr lang="ko-KR" altLang="en-US" dirty="0"/>
              <a:t>아까 우리가 본 것은 </a:t>
            </a:r>
            <a:r>
              <a:rPr lang="en-US" altLang="ko-KR" dirty="0"/>
              <a:t>(</a:t>
            </a:r>
            <a:r>
              <a:rPr lang="en-US" altLang="ko-KR" dirty="0" err="1"/>
              <a:t>z|x</a:t>
            </a:r>
            <a:r>
              <a:rPr lang="en-US" altLang="ko-KR" dirty="0"/>
              <a:t>)</a:t>
            </a:r>
            <a:r>
              <a:rPr lang="ko-KR" altLang="en-US" dirty="0"/>
              <a:t>였음</a:t>
            </a:r>
            <a:r>
              <a:rPr lang="en-US" altLang="ko-KR" dirty="0"/>
              <a:t>. Z</a:t>
            </a:r>
            <a:r>
              <a:rPr lang="ko-KR" altLang="en-US" dirty="0"/>
              <a:t>라는 이상적인 분포가 </a:t>
            </a:r>
            <a:r>
              <a:rPr lang="en-US" altLang="ko-KR" dirty="0"/>
              <a:t>x</a:t>
            </a:r>
            <a:r>
              <a:rPr lang="ko-KR" altLang="en-US" dirty="0"/>
              <a:t>에 따라 다름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어떤 데이터를 </a:t>
            </a:r>
            <a:r>
              <a:rPr lang="ko-KR" altLang="en-US" dirty="0" err="1"/>
              <a:t>쓰느냐에</a:t>
            </a:r>
            <a:r>
              <a:rPr lang="ko-KR" altLang="en-US" dirty="0"/>
              <a:t> 따라 이상적인 </a:t>
            </a:r>
            <a:r>
              <a:rPr lang="en-US" altLang="ko-KR" dirty="0"/>
              <a:t>z </a:t>
            </a:r>
            <a:r>
              <a:rPr lang="ko-KR" altLang="en-US" dirty="0"/>
              <a:t>분포가 다르기 때문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우리가 궁극적으로 찾아야 하는 이상적인 분포는 </a:t>
            </a:r>
            <a:r>
              <a:rPr lang="en-US" altLang="ko-KR" dirty="0" err="1"/>
              <a:t>z|x</a:t>
            </a:r>
            <a:r>
              <a:rPr lang="ko-KR" altLang="en-US" dirty="0"/>
              <a:t>임</a:t>
            </a:r>
            <a:r>
              <a:rPr lang="en-US" altLang="ko-KR" dirty="0"/>
              <a:t>. X</a:t>
            </a:r>
            <a:r>
              <a:rPr lang="ko-KR" altLang="en-US" dirty="0"/>
              <a:t>를 기반으로 한 </a:t>
            </a:r>
            <a:r>
              <a:rPr lang="en-US" altLang="ko-KR" dirty="0"/>
              <a:t>z</a:t>
            </a:r>
            <a:r>
              <a:rPr lang="ko-KR" altLang="en-US" dirty="0"/>
              <a:t>분포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그러나 이 식에서는 그냥 </a:t>
            </a:r>
            <a:r>
              <a:rPr lang="en-US" altLang="ko-KR" dirty="0"/>
              <a:t>z</a:t>
            </a:r>
            <a:r>
              <a:rPr lang="ko-KR" altLang="en-US" dirty="0"/>
              <a:t>가 나옴</a:t>
            </a:r>
            <a:r>
              <a:rPr lang="en-US" altLang="ko-KR" dirty="0"/>
              <a:t>. </a:t>
            </a:r>
            <a:r>
              <a:rPr lang="ko-KR" altLang="en-US" dirty="0"/>
              <a:t>그 이유는 우리가 처음 봤던 </a:t>
            </a:r>
            <a:r>
              <a:rPr lang="en-US" altLang="ko-KR" dirty="0" err="1"/>
              <a:t>KLd</a:t>
            </a:r>
            <a:r>
              <a:rPr lang="en-US" altLang="ko-KR" dirty="0"/>
              <a:t>,</a:t>
            </a:r>
            <a:r>
              <a:rPr lang="ko-KR" altLang="en-US" dirty="0"/>
              <a:t> 임의의 분포를 집어넣기 때문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우리가 이상적인 분포를 모르기 때문에</a:t>
            </a:r>
            <a:r>
              <a:rPr lang="en-US" altLang="ko-KR" dirty="0"/>
              <a:t>, </a:t>
            </a:r>
            <a:r>
              <a:rPr lang="ko-KR" altLang="en-US" dirty="0" err="1"/>
              <a:t>가우시안</a:t>
            </a:r>
            <a:r>
              <a:rPr lang="en-US" altLang="ko-KR" dirty="0"/>
              <a:t>, </a:t>
            </a:r>
            <a:r>
              <a:rPr lang="ko-KR" altLang="en-US" dirty="0" err="1"/>
              <a:t>포아송</a:t>
            </a:r>
            <a:r>
              <a:rPr lang="en-US" altLang="ko-KR" dirty="0"/>
              <a:t>, </a:t>
            </a:r>
            <a:r>
              <a:rPr lang="ko-KR" altLang="en-US" dirty="0"/>
              <a:t>또는 </a:t>
            </a:r>
            <a:r>
              <a:rPr lang="en-US" altLang="ko-KR" dirty="0" err="1"/>
              <a:t>etc</a:t>
            </a:r>
            <a:r>
              <a:rPr lang="ko-KR" altLang="en-US" dirty="0"/>
              <a:t>등등의 분포를 따를 것이다</a:t>
            </a:r>
            <a:r>
              <a:rPr lang="en-US" altLang="ko-KR" dirty="0"/>
              <a:t>, </a:t>
            </a:r>
            <a:r>
              <a:rPr lang="ko-KR" altLang="en-US" dirty="0"/>
              <a:t>라고 가정을 하고 시작함</a:t>
            </a:r>
            <a:r>
              <a:rPr lang="en-US" altLang="ko-KR" dirty="0"/>
              <a:t>. VAE</a:t>
            </a:r>
            <a:r>
              <a:rPr lang="ko-KR" altLang="en-US" dirty="0"/>
              <a:t>네트워크는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뭔지는</a:t>
            </a:r>
            <a:r>
              <a:rPr lang="ko-KR" altLang="en-US" dirty="0"/>
              <a:t> 모르지만 무언가 분포가 필요함</a:t>
            </a:r>
            <a:r>
              <a:rPr lang="en-US" altLang="ko-KR" dirty="0"/>
              <a:t>-&gt;</a:t>
            </a:r>
            <a:r>
              <a:rPr lang="ko-KR" altLang="en-US" dirty="0" err="1"/>
              <a:t>가우시안</a:t>
            </a:r>
            <a:r>
              <a:rPr lang="ko-KR" altLang="en-US" dirty="0"/>
              <a:t> 분포를 따를 것이다 라고 가정하고 식을 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왜냐면 우리는 </a:t>
            </a:r>
            <a:r>
              <a:rPr lang="en-US" altLang="ko-KR" dirty="0"/>
              <a:t>p(z)</a:t>
            </a:r>
            <a:r>
              <a:rPr lang="ko-KR" altLang="en-US" dirty="0"/>
              <a:t>라는 분포가 필요하니까</a:t>
            </a:r>
            <a:r>
              <a:rPr lang="en-US" altLang="ko-KR" dirty="0"/>
              <a:t>. </a:t>
            </a:r>
            <a:r>
              <a:rPr lang="en-US" altLang="ko-KR" dirty="0" err="1"/>
              <a:t>z|x</a:t>
            </a:r>
            <a:r>
              <a:rPr lang="ko-KR" altLang="en-US" dirty="0"/>
              <a:t>는 모르지만 </a:t>
            </a:r>
            <a:r>
              <a:rPr lang="en-US" altLang="ko-KR" dirty="0"/>
              <a:t>P(z)</a:t>
            </a:r>
            <a:r>
              <a:rPr lang="ko-KR" altLang="en-US" dirty="0"/>
              <a:t>는 우리가 설정해줄 수 있기 때문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정리하면</a:t>
            </a:r>
            <a:r>
              <a:rPr lang="en-US" altLang="ko-KR" dirty="0"/>
              <a:t>, Z</a:t>
            </a:r>
            <a:r>
              <a:rPr lang="ko-KR" altLang="en-US" dirty="0"/>
              <a:t>는 우리가 만들어낸 </a:t>
            </a:r>
            <a:r>
              <a:rPr lang="en-US" altLang="ko-KR" dirty="0"/>
              <a:t>z, </a:t>
            </a:r>
            <a:r>
              <a:rPr lang="ko-KR" altLang="en-US" dirty="0"/>
              <a:t>그 </a:t>
            </a:r>
            <a:r>
              <a:rPr lang="en-US" altLang="ko-KR" dirty="0"/>
              <a:t>z</a:t>
            </a:r>
            <a:r>
              <a:rPr lang="ko-KR" altLang="en-US" dirty="0"/>
              <a:t>를 기반으로 만들어낸 출력물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/>
              <a:t>z</a:t>
            </a:r>
            <a:r>
              <a:rPr lang="ko-KR" altLang="en-US" dirty="0"/>
              <a:t>는 우리가 가정한 것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우리의 목표는 </a:t>
            </a:r>
            <a:r>
              <a:rPr lang="en-US" altLang="ko-KR" dirty="0"/>
              <a:t>x</a:t>
            </a:r>
            <a:r>
              <a:rPr lang="ko-KR" altLang="en-US" dirty="0"/>
              <a:t>를 기반으로 우리가 만들어낸 </a:t>
            </a:r>
            <a:r>
              <a:rPr lang="en-US" altLang="ko-KR" dirty="0"/>
              <a:t>z</a:t>
            </a:r>
            <a:r>
              <a:rPr lang="ko-KR" altLang="en-US" dirty="0"/>
              <a:t>와 원래 </a:t>
            </a:r>
            <a:r>
              <a:rPr lang="en-US" altLang="ko-KR" dirty="0"/>
              <a:t>z</a:t>
            </a:r>
            <a:r>
              <a:rPr lang="ko-KR" altLang="en-US" dirty="0"/>
              <a:t>가 같아지도록 학습을 하는 것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 타겟은 우리가 임의로 가정</a:t>
            </a:r>
            <a:r>
              <a:rPr lang="en-US" altLang="ko-KR" dirty="0"/>
              <a:t>. </a:t>
            </a:r>
            <a:r>
              <a:rPr lang="ko-KR" altLang="en-US" dirty="0"/>
              <a:t>어떤 분포를 따를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가정한 </a:t>
            </a:r>
            <a:r>
              <a:rPr lang="en-US" altLang="ko-KR" dirty="0"/>
              <a:t>z</a:t>
            </a:r>
            <a:r>
              <a:rPr lang="ko-KR" altLang="en-US" dirty="0"/>
              <a:t>분포와 우리가 만들어낸 분포가 같아지도록 하고 싶으니까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뒤는 </a:t>
            </a:r>
            <a:r>
              <a:rPr lang="ko-KR" altLang="en-US" dirty="0" err="1"/>
              <a:t>미니마이즈</a:t>
            </a:r>
            <a:r>
              <a:rPr lang="en-US" altLang="ko-KR" dirty="0"/>
              <a:t>, </a:t>
            </a:r>
            <a:r>
              <a:rPr lang="ko-KR" altLang="en-US" dirty="0"/>
              <a:t>앞은 </a:t>
            </a:r>
            <a:r>
              <a:rPr lang="ko-KR" altLang="en-US" dirty="0" err="1"/>
              <a:t>맥시마이즈</a:t>
            </a:r>
            <a:r>
              <a:rPr lang="en-US" altLang="ko-KR" dirty="0"/>
              <a:t>. </a:t>
            </a:r>
            <a:r>
              <a:rPr lang="ko-KR" altLang="en-US" dirty="0"/>
              <a:t>그러면 자연스럽게 </a:t>
            </a:r>
            <a:r>
              <a:rPr lang="en-US" altLang="ko-KR" dirty="0"/>
              <a:t>ELBO</a:t>
            </a:r>
            <a:r>
              <a:rPr lang="ko-KR" altLang="en-US" dirty="0" err="1"/>
              <a:t>텀이</a:t>
            </a:r>
            <a:r>
              <a:rPr lang="ko-KR" altLang="en-US" dirty="0"/>
              <a:t> </a:t>
            </a:r>
            <a:r>
              <a:rPr lang="ko-KR" altLang="en-US" dirty="0" err="1"/>
              <a:t>맥시마이즈</a:t>
            </a:r>
            <a:r>
              <a:rPr lang="ko-KR" altLang="en-US" dirty="0"/>
              <a:t> 됨</a:t>
            </a:r>
            <a:r>
              <a:rPr lang="en-US" altLang="ko-KR" dirty="0"/>
              <a:t>. -&gt; </a:t>
            </a:r>
            <a:r>
              <a:rPr lang="ko-KR" altLang="en-US" dirty="0"/>
              <a:t>앞의 </a:t>
            </a:r>
            <a:r>
              <a:rPr lang="en-US" altLang="ko-KR" dirty="0" err="1"/>
              <a:t>KLd</a:t>
            </a:r>
            <a:r>
              <a:rPr lang="ko-KR" altLang="en-US" dirty="0" err="1"/>
              <a:t>텀이</a:t>
            </a:r>
            <a:r>
              <a:rPr lang="ko-KR" altLang="en-US" dirty="0"/>
              <a:t> </a:t>
            </a:r>
            <a:r>
              <a:rPr lang="ko-KR" altLang="en-US" dirty="0" err="1"/>
              <a:t>미니마이즈</a:t>
            </a:r>
            <a:r>
              <a:rPr lang="ko-KR" altLang="en-US" dirty="0"/>
              <a:t> 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074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VAE</a:t>
            </a:r>
            <a:r>
              <a:rPr lang="ko-KR" altLang="en-US" dirty="0"/>
              <a:t>는 생성 모델 중의 한 가지</a:t>
            </a:r>
            <a:r>
              <a:rPr lang="en-US" altLang="ko-KR" dirty="0"/>
              <a:t>. </a:t>
            </a:r>
            <a:r>
              <a:rPr lang="ko-KR" altLang="en-US" dirty="0"/>
              <a:t>무언가를 만들어내고자 하는 모델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파란색 </a:t>
            </a:r>
            <a:r>
              <a:rPr lang="en-US" altLang="ko-KR" dirty="0"/>
              <a:t>x </a:t>
            </a:r>
            <a:r>
              <a:rPr lang="ko-KR" altLang="en-US" dirty="0"/>
              <a:t>인풋이 들어가서 </a:t>
            </a:r>
            <a:r>
              <a:rPr lang="en-US" altLang="ko-KR" dirty="0"/>
              <a:t>q</a:t>
            </a:r>
            <a:r>
              <a:rPr lang="ko-KR" altLang="en-US" dirty="0"/>
              <a:t>파이 </a:t>
            </a:r>
            <a:r>
              <a:rPr lang="en-US" altLang="ko-KR" dirty="0"/>
              <a:t>z</a:t>
            </a:r>
            <a:r>
              <a:rPr lang="ko-KR" altLang="en-US" dirty="0"/>
              <a:t>바</a:t>
            </a:r>
            <a:r>
              <a:rPr lang="en-US" altLang="ko-KR" dirty="0"/>
              <a:t>x </a:t>
            </a:r>
            <a:r>
              <a:rPr lang="ko-KR" altLang="en-US" dirty="0"/>
              <a:t>함수를 통과하고 </a:t>
            </a:r>
            <a:r>
              <a:rPr lang="en-US" altLang="ko-KR" dirty="0"/>
              <a:t>z</a:t>
            </a:r>
            <a:r>
              <a:rPr lang="ko-KR" altLang="en-US" dirty="0"/>
              <a:t>라는 공간에 도착해서 </a:t>
            </a:r>
            <a:r>
              <a:rPr lang="en-US" altLang="ko-KR" dirty="0"/>
              <a:t>z</a:t>
            </a:r>
            <a:r>
              <a:rPr lang="ko-KR" altLang="en-US" dirty="0"/>
              <a:t>에서 다시 </a:t>
            </a:r>
            <a:r>
              <a:rPr lang="en-US" altLang="ko-KR" dirty="0"/>
              <a:t>g</a:t>
            </a:r>
            <a:r>
              <a:rPr lang="ko-KR" altLang="en-US" dirty="0" err="1"/>
              <a:t>세타</a:t>
            </a:r>
            <a:r>
              <a:rPr lang="ko-KR" altLang="en-US" dirty="0"/>
              <a:t> 함수를 통과함으로써 </a:t>
            </a:r>
            <a:r>
              <a:rPr lang="en-US" altLang="ko-KR" dirty="0"/>
              <a:t>x</a:t>
            </a:r>
            <a:r>
              <a:rPr lang="ko-KR" altLang="en-US" dirty="0"/>
              <a:t>를 그대로 복원해내는 네트워크 구조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오토 인코더의 구조와 똑같지만</a:t>
            </a:r>
            <a:r>
              <a:rPr lang="en-US" altLang="ko-KR" dirty="0"/>
              <a:t>, VAE</a:t>
            </a:r>
            <a:r>
              <a:rPr lang="ko-KR" altLang="en-US" dirty="0"/>
              <a:t>의 주목적은 생성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Z</a:t>
            </a:r>
            <a:r>
              <a:rPr lang="ko-KR" altLang="en-US" dirty="0"/>
              <a:t>를 </a:t>
            </a:r>
            <a:r>
              <a:rPr lang="en-US" altLang="ko-KR" dirty="0"/>
              <a:t>x</a:t>
            </a:r>
            <a:r>
              <a:rPr lang="ko-KR" altLang="en-US" dirty="0"/>
              <a:t>를 아웃풋으로 다시 복원해내는 성질을 이용해서 </a:t>
            </a:r>
            <a:r>
              <a:rPr lang="en-US" altLang="ko-KR" dirty="0"/>
              <a:t>g</a:t>
            </a:r>
            <a:r>
              <a:rPr lang="ko-KR" altLang="en-US" dirty="0" err="1"/>
              <a:t>세타를</a:t>
            </a:r>
            <a:r>
              <a:rPr lang="ko-KR" altLang="en-US" dirty="0"/>
              <a:t> 잘 학습시키는 게 최종 목표</a:t>
            </a:r>
            <a:r>
              <a:rPr lang="en-US" altLang="ko-KR" dirty="0"/>
              <a:t>. </a:t>
            </a:r>
            <a:r>
              <a:rPr lang="ko-KR" altLang="en-US" dirty="0"/>
              <a:t>앞은 </a:t>
            </a:r>
            <a:r>
              <a:rPr lang="en-US" altLang="ko-KR" dirty="0"/>
              <a:t>g</a:t>
            </a:r>
            <a:r>
              <a:rPr lang="ko-KR" altLang="en-US" dirty="0" err="1"/>
              <a:t>세타를</a:t>
            </a:r>
            <a:r>
              <a:rPr lang="ko-KR" altLang="en-US" dirty="0"/>
              <a:t> 학습시키기 위한 도구로 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6485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처음으로 돌아와서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우리의 데이터를 </a:t>
            </a:r>
            <a:r>
              <a:rPr lang="en-US" altLang="ko-KR" dirty="0"/>
              <a:t>x</a:t>
            </a:r>
            <a:r>
              <a:rPr lang="ko-KR" altLang="en-US" dirty="0"/>
              <a:t>자리에 넣는다</a:t>
            </a:r>
            <a:r>
              <a:rPr lang="en-US" altLang="ko-KR" dirty="0"/>
              <a:t>. </a:t>
            </a:r>
            <a:r>
              <a:rPr lang="ko-KR" altLang="en-US" dirty="0"/>
              <a:t>그러면 </a:t>
            </a:r>
            <a:r>
              <a:rPr lang="en-US" altLang="ko-KR" dirty="0"/>
              <a:t>q</a:t>
            </a:r>
            <a:r>
              <a:rPr lang="ko-KR" altLang="en-US" dirty="0"/>
              <a:t>파이 네트워크를 통과해 </a:t>
            </a:r>
            <a:r>
              <a:rPr lang="en-US" altLang="ko-KR" dirty="0"/>
              <a:t>z</a:t>
            </a:r>
            <a:r>
              <a:rPr lang="ko-KR" altLang="en-US" dirty="0"/>
              <a:t>라는 함축 정보가 생성됨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우리는 이 </a:t>
            </a:r>
            <a:r>
              <a:rPr lang="en-US" altLang="ko-KR" dirty="0"/>
              <a:t>z</a:t>
            </a:r>
            <a:r>
              <a:rPr lang="ko-KR" altLang="en-US" dirty="0"/>
              <a:t>를 기반으로 </a:t>
            </a:r>
            <a:r>
              <a:rPr lang="en-US" altLang="ko-KR" dirty="0"/>
              <a:t>g</a:t>
            </a:r>
            <a:r>
              <a:rPr lang="ko-KR" altLang="en-US" dirty="0" err="1"/>
              <a:t>세타를</a:t>
            </a:r>
            <a:r>
              <a:rPr lang="ko-KR" altLang="en-US" dirty="0"/>
              <a:t> 통과시켜서 </a:t>
            </a:r>
            <a:r>
              <a:rPr lang="en-US" altLang="ko-KR" dirty="0"/>
              <a:t>x</a:t>
            </a:r>
            <a:r>
              <a:rPr lang="ko-KR" altLang="en-US" dirty="0"/>
              <a:t>를 복원 시킬 것</a:t>
            </a:r>
            <a:r>
              <a:rPr lang="en-US" altLang="ko-KR" dirty="0"/>
              <a:t>. </a:t>
            </a:r>
            <a:r>
              <a:rPr lang="ko-KR" altLang="en-US" dirty="0"/>
              <a:t>근데</a:t>
            </a:r>
            <a:r>
              <a:rPr lang="en-US" altLang="ko-KR" dirty="0"/>
              <a:t>, </a:t>
            </a:r>
            <a:r>
              <a:rPr lang="ko-KR" altLang="en-US" dirty="0"/>
              <a:t>우리가 설계한 로스는 </a:t>
            </a:r>
            <a:r>
              <a:rPr lang="en-US" altLang="ko-KR" dirty="0"/>
              <a:t>q</a:t>
            </a:r>
            <a:r>
              <a:rPr lang="ko-KR" altLang="en-US" dirty="0"/>
              <a:t>파이라는 함수가 </a:t>
            </a:r>
            <a:r>
              <a:rPr lang="en-US" altLang="ko-KR" dirty="0"/>
              <a:t>z</a:t>
            </a:r>
            <a:r>
              <a:rPr lang="ko-KR" altLang="en-US" dirty="0"/>
              <a:t>를 잘 </a:t>
            </a:r>
            <a:r>
              <a:rPr lang="ko-KR" altLang="en-US" dirty="0" err="1"/>
              <a:t>만들어내게끔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z</a:t>
            </a:r>
            <a:r>
              <a:rPr lang="ko-KR" altLang="en-US" dirty="0"/>
              <a:t>를 이용해 </a:t>
            </a:r>
            <a:r>
              <a:rPr lang="en-US" altLang="ko-KR" dirty="0"/>
              <a:t>g</a:t>
            </a:r>
            <a:r>
              <a:rPr lang="ko-KR" altLang="en-US" dirty="0" err="1"/>
              <a:t>세타를</a:t>
            </a:r>
            <a:r>
              <a:rPr lang="ko-KR" altLang="en-US" dirty="0"/>
              <a:t> 통과했을 때</a:t>
            </a:r>
            <a:r>
              <a:rPr lang="en-US" altLang="ko-KR" dirty="0"/>
              <a:t>, </a:t>
            </a:r>
            <a:r>
              <a:rPr lang="ko-KR" altLang="en-US" dirty="0"/>
              <a:t>다시 </a:t>
            </a:r>
            <a:r>
              <a:rPr lang="en-US" altLang="ko-KR" dirty="0"/>
              <a:t>x</a:t>
            </a:r>
            <a:r>
              <a:rPr lang="ko-KR" altLang="en-US" dirty="0"/>
              <a:t>를 잘 </a:t>
            </a:r>
            <a:r>
              <a:rPr lang="ko-KR" altLang="en-US" dirty="0" err="1"/>
              <a:t>만들어내게끔</a:t>
            </a:r>
            <a:r>
              <a:rPr lang="en-US" altLang="ko-KR" dirty="0"/>
              <a:t>. </a:t>
            </a:r>
            <a:r>
              <a:rPr lang="ko-KR" altLang="en-US" dirty="0"/>
              <a:t>이 둘을 잘 학습하도록 만들어낸 것임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5864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한 가지 트릭이 필요</a:t>
            </a:r>
            <a:r>
              <a:rPr lang="en-US" altLang="ko-KR" dirty="0"/>
              <a:t>. </a:t>
            </a:r>
            <a:r>
              <a:rPr lang="ko-KR" altLang="en-US" dirty="0"/>
              <a:t>컴퓨팅 스킬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우리가 찾는 것은 결국 분포</a:t>
            </a:r>
            <a:r>
              <a:rPr lang="en-US" altLang="ko-KR" dirty="0"/>
              <a:t>. </a:t>
            </a:r>
            <a:r>
              <a:rPr lang="ko-KR" altLang="en-US" dirty="0"/>
              <a:t>모델이 학습을 하게 되면 최적치</a:t>
            </a:r>
            <a:r>
              <a:rPr lang="en-US" altLang="ko-KR" dirty="0"/>
              <a:t>, </a:t>
            </a:r>
            <a:r>
              <a:rPr lang="ko-KR" altLang="en-US" dirty="0"/>
              <a:t>즉 하나만을 찾게 됨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손실함수를 최소로 하는 최적치 하나만을 찾음</a:t>
            </a:r>
            <a:r>
              <a:rPr lang="en-US" altLang="ko-KR" dirty="0"/>
              <a:t>. </a:t>
            </a:r>
            <a:r>
              <a:rPr lang="ko-KR" altLang="en-US" dirty="0"/>
              <a:t>그렇다면 우리가 관심있는 분포를 학습하기 어렵게 됨</a:t>
            </a:r>
            <a:r>
              <a:rPr lang="en-US" altLang="ko-KR" dirty="0"/>
              <a:t>. </a:t>
            </a:r>
            <a:r>
              <a:rPr lang="ko-KR" altLang="en-US" dirty="0"/>
              <a:t>분포는 퍼져 있는 정도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키를 측정할 때도</a:t>
            </a:r>
            <a:r>
              <a:rPr lang="en-US" altLang="ko-KR" dirty="0"/>
              <a:t>, </a:t>
            </a:r>
            <a:r>
              <a:rPr lang="ko-KR" altLang="en-US" dirty="0"/>
              <a:t>키가 정확히 </a:t>
            </a:r>
            <a:r>
              <a:rPr lang="en-US" altLang="ko-KR" dirty="0"/>
              <a:t>180</a:t>
            </a:r>
            <a:r>
              <a:rPr lang="ko-KR" altLang="en-US" dirty="0"/>
              <a:t>이어도 오차에 의해 값이 다르게 나올 수 있고</a:t>
            </a:r>
            <a:r>
              <a:rPr lang="en-US" altLang="ko-KR" dirty="0"/>
              <a:t>, </a:t>
            </a:r>
            <a:r>
              <a:rPr lang="ko-KR" altLang="en-US" dirty="0"/>
              <a:t>이는 분포를 형성</a:t>
            </a:r>
            <a:r>
              <a:rPr lang="en-US" altLang="ko-KR" dirty="0"/>
              <a:t>. 180</a:t>
            </a:r>
            <a:r>
              <a:rPr lang="ko-KR" altLang="en-US" dirty="0"/>
              <a:t>인 키가 </a:t>
            </a:r>
            <a:r>
              <a:rPr lang="en-US" altLang="ko-KR" dirty="0"/>
              <a:t>150</a:t>
            </a:r>
            <a:r>
              <a:rPr lang="ko-KR" altLang="en-US" dirty="0"/>
              <a:t>이 나올 확률은 낮지만 </a:t>
            </a:r>
            <a:r>
              <a:rPr lang="en-US" altLang="ko-KR" dirty="0"/>
              <a:t>179</a:t>
            </a:r>
            <a:r>
              <a:rPr lang="ko-KR" altLang="en-US" dirty="0"/>
              <a:t>로 충분히 잘못 측정될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우리는 이런 확률 분포를 찾는 것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그냥 학습을 하게 되면</a:t>
            </a:r>
            <a:r>
              <a:rPr lang="en-US" altLang="ko-KR" dirty="0"/>
              <a:t>, </a:t>
            </a:r>
            <a:r>
              <a:rPr lang="ko-KR" altLang="en-US" dirty="0"/>
              <a:t>확률 분포를 찾는 것이 아니라 그 확률 분포에서 </a:t>
            </a:r>
            <a:r>
              <a:rPr lang="ko-KR" altLang="en-US" dirty="0" err="1"/>
              <a:t>최적점</a:t>
            </a:r>
            <a:r>
              <a:rPr lang="ko-KR" altLang="en-US" dirty="0"/>
              <a:t> 하나를 찾게 됨</a:t>
            </a:r>
            <a:r>
              <a:rPr lang="en-US" altLang="ko-KR" dirty="0"/>
              <a:t>. </a:t>
            </a:r>
            <a:r>
              <a:rPr lang="ko-KR" altLang="en-US" dirty="0"/>
              <a:t>이는 우리의 목표가 아님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확률 분포를 찾기 위해서는 </a:t>
            </a:r>
            <a:r>
              <a:rPr lang="ko-KR" altLang="en-US" dirty="0" err="1"/>
              <a:t>랜더마이즈</a:t>
            </a:r>
            <a:r>
              <a:rPr lang="ko-KR" altLang="en-US" dirty="0"/>
              <a:t> </a:t>
            </a:r>
            <a:r>
              <a:rPr lang="ko-KR" altLang="en-US" dirty="0" err="1"/>
              <a:t>시켜줘야함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최적점이 있긴 있을 텐데</a:t>
            </a:r>
            <a:r>
              <a:rPr lang="en-US" altLang="ko-KR" dirty="0"/>
              <a:t>, </a:t>
            </a:r>
            <a:r>
              <a:rPr lang="ko-KR" altLang="en-US" dirty="0"/>
              <a:t>이를 중심으로 또는 주변으로 확률 분포를 </a:t>
            </a:r>
            <a:r>
              <a:rPr lang="ko-KR" altLang="en-US" dirty="0" err="1"/>
              <a:t>만들어줘야함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어떤 포인트를 잡았을 때</a:t>
            </a:r>
            <a:r>
              <a:rPr lang="en-US" altLang="ko-KR" dirty="0"/>
              <a:t>, </a:t>
            </a:r>
            <a:r>
              <a:rPr lang="ko-KR" altLang="en-US" dirty="0"/>
              <a:t>이 포인트를 기준으로 랜덤하게 노이즈를 줘서 분포를 형성하게끔 트릭을 넣어줘야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트릭을 넣기 위해 우리가 아까 어떠한 분포를 따른다고 가정을 하고 시작했음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여기서는 </a:t>
            </a:r>
            <a:r>
              <a:rPr lang="ko-KR" altLang="en-US" dirty="0" err="1"/>
              <a:t>가우시안을</a:t>
            </a:r>
            <a:r>
              <a:rPr lang="ko-KR" altLang="en-US" dirty="0"/>
              <a:t> 따른다고 가정함</a:t>
            </a:r>
            <a:r>
              <a:rPr lang="en-US" altLang="ko-KR" dirty="0"/>
              <a:t>. </a:t>
            </a:r>
            <a:r>
              <a:rPr lang="ko-KR" altLang="en-US" dirty="0"/>
              <a:t>꼭 </a:t>
            </a:r>
            <a:r>
              <a:rPr lang="ko-KR" altLang="en-US" dirty="0" err="1"/>
              <a:t>가우시안을</a:t>
            </a:r>
            <a:r>
              <a:rPr lang="ko-KR" altLang="en-US" dirty="0"/>
              <a:t> 따르지 않아도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아까 우리가 </a:t>
            </a:r>
            <a:r>
              <a:rPr lang="en-US" altLang="ko-KR" dirty="0"/>
              <a:t>2</a:t>
            </a:r>
            <a:r>
              <a:rPr lang="ko-KR" altLang="en-US" dirty="0"/>
              <a:t>가지 분포가 있다고 했음</a:t>
            </a:r>
            <a:r>
              <a:rPr lang="en-US" altLang="ko-KR" dirty="0"/>
              <a:t>. Z</a:t>
            </a:r>
            <a:r>
              <a:rPr lang="ko-KR" altLang="en-US" dirty="0"/>
              <a:t>를 위한 분포</a:t>
            </a:r>
            <a:r>
              <a:rPr lang="en-US" altLang="ko-KR" dirty="0"/>
              <a:t>, x</a:t>
            </a:r>
            <a:r>
              <a:rPr lang="ko-KR" altLang="en-US" dirty="0"/>
              <a:t>를 위한 분포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를 위한 분포는 </a:t>
            </a:r>
            <a:r>
              <a:rPr lang="en-US" altLang="ko-KR" dirty="0"/>
              <a:t>x</a:t>
            </a:r>
            <a:r>
              <a:rPr lang="ko-KR" altLang="en-US" dirty="0"/>
              <a:t>데이터에 맞게 분포를 설계하면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Z</a:t>
            </a:r>
            <a:r>
              <a:rPr lang="ko-KR" altLang="en-US" dirty="0"/>
              <a:t>에 대한 분포는 </a:t>
            </a:r>
            <a:r>
              <a:rPr lang="ko-KR" altLang="en-US" dirty="0" err="1"/>
              <a:t>가우시안</a:t>
            </a:r>
            <a:r>
              <a:rPr lang="ko-KR" altLang="en-US" dirty="0"/>
              <a:t> 분포를 많이 씀</a:t>
            </a:r>
            <a:r>
              <a:rPr lang="en-US" altLang="ko-KR" dirty="0"/>
              <a:t>. </a:t>
            </a:r>
            <a:r>
              <a:rPr lang="ko-KR" altLang="en-US" dirty="0"/>
              <a:t>아닌 함수에 대해 식 정리가 어렵고 복잡하기 때문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내가 어떤 분포를 원하면 그 분포에 노이즈를 </a:t>
            </a:r>
            <a:r>
              <a:rPr lang="ko-KR" altLang="en-US" dirty="0" err="1"/>
              <a:t>줘야함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가우시안</a:t>
            </a:r>
            <a:r>
              <a:rPr lang="ko-KR" altLang="en-US" dirty="0"/>
              <a:t> 분포를 따른다고 했을 때</a:t>
            </a:r>
            <a:r>
              <a:rPr lang="en-US" altLang="ko-KR" dirty="0"/>
              <a:t>, </a:t>
            </a:r>
            <a:r>
              <a:rPr lang="ko-KR" altLang="en-US" dirty="0"/>
              <a:t>중요한 파라미터 둘은 평균과 분산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네트워크는 </a:t>
            </a:r>
            <a:r>
              <a:rPr lang="en-US" altLang="ko-KR" dirty="0"/>
              <a:t>z</a:t>
            </a:r>
            <a:r>
              <a:rPr lang="ko-KR" altLang="en-US" dirty="0"/>
              <a:t>라는 공간에서 평균과 분산을 뽑아내도록 설계됨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분포는 자동으로 알 수 있음</a:t>
            </a:r>
            <a:r>
              <a:rPr lang="en-US" altLang="ko-KR" dirty="0"/>
              <a:t>. </a:t>
            </a:r>
            <a:r>
              <a:rPr lang="ko-KR" altLang="en-US" dirty="0"/>
              <a:t>뮤와 시그마를 뽑도록 설계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1233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그냥 뽑으면 시그마와 뮤 </a:t>
            </a:r>
            <a:r>
              <a:rPr lang="en-US" altLang="ko-KR" dirty="0"/>
              <a:t>1</a:t>
            </a:r>
            <a:r>
              <a:rPr lang="ko-KR" altLang="en-US" dirty="0"/>
              <a:t>개씩만 뽑기 때문에</a:t>
            </a:r>
            <a:r>
              <a:rPr lang="en-US" altLang="ko-KR" dirty="0"/>
              <a:t>, </a:t>
            </a:r>
            <a:r>
              <a:rPr lang="ko-KR" altLang="en-US" dirty="0" err="1"/>
              <a:t>랜덤화해야함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랜덤 분포는 시그마 </a:t>
            </a:r>
            <a:r>
              <a:rPr lang="ko-KR" altLang="en-US" dirty="0" err="1"/>
              <a:t>텀에</a:t>
            </a:r>
            <a:r>
              <a:rPr lang="ko-KR" altLang="en-US" dirty="0"/>
              <a:t> </a:t>
            </a:r>
            <a:r>
              <a:rPr lang="ko-KR" altLang="en-US" dirty="0" err="1"/>
              <a:t>랜덤값을</a:t>
            </a:r>
            <a:r>
              <a:rPr lang="ko-KR" altLang="en-US" dirty="0"/>
              <a:t> </a:t>
            </a:r>
            <a:r>
              <a:rPr lang="ko-KR" altLang="en-US" dirty="0" err="1"/>
              <a:t>곱해줌</a:t>
            </a:r>
            <a:r>
              <a:rPr lang="en-US" altLang="ko-KR" dirty="0"/>
              <a:t>. </a:t>
            </a:r>
            <a:r>
              <a:rPr lang="ko-KR" altLang="en-US" dirty="0" err="1"/>
              <a:t>엘레먼트</a:t>
            </a:r>
            <a:r>
              <a:rPr lang="ko-KR" altLang="en-US" dirty="0"/>
              <a:t> </a:t>
            </a:r>
            <a:r>
              <a:rPr lang="ko-KR" altLang="en-US" dirty="0" err="1"/>
              <a:t>와이즈로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</a:t>
            </a:r>
            <a:r>
              <a:rPr lang="ko-KR" altLang="en-US" dirty="0" err="1"/>
              <a:t>리파라미터라이제이션</a:t>
            </a:r>
            <a:r>
              <a:rPr lang="ko-KR" altLang="en-US" dirty="0"/>
              <a:t> 트릭이라고 함</a:t>
            </a:r>
            <a:r>
              <a:rPr lang="en-US" altLang="ko-KR" dirty="0"/>
              <a:t>. </a:t>
            </a:r>
            <a:r>
              <a:rPr lang="ko-KR" altLang="en-US" dirty="0"/>
              <a:t>정확하게는 우리는 뮤</a:t>
            </a:r>
            <a:r>
              <a:rPr lang="en-US" altLang="ko-KR" dirty="0"/>
              <a:t>, </a:t>
            </a:r>
            <a:r>
              <a:rPr lang="ko-KR" altLang="en-US" dirty="0"/>
              <a:t>시그마를 따르는 분포 내에서 랜덤하게 뽑아야 하지만 컴퓨터 코딩을 할 수 없음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대체하기 위해 뮤와 시그마를 </a:t>
            </a:r>
            <a:r>
              <a:rPr lang="ko-KR" altLang="en-US" dirty="0" err="1"/>
              <a:t>구해놓고</a:t>
            </a:r>
            <a:r>
              <a:rPr lang="ko-KR" altLang="en-US" dirty="0"/>
              <a:t> 난수를 만들어서 시그마에 </a:t>
            </a:r>
            <a:r>
              <a:rPr lang="ko-KR" altLang="en-US" dirty="0" err="1"/>
              <a:t>곱해줌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그러면 대략적으로 랜덤화가 됨</a:t>
            </a:r>
            <a:r>
              <a:rPr lang="en-US" altLang="ko-KR" dirty="0"/>
              <a:t>. </a:t>
            </a:r>
            <a:r>
              <a:rPr lang="ko-KR" altLang="en-US" dirty="0"/>
              <a:t>이게 트릭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식으로 랜덤을 넣어 분포에 대해 학습을 하게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뮤와 시그마에 대해 구하고</a:t>
            </a:r>
            <a:r>
              <a:rPr lang="en-US" altLang="ko-KR" dirty="0"/>
              <a:t>, </a:t>
            </a:r>
            <a:r>
              <a:rPr lang="ko-KR" altLang="en-US" dirty="0"/>
              <a:t>시그마에 임의의 난수를 곱하고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8282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이것을 다시 합침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그러면 </a:t>
            </a:r>
            <a:r>
              <a:rPr lang="ko-KR" altLang="en-US" dirty="0" err="1"/>
              <a:t>가우시안</a:t>
            </a:r>
            <a:r>
              <a:rPr lang="ko-KR" altLang="en-US" dirty="0"/>
              <a:t> 분포를 따르는 </a:t>
            </a:r>
            <a:r>
              <a:rPr lang="en-US" altLang="ko-KR" dirty="0"/>
              <a:t>z</a:t>
            </a:r>
            <a:r>
              <a:rPr lang="ko-KR" altLang="en-US" dirty="0"/>
              <a:t>공간이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z</a:t>
            </a:r>
            <a:r>
              <a:rPr lang="ko-KR" altLang="en-US" dirty="0"/>
              <a:t>를 가지고 학습을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199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이게 모식도인데요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왼쪽이 실제 우리가 이상적으로 구하고자 하는 네트워크 구조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에서 출발해서 인코더라고 하는 </a:t>
            </a:r>
            <a:r>
              <a:rPr lang="en-US" altLang="ko-KR" dirty="0"/>
              <a:t>q</a:t>
            </a:r>
            <a:r>
              <a:rPr lang="ko-KR" altLang="en-US" dirty="0"/>
              <a:t>를 통과</a:t>
            </a:r>
            <a:r>
              <a:rPr lang="en-US" altLang="ko-KR" dirty="0"/>
              <a:t>. </a:t>
            </a:r>
            <a:r>
              <a:rPr lang="ko-KR" altLang="en-US" dirty="0"/>
              <a:t>그러면 우리는 </a:t>
            </a:r>
            <a:r>
              <a:rPr lang="en-US" altLang="ko-KR" dirty="0"/>
              <a:t>z</a:t>
            </a:r>
            <a:r>
              <a:rPr lang="ko-KR" altLang="en-US" dirty="0"/>
              <a:t>라는 공간을 만들어 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z</a:t>
            </a:r>
            <a:r>
              <a:rPr lang="ko-KR" altLang="en-US" dirty="0"/>
              <a:t>라는 공간이 </a:t>
            </a:r>
            <a:r>
              <a:rPr lang="ko-KR" altLang="en-US" dirty="0" err="1"/>
              <a:t>가우시안</a:t>
            </a:r>
            <a:r>
              <a:rPr lang="ko-KR" altLang="en-US" dirty="0"/>
              <a:t> 분포를 따른다고 가정을 했을 때</a:t>
            </a:r>
            <a:r>
              <a:rPr lang="en-US" altLang="ko-KR" dirty="0"/>
              <a:t>, </a:t>
            </a:r>
            <a:r>
              <a:rPr lang="ko-KR" altLang="en-US" dirty="0"/>
              <a:t>뮤와 시그마를 뽑아내게 되면 우리는 그 분포에 대해 알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분포를 가지고 이상적인 </a:t>
            </a:r>
            <a:r>
              <a:rPr lang="en-US" altLang="ko-KR" dirty="0"/>
              <a:t>z</a:t>
            </a:r>
            <a:r>
              <a:rPr lang="ko-KR" altLang="en-US" dirty="0"/>
              <a:t>와 우리가 만들어낸 분포를 </a:t>
            </a:r>
            <a:r>
              <a:rPr lang="en-US" altLang="ko-KR" dirty="0" err="1"/>
              <a:t>KLd</a:t>
            </a:r>
            <a:r>
              <a:rPr lang="ko-KR" altLang="en-US" dirty="0"/>
              <a:t>를 이용해 줄이면 그 이상적인 분포를 따르게 학습시킬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우리가 만들어낸 분포에서</a:t>
            </a:r>
            <a:r>
              <a:rPr lang="en-US" altLang="ko-KR" dirty="0"/>
              <a:t>, </a:t>
            </a:r>
            <a:r>
              <a:rPr lang="ko-KR" altLang="en-US" dirty="0"/>
              <a:t>분포라는 개념으로 정형하기 위해서는 랜덤으로 샘플링 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우리가 만들어낸 </a:t>
            </a:r>
            <a:r>
              <a:rPr lang="ko-KR" altLang="en-US" dirty="0" err="1"/>
              <a:t>가우시안</a:t>
            </a:r>
            <a:r>
              <a:rPr lang="ko-KR" altLang="en-US" dirty="0"/>
              <a:t> 분포에서 랜덤으로 샘플링해서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ko-KR" altLang="en-US" dirty="0" err="1"/>
              <a:t>샘플링된</a:t>
            </a:r>
            <a:r>
              <a:rPr lang="ko-KR" altLang="en-US" dirty="0"/>
              <a:t> </a:t>
            </a:r>
            <a:r>
              <a:rPr lang="en-US" altLang="ko-KR" dirty="0"/>
              <a:t>z</a:t>
            </a:r>
            <a:r>
              <a:rPr lang="ko-KR" altLang="en-US" dirty="0"/>
              <a:t>값을 가지고 </a:t>
            </a:r>
            <a:r>
              <a:rPr lang="en-US" altLang="ko-KR" dirty="0"/>
              <a:t>g</a:t>
            </a:r>
            <a:r>
              <a:rPr lang="ko-KR" altLang="en-US" dirty="0"/>
              <a:t>세타라는 </a:t>
            </a:r>
            <a:r>
              <a:rPr lang="ko-KR" altLang="en-US" dirty="0" err="1"/>
              <a:t>디코더에</a:t>
            </a:r>
            <a:r>
              <a:rPr lang="ko-KR" altLang="en-US" dirty="0"/>
              <a:t> 해당하는 네트워크에 집어넣는다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집어넣고 나오는 값이 </a:t>
            </a:r>
            <a:r>
              <a:rPr lang="ko-KR" altLang="en-US" dirty="0" err="1"/>
              <a:t>최종값인데</a:t>
            </a:r>
            <a:r>
              <a:rPr lang="en-US" altLang="ko-KR" dirty="0"/>
              <a:t>,</a:t>
            </a:r>
            <a:r>
              <a:rPr lang="ko-KR" altLang="en-US" dirty="0"/>
              <a:t> 이를 </a:t>
            </a:r>
            <a:r>
              <a:rPr lang="en-US" altLang="ko-KR" dirty="0"/>
              <a:t>MLE</a:t>
            </a:r>
            <a:r>
              <a:rPr lang="ko-KR" altLang="en-US" dirty="0" err="1"/>
              <a:t>텀으로</a:t>
            </a:r>
            <a:r>
              <a:rPr lang="ko-KR" altLang="en-US" dirty="0"/>
              <a:t> 최소화 시키겠다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여기서는 좀 다른데</a:t>
            </a:r>
            <a:r>
              <a:rPr lang="en-US" altLang="ko-KR" dirty="0"/>
              <a:t>, x</a:t>
            </a:r>
            <a:r>
              <a:rPr lang="ko-KR" altLang="en-US" dirty="0"/>
              <a:t>의 분포를 다르게 만들었기 때문임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라는 분포가 </a:t>
            </a:r>
            <a:r>
              <a:rPr lang="ko-KR" altLang="en-US" dirty="0" err="1"/>
              <a:t>가우시안을</a:t>
            </a:r>
            <a:r>
              <a:rPr lang="ko-KR" altLang="en-US" dirty="0"/>
              <a:t> 따르게 된다고 가정하면 </a:t>
            </a:r>
            <a:r>
              <a:rPr lang="en-US" altLang="ko-KR" dirty="0"/>
              <a:t>MSE</a:t>
            </a:r>
            <a:r>
              <a:rPr lang="ko-KR" altLang="en-US" dirty="0" err="1"/>
              <a:t>텀으로</a:t>
            </a:r>
            <a:r>
              <a:rPr lang="ko-KR" altLang="en-US" dirty="0"/>
              <a:t> 나옴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ko-KR" altLang="en-US" dirty="0" err="1"/>
              <a:t>바이노미얼</a:t>
            </a:r>
            <a:r>
              <a:rPr lang="ko-KR" altLang="en-US" dirty="0"/>
              <a:t> 분포를 따른다면</a:t>
            </a:r>
            <a:r>
              <a:rPr lang="en-US" altLang="ko-KR" dirty="0"/>
              <a:t>, KL</a:t>
            </a:r>
            <a:r>
              <a:rPr lang="ko-KR" altLang="en-US" dirty="0" err="1"/>
              <a:t>다이버전스</a:t>
            </a:r>
            <a:r>
              <a:rPr lang="ko-KR" altLang="en-US" dirty="0"/>
              <a:t> </a:t>
            </a:r>
            <a:r>
              <a:rPr lang="ko-KR" altLang="en-US" dirty="0" err="1"/>
              <a:t>텀으로</a:t>
            </a:r>
            <a:r>
              <a:rPr lang="ko-KR" altLang="en-US" dirty="0"/>
              <a:t> 나옴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가 어떤 분포를 따르냐 설정함에 따라 </a:t>
            </a:r>
            <a:r>
              <a:rPr lang="ko-KR" altLang="en-US" dirty="0" err="1"/>
              <a:t>로스텀이</a:t>
            </a:r>
            <a:r>
              <a:rPr lang="ko-KR" altLang="en-US" dirty="0"/>
              <a:t> 달라짐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하지만 결국 도달하는 최종 공식은 </a:t>
            </a:r>
            <a:r>
              <a:rPr lang="en-US" altLang="ko-KR" dirty="0"/>
              <a:t>MLE</a:t>
            </a:r>
            <a:r>
              <a:rPr lang="ko-KR" altLang="en-US" dirty="0"/>
              <a:t>개념으로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870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Z</a:t>
            </a:r>
            <a:r>
              <a:rPr lang="ko-KR" altLang="en-US" dirty="0"/>
              <a:t>라는 공간이 있다고 가정</a:t>
            </a:r>
            <a:r>
              <a:rPr lang="en-US" altLang="ko-KR" dirty="0"/>
              <a:t>. Z</a:t>
            </a:r>
            <a:r>
              <a:rPr lang="ko-KR" altLang="en-US" dirty="0"/>
              <a:t>에서 출발해서 </a:t>
            </a:r>
            <a:r>
              <a:rPr lang="en-US" altLang="ko-KR" dirty="0"/>
              <a:t>g</a:t>
            </a:r>
            <a:r>
              <a:rPr lang="ko-KR" altLang="en-US" dirty="0"/>
              <a:t>세타라는 함수를 통과해서 </a:t>
            </a:r>
            <a:r>
              <a:rPr lang="en-US" altLang="ko-KR" dirty="0"/>
              <a:t>x</a:t>
            </a:r>
            <a:r>
              <a:rPr lang="ko-KR" altLang="en-US" dirty="0"/>
              <a:t>라는 타겟을 만들어 낼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Mnist</a:t>
            </a:r>
            <a:r>
              <a:rPr lang="ko-KR" altLang="en-US" dirty="0"/>
              <a:t>를 예로 들어 그 타겟을 </a:t>
            </a:r>
            <a:r>
              <a:rPr lang="en-US" altLang="ko-KR" dirty="0"/>
              <a:t>4</a:t>
            </a:r>
            <a:r>
              <a:rPr lang="ko-KR" altLang="en-US" dirty="0"/>
              <a:t>라고 하면</a:t>
            </a:r>
            <a:r>
              <a:rPr lang="en-US" altLang="ko-KR" dirty="0"/>
              <a:t>, </a:t>
            </a:r>
            <a:r>
              <a:rPr lang="ko-KR" altLang="en-US" dirty="0"/>
              <a:t>숫자 </a:t>
            </a:r>
            <a:r>
              <a:rPr lang="en-US" altLang="ko-KR" dirty="0"/>
              <a:t>4</a:t>
            </a:r>
            <a:r>
              <a:rPr lang="ko-KR" altLang="en-US" dirty="0"/>
              <a:t>라는 그림 자체를 만들어내는 것이 목적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확률 분포라는 개념에서 시작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</a:t>
            </a:r>
            <a:r>
              <a:rPr lang="ko-KR" altLang="en-US" dirty="0"/>
              <a:t>세타라는</a:t>
            </a:r>
            <a:r>
              <a:rPr lang="en-US" altLang="ko-KR" dirty="0"/>
              <a:t> </a:t>
            </a:r>
            <a:r>
              <a:rPr lang="ko-KR" altLang="en-US" dirty="0"/>
              <a:t>확률 분포</a:t>
            </a:r>
            <a:r>
              <a:rPr lang="en-US" altLang="ko-KR" dirty="0"/>
              <a:t>. P</a:t>
            </a:r>
            <a:r>
              <a:rPr lang="ko-KR" altLang="en-US" dirty="0"/>
              <a:t>는 확률 분포를 의미</a:t>
            </a:r>
            <a:r>
              <a:rPr lang="en-US" altLang="ko-KR" dirty="0"/>
              <a:t>. Z</a:t>
            </a:r>
            <a:r>
              <a:rPr lang="ko-KR" altLang="en-US" dirty="0"/>
              <a:t>에서 출발</a:t>
            </a:r>
            <a:r>
              <a:rPr lang="en-US" altLang="ko-KR" dirty="0"/>
              <a:t>, </a:t>
            </a:r>
            <a:r>
              <a:rPr lang="ko-KR" altLang="en-US" dirty="0"/>
              <a:t>조건부확률에 의해 </a:t>
            </a:r>
            <a:r>
              <a:rPr lang="en-US" altLang="ko-KR" dirty="0"/>
              <a:t>z</a:t>
            </a:r>
            <a:r>
              <a:rPr lang="ko-KR" altLang="en-US" dirty="0"/>
              <a:t>라는 조건이 주어졌을 때</a:t>
            </a:r>
            <a:r>
              <a:rPr lang="en-US" altLang="ko-KR" dirty="0"/>
              <a:t>, </a:t>
            </a:r>
            <a:r>
              <a:rPr lang="ko-KR" altLang="en-US" dirty="0"/>
              <a:t>우리는 </a:t>
            </a:r>
            <a:r>
              <a:rPr lang="en-US" altLang="ko-KR" dirty="0"/>
              <a:t>x</a:t>
            </a:r>
            <a:r>
              <a:rPr lang="ko-KR" altLang="en-US" dirty="0"/>
              <a:t>를 만들어낼 확률 분포를 원함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z</a:t>
            </a:r>
            <a:r>
              <a:rPr lang="ko-KR" altLang="en-US" dirty="0"/>
              <a:t>의 조건이 </a:t>
            </a:r>
            <a:r>
              <a:rPr lang="ko-KR" altLang="en-US" dirty="0" err="1"/>
              <a:t>뭔지</a:t>
            </a:r>
            <a:r>
              <a:rPr lang="ko-KR" altLang="en-US" dirty="0"/>
              <a:t> 모르므로</a:t>
            </a:r>
            <a:r>
              <a:rPr lang="en-US" altLang="ko-KR" dirty="0"/>
              <a:t> z</a:t>
            </a:r>
            <a:r>
              <a:rPr lang="ko-KR" altLang="en-US" dirty="0"/>
              <a:t>도 확률 분포를 가짐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2</a:t>
            </a:r>
            <a:r>
              <a:rPr lang="ko-KR" altLang="en-US" dirty="0"/>
              <a:t>개의 확률 분포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우리가 관심있는 것은 그림 </a:t>
            </a:r>
            <a:r>
              <a:rPr lang="en-US" altLang="ko-KR" dirty="0"/>
              <a:t>x</a:t>
            </a:r>
            <a:r>
              <a:rPr lang="ko-KR" altLang="en-US" dirty="0"/>
              <a:t>에 대한 확률 분포</a:t>
            </a:r>
            <a:r>
              <a:rPr lang="en-US" altLang="ko-KR" dirty="0"/>
              <a:t>. X</a:t>
            </a:r>
            <a:r>
              <a:rPr lang="ko-KR" altLang="en-US" dirty="0"/>
              <a:t>에 대한 확률 분포를 모든 </a:t>
            </a:r>
            <a:r>
              <a:rPr lang="en-US" altLang="ko-KR" dirty="0"/>
              <a:t>z</a:t>
            </a:r>
            <a:r>
              <a:rPr lang="ko-KR" altLang="en-US" dirty="0"/>
              <a:t>에 대해 고려하겠다 해서 </a:t>
            </a:r>
            <a:r>
              <a:rPr lang="en-US" altLang="ko-KR" dirty="0"/>
              <a:t>z</a:t>
            </a:r>
            <a:r>
              <a:rPr lang="ko-KR" altLang="en-US" dirty="0"/>
              <a:t>에 대해 적분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최종 결과 값은 </a:t>
            </a:r>
            <a:r>
              <a:rPr lang="en-US" altLang="ko-KR" dirty="0"/>
              <a:t>p</a:t>
            </a:r>
            <a:r>
              <a:rPr lang="ko-KR" altLang="en-US" dirty="0" err="1"/>
              <a:t>세타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에 대한 확률 분포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라는 타겟을 맞출 확률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669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내가 키를 알고 싶은데 정확하게 몰라</a:t>
            </a:r>
            <a:r>
              <a:rPr lang="en-US" altLang="ko-KR" dirty="0"/>
              <a:t>. </a:t>
            </a:r>
            <a:r>
              <a:rPr lang="ko-KR" altLang="en-US" dirty="0"/>
              <a:t>그래서 그 키를 알기 위해 </a:t>
            </a:r>
            <a:r>
              <a:rPr lang="en-US" altLang="ko-KR" dirty="0"/>
              <a:t>5</a:t>
            </a:r>
            <a:r>
              <a:rPr lang="ko-KR" altLang="en-US" dirty="0"/>
              <a:t>번의 측정을 했다고 하자</a:t>
            </a:r>
            <a:r>
              <a:rPr lang="en-US" altLang="ko-KR" dirty="0"/>
              <a:t>. 5</a:t>
            </a:r>
            <a:r>
              <a:rPr lang="ko-KR" altLang="en-US" dirty="0"/>
              <a:t>개의 관측치를 얻었을 때</a:t>
            </a:r>
            <a:r>
              <a:rPr lang="en-US" altLang="ko-KR" dirty="0"/>
              <a:t>, </a:t>
            </a:r>
            <a:r>
              <a:rPr lang="ko-KR" altLang="en-US" dirty="0"/>
              <a:t>오차도 생길 수 있고 하니까 여러 값이 나왔다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일반적인 추정으로는 이 측정치를 이용해 평균을 구할 수 있고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두번째는 </a:t>
            </a:r>
            <a:r>
              <a:rPr lang="en-US" altLang="ko-KR" dirty="0"/>
              <a:t>MSE</a:t>
            </a:r>
            <a:r>
              <a:rPr lang="ko-KR" altLang="en-US" dirty="0"/>
              <a:t>를 이용할 수 있다</a:t>
            </a:r>
            <a:r>
              <a:rPr lang="en-US" altLang="ko-KR" dirty="0"/>
              <a:t>. </a:t>
            </a:r>
            <a:r>
              <a:rPr lang="ko-KR" altLang="en-US" dirty="0"/>
              <a:t>우리가 원하는 정답을 </a:t>
            </a:r>
            <a:r>
              <a:rPr lang="en-US" altLang="ko-KR" dirty="0"/>
              <a:t>x</a:t>
            </a:r>
            <a:r>
              <a:rPr lang="ko-KR" altLang="en-US" dirty="0"/>
              <a:t>라고 두고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en-US" altLang="ko-KR" dirty="0"/>
              <a:t>x</a:t>
            </a:r>
            <a:r>
              <a:rPr lang="ko-KR" altLang="en-US" dirty="0"/>
              <a:t>와 현재까지의 </a:t>
            </a:r>
            <a:r>
              <a:rPr lang="ko-KR" altLang="en-US" dirty="0" err="1"/>
              <a:t>관측값과의</a:t>
            </a:r>
            <a:r>
              <a:rPr lang="ko-KR" altLang="en-US" dirty="0"/>
              <a:t> 오차를 최소로 하는 </a:t>
            </a:r>
            <a:r>
              <a:rPr lang="en-US" altLang="ko-KR" dirty="0"/>
              <a:t>x</a:t>
            </a:r>
            <a:r>
              <a:rPr lang="ko-KR" altLang="en-US" dirty="0"/>
              <a:t>를 찾는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Xi</a:t>
            </a:r>
            <a:r>
              <a:rPr lang="ko-KR" altLang="en-US" dirty="0"/>
              <a:t>와 </a:t>
            </a:r>
            <a:r>
              <a:rPr lang="en-US" altLang="ko-KR" dirty="0"/>
              <a:t>x</a:t>
            </a:r>
            <a:r>
              <a:rPr lang="ko-KR" altLang="en-US" dirty="0"/>
              <a:t>의 오차의 제곱을 다 더해서 이 </a:t>
            </a:r>
            <a:r>
              <a:rPr lang="ko-KR" altLang="en-US" dirty="0" err="1"/>
              <a:t>합값이</a:t>
            </a:r>
            <a:r>
              <a:rPr lang="ko-KR" altLang="en-US" dirty="0"/>
              <a:t> 최소화 되는 </a:t>
            </a:r>
            <a:r>
              <a:rPr lang="en-US" altLang="ko-KR" dirty="0"/>
              <a:t>x</a:t>
            </a:r>
            <a:r>
              <a:rPr lang="ko-KR" altLang="en-US" dirty="0"/>
              <a:t>를 찾는 것이고</a:t>
            </a:r>
            <a:r>
              <a:rPr lang="en-US" altLang="ko-KR" dirty="0"/>
              <a:t>, 2</a:t>
            </a:r>
            <a:r>
              <a:rPr lang="ko-KR" altLang="en-US" dirty="0"/>
              <a:t>차 함수를 미분하면 최대 최소를 구할 수 있다</a:t>
            </a:r>
            <a:r>
              <a:rPr lang="en-US" altLang="ko-KR" dirty="0"/>
              <a:t>. </a:t>
            </a:r>
            <a:r>
              <a:rPr lang="ko-KR" altLang="en-US" dirty="0"/>
              <a:t>따라서 오른쪽과 같이 정리되고 평균을 구하는 식과 동일하게 나온다</a:t>
            </a:r>
            <a:r>
              <a:rPr lang="en-US" altLang="ko-KR" dirty="0"/>
              <a:t>. </a:t>
            </a:r>
            <a:r>
              <a:rPr lang="ko-KR" altLang="en-US" dirty="0"/>
              <a:t>결과값은 동일하지만 개념은 전혀 다름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MLE</a:t>
            </a:r>
            <a:r>
              <a:rPr lang="ko-KR" altLang="en-US" dirty="0"/>
              <a:t>를 이용해서 추정할 수 있는데</a:t>
            </a:r>
            <a:r>
              <a:rPr lang="en-US" altLang="ko-KR" dirty="0"/>
              <a:t>, </a:t>
            </a:r>
            <a:r>
              <a:rPr lang="ko-KR" altLang="en-US" dirty="0"/>
              <a:t>우리가 원하는 건 결국</a:t>
            </a:r>
            <a:r>
              <a:rPr lang="en-US" altLang="ko-KR" dirty="0"/>
              <a:t>x, </a:t>
            </a:r>
            <a:r>
              <a:rPr lang="ko-KR" altLang="en-US" dirty="0"/>
              <a:t>이 </a:t>
            </a:r>
            <a:r>
              <a:rPr lang="en-US" altLang="ko-KR" dirty="0"/>
              <a:t>x</a:t>
            </a:r>
            <a:r>
              <a:rPr lang="ko-KR" altLang="en-US" dirty="0"/>
              <a:t>를 맞출 확률이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가 분산이 </a:t>
            </a:r>
            <a:r>
              <a:rPr lang="en-US" altLang="ko-KR" dirty="0"/>
              <a:t>1</a:t>
            </a:r>
            <a:r>
              <a:rPr lang="ko-KR" altLang="en-US" dirty="0"/>
              <a:t>인 정규분포를 따른다고 가정</a:t>
            </a:r>
            <a:r>
              <a:rPr lang="en-US" altLang="ko-KR" dirty="0"/>
              <a:t>. MLE</a:t>
            </a:r>
            <a:r>
              <a:rPr lang="ko-KR" altLang="en-US" dirty="0"/>
              <a:t>를 이용하기 위해 분포를 가정하고 시작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x</a:t>
            </a:r>
            <a:r>
              <a:rPr lang="ko-KR" altLang="en-US" dirty="0"/>
              <a:t>에 대한 모든 정보를 알기 위해서는 </a:t>
            </a:r>
            <a:r>
              <a:rPr lang="en-US" altLang="ko-KR" dirty="0"/>
              <a:t>1</a:t>
            </a:r>
            <a:r>
              <a:rPr lang="ko-KR" altLang="en-US" dirty="0"/>
              <a:t>개만 알아도 됨</a:t>
            </a:r>
            <a:r>
              <a:rPr lang="en-US" altLang="ko-KR" dirty="0"/>
              <a:t>. </a:t>
            </a:r>
            <a:r>
              <a:rPr lang="ko-KR" altLang="en-US" dirty="0"/>
              <a:t>정규는 평균과 분산이라는 두 가지 파라미터를 가지고 움직임</a:t>
            </a:r>
            <a:r>
              <a:rPr lang="en-US" altLang="ko-KR" dirty="0"/>
              <a:t>. </a:t>
            </a:r>
            <a:r>
              <a:rPr lang="ko-KR" altLang="en-US" dirty="0"/>
              <a:t>이 둘을 알면 전체를 다 알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872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평균의 경우에 수에 따라 </a:t>
            </a:r>
            <a:r>
              <a:rPr lang="en-US" altLang="ko-KR" dirty="0"/>
              <a:t>3</a:t>
            </a:r>
            <a:r>
              <a:rPr lang="ko-KR" altLang="en-US" dirty="0"/>
              <a:t>가지 그래프를 그릴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평균을 내가 원하는 </a:t>
            </a:r>
            <a:r>
              <a:rPr lang="ko-KR" altLang="en-US" dirty="0" err="1"/>
              <a:t>바운더리</a:t>
            </a:r>
            <a:r>
              <a:rPr lang="ko-KR" altLang="en-US" dirty="0"/>
              <a:t> 내에서 마음대로 설정을 해줄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</a:t>
            </a:r>
            <a:r>
              <a:rPr lang="ko-KR" altLang="en-US" dirty="0" err="1"/>
              <a:t>바운더리</a:t>
            </a:r>
            <a:r>
              <a:rPr lang="ko-KR" altLang="en-US" dirty="0"/>
              <a:t> 내에서</a:t>
            </a:r>
            <a:r>
              <a:rPr lang="en-US" altLang="ko-KR" dirty="0"/>
              <a:t>, </a:t>
            </a:r>
            <a:r>
              <a:rPr lang="ko-KR" altLang="en-US" dirty="0"/>
              <a:t>내가 </a:t>
            </a:r>
            <a:r>
              <a:rPr lang="en-US" altLang="ko-KR" dirty="0"/>
              <a:t>5</a:t>
            </a:r>
            <a:r>
              <a:rPr lang="ko-KR" altLang="en-US" dirty="0"/>
              <a:t>번을 측정했을 때 </a:t>
            </a:r>
            <a:r>
              <a:rPr lang="en-US" altLang="ko-KR" dirty="0"/>
              <a:t>178~182</a:t>
            </a:r>
            <a:r>
              <a:rPr lang="ko-KR" altLang="en-US" dirty="0"/>
              <a:t>까지 관측 값이 나옴</a:t>
            </a:r>
            <a:r>
              <a:rPr lang="en-US" altLang="ko-KR" dirty="0"/>
              <a:t>. </a:t>
            </a:r>
            <a:r>
              <a:rPr lang="ko-KR" altLang="en-US" dirty="0"/>
              <a:t>이 관측 값이 나올 최대 확률을 만들어 낼 수 있는 분포를 찾는 것이 </a:t>
            </a:r>
            <a:r>
              <a:rPr lang="en-US" altLang="ko-KR" dirty="0"/>
              <a:t>MLE.</a:t>
            </a:r>
          </a:p>
          <a:p>
            <a:endParaRPr lang="en-US" altLang="ko-KR" dirty="0"/>
          </a:p>
          <a:p>
            <a:r>
              <a:rPr lang="ko-KR" altLang="en-US" dirty="0"/>
              <a:t>어떤 </a:t>
            </a:r>
            <a:r>
              <a:rPr lang="en-US" altLang="ko-KR" dirty="0"/>
              <a:t>x</a:t>
            </a:r>
            <a:r>
              <a:rPr lang="ko-KR" altLang="en-US" dirty="0"/>
              <a:t>에 대한</a:t>
            </a:r>
            <a:r>
              <a:rPr lang="en-US" altLang="ko-KR" dirty="0"/>
              <a:t>, </a:t>
            </a:r>
            <a:r>
              <a:rPr lang="ko-KR" altLang="en-US" dirty="0"/>
              <a:t>정답 내 키에 대한 측정을 해서 어떤 값이 나올 확률은 어떤 분포를 따른다고 가정을 했음</a:t>
            </a:r>
            <a:r>
              <a:rPr lang="en-US" altLang="ko-KR" dirty="0"/>
              <a:t>. </a:t>
            </a:r>
            <a:r>
              <a:rPr lang="ko-KR" altLang="en-US" dirty="0"/>
              <a:t>그 분포는 분산이 </a:t>
            </a:r>
            <a:r>
              <a:rPr lang="en-US" altLang="ko-KR" dirty="0"/>
              <a:t>1</a:t>
            </a:r>
            <a:r>
              <a:rPr lang="ko-KR" altLang="en-US" dirty="0"/>
              <a:t>이고 </a:t>
            </a:r>
            <a:r>
              <a:rPr lang="ko-KR" altLang="en-US" dirty="0" err="1"/>
              <a:t>가우시안</a:t>
            </a:r>
            <a:r>
              <a:rPr lang="ko-KR" altLang="en-US" dirty="0"/>
              <a:t> 분포를 따른다고 가정했음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평균만 알면 내 키를 측정을 했을 때</a:t>
            </a:r>
            <a:r>
              <a:rPr lang="en-US" altLang="ko-KR" dirty="0"/>
              <a:t>, </a:t>
            </a:r>
            <a:r>
              <a:rPr lang="ko-KR" altLang="en-US" dirty="0"/>
              <a:t>어떠한 분포의 값을 얻을 수 있는지 알 수 있음</a:t>
            </a:r>
            <a:r>
              <a:rPr lang="en-US" altLang="ko-KR" dirty="0"/>
              <a:t>. </a:t>
            </a:r>
            <a:r>
              <a:rPr lang="ko-KR" altLang="en-US" dirty="0"/>
              <a:t>평균이라는 수치에 따라서 그 분포는 움직이게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그렇다면 어떠한 평균을 설정을 했을 때</a:t>
            </a:r>
            <a:r>
              <a:rPr lang="en-US" altLang="ko-KR" dirty="0"/>
              <a:t>, </a:t>
            </a:r>
            <a:r>
              <a:rPr lang="ko-KR" altLang="en-US" dirty="0"/>
              <a:t>내가 기존에 관측했던 그 </a:t>
            </a:r>
            <a:r>
              <a:rPr lang="en-US" altLang="ko-KR" dirty="0"/>
              <a:t>5</a:t>
            </a:r>
            <a:r>
              <a:rPr lang="ko-KR" altLang="en-US" dirty="0"/>
              <a:t>개의 수치가 가장 높은 확률로 나왔을 것인가는 개념으로 평균을 찾는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평균을 </a:t>
            </a:r>
            <a:r>
              <a:rPr lang="en-US" altLang="ko-KR" dirty="0"/>
              <a:t>178</a:t>
            </a:r>
            <a:r>
              <a:rPr lang="ko-KR" altLang="en-US" dirty="0"/>
              <a:t>이라고 가정할 때</a:t>
            </a:r>
            <a:r>
              <a:rPr lang="en-US" altLang="ko-KR" dirty="0"/>
              <a:t>, </a:t>
            </a:r>
            <a:r>
              <a:rPr lang="ko-KR" altLang="en-US" dirty="0"/>
              <a:t>내가 </a:t>
            </a:r>
            <a:r>
              <a:rPr lang="en-US" altLang="ko-KR" dirty="0"/>
              <a:t>5</a:t>
            </a:r>
            <a:r>
              <a:rPr lang="ko-KR" altLang="en-US" dirty="0"/>
              <a:t>번의 관측치가 </a:t>
            </a:r>
            <a:r>
              <a:rPr lang="en-US" altLang="ko-KR" dirty="0"/>
              <a:t>178</a:t>
            </a:r>
            <a:r>
              <a:rPr lang="ko-KR" altLang="en-US" dirty="0"/>
              <a:t>부터 </a:t>
            </a:r>
            <a:r>
              <a:rPr lang="en-US" altLang="ko-KR" dirty="0"/>
              <a:t>182</a:t>
            </a:r>
            <a:r>
              <a:rPr lang="ko-KR" altLang="en-US" dirty="0"/>
              <a:t>가 나옴</a:t>
            </a:r>
            <a:r>
              <a:rPr lang="en-US" altLang="ko-KR" dirty="0"/>
              <a:t>. </a:t>
            </a:r>
            <a:r>
              <a:rPr lang="ko-KR" altLang="en-US" dirty="0"/>
              <a:t>그러면</a:t>
            </a:r>
            <a:r>
              <a:rPr lang="en-US" altLang="ko-KR" dirty="0"/>
              <a:t> </a:t>
            </a:r>
            <a:r>
              <a:rPr lang="ko-KR" altLang="en-US" dirty="0" err="1"/>
              <a:t>관측값이</a:t>
            </a:r>
            <a:r>
              <a:rPr lang="ko-KR" altLang="en-US" dirty="0"/>
              <a:t> 나올 확률은 근사치로 확률 분포를 얻을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내가 실제로 </a:t>
            </a:r>
            <a:r>
              <a:rPr lang="en-US" altLang="ko-KR" dirty="0"/>
              <a:t>5</a:t>
            </a:r>
            <a:r>
              <a:rPr lang="ko-KR" altLang="en-US" dirty="0"/>
              <a:t>번을 측정했을 때</a:t>
            </a:r>
            <a:r>
              <a:rPr lang="en-US" altLang="ko-KR" dirty="0"/>
              <a:t>, </a:t>
            </a:r>
            <a:r>
              <a:rPr lang="ko-KR" altLang="en-US" dirty="0"/>
              <a:t>얻은 값이 나올 확률은 </a:t>
            </a:r>
            <a:r>
              <a:rPr lang="en-US" altLang="ko-KR" dirty="0"/>
              <a:t>0.00012</a:t>
            </a:r>
            <a:r>
              <a:rPr lang="ko-KR" altLang="en-US" dirty="0"/>
              <a:t>가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180</a:t>
            </a:r>
            <a:r>
              <a:rPr lang="ko-KR" altLang="en-US" dirty="0"/>
              <a:t>으로 평균을 설정하면</a:t>
            </a:r>
            <a:r>
              <a:rPr lang="en-US" altLang="ko-KR" dirty="0"/>
              <a:t>, 5</a:t>
            </a:r>
            <a:r>
              <a:rPr lang="ko-KR" altLang="en-US" dirty="0"/>
              <a:t>개의 값이 위의 확률로 나옴</a:t>
            </a:r>
            <a:r>
              <a:rPr lang="en-US" altLang="ko-KR" dirty="0"/>
              <a:t>. 182</a:t>
            </a:r>
            <a:r>
              <a:rPr lang="ko-KR" altLang="en-US" dirty="0"/>
              <a:t>도 마찬가지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이런 식으로 계산했을 때</a:t>
            </a:r>
            <a:r>
              <a:rPr lang="en-US" altLang="ko-KR" dirty="0"/>
              <a:t>, </a:t>
            </a:r>
            <a:r>
              <a:rPr lang="ko-KR" altLang="en-US" dirty="0"/>
              <a:t>내가 기존에 측정했던 </a:t>
            </a:r>
            <a:r>
              <a:rPr lang="en-US" altLang="ko-KR" dirty="0"/>
              <a:t>5</a:t>
            </a:r>
            <a:r>
              <a:rPr lang="ko-KR" altLang="en-US" dirty="0"/>
              <a:t>개 수치가 가장 높은 확률로 나올 수 있는 분포를 찾는 게 </a:t>
            </a:r>
            <a:r>
              <a:rPr lang="en-US" altLang="ko-KR" dirty="0"/>
              <a:t>MLE. </a:t>
            </a:r>
            <a:r>
              <a:rPr lang="ko-KR" altLang="en-US" dirty="0"/>
              <a:t>여기서는 </a:t>
            </a:r>
            <a:r>
              <a:rPr lang="en-US" altLang="ko-KR" dirty="0"/>
              <a:t>180</a:t>
            </a:r>
            <a:r>
              <a:rPr lang="ko-KR" altLang="en-US" dirty="0"/>
              <a:t>이 다른 두 수치보다 더 높은 확률을 보여줌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 </a:t>
            </a:r>
            <a:r>
              <a:rPr lang="en-US" altLang="ko-KR" dirty="0"/>
              <a:t>180</a:t>
            </a:r>
            <a:r>
              <a:rPr lang="ko-KR" altLang="en-US" dirty="0"/>
              <a:t>이 내가 원하는 수치에 근사하다는 것을 추측할 수 있음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5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수학적으로 계산하면</a:t>
            </a:r>
            <a:r>
              <a:rPr lang="en-US" altLang="ko-KR" dirty="0"/>
              <a:t>, </a:t>
            </a:r>
            <a:r>
              <a:rPr lang="ko-KR" altLang="en-US" dirty="0"/>
              <a:t>그 확률 </a:t>
            </a:r>
            <a:r>
              <a:rPr lang="en-US" altLang="ko-KR" dirty="0"/>
              <a:t>p(x)</a:t>
            </a:r>
            <a:r>
              <a:rPr lang="ko-KR" altLang="en-US" dirty="0"/>
              <a:t>는</a:t>
            </a:r>
            <a:r>
              <a:rPr lang="en-US" altLang="ko-KR" dirty="0"/>
              <a:t>, </a:t>
            </a:r>
            <a:r>
              <a:rPr lang="ko-KR" altLang="en-US" dirty="0"/>
              <a:t>정규분포는 루트 </a:t>
            </a:r>
            <a:r>
              <a:rPr lang="en-US" altLang="ko-KR" dirty="0"/>
              <a:t>2</a:t>
            </a:r>
            <a:r>
              <a:rPr lang="ko-KR" altLang="en-US" dirty="0"/>
              <a:t>파이</a:t>
            </a:r>
            <a:r>
              <a:rPr lang="en-US" altLang="ko-KR" dirty="0"/>
              <a:t>/1 </a:t>
            </a:r>
            <a:r>
              <a:rPr lang="ko-KR" altLang="en-US" dirty="0"/>
              <a:t>꼴로 알려져 있으므로</a:t>
            </a:r>
            <a:r>
              <a:rPr lang="en-US" altLang="ko-KR" dirty="0"/>
              <a:t>, </a:t>
            </a:r>
            <a:r>
              <a:rPr lang="ko-KR" altLang="en-US" dirty="0"/>
              <a:t>우리가 모르는 건 평균 뿐</a:t>
            </a:r>
            <a:r>
              <a:rPr lang="en-US" altLang="ko-KR" dirty="0"/>
              <a:t>. </a:t>
            </a:r>
            <a:r>
              <a:rPr lang="ko-KR" altLang="en-US" dirty="0"/>
              <a:t>따라서 평균을 </a:t>
            </a:r>
            <a:r>
              <a:rPr lang="en-US" altLang="ko-KR" dirty="0"/>
              <a:t>x</a:t>
            </a:r>
            <a:r>
              <a:rPr lang="ko-KR" altLang="en-US" dirty="0"/>
              <a:t>로 두고</a:t>
            </a:r>
            <a:r>
              <a:rPr lang="en-US" altLang="ko-KR" dirty="0"/>
              <a:t>, xi</a:t>
            </a:r>
            <a:r>
              <a:rPr lang="ko-KR" altLang="en-US" dirty="0"/>
              <a:t>는 내가 측정한 </a:t>
            </a:r>
            <a:r>
              <a:rPr lang="en-US" altLang="ko-KR" dirty="0"/>
              <a:t>5</a:t>
            </a:r>
            <a:r>
              <a:rPr lang="ko-KR" altLang="en-US" dirty="0"/>
              <a:t>개의 관측치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개의 관측치에 대해 식에 대입해서 곱했을 때</a:t>
            </a:r>
            <a:r>
              <a:rPr lang="en-US" altLang="ko-KR" dirty="0"/>
              <a:t>, </a:t>
            </a:r>
            <a:r>
              <a:rPr lang="ko-KR" altLang="en-US" dirty="0"/>
              <a:t>그 곱한 수치가 최대값이 되는 </a:t>
            </a:r>
            <a:r>
              <a:rPr lang="en-US" altLang="ko-KR" dirty="0"/>
              <a:t>x</a:t>
            </a:r>
            <a:r>
              <a:rPr lang="ko-KR" altLang="en-US" dirty="0"/>
              <a:t>를 구하는 것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지수함수에 대해서  </a:t>
            </a:r>
            <a:r>
              <a:rPr lang="en-US" altLang="ko-KR" dirty="0"/>
              <a:t>log</a:t>
            </a:r>
            <a:r>
              <a:rPr lang="ko-KR" altLang="en-US" dirty="0"/>
              <a:t>를 취해 계산을 편하게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식을 최대치로 만드는 </a:t>
            </a:r>
            <a:r>
              <a:rPr lang="en-US" altLang="ko-KR" dirty="0"/>
              <a:t>x</a:t>
            </a:r>
            <a:r>
              <a:rPr lang="ko-KR" altLang="en-US" dirty="0"/>
              <a:t>를 찾는 것</a:t>
            </a:r>
            <a:r>
              <a:rPr lang="en-US" altLang="ko-KR" dirty="0"/>
              <a:t>. </a:t>
            </a:r>
            <a:r>
              <a:rPr lang="ko-KR" altLang="en-US" dirty="0"/>
              <a:t>미분을 통해서 </a:t>
            </a:r>
            <a:r>
              <a:rPr lang="en-US" altLang="ko-KR" dirty="0"/>
              <a:t>MSE</a:t>
            </a:r>
            <a:r>
              <a:rPr lang="ko-KR" altLang="en-US" dirty="0"/>
              <a:t>랑 똑같은 식으로 정리가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98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MLE</a:t>
            </a:r>
            <a:r>
              <a:rPr lang="ko-KR" altLang="en-US" dirty="0"/>
              <a:t>라는 개념을 알고 이 식을 보면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en-US" altLang="ko-KR" dirty="0"/>
              <a:t>P</a:t>
            </a:r>
            <a:r>
              <a:rPr lang="ko-KR" altLang="en-US" dirty="0"/>
              <a:t>세타라는 </a:t>
            </a:r>
            <a:r>
              <a:rPr lang="en-US" altLang="ko-KR" dirty="0"/>
              <a:t>x</a:t>
            </a:r>
            <a:r>
              <a:rPr lang="ko-KR" altLang="en-US" dirty="0"/>
              <a:t>에 대한 분포에 관심이 있는데</a:t>
            </a:r>
            <a:r>
              <a:rPr lang="en-US" altLang="ko-KR" dirty="0"/>
              <a:t>, </a:t>
            </a:r>
            <a:r>
              <a:rPr lang="ko-KR" altLang="en-US" dirty="0"/>
              <a:t>이 분포는 </a:t>
            </a:r>
            <a:r>
              <a:rPr lang="en-US" altLang="ko-KR" dirty="0"/>
              <a:t>z</a:t>
            </a:r>
            <a:r>
              <a:rPr lang="ko-KR" altLang="en-US" dirty="0"/>
              <a:t>에 대해서 나오는 </a:t>
            </a:r>
            <a:r>
              <a:rPr lang="en-US" altLang="ko-KR" dirty="0"/>
              <a:t>x</a:t>
            </a:r>
            <a:r>
              <a:rPr lang="ko-KR" altLang="en-US" dirty="0"/>
              <a:t>에 대한 분포</a:t>
            </a:r>
            <a:r>
              <a:rPr lang="en-US" altLang="ko-KR" dirty="0"/>
              <a:t>. </a:t>
            </a:r>
            <a:r>
              <a:rPr lang="ko-KR" altLang="en-US" dirty="0"/>
              <a:t>우리가 </a:t>
            </a:r>
            <a:r>
              <a:rPr lang="en-US" altLang="ko-KR" dirty="0"/>
              <a:t>z</a:t>
            </a:r>
            <a:r>
              <a:rPr lang="ko-KR" altLang="en-US" dirty="0"/>
              <a:t>에 대해 모르므로 모든 </a:t>
            </a:r>
            <a:r>
              <a:rPr lang="en-US" altLang="ko-KR" dirty="0"/>
              <a:t>z</a:t>
            </a:r>
            <a:r>
              <a:rPr lang="ko-KR" altLang="en-US" dirty="0"/>
              <a:t>에 대해 적분을</a:t>
            </a:r>
            <a:r>
              <a:rPr lang="en-US" altLang="ko-KR" dirty="0"/>
              <a:t> </a:t>
            </a:r>
            <a:r>
              <a:rPr lang="ko-KR" altLang="en-US" dirty="0" err="1"/>
              <a:t>해줄것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그러면 </a:t>
            </a:r>
            <a:r>
              <a:rPr lang="en-US" altLang="ko-KR" dirty="0"/>
              <a:t>x</a:t>
            </a:r>
            <a:r>
              <a:rPr lang="ko-KR" altLang="en-US" dirty="0"/>
              <a:t>에 대한 분포가 나옴</a:t>
            </a:r>
            <a:r>
              <a:rPr lang="en-US" altLang="ko-KR" dirty="0"/>
              <a:t>. </a:t>
            </a:r>
            <a:r>
              <a:rPr lang="ko-KR" altLang="en-US" dirty="0"/>
              <a:t>이 분포를 최대값으로 만들기로 </a:t>
            </a:r>
            <a:r>
              <a:rPr lang="en-US" altLang="ko-KR" dirty="0"/>
              <a:t>MLE</a:t>
            </a:r>
            <a:r>
              <a:rPr lang="ko-KR" altLang="en-US" dirty="0"/>
              <a:t>를 이용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적분값이지만</a:t>
            </a:r>
            <a:r>
              <a:rPr lang="en-US" altLang="ko-KR" dirty="0"/>
              <a:t>, </a:t>
            </a:r>
            <a:r>
              <a:rPr lang="ko-KR" altLang="en-US" dirty="0"/>
              <a:t>사실 우리가 가진 </a:t>
            </a:r>
            <a:r>
              <a:rPr lang="en-US" altLang="ko-KR" dirty="0"/>
              <a:t>z</a:t>
            </a:r>
            <a:r>
              <a:rPr lang="ko-KR" altLang="en-US" dirty="0"/>
              <a:t>라는 값은 연속적이지 않음</a:t>
            </a:r>
            <a:r>
              <a:rPr lang="en-US" altLang="ko-KR" dirty="0"/>
              <a:t>.  Z</a:t>
            </a:r>
            <a:r>
              <a:rPr lang="ko-KR" altLang="en-US" dirty="0"/>
              <a:t>라는 것이 왼쪽에 보듯 개수가 있기 때문</a:t>
            </a:r>
            <a:r>
              <a:rPr lang="en-US" altLang="ko-KR" dirty="0"/>
              <a:t>. </a:t>
            </a:r>
            <a:r>
              <a:rPr lang="ko-KR" altLang="en-US" dirty="0"/>
              <a:t>네트워크의 노드 개수</a:t>
            </a:r>
            <a:r>
              <a:rPr lang="en-US" altLang="ko-KR" dirty="0"/>
              <a:t>. </a:t>
            </a:r>
            <a:r>
              <a:rPr lang="ko-KR" altLang="en-US" dirty="0"/>
              <a:t>우리가  </a:t>
            </a:r>
            <a:r>
              <a:rPr lang="en-US" altLang="ko-KR" dirty="0"/>
              <a:t>z</a:t>
            </a:r>
            <a:r>
              <a:rPr lang="ko-KR" altLang="en-US" dirty="0"/>
              <a:t>라는 </a:t>
            </a:r>
            <a:r>
              <a:rPr lang="ko-KR" altLang="en-US" dirty="0" err="1"/>
              <a:t>디멘션을</a:t>
            </a:r>
            <a:r>
              <a:rPr lang="ko-KR" altLang="en-US" dirty="0"/>
              <a:t> 정해주는 만큼의 숫자</a:t>
            </a:r>
            <a:r>
              <a:rPr lang="en-US" altLang="ko-KR" dirty="0"/>
              <a:t>. </a:t>
            </a:r>
            <a:r>
              <a:rPr lang="ko-KR" altLang="en-US" dirty="0"/>
              <a:t>그러면 </a:t>
            </a:r>
            <a:r>
              <a:rPr lang="ko-KR" altLang="en-US" dirty="0" err="1"/>
              <a:t>디스크리트하기</a:t>
            </a:r>
            <a:r>
              <a:rPr lang="ko-KR" altLang="en-US" dirty="0"/>
              <a:t> 때문에 적분 대신 </a:t>
            </a:r>
            <a:r>
              <a:rPr lang="ko-KR" altLang="en-US" dirty="0" err="1"/>
              <a:t>기댓값</a:t>
            </a:r>
            <a:r>
              <a:rPr lang="ko-KR" altLang="en-US" dirty="0"/>
              <a:t> 개념으로 생각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</a:t>
            </a:r>
            <a:r>
              <a:rPr lang="ko-KR" altLang="en-US" dirty="0" err="1"/>
              <a:t>기댓값을</a:t>
            </a:r>
            <a:r>
              <a:rPr lang="ko-KR" altLang="en-US" dirty="0"/>
              <a:t> 최대치로 만드는 것을 찾을 것</a:t>
            </a:r>
            <a:r>
              <a:rPr lang="en-US" altLang="ko-KR" dirty="0"/>
              <a:t>. </a:t>
            </a:r>
            <a:r>
              <a:rPr lang="ko-KR" altLang="en-US" dirty="0"/>
              <a:t>이게 </a:t>
            </a:r>
            <a:r>
              <a:rPr lang="en-US" altLang="ko-KR" dirty="0"/>
              <a:t>MLE </a:t>
            </a:r>
            <a:r>
              <a:rPr lang="ko-KR" altLang="en-US" dirty="0"/>
              <a:t>개념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중간에 </a:t>
            </a:r>
            <a:r>
              <a:rPr lang="en-US" altLang="ko-KR" dirty="0"/>
              <a:t>log</a:t>
            </a:r>
            <a:r>
              <a:rPr lang="ko-KR" altLang="en-US" dirty="0"/>
              <a:t>를 취하는 것은</a:t>
            </a:r>
            <a:r>
              <a:rPr lang="en-US" altLang="ko-KR" dirty="0"/>
              <a:t>, </a:t>
            </a:r>
            <a:r>
              <a:rPr lang="ko-KR" altLang="en-US" dirty="0" err="1"/>
              <a:t>가우시안</a:t>
            </a:r>
            <a:r>
              <a:rPr lang="ko-KR" altLang="en-US" dirty="0"/>
              <a:t> 분포를 가정할 때 로그를 취하면 계산이 편하기 때문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3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정리를 하자면</a:t>
            </a:r>
            <a:r>
              <a:rPr lang="en-US" altLang="ko-KR" dirty="0"/>
              <a:t>, P</a:t>
            </a:r>
            <a:r>
              <a:rPr lang="ko-KR" altLang="en-US" dirty="0"/>
              <a:t>세타라는 분포의 </a:t>
            </a:r>
            <a:r>
              <a:rPr lang="en-US" altLang="ko-KR" dirty="0"/>
              <a:t>MLE</a:t>
            </a:r>
            <a:r>
              <a:rPr lang="ko-KR" altLang="en-US" dirty="0"/>
              <a:t>를 구할 것</a:t>
            </a:r>
            <a:r>
              <a:rPr lang="en-US" altLang="ko-KR" dirty="0"/>
              <a:t>. </a:t>
            </a:r>
            <a:r>
              <a:rPr lang="ko-KR" altLang="en-US" dirty="0"/>
              <a:t>제일 위에 있는 식</a:t>
            </a:r>
            <a:r>
              <a:rPr lang="en-US" altLang="ko-KR" dirty="0"/>
              <a:t>. P</a:t>
            </a:r>
            <a:r>
              <a:rPr lang="ko-KR" altLang="en-US" dirty="0" err="1"/>
              <a:t>세타에</a:t>
            </a:r>
            <a:r>
              <a:rPr lang="ko-KR" altLang="en-US" dirty="0"/>
              <a:t> 대한 </a:t>
            </a:r>
            <a:r>
              <a:rPr lang="en-US" altLang="ko-KR" dirty="0"/>
              <a:t>MLE</a:t>
            </a:r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를 잘 만들기 위해서는 </a:t>
            </a:r>
            <a:r>
              <a:rPr lang="en-US" altLang="ko-KR" dirty="0"/>
              <a:t>MLE</a:t>
            </a:r>
            <a:r>
              <a:rPr lang="ko-KR" altLang="en-US" dirty="0"/>
              <a:t>관점에서 최적화 시키면 됨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Z</a:t>
            </a:r>
            <a:r>
              <a:rPr lang="ko-KR" altLang="en-US" dirty="0"/>
              <a:t>를 기반으로 조건을 두고 시작했기 때문에 초기 조건 </a:t>
            </a:r>
            <a:r>
              <a:rPr lang="en-US" altLang="ko-KR" dirty="0"/>
              <a:t>z</a:t>
            </a:r>
            <a:r>
              <a:rPr lang="ko-KR" altLang="en-US" dirty="0"/>
              <a:t>가 중요함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Z</a:t>
            </a:r>
            <a:r>
              <a:rPr lang="ko-KR" altLang="en-US" dirty="0"/>
              <a:t>라는 공간을 어떻게 잘 학습할 </a:t>
            </a:r>
            <a:r>
              <a:rPr lang="ko-KR" altLang="en-US" dirty="0" err="1"/>
              <a:t>것이냐에</a:t>
            </a:r>
            <a:r>
              <a:rPr lang="ko-KR" altLang="en-US" dirty="0"/>
              <a:t> 대해 살펴보자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Z</a:t>
            </a:r>
            <a:r>
              <a:rPr lang="ko-KR" altLang="en-US" dirty="0"/>
              <a:t>를 가지고 </a:t>
            </a:r>
            <a:r>
              <a:rPr lang="en-US" altLang="ko-KR" dirty="0"/>
              <a:t>x</a:t>
            </a:r>
            <a:r>
              <a:rPr lang="ko-KR" altLang="en-US" dirty="0"/>
              <a:t>를 만들어 낼 건데</a:t>
            </a:r>
            <a:r>
              <a:rPr lang="en-US" altLang="ko-KR" dirty="0"/>
              <a:t>, z</a:t>
            </a:r>
            <a:r>
              <a:rPr lang="ko-KR" altLang="en-US" dirty="0"/>
              <a:t>에 대한 </a:t>
            </a:r>
            <a:r>
              <a:rPr lang="ko-KR" altLang="en-US" dirty="0" err="1"/>
              <a:t>디멘션과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에 대한 칸의 크기가 다름</a:t>
            </a:r>
            <a:r>
              <a:rPr lang="en-US" altLang="ko-KR" dirty="0"/>
              <a:t>. Z</a:t>
            </a:r>
            <a:r>
              <a:rPr lang="ko-KR" altLang="en-US" dirty="0"/>
              <a:t>는 작고 </a:t>
            </a:r>
            <a:r>
              <a:rPr lang="en-US" altLang="ko-KR" dirty="0"/>
              <a:t>x</a:t>
            </a:r>
            <a:r>
              <a:rPr lang="ko-KR" altLang="en-US" dirty="0"/>
              <a:t>는 큼</a:t>
            </a:r>
            <a:r>
              <a:rPr lang="en-US" altLang="ko-KR" dirty="0"/>
              <a:t>. </a:t>
            </a:r>
            <a:r>
              <a:rPr lang="ko-KR" altLang="en-US" dirty="0"/>
              <a:t>그런데 우리는 </a:t>
            </a:r>
            <a:r>
              <a:rPr lang="en-US" altLang="ko-KR" dirty="0"/>
              <a:t>z</a:t>
            </a:r>
            <a:r>
              <a:rPr lang="ko-KR" altLang="en-US" dirty="0"/>
              <a:t>를 가지고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ko-KR" altLang="en-US" dirty="0" err="1"/>
              <a:t>만들어냄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직관적으로 </a:t>
            </a:r>
            <a:r>
              <a:rPr lang="en-US" altLang="ko-KR" dirty="0"/>
              <a:t>Z</a:t>
            </a:r>
            <a:r>
              <a:rPr lang="ko-KR" altLang="en-US" dirty="0"/>
              <a:t>는 </a:t>
            </a:r>
            <a:r>
              <a:rPr lang="en-US" altLang="ko-KR" dirty="0"/>
              <a:t>x</a:t>
            </a:r>
            <a:r>
              <a:rPr lang="ko-KR" altLang="en-US" dirty="0"/>
              <a:t>에 대한 핵심 정보를 가지고 있을 것이라고 생각할 수 있음</a:t>
            </a:r>
            <a:r>
              <a:rPr lang="en-US" altLang="ko-KR" dirty="0"/>
              <a:t>. </a:t>
            </a:r>
            <a:r>
              <a:rPr lang="ko-KR" altLang="en-US" dirty="0"/>
              <a:t>왜냐면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en-US" altLang="ko-KR" dirty="0"/>
              <a:t>z</a:t>
            </a:r>
            <a:r>
              <a:rPr lang="ko-KR" altLang="en-US" dirty="0"/>
              <a:t>를 기반으로 만들기 때문</a:t>
            </a:r>
            <a:r>
              <a:rPr lang="en-US" altLang="ko-KR" dirty="0"/>
              <a:t>. Z</a:t>
            </a:r>
            <a:r>
              <a:rPr lang="ko-KR" altLang="en-US" dirty="0"/>
              <a:t>가 학습이 잘 되지 않으면 </a:t>
            </a:r>
            <a:r>
              <a:rPr lang="en-US" altLang="ko-KR" dirty="0"/>
              <a:t>x</a:t>
            </a:r>
            <a:r>
              <a:rPr lang="ko-KR" altLang="en-US" dirty="0"/>
              <a:t>를 잘 </a:t>
            </a:r>
            <a:r>
              <a:rPr lang="ko-KR" altLang="en-US" dirty="0" err="1"/>
              <a:t>못구분하니까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Z</a:t>
            </a:r>
            <a:r>
              <a:rPr lang="ko-KR" altLang="en-US" dirty="0"/>
              <a:t>가 잘 학습이 되었다면 </a:t>
            </a:r>
            <a:r>
              <a:rPr lang="en-US" altLang="ko-KR" dirty="0"/>
              <a:t>x</a:t>
            </a:r>
            <a:r>
              <a:rPr lang="ko-KR" altLang="en-US" dirty="0"/>
              <a:t>에 대한 정보를 잘 포함하고 있을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 관점에서 </a:t>
            </a:r>
            <a:r>
              <a:rPr lang="en-US" altLang="ko-KR" dirty="0"/>
              <a:t>z</a:t>
            </a:r>
            <a:r>
              <a:rPr lang="ko-KR" altLang="en-US" dirty="0"/>
              <a:t>는 </a:t>
            </a:r>
            <a:r>
              <a:rPr lang="en-US" altLang="ko-KR" dirty="0"/>
              <a:t>x</a:t>
            </a:r>
            <a:r>
              <a:rPr lang="ko-KR" altLang="en-US" dirty="0"/>
              <a:t>의 </a:t>
            </a:r>
            <a:r>
              <a:rPr lang="ko-KR" altLang="en-US" dirty="0" err="1"/>
              <a:t>디멘션</a:t>
            </a:r>
            <a:r>
              <a:rPr lang="ko-KR" altLang="en-US" dirty="0"/>
              <a:t> </a:t>
            </a:r>
            <a:r>
              <a:rPr lang="ko-KR" altLang="en-US" dirty="0" err="1"/>
              <a:t>리덕션이라고</a:t>
            </a:r>
            <a:r>
              <a:rPr lang="ko-KR" altLang="en-US" dirty="0"/>
              <a:t> 생각할 수 있음</a:t>
            </a:r>
            <a:r>
              <a:rPr lang="en-US" altLang="ko-KR" dirty="0"/>
              <a:t>. X</a:t>
            </a:r>
            <a:r>
              <a:rPr lang="ko-KR" altLang="en-US" dirty="0"/>
              <a:t>라는 차원을 함축한 공간에 담긴 정보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287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>
            <a:extLst>
              <a:ext uri="{FF2B5EF4-FFF2-40B4-BE49-F238E27FC236}">
                <a16:creationId xmlns:a16="http://schemas.microsoft.com/office/drawing/2014/main" id="{B0C6B7FC-6E66-4186-B102-1BCC0F740199}"/>
              </a:ext>
            </a:extLst>
          </p:cNvPr>
          <p:cNvSpPr txBox="1">
            <a:spLocks/>
          </p:cNvSpPr>
          <p:nvPr userDrawn="1"/>
        </p:nvSpPr>
        <p:spPr>
          <a:xfrm>
            <a:off x="1" y="610804"/>
            <a:ext cx="9144000" cy="1238877"/>
          </a:xfrm>
          <a:prstGeom prst="rect">
            <a:avLst/>
          </a:prstGeom>
          <a:gradFill flip="none" rotWithShape="1">
            <a:gsLst>
              <a:gs pos="70000">
                <a:schemeClr val="accent1">
                  <a:lumMod val="75000"/>
                </a:schemeClr>
              </a:gs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</p:spPr>
        <p:txBody>
          <a:bodyPr vert="horz" lIns="360000" tIns="45720" rIns="91440" bIns="45720" rtlCol="0" anchor="ctr" anchorCtr="0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28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j-cs"/>
              </a:defRPr>
            </a:lvl1pPr>
          </a:lstStyle>
          <a:p>
            <a:pPr algn="ctr" fontAlgn="base">
              <a:lnSpc>
                <a:spcPct val="100000"/>
              </a:lnSpc>
            </a:pPr>
            <a:endParaRPr lang="en-US" altLang="ko-KR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08E4FA-C990-416A-83C0-E0613A179CF3}"/>
              </a:ext>
            </a:extLst>
          </p:cNvPr>
          <p:cNvSpPr/>
          <p:nvPr userDrawn="1"/>
        </p:nvSpPr>
        <p:spPr>
          <a:xfrm>
            <a:off x="393895" y="5046867"/>
            <a:ext cx="82718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한림대학교 - 해시넷">
            <a:extLst>
              <a:ext uri="{FF2B5EF4-FFF2-40B4-BE49-F238E27FC236}">
                <a16:creationId xmlns:a16="http://schemas.microsoft.com/office/drawing/2014/main" id="{5FA83BB9-F9A1-4053-881B-2AA460BFB2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968" y="2208179"/>
            <a:ext cx="2310064" cy="231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9" name="그룹 308"/>
          <p:cNvGrpSpPr/>
          <p:nvPr userDrawn="1"/>
        </p:nvGrpSpPr>
        <p:grpSpPr>
          <a:xfrm>
            <a:off x="26670" y="240876"/>
            <a:ext cx="1720222" cy="412421"/>
            <a:chOff x="1047750" y="2614012"/>
            <a:chExt cx="1720222" cy="412421"/>
          </a:xfrm>
        </p:grpSpPr>
        <p:sp>
          <p:nvSpPr>
            <p:cNvPr id="43" name="직사각형 42"/>
            <p:cNvSpPr/>
            <p:nvPr userDrawn="1"/>
          </p:nvSpPr>
          <p:spPr>
            <a:xfrm>
              <a:off x="2072683" y="2614012"/>
              <a:ext cx="695289" cy="4124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520" b="1" i="0" dirty="0">
                  <a:solidFill>
                    <a:srgbClr val="00B0F0"/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altLang="ko-KR" sz="370" b="1" i="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rtificial</a:t>
              </a:r>
            </a:p>
            <a:p>
              <a:r>
                <a:rPr lang="en-US" altLang="ko-KR" sz="280" b="1" i="0" baseline="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ko-KR" sz="520" b="1" i="0" dirty="0">
                  <a:solidFill>
                    <a:srgbClr val="00B0F0"/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ko-KR" sz="370" b="1" i="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ntelligence &amp;</a:t>
              </a:r>
              <a:endParaRPr lang="en-US" altLang="ko-KR" sz="370" b="1" i="0" baseline="0" dirty="0">
                <a:solidFill>
                  <a:schemeClr val="accent1">
                    <a:lumMod val="75000"/>
                  </a:schemeClr>
                </a:solidFill>
                <a:effectLst>
                  <a:outerShdw blurRad="50800" sx="1000" sy="1000" algn="tl" rotWithShape="0">
                    <a:srgbClr val="0A373A">
                      <a:alpha val="5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370" b="1" i="0" baseline="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ko-KR" sz="320" b="1" i="0" baseline="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ko-KR" sz="520" b="1" i="0" dirty="0">
                  <a:solidFill>
                    <a:srgbClr val="00B0F0"/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US" altLang="ko-KR" sz="370" b="1" i="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achine</a:t>
              </a:r>
              <a:endParaRPr lang="en-US" altLang="ko-KR" sz="370" b="1" i="0" baseline="0" dirty="0">
                <a:solidFill>
                  <a:schemeClr val="accent1">
                    <a:lumMod val="75000"/>
                  </a:schemeClr>
                </a:solidFill>
                <a:effectLst>
                  <a:outerShdw blurRad="50800" sx="1000" sy="1000" algn="tl" rotWithShape="0">
                    <a:srgbClr val="0A373A">
                      <a:alpha val="5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370" b="1" i="0" baseline="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ko-KR" sz="250" b="1" i="0" baseline="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ko-KR" sz="500" b="1" i="0" baseline="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ko-KR" sz="520" b="1" i="0" baseline="0" dirty="0">
                  <a:solidFill>
                    <a:srgbClr val="00B0F0"/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US" altLang="ko-KR" sz="370" b="1" i="0" baseline="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earning Lab</a:t>
              </a:r>
              <a:endParaRPr lang="ko-KR" altLang="en-US" sz="370" i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3" name="그룹 2"/>
            <p:cNvGrpSpPr/>
            <p:nvPr userDrawn="1"/>
          </p:nvGrpSpPr>
          <p:grpSpPr>
            <a:xfrm>
              <a:off x="1047750" y="2665638"/>
              <a:ext cx="1111699" cy="294908"/>
              <a:chOff x="1421130" y="5224164"/>
              <a:chExt cx="1016751" cy="291735"/>
            </a:xfrm>
          </p:grpSpPr>
          <p:grpSp>
            <p:nvGrpSpPr>
              <p:cNvPr id="45" name="그룹 44"/>
              <p:cNvGrpSpPr/>
              <p:nvPr/>
            </p:nvGrpSpPr>
            <p:grpSpPr>
              <a:xfrm>
                <a:off x="1421130" y="5224408"/>
                <a:ext cx="285042" cy="291299"/>
                <a:chOff x="3609143" y="2943348"/>
                <a:chExt cx="995831" cy="906994"/>
              </a:xfrm>
              <a:gradFill flip="none" rotWithShape="1">
                <a:gsLst>
                  <a:gs pos="0">
                    <a:srgbClr val="0066CC">
                      <a:shade val="30000"/>
                      <a:satMod val="115000"/>
                    </a:srgbClr>
                  </a:gs>
                  <a:gs pos="50000">
                    <a:srgbClr val="0066CC">
                      <a:shade val="67500"/>
                      <a:satMod val="115000"/>
                    </a:srgbClr>
                  </a:gs>
                  <a:gs pos="100000">
                    <a:srgbClr val="0066CC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</p:grpSpPr>
            <p:sp>
              <p:nvSpPr>
                <p:cNvPr id="65" name="모서리가 둥근 직사각형 64"/>
                <p:cNvSpPr/>
                <p:nvPr/>
              </p:nvSpPr>
              <p:spPr>
                <a:xfrm>
                  <a:off x="3916618" y="2943348"/>
                  <a:ext cx="463084" cy="1569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 rot="18062367">
                  <a:off x="3585752" y="3312274"/>
                  <a:ext cx="855533" cy="14797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 rot="15537815">
                  <a:off x="3975689" y="3294527"/>
                  <a:ext cx="794516" cy="16660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모서리가 둥근 직사각형 67"/>
                <p:cNvSpPr/>
                <p:nvPr/>
              </p:nvSpPr>
              <p:spPr>
                <a:xfrm>
                  <a:off x="3609143" y="3693364"/>
                  <a:ext cx="425224" cy="1569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모서리가 둥근 직사각형 68"/>
                <p:cNvSpPr/>
                <p:nvPr/>
              </p:nvSpPr>
              <p:spPr>
                <a:xfrm>
                  <a:off x="4190033" y="3693364"/>
                  <a:ext cx="414941" cy="1569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6" name="그룹 45"/>
              <p:cNvGrpSpPr/>
              <p:nvPr/>
            </p:nvGrpSpPr>
            <p:grpSpPr>
              <a:xfrm>
                <a:off x="1722180" y="5224408"/>
                <a:ext cx="193877" cy="291299"/>
                <a:chOff x="4660899" y="2943348"/>
                <a:chExt cx="677333" cy="906994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60" name="모서리가 둥근 직사각형 59"/>
                <p:cNvSpPr/>
                <p:nvPr/>
              </p:nvSpPr>
              <p:spPr>
                <a:xfrm>
                  <a:off x="4660899" y="2943348"/>
                  <a:ext cx="677333" cy="1569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모서리가 둥근 직사각형 60"/>
                <p:cNvSpPr/>
                <p:nvPr/>
              </p:nvSpPr>
              <p:spPr>
                <a:xfrm>
                  <a:off x="4660899" y="3693364"/>
                  <a:ext cx="677333" cy="1569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모서리가 둥근 직사각형 61"/>
                <p:cNvSpPr/>
                <p:nvPr/>
              </p:nvSpPr>
              <p:spPr>
                <a:xfrm rot="6776631">
                  <a:off x="4780681" y="3133505"/>
                  <a:ext cx="346538" cy="156976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모서리가 둥근 직사각형 62"/>
                <p:cNvSpPr/>
                <p:nvPr/>
              </p:nvSpPr>
              <p:spPr>
                <a:xfrm rot="10800000">
                  <a:off x="4818308" y="3310524"/>
                  <a:ext cx="359511" cy="156979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모서리가 둥근 직사각형 63"/>
                <p:cNvSpPr/>
                <p:nvPr/>
              </p:nvSpPr>
              <p:spPr>
                <a:xfrm rot="6776631">
                  <a:off x="4859847" y="3494979"/>
                  <a:ext cx="359579" cy="156976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>
                <a:off x="1948166" y="5224408"/>
                <a:ext cx="219323" cy="291491"/>
                <a:chOff x="5511799" y="2943348"/>
                <a:chExt cx="766234" cy="907591"/>
              </a:xfrm>
              <a:gradFill flip="none" rotWithShape="1">
                <a:gsLst>
                  <a:gs pos="0">
                    <a:srgbClr val="009999">
                      <a:shade val="30000"/>
                      <a:satMod val="115000"/>
                    </a:srgbClr>
                  </a:gs>
                  <a:gs pos="50000">
                    <a:srgbClr val="009999">
                      <a:shade val="67500"/>
                      <a:satMod val="115000"/>
                    </a:srgbClr>
                  </a:gs>
                  <a:gs pos="100000">
                    <a:srgbClr val="009999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</p:grpSpPr>
            <p:sp>
              <p:nvSpPr>
                <p:cNvPr id="54" name="직사각형 53"/>
                <p:cNvSpPr/>
                <p:nvPr/>
              </p:nvSpPr>
              <p:spPr>
                <a:xfrm>
                  <a:off x="5511800" y="2943348"/>
                  <a:ext cx="766233" cy="1604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 rot="13971064">
                  <a:off x="5482782" y="3174363"/>
                  <a:ext cx="489573" cy="15524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모서리가 둥근 직사각형 55"/>
                <p:cNvSpPr/>
                <p:nvPr/>
              </p:nvSpPr>
              <p:spPr>
                <a:xfrm rot="5400000">
                  <a:off x="6015956" y="3048449"/>
                  <a:ext cx="367175" cy="1569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5511799" y="3690484"/>
                  <a:ext cx="766233" cy="1604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모서리가 둥근 직사각형 57"/>
                <p:cNvSpPr/>
                <p:nvPr/>
              </p:nvSpPr>
              <p:spPr>
                <a:xfrm rot="5400000">
                  <a:off x="6015955" y="3588266"/>
                  <a:ext cx="367175" cy="1569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 rot="18484838">
                  <a:off x="5480370" y="3470638"/>
                  <a:ext cx="493010" cy="14748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2200811" y="5224164"/>
                <a:ext cx="237070" cy="290619"/>
                <a:chOff x="6419849" y="2942587"/>
                <a:chExt cx="828234" cy="904876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49" name="모서리가 둥근 직사각형 48"/>
                <p:cNvSpPr/>
                <p:nvPr/>
              </p:nvSpPr>
              <p:spPr>
                <a:xfrm>
                  <a:off x="6419849" y="2942587"/>
                  <a:ext cx="539751" cy="1569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 rot="5400000">
                  <a:off x="6313601" y="3339662"/>
                  <a:ext cx="747160" cy="1553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모서리가 둥근 직사각형 50"/>
                <p:cNvSpPr/>
                <p:nvPr/>
              </p:nvSpPr>
              <p:spPr>
                <a:xfrm>
                  <a:off x="6419849" y="3690484"/>
                  <a:ext cx="765007" cy="1569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모서리가 둥근 직사각형 51"/>
                <p:cNvSpPr/>
                <p:nvPr/>
              </p:nvSpPr>
              <p:spPr>
                <a:xfrm rot="5400000">
                  <a:off x="6967772" y="3567153"/>
                  <a:ext cx="403643" cy="1569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 rot="10800000">
                  <a:off x="6986058" y="3692091"/>
                  <a:ext cx="258648" cy="1553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9224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28700" y="149689"/>
            <a:ext cx="798195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0125" y="6492875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32000" y="986461"/>
            <a:ext cx="8280000" cy="462416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4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2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-1686732" y="4949824"/>
            <a:ext cx="1210482" cy="804864"/>
            <a:chOff x="-807" y="-1"/>
            <a:chExt cx="1210482" cy="804864"/>
          </a:xfrm>
        </p:grpSpPr>
        <p:sp>
          <p:nvSpPr>
            <p:cNvPr id="3" name="대각선 방향의 모서리가 잘린 사각형 2"/>
            <p:cNvSpPr/>
            <p:nvPr userDrawn="1"/>
          </p:nvSpPr>
          <p:spPr>
            <a:xfrm rot="5400000">
              <a:off x="202004" y="-202810"/>
              <a:ext cx="804862" cy="1210480"/>
            </a:xfrm>
            <a:custGeom>
              <a:avLst/>
              <a:gdLst>
                <a:gd name="connsiteX0" fmla="*/ 0 w 804862"/>
                <a:gd name="connsiteY0" fmla="*/ 0 h 915591"/>
                <a:gd name="connsiteX1" fmla="*/ 402431 w 804862"/>
                <a:gd name="connsiteY1" fmla="*/ 0 h 915591"/>
                <a:gd name="connsiteX2" fmla="*/ 804862 w 804862"/>
                <a:gd name="connsiteY2" fmla="*/ 402431 h 915591"/>
                <a:gd name="connsiteX3" fmla="*/ 804862 w 804862"/>
                <a:gd name="connsiteY3" fmla="*/ 915591 h 915591"/>
                <a:gd name="connsiteX4" fmla="*/ 804862 w 804862"/>
                <a:gd name="connsiteY4" fmla="*/ 915591 h 915591"/>
                <a:gd name="connsiteX5" fmla="*/ 402431 w 804862"/>
                <a:gd name="connsiteY5" fmla="*/ 915591 h 915591"/>
                <a:gd name="connsiteX6" fmla="*/ 0 w 804862"/>
                <a:gd name="connsiteY6" fmla="*/ 513160 h 915591"/>
                <a:gd name="connsiteX7" fmla="*/ 0 w 804862"/>
                <a:gd name="connsiteY7" fmla="*/ 0 h 915591"/>
                <a:gd name="connsiteX0" fmla="*/ 0 w 804862"/>
                <a:gd name="connsiteY0" fmla="*/ 0 h 917975"/>
                <a:gd name="connsiteX1" fmla="*/ 402431 w 804862"/>
                <a:gd name="connsiteY1" fmla="*/ 0 h 917975"/>
                <a:gd name="connsiteX2" fmla="*/ 804862 w 804862"/>
                <a:gd name="connsiteY2" fmla="*/ 402431 h 917975"/>
                <a:gd name="connsiteX3" fmla="*/ 804862 w 804862"/>
                <a:gd name="connsiteY3" fmla="*/ 915591 h 917975"/>
                <a:gd name="connsiteX4" fmla="*/ 804862 w 804862"/>
                <a:gd name="connsiteY4" fmla="*/ 915591 h 917975"/>
                <a:gd name="connsiteX5" fmla="*/ 590553 w 804862"/>
                <a:gd name="connsiteY5" fmla="*/ 917975 h 917975"/>
                <a:gd name="connsiteX6" fmla="*/ 0 w 804862"/>
                <a:gd name="connsiteY6" fmla="*/ 513160 h 917975"/>
                <a:gd name="connsiteX7" fmla="*/ 0 w 804862"/>
                <a:gd name="connsiteY7" fmla="*/ 0 h 917975"/>
                <a:gd name="connsiteX0" fmla="*/ 0 w 804862"/>
                <a:gd name="connsiteY0" fmla="*/ 0 h 917978"/>
                <a:gd name="connsiteX1" fmla="*/ 402431 w 804862"/>
                <a:gd name="connsiteY1" fmla="*/ 0 h 917978"/>
                <a:gd name="connsiteX2" fmla="*/ 804862 w 804862"/>
                <a:gd name="connsiteY2" fmla="*/ 402431 h 917978"/>
                <a:gd name="connsiteX3" fmla="*/ 804862 w 804862"/>
                <a:gd name="connsiteY3" fmla="*/ 915591 h 917978"/>
                <a:gd name="connsiteX4" fmla="*/ 804862 w 804862"/>
                <a:gd name="connsiteY4" fmla="*/ 915591 h 917978"/>
                <a:gd name="connsiteX5" fmla="*/ 495305 w 804862"/>
                <a:gd name="connsiteY5" fmla="*/ 917978 h 917978"/>
                <a:gd name="connsiteX6" fmla="*/ 0 w 804862"/>
                <a:gd name="connsiteY6" fmla="*/ 513160 h 917978"/>
                <a:gd name="connsiteX7" fmla="*/ 0 w 804862"/>
                <a:gd name="connsiteY7" fmla="*/ 0 h 917978"/>
                <a:gd name="connsiteX0" fmla="*/ 2381 w 807243"/>
                <a:gd name="connsiteY0" fmla="*/ 7144 h 925122"/>
                <a:gd name="connsiteX1" fmla="*/ 0 w 807243"/>
                <a:gd name="connsiteY1" fmla="*/ 0 h 925122"/>
                <a:gd name="connsiteX2" fmla="*/ 807243 w 807243"/>
                <a:gd name="connsiteY2" fmla="*/ 409575 h 925122"/>
                <a:gd name="connsiteX3" fmla="*/ 807243 w 807243"/>
                <a:gd name="connsiteY3" fmla="*/ 922735 h 925122"/>
                <a:gd name="connsiteX4" fmla="*/ 807243 w 807243"/>
                <a:gd name="connsiteY4" fmla="*/ 922735 h 925122"/>
                <a:gd name="connsiteX5" fmla="*/ 497686 w 807243"/>
                <a:gd name="connsiteY5" fmla="*/ 925122 h 925122"/>
                <a:gd name="connsiteX6" fmla="*/ 2381 w 807243"/>
                <a:gd name="connsiteY6" fmla="*/ 520304 h 925122"/>
                <a:gd name="connsiteX7" fmla="*/ 2381 w 807243"/>
                <a:gd name="connsiteY7" fmla="*/ 7144 h 925122"/>
                <a:gd name="connsiteX0" fmla="*/ 2381 w 807243"/>
                <a:gd name="connsiteY0" fmla="*/ 7144 h 922743"/>
                <a:gd name="connsiteX1" fmla="*/ 0 w 807243"/>
                <a:gd name="connsiteY1" fmla="*/ 0 h 922743"/>
                <a:gd name="connsiteX2" fmla="*/ 807243 w 807243"/>
                <a:gd name="connsiteY2" fmla="*/ 409575 h 922743"/>
                <a:gd name="connsiteX3" fmla="*/ 807243 w 807243"/>
                <a:gd name="connsiteY3" fmla="*/ 922735 h 922743"/>
                <a:gd name="connsiteX4" fmla="*/ 807243 w 807243"/>
                <a:gd name="connsiteY4" fmla="*/ 922735 h 922743"/>
                <a:gd name="connsiteX5" fmla="*/ 614370 w 807243"/>
                <a:gd name="connsiteY5" fmla="*/ 922743 h 922743"/>
                <a:gd name="connsiteX6" fmla="*/ 2381 w 807243"/>
                <a:gd name="connsiteY6" fmla="*/ 520304 h 922743"/>
                <a:gd name="connsiteX7" fmla="*/ 2381 w 807243"/>
                <a:gd name="connsiteY7" fmla="*/ 7144 h 922743"/>
                <a:gd name="connsiteX0" fmla="*/ 2381 w 807243"/>
                <a:gd name="connsiteY0" fmla="*/ 7144 h 922743"/>
                <a:gd name="connsiteX1" fmla="*/ 0 w 807243"/>
                <a:gd name="connsiteY1" fmla="*/ 0 h 922743"/>
                <a:gd name="connsiteX2" fmla="*/ 807243 w 807243"/>
                <a:gd name="connsiteY2" fmla="*/ 409575 h 922743"/>
                <a:gd name="connsiteX3" fmla="*/ 807243 w 807243"/>
                <a:gd name="connsiteY3" fmla="*/ 922735 h 922743"/>
                <a:gd name="connsiteX4" fmla="*/ 807243 w 807243"/>
                <a:gd name="connsiteY4" fmla="*/ 922735 h 922743"/>
                <a:gd name="connsiteX5" fmla="*/ 635802 w 807243"/>
                <a:gd name="connsiteY5" fmla="*/ 922743 h 922743"/>
                <a:gd name="connsiteX6" fmla="*/ 2381 w 807243"/>
                <a:gd name="connsiteY6" fmla="*/ 520304 h 922743"/>
                <a:gd name="connsiteX7" fmla="*/ 2381 w 807243"/>
                <a:gd name="connsiteY7" fmla="*/ 7144 h 922743"/>
                <a:gd name="connsiteX0" fmla="*/ 4762 w 809624"/>
                <a:gd name="connsiteY0" fmla="*/ 73819 h 989418"/>
                <a:gd name="connsiteX1" fmla="*/ 0 w 809624"/>
                <a:gd name="connsiteY1" fmla="*/ 0 h 989418"/>
                <a:gd name="connsiteX2" fmla="*/ 809624 w 809624"/>
                <a:gd name="connsiteY2" fmla="*/ 476250 h 989418"/>
                <a:gd name="connsiteX3" fmla="*/ 809624 w 809624"/>
                <a:gd name="connsiteY3" fmla="*/ 989410 h 989418"/>
                <a:gd name="connsiteX4" fmla="*/ 809624 w 809624"/>
                <a:gd name="connsiteY4" fmla="*/ 989410 h 989418"/>
                <a:gd name="connsiteX5" fmla="*/ 638183 w 809624"/>
                <a:gd name="connsiteY5" fmla="*/ 989418 h 989418"/>
                <a:gd name="connsiteX6" fmla="*/ 4762 w 809624"/>
                <a:gd name="connsiteY6" fmla="*/ 586979 h 989418"/>
                <a:gd name="connsiteX7" fmla="*/ 4762 w 809624"/>
                <a:gd name="connsiteY7" fmla="*/ 73819 h 989418"/>
                <a:gd name="connsiteX0" fmla="*/ 0 w 804862"/>
                <a:gd name="connsiteY0" fmla="*/ 73819 h 989418"/>
                <a:gd name="connsiteX1" fmla="*/ 1 w 804862"/>
                <a:gd name="connsiteY1" fmla="*/ 0 h 989418"/>
                <a:gd name="connsiteX2" fmla="*/ 804862 w 804862"/>
                <a:gd name="connsiteY2" fmla="*/ 476250 h 989418"/>
                <a:gd name="connsiteX3" fmla="*/ 804862 w 804862"/>
                <a:gd name="connsiteY3" fmla="*/ 989410 h 989418"/>
                <a:gd name="connsiteX4" fmla="*/ 804862 w 804862"/>
                <a:gd name="connsiteY4" fmla="*/ 989410 h 989418"/>
                <a:gd name="connsiteX5" fmla="*/ 633421 w 804862"/>
                <a:gd name="connsiteY5" fmla="*/ 989418 h 989418"/>
                <a:gd name="connsiteX6" fmla="*/ 0 w 804862"/>
                <a:gd name="connsiteY6" fmla="*/ 586979 h 989418"/>
                <a:gd name="connsiteX7" fmla="*/ 0 w 804862"/>
                <a:gd name="connsiteY7" fmla="*/ 73819 h 989418"/>
                <a:gd name="connsiteX0" fmla="*/ 0 w 804862"/>
                <a:gd name="connsiteY0" fmla="*/ 73819 h 989418"/>
                <a:gd name="connsiteX1" fmla="*/ 1 w 804862"/>
                <a:gd name="connsiteY1" fmla="*/ 0 h 989418"/>
                <a:gd name="connsiteX2" fmla="*/ 804862 w 804862"/>
                <a:gd name="connsiteY2" fmla="*/ 476250 h 989418"/>
                <a:gd name="connsiteX3" fmla="*/ 804862 w 804862"/>
                <a:gd name="connsiteY3" fmla="*/ 989410 h 989418"/>
                <a:gd name="connsiteX4" fmla="*/ 804862 w 804862"/>
                <a:gd name="connsiteY4" fmla="*/ 989410 h 989418"/>
                <a:gd name="connsiteX5" fmla="*/ 633421 w 804862"/>
                <a:gd name="connsiteY5" fmla="*/ 989418 h 989418"/>
                <a:gd name="connsiteX6" fmla="*/ 0 w 804862"/>
                <a:gd name="connsiteY6" fmla="*/ 657095 h 989418"/>
                <a:gd name="connsiteX7" fmla="*/ 0 w 804862"/>
                <a:gd name="connsiteY7" fmla="*/ 73819 h 989418"/>
                <a:gd name="connsiteX0" fmla="*/ 0 w 804862"/>
                <a:gd name="connsiteY0" fmla="*/ 73819 h 992017"/>
                <a:gd name="connsiteX1" fmla="*/ 1 w 804862"/>
                <a:gd name="connsiteY1" fmla="*/ 0 h 992017"/>
                <a:gd name="connsiteX2" fmla="*/ 804862 w 804862"/>
                <a:gd name="connsiteY2" fmla="*/ 476250 h 992017"/>
                <a:gd name="connsiteX3" fmla="*/ 804862 w 804862"/>
                <a:gd name="connsiteY3" fmla="*/ 989410 h 992017"/>
                <a:gd name="connsiteX4" fmla="*/ 804862 w 804862"/>
                <a:gd name="connsiteY4" fmla="*/ 989410 h 992017"/>
                <a:gd name="connsiteX5" fmla="*/ 627074 w 804862"/>
                <a:gd name="connsiteY5" fmla="*/ 992017 h 992017"/>
                <a:gd name="connsiteX6" fmla="*/ 0 w 804862"/>
                <a:gd name="connsiteY6" fmla="*/ 657095 h 992017"/>
                <a:gd name="connsiteX7" fmla="*/ 0 w 804862"/>
                <a:gd name="connsiteY7" fmla="*/ 73819 h 992017"/>
                <a:gd name="connsiteX0" fmla="*/ 0 w 804862"/>
                <a:gd name="connsiteY0" fmla="*/ 73819 h 990071"/>
                <a:gd name="connsiteX1" fmla="*/ 1 w 804862"/>
                <a:gd name="connsiteY1" fmla="*/ 0 h 990071"/>
                <a:gd name="connsiteX2" fmla="*/ 804862 w 804862"/>
                <a:gd name="connsiteY2" fmla="*/ 476250 h 990071"/>
                <a:gd name="connsiteX3" fmla="*/ 804862 w 804862"/>
                <a:gd name="connsiteY3" fmla="*/ 989410 h 990071"/>
                <a:gd name="connsiteX4" fmla="*/ 804862 w 804862"/>
                <a:gd name="connsiteY4" fmla="*/ 989410 h 990071"/>
                <a:gd name="connsiteX5" fmla="*/ 522302 w 804862"/>
                <a:gd name="connsiteY5" fmla="*/ 990071 h 990071"/>
                <a:gd name="connsiteX6" fmla="*/ 0 w 804862"/>
                <a:gd name="connsiteY6" fmla="*/ 657095 h 990071"/>
                <a:gd name="connsiteX7" fmla="*/ 0 w 804862"/>
                <a:gd name="connsiteY7" fmla="*/ 73819 h 990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4862" h="990071">
                  <a:moveTo>
                    <a:pt x="0" y="73819"/>
                  </a:moveTo>
                  <a:cubicBezTo>
                    <a:pt x="0" y="49213"/>
                    <a:pt x="1" y="24606"/>
                    <a:pt x="1" y="0"/>
                  </a:cubicBezTo>
                  <a:lnTo>
                    <a:pt x="804862" y="476250"/>
                  </a:lnTo>
                  <a:lnTo>
                    <a:pt x="804862" y="989410"/>
                  </a:lnTo>
                  <a:lnTo>
                    <a:pt x="804862" y="989410"/>
                  </a:lnTo>
                  <a:lnTo>
                    <a:pt x="522302" y="990071"/>
                  </a:lnTo>
                  <a:lnTo>
                    <a:pt x="0" y="657095"/>
                  </a:lnTo>
                  <a:lnTo>
                    <a:pt x="0" y="73819"/>
                  </a:lnTo>
                  <a:close/>
                </a:path>
              </a:pathLst>
            </a:custGeom>
            <a:solidFill>
              <a:srgbClr val="043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 userDrawn="1"/>
          </p:nvSpPr>
          <p:spPr>
            <a:xfrm rot="5400000">
              <a:off x="-62317" y="61510"/>
              <a:ext cx="538163" cy="415144"/>
            </a:xfrm>
            <a:prstGeom prst="rtTriangle">
              <a:avLst/>
            </a:prstGeom>
            <a:solidFill>
              <a:srgbClr val="3C78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각 삼각형 10"/>
            <p:cNvSpPr/>
            <p:nvPr userDrawn="1"/>
          </p:nvSpPr>
          <p:spPr>
            <a:xfrm rot="16200000" flipV="1">
              <a:off x="-26195" y="542925"/>
              <a:ext cx="288132" cy="235744"/>
            </a:xfrm>
            <a:prstGeom prst="rtTriangle">
              <a:avLst/>
            </a:prstGeom>
            <a:solidFill>
              <a:srgbClr val="011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9467"/>
            <a:ext cx="1207113" cy="804742"/>
          </a:xfrm>
          <a:prstGeom prst="rect">
            <a:avLst/>
          </a:prstGeom>
        </p:spPr>
      </p:pic>
      <p:sp>
        <p:nvSpPr>
          <p:cNvPr id="22" name="직사각형 21"/>
          <p:cNvSpPr/>
          <p:nvPr userDrawn="1"/>
        </p:nvSpPr>
        <p:spPr>
          <a:xfrm>
            <a:off x="0" y="776225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itle Placeholder 1"/>
          <p:cNvSpPr txBox="1">
            <a:spLocks/>
          </p:cNvSpPr>
          <p:nvPr userDrawn="1"/>
        </p:nvSpPr>
        <p:spPr>
          <a:xfrm>
            <a:off x="-12087" y="149689"/>
            <a:ext cx="91440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마</a:t>
            </a:r>
          </a:p>
        </p:txBody>
      </p:sp>
    </p:spTree>
    <p:extLst>
      <p:ext uri="{BB962C8B-B14F-4D97-AF65-F5344CB8AC3E}">
        <p14:creationId xmlns:p14="http://schemas.microsoft.com/office/powerpoint/2010/main" val="261634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28700" y="149689"/>
            <a:ext cx="798195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32000" y="2171700"/>
            <a:ext cx="8280000" cy="3156856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6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9467"/>
            <a:ext cx="1207113" cy="804742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-12087" y="821945"/>
            <a:ext cx="9144000" cy="78569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1"/>
          </p:nvPr>
        </p:nvSpPr>
        <p:spPr>
          <a:xfrm>
            <a:off x="419913" y="937110"/>
            <a:ext cx="8280000" cy="829096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0" y="776225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9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-12087" y="6010275"/>
            <a:ext cx="9144000" cy="8477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0125" y="6492875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0"/>
          </p:nvPr>
        </p:nvSpPr>
        <p:spPr>
          <a:xfrm>
            <a:off x="419913" y="6290160"/>
            <a:ext cx="8280000" cy="829096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3" name="직사각형 22"/>
          <p:cNvSpPr/>
          <p:nvPr userDrawn="1"/>
        </p:nvSpPr>
        <p:spPr>
          <a:xfrm>
            <a:off x="0" y="6038002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96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665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">
    <p:bg>
      <p:bgPr>
        <a:gradFill flip="none" rotWithShape="1">
          <a:gsLst>
            <a:gs pos="0">
              <a:schemeClr val="accent1">
                <a:lumMod val="41000"/>
                <a:lumOff val="59000"/>
              </a:schemeClr>
            </a:gs>
            <a:gs pos="19000">
              <a:schemeClr val="accent1">
                <a:lumMod val="8000"/>
                <a:lumOff val="92000"/>
              </a:schemeClr>
            </a:gs>
            <a:gs pos="8300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 rot="10800000" flipH="1">
            <a:off x="-2" y="6629400"/>
            <a:ext cx="9144001" cy="228600"/>
          </a:xfrm>
          <a:prstGeom prst="rect">
            <a:avLst/>
          </a:prstGeom>
          <a:gradFill flip="none" rotWithShape="1">
            <a:gsLst>
              <a:gs pos="0">
                <a:srgbClr val="72A4D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</p:spPr>
        <p:txBody>
          <a:bodyPr vert="horz" lIns="360000" tIns="45720" rIns="91440" bIns="45720" rtlCol="0" anchor="ctr">
            <a:normAutofit fontScale="47500" lnSpcReduction="200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ko-KR" altLang="en-US" sz="2400" b="1" baseline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3880"/>
          </a:xfrm>
          <a:prstGeom prst="rect">
            <a:avLst/>
          </a:prstGeom>
          <a:gradFill flip="none" rotWithShape="1">
            <a:gsLst>
              <a:gs pos="66000">
                <a:schemeClr val="accent1">
                  <a:lumMod val="75000"/>
                </a:schemeClr>
              </a:gs>
              <a:gs pos="0">
                <a:srgbClr val="0070C0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000" y="6629400"/>
            <a:ext cx="43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32000" y="730971"/>
            <a:ext cx="8280000" cy="5157596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68000" indent="-228600">
              <a:buFont typeface="Wingdings" panose="05000000000000000000" pitchFamily="2" charset="2"/>
              <a:buChar char="Ø"/>
              <a:defRPr sz="14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000" indent="-228600">
              <a:buFont typeface="Wingdings" panose="05000000000000000000" pitchFamily="2" charset="2"/>
              <a:buChar char="ü"/>
              <a:defRPr sz="12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348678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868-F2D0-4330-BE9A-C09510E26A8A}" type="datetimeFigureOut">
              <a:rPr lang="ko-KR" altLang="en-US" smtClean="0"/>
              <a:pPr/>
              <a:t>2024-01-16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907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868-F2D0-4330-BE9A-C09510E26A8A}" type="datetimeFigureOut">
              <a:rPr lang="ko-KR" altLang="en-US" smtClean="0"/>
              <a:pPr/>
              <a:t>2024-01-16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578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868-F2D0-4330-BE9A-C09510E26A8A}" type="datetimeFigureOut">
              <a:rPr lang="ko-KR" altLang="en-US" smtClean="0"/>
              <a:pPr/>
              <a:t>2024-01-16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625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868-F2D0-4330-BE9A-C09510E26A8A}" type="datetimeFigureOut">
              <a:rPr lang="ko-KR" altLang="en-US" smtClean="0"/>
              <a:pPr/>
              <a:t>2024-01-16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951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868-F2D0-4330-BE9A-C09510E26A8A}" type="datetimeFigureOut">
              <a:rPr lang="ko-KR" altLang="en-US" smtClean="0"/>
              <a:pPr/>
              <a:t>2024-01-16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777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868-F2D0-4330-BE9A-C09510E26A8A}" type="datetimeFigureOut">
              <a:rPr lang="ko-KR" altLang="en-US" smtClean="0"/>
              <a:pPr/>
              <a:t>2024-01-16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7357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868-F2D0-4330-BE9A-C09510E26A8A}" type="datetimeFigureOut">
              <a:rPr lang="ko-KR" altLang="en-US" smtClean="0"/>
              <a:pPr/>
              <a:t>2024-01-16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87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28700" y="149689"/>
            <a:ext cx="798195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0125" y="6492875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32000" y="1028245"/>
            <a:ext cx="8280000" cy="462416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6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9467"/>
            <a:ext cx="1207113" cy="804742"/>
          </a:xfrm>
          <a:prstGeom prst="rect">
            <a:avLst/>
          </a:prstGeom>
        </p:spPr>
      </p:pic>
      <p:sp>
        <p:nvSpPr>
          <p:cNvPr id="22" name="직사각형 21"/>
          <p:cNvSpPr/>
          <p:nvPr userDrawn="1"/>
        </p:nvSpPr>
        <p:spPr>
          <a:xfrm>
            <a:off x="0" y="776225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9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엠블렘 A 타입 이미지">
            <a:extLst>
              <a:ext uri="{FF2B5EF4-FFF2-40B4-BE49-F238E27FC236}">
                <a16:creationId xmlns:a16="http://schemas.microsoft.com/office/drawing/2014/main" id="{4120246F-011E-449C-A3D3-BAA57DEC2E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43910"/>
            <a:ext cx="1182030" cy="69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그룹 42"/>
          <p:cNvGrpSpPr/>
          <p:nvPr userDrawn="1"/>
        </p:nvGrpSpPr>
        <p:grpSpPr>
          <a:xfrm>
            <a:off x="109022" y="6579984"/>
            <a:ext cx="697611" cy="166853"/>
            <a:chOff x="1421130" y="5224164"/>
            <a:chExt cx="1016751" cy="291735"/>
          </a:xfrm>
        </p:grpSpPr>
        <p:grpSp>
          <p:nvGrpSpPr>
            <p:cNvPr id="44" name="그룹 43"/>
            <p:cNvGrpSpPr/>
            <p:nvPr/>
          </p:nvGrpSpPr>
          <p:grpSpPr>
            <a:xfrm>
              <a:off x="1421130" y="5224408"/>
              <a:ext cx="285042" cy="291299"/>
              <a:chOff x="3609143" y="2943348"/>
              <a:chExt cx="995831" cy="906994"/>
            </a:xfrm>
            <a:gradFill flip="none" rotWithShape="1">
              <a:gsLst>
                <a:gs pos="0">
                  <a:srgbClr val="0066CC">
                    <a:shade val="30000"/>
                    <a:satMod val="115000"/>
                  </a:srgbClr>
                </a:gs>
                <a:gs pos="50000">
                  <a:srgbClr val="0066CC">
                    <a:shade val="67500"/>
                    <a:satMod val="115000"/>
                  </a:srgbClr>
                </a:gs>
                <a:gs pos="100000">
                  <a:srgbClr val="0066CC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64" name="모서리가 둥근 직사각형 63"/>
              <p:cNvSpPr/>
              <p:nvPr/>
            </p:nvSpPr>
            <p:spPr>
              <a:xfrm>
                <a:off x="3916618" y="2943348"/>
                <a:ext cx="463084" cy="15697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 rot="18062367">
                <a:off x="3585752" y="3312274"/>
                <a:ext cx="855533" cy="1479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 rot="15537815">
                <a:off x="3975689" y="3294527"/>
                <a:ext cx="794516" cy="1666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모서리가 둥근 직사각형 66"/>
              <p:cNvSpPr/>
              <p:nvPr/>
            </p:nvSpPr>
            <p:spPr>
              <a:xfrm>
                <a:off x="3609143" y="3693364"/>
                <a:ext cx="425224" cy="15697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4190033" y="3693364"/>
                <a:ext cx="414941" cy="15697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722180" y="5224408"/>
              <a:ext cx="193877" cy="291299"/>
              <a:chOff x="4660899" y="2943348"/>
              <a:chExt cx="677333" cy="906994"/>
            </a:xfrm>
            <a:solidFill>
              <a:schemeClr val="bg2">
                <a:lumMod val="50000"/>
              </a:schemeClr>
            </a:solidFill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4660899" y="2943348"/>
                <a:ext cx="677333" cy="15697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4660899" y="3693364"/>
                <a:ext cx="677333" cy="15697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6776631">
                <a:off x="4792855" y="3133506"/>
                <a:ext cx="346538" cy="15697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 rot="10800000">
                <a:off x="4818308" y="3310524"/>
                <a:ext cx="359511" cy="1569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 rot="6776631">
                <a:off x="4847672" y="3494979"/>
                <a:ext cx="359581" cy="15697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1948166" y="5224408"/>
              <a:ext cx="219323" cy="291491"/>
              <a:chOff x="5511799" y="2943348"/>
              <a:chExt cx="766234" cy="907591"/>
            </a:xfrm>
            <a:gradFill flip="none" rotWithShape="1">
              <a:gsLst>
                <a:gs pos="0">
                  <a:srgbClr val="009999">
                    <a:shade val="30000"/>
                    <a:satMod val="115000"/>
                  </a:srgbClr>
                </a:gs>
                <a:gs pos="50000">
                  <a:srgbClr val="009999">
                    <a:shade val="67500"/>
                    <a:satMod val="115000"/>
                  </a:srgbClr>
                </a:gs>
                <a:gs pos="100000">
                  <a:srgbClr val="009999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53" name="직사각형 52"/>
              <p:cNvSpPr/>
              <p:nvPr/>
            </p:nvSpPr>
            <p:spPr>
              <a:xfrm>
                <a:off x="5511800" y="2943348"/>
                <a:ext cx="766233" cy="16045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 rot="13971064">
                <a:off x="5507131" y="3174363"/>
                <a:ext cx="489573" cy="15524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 rot="5400000">
                <a:off x="6015956" y="3048449"/>
                <a:ext cx="367175" cy="15697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5511799" y="3690484"/>
                <a:ext cx="766233" cy="16045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 rot="5400000">
                <a:off x="6015955" y="3588266"/>
                <a:ext cx="367175" cy="15697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 rot="18484838">
                <a:off x="5504718" y="3470637"/>
                <a:ext cx="493010" cy="1474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2200811" y="5224164"/>
              <a:ext cx="237070" cy="290619"/>
              <a:chOff x="6419849" y="2942587"/>
              <a:chExt cx="828234" cy="904876"/>
            </a:xfrm>
            <a:solidFill>
              <a:schemeClr val="bg2">
                <a:lumMod val="50000"/>
              </a:schemeClr>
            </a:solidFill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6419849" y="2942587"/>
                <a:ext cx="539751" cy="15697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5400000">
                <a:off x="6313601" y="3339662"/>
                <a:ext cx="747160" cy="1553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6419849" y="3690484"/>
                <a:ext cx="765007" cy="15697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 rot="5400000">
                <a:off x="6967772" y="3567153"/>
                <a:ext cx="403643" cy="15697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10800000">
                <a:off x="6986058" y="3692091"/>
                <a:ext cx="258648" cy="1553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38777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868-F2D0-4330-BE9A-C09510E26A8A}" type="datetimeFigureOut">
              <a:rPr lang="ko-KR" altLang="en-US" smtClean="0"/>
              <a:pPr/>
              <a:t>2024-01-16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10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868-F2D0-4330-BE9A-C09510E26A8A}" type="datetimeFigureOut">
              <a:rPr lang="ko-KR" altLang="en-US" smtClean="0"/>
              <a:pPr/>
              <a:t>2024-01-16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963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868-F2D0-4330-BE9A-C09510E26A8A}" type="datetimeFigureOut">
              <a:rPr lang="ko-KR" altLang="en-US" smtClean="0"/>
              <a:pPr/>
              <a:t>2024-01-16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4725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868-F2D0-4330-BE9A-C09510E26A8A}" type="datetimeFigureOut">
              <a:rPr lang="ko-KR" altLang="en-US" smtClean="0"/>
              <a:pPr/>
              <a:t>2024-01-16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56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551">
            <a:off x="2081416" y="978537"/>
            <a:ext cx="5114175" cy="5315519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006" y="2228043"/>
            <a:ext cx="5190995" cy="3118432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0" y="839322"/>
            <a:ext cx="9144000" cy="599327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28700" y="149689"/>
            <a:ext cx="798195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0125" y="6492875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-9467"/>
            <a:ext cx="1207113" cy="804742"/>
          </a:xfrm>
          <a:prstGeom prst="rect">
            <a:avLst/>
          </a:prstGeom>
        </p:spPr>
      </p:pic>
      <p:sp>
        <p:nvSpPr>
          <p:cNvPr id="22" name="직사각형 21"/>
          <p:cNvSpPr/>
          <p:nvPr userDrawn="1"/>
        </p:nvSpPr>
        <p:spPr>
          <a:xfrm>
            <a:off x="0" y="776225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9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 userDrawn="1">
            <p:ph idx="1"/>
          </p:nvPr>
        </p:nvSpPr>
        <p:spPr>
          <a:xfrm>
            <a:off x="432000" y="1028245"/>
            <a:ext cx="8280000" cy="1511755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23066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28700" y="149689"/>
            <a:ext cx="798195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0125" y="6492875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32000" y="2028825"/>
            <a:ext cx="8280000" cy="400458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6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9467"/>
            <a:ext cx="1207113" cy="804742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0" y="821944"/>
            <a:ext cx="9144000" cy="105448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32000" y="955563"/>
            <a:ext cx="8280000" cy="777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0" y="776225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9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48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28700" y="149689"/>
            <a:ext cx="798195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0125" y="6492875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32000" y="1543319"/>
            <a:ext cx="8280000" cy="462888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6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9467"/>
            <a:ext cx="1207113" cy="804742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0" y="821945"/>
            <a:ext cx="9144000" cy="5877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32000" y="955563"/>
            <a:ext cx="8280000" cy="4541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0" y="776225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9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53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28700" y="149689"/>
            <a:ext cx="798195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32000" y="1323975"/>
            <a:ext cx="8280000" cy="400458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6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9467"/>
            <a:ext cx="1207113" cy="804742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2087" y="6010275"/>
            <a:ext cx="9144000" cy="8477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0125" y="6492875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19913" y="6290160"/>
            <a:ext cx="8280000" cy="829096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0" y="776225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9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6038002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96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04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28700" y="149689"/>
            <a:ext cx="798195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32000" y="2171700"/>
            <a:ext cx="8280000" cy="3156856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6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9467"/>
            <a:ext cx="1207113" cy="804742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-12087" y="821944"/>
            <a:ext cx="9144000" cy="105448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1"/>
          </p:nvPr>
        </p:nvSpPr>
        <p:spPr>
          <a:xfrm>
            <a:off x="419913" y="937110"/>
            <a:ext cx="8280000" cy="829096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0" y="776225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9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-12087" y="6010275"/>
            <a:ext cx="9144000" cy="8477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0125" y="6492875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0"/>
          </p:nvPr>
        </p:nvSpPr>
        <p:spPr>
          <a:xfrm>
            <a:off x="419913" y="6290160"/>
            <a:ext cx="8280000" cy="829096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3" name="직사각형 22"/>
          <p:cNvSpPr/>
          <p:nvPr userDrawn="1"/>
        </p:nvSpPr>
        <p:spPr>
          <a:xfrm>
            <a:off x="0" y="6038002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96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29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28700" y="149689"/>
            <a:ext cx="798195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0125" y="6492875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158750" y="2028825"/>
            <a:ext cx="4343400" cy="400458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6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9467"/>
            <a:ext cx="1207113" cy="804742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158750" y="821944"/>
            <a:ext cx="4343400" cy="105448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285750" y="955563"/>
            <a:ext cx="4089400" cy="777988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4667250" y="820675"/>
            <a:ext cx="4343400" cy="105448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/>
          <p:cNvSpPr>
            <a:spLocks noGrp="1"/>
          </p:cNvSpPr>
          <p:nvPr>
            <p:ph idx="11"/>
          </p:nvPr>
        </p:nvSpPr>
        <p:spPr>
          <a:xfrm>
            <a:off x="4794250" y="954294"/>
            <a:ext cx="4089400" cy="777988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2"/>
          </p:nvPr>
        </p:nvSpPr>
        <p:spPr>
          <a:xfrm>
            <a:off x="4673600" y="2028825"/>
            <a:ext cx="4343400" cy="400458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6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0" y="776225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9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24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28700" y="149689"/>
            <a:ext cx="798195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0125" y="6492875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32000" y="1409245"/>
            <a:ext cx="8280000" cy="462416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4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2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-1686732" y="4949824"/>
            <a:ext cx="1210482" cy="804864"/>
            <a:chOff x="-807" y="-1"/>
            <a:chExt cx="1210482" cy="804864"/>
          </a:xfrm>
        </p:grpSpPr>
        <p:sp>
          <p:nvSpPr>
            <p:cNvPr id="3" name="대각선 방향의 모서리가 잘린 사각형 2"/>
            <p:cNvSpPr/>
            <p:nvPr userDrawn="1"/>
          </p:nvSpPr>
          <p:spPr>
            <a:xfrm rot="5400000">
              <a:off x="202004" y="-202810"/>
              <a:ext cx="804862" cy="1210480"/>
            </a:xfrm>
            <a:custGeom>
              <a:avLst/>
              <a:gdLst>
                <a:gd name="connsiteX0" fmla="*/ 0 w 804862"/>
                <a:gd name="connsiteY0" fmla="*/ 0 h 915591"/>
                <a:gd name="connsiteX1" fmla="*/ 402431 w 804862"/>
                <a:gd name="connsiteY1" fmla="*/ 0 h 915591"/>
                <a:gd name="connsiteX2" fmla="*/ 804862 w 804862"/>
                <a:gd name="connsiteY2" fmla="*/ 402431 h 915591"/>
                <a:gd name="connsiteX3" fmla="*/ 804862 w 804862"/>
                <a:gd name="connsiteY3" fmla="*/ 915591 h 915591"/>
                <a:gd name="connsiteX4" fmla="*/ 804862 w 804862"/>
                <a:gd name="connsiteY4" fmla="*/ 915591 h 915591"/>
                <a:gd name="connsiteX5" fmla="*/ 402431 w 804862"/>
                <a:gd name="connsiteY5" fmla="*/ 915591 h 915591"/>
                <a:gd name="connsiteX6" fmla="*/ 0 w 804862"/>
                <a:gd name="connsiteY6" fmla="*/ 513160 h 915591"/>
                <a:gd name="connsiteX7" fmla="*/ 0 w 804862"/>
                <a:gd name="connsiteY7" fmla="*/ 0 h 915591"/>
                <a:gd name="connsiteX0" fmla="*/ 0 w 804862"/>
                <a:gd name="connsiteY0" fmla="*/ 0 h 917975"/>
                <a:gd name="connsiteX1" fmla="*/ 402431 w 804862"/>
                <a:gd name="connsiteY1" fmla="*/ 0 h 917975"/>
                <a:gd name="connsiteX2" fmla="*/ 804862 w 804862"/>
                <a:gd name="connsiteY2" fmla="*/ 402431 h 917975"/>
                <a:gd name="connsiteX3" fmla="*/ 804862 w 804862"/>
                <a:gd name="connsiteY3" fmla="*/ 915591 h 917975"/>
                <a:gd name="connsiteX4" fmla="*/ 804862 w 804862"/>
                <a:gd name="connsiteY4" fmla="*/ 915591 h 917975"/>
                <a:gd name="connsiteX5" fmla="*/ 590553 w 804862"/>
                <a:gd name="connsiteY5" fmla="*/ 917975 h 917975"/>
                <a:gd name="connsiteX6" fmla="*/ 0 w 804862"/>
                <a:gd name="connsiteY6" fmla="*/ 513160 h 917975"/>
                <a:gd name="connsiteX7" fmla="*/ 0 w 804862"/>
                <a:gd name="connsiteY7" fmla="*/ 0 h 917975"/>
                <a:gd name="connsiteX0" fmla="*/ 0 w 804862"/>
                <a:gd name="connsiteY0" fmla="*/ 0 h 917978"/>
                <a:gd name="connsiteX1" fmla="*/ 402431 w 804862"/>
                <a:gd name="connsiteY1" fmla="*/ 0 h 917978"/>
                <a:gd name="connsiteX2" fmla="*/ 804862 w 804862"/>
                <a:gd name="connsiteY2" fmla="*/ 402431 h 917978"/>
                <a:gd name="connsiteX3" fmla="*/ 804862 w 804862"/>
                <a:gd name="connsiteY3" fmla="*/ 915591 h 917978"/>
                <a:gd name="connsiteX4" fmla="*/ 804862 w 804862"/>
                <a:gd name="connsiteY4" fmla="*/ 915591 h 917978"/>
                <a:gd name="connsiteX5" fmla="*/ 495305 w 804862"/>
                <a:gd name="connsiteY5" fmla="*/ 917978 h 917978"/>
                <a:gd name="connsiteX6" fmla="*/ 0 w 804862"/>
                <a:gd name="connsiteY6" fmla="*/ 513160 h 917978"/>
                <a:gd name="connsiteX7" fmla="*/ 0 w 804862"/>
                <a:gd name="connsiteY7" fmla="*/ 0 h 917978"/>
                <a:gd name="connsiteX0" fmla="*/ 2381 w 807243"/>
                <a:gd name="connsiteY0" fmla="*/ 7144 h 925122"/>
                <a:gd name="connsiteX1" fmla="*/ 0 w 807243"/>
                <a:gd name="connsiteY1" fmla="*/ 0 h 925122"/>
                <a:gd name="connsiteX2" fmla="*/ 807243 w 807243"/>
                <a:gd name="connsiteY2" fmla="*/ 409575 h 925122"/>
                <a:gd name="connsiteX3" fmla="*/ 807243 w 807243"/>
                <a:gd name="connsiteY3" fmla="*/ 922735 h 925122"/>
                <a:gd name="connsiteX4" fmla="*/ 807243 w 807243"/>
                <a:gd name="connsiteY4" fmla="*/ 922735 h 925122"/>
                <a:gd name="connsiteX5" fmla="*/ 497686 w 807243"/>
                <a:gd name="connsiteY5" fmla="*/ 925122 h 925122"/>
                <a:gd name="connsiteX6" fmla="*/ 2381 w 807243"/>
                <a:gd name="connsiteY6" fmla="*/ 520304 h 925122"/>
                <a:gd name="connsiteX7" fmla="*/ 2381 w 807243"/>
                <a:gd name="connsiteY7" fmla="*/ 7144 h 925122"/>
                <a:gd name="connsiteX0" fmla="*/ 2381 w 807243"/>
                <a:gd name="connsiteY0" fmla="*/ 7144 h 922743"/>
                <a:gd name="connsiteX1" fmla="*/ 0 w 807243"/>
                <a:gd name="connsiteY1" fmla="*/ 0 h 922743"/>
                <a:gd name="connsiteX2" fmla="*/ 807243 w 807243"/>
                <a:gd name="connsiteY2" fmla="*/ 409575 h 922743"/>
                <a:gd name="connsiteX3" fmla="*/ 807243 w 807243"/>
                <a:gd name="connsiteY3" fmla="*/ 922735 h 922743"/>
                <a:gd name="connsiteX4" fmla="*/ 807243 w 807243"/>
                <a:gd name="connsiteY4" fmla="*/ 922735 h 922743"/>
                <a:gd name="connsiteX5" fmla="*/ 614370 w 807243"/>
                <a:gd name="connsiteY5" fmla="*/ 922743 h 922743"/>
                <a:gd name="connsiteX6" fmla="*/ 2381 w 807243"/>
                <a:gd name="connsiteY6" fmla="*/ 520304 h 922743"/>
                <a:gd name="connsiteX7" fmla="*/ 2381 w 807243"/>
                <a:gd name="connsiteY7" fmla="*/ 7144 h 922743"/>
                <a:gd name="connsiteX0" fmla="*/ 2381 w 807243"/>
                <a:gd name="connsiteY0" fmla="*/ 7144 h 922743"/>
                <a:gd name="connsiteX1" fmla="*/ 0 w 807243"/>
                <a:gd name="connsiteY1" fmla="*/ 0 h 922743"/>
                <a:gd name="connsiteX2" fmla="*/ 807243 w 807243"/>
                <a:gd name="connsiteY2" fmla="*/ 409575 h 922743"/>
                <a:gd name="connsiteX3" fmla="*/ 807243 w 807243"/>
                <a:gd name="connsiteY3" fmla="*/ 922735 h 922743"/>
                <a:gd name="connsiteX4" fmla="*/ 807243 w 807243"/>
                <a:gd name="connsiteY4" fmla="*/ 922735 h 922743"/>
                <a:gd name="connsiteX5" fmla="*/ 635802 w 807243"/>
                <a:gd name="connsiteY5" fmla="*/ 922743 h 922743"/>
                <a:gd name="connsiteX6" fmla="*/ 2381 w 807243"/>
                <a:gd name="connsiteY6" fmla="*/ 520304 h 922743"/>
                <a:gd name="connsiteX7" fmla="*/ 2381 w 807243"/>
                <a:gd name="connsiteY7" fmla="*/ 7144 h 922743"/>
                <a:gd name="connsiteX0" fmla="*/ 4762 w 809624"/>
                <a:gd name="connsiteY0" fmla="*/ 73819 h 989418"/>
                <a:gd name="connsiteX1" fmla="*/ 0 w 809624"/>
                <a:gd name="connsiteY1" fmla="*/ 0 h 989418"/>
                <a:gd name="connsiteX2" fmla="*/ 809624 w 809624"/>
                <a:gd name="connsiteY2" fmla="*/ 476250 h 989418"/>
                <a:gd name="connsiteX3" fmla="*/ 809624 w 809624"/>
                <a:gd name="connsiteY3" fmla="*/ 989410 h 989418"/>
                <a:gd name="connsiteX4" fmla="*/ 809624 w 809624"/>
                <a:gd name="connsiteY4" fmla="*/ 989410 h 989418"/>
                <a:gd name="connsiteX5" fmla="*/ 638183 w 809624"/>
                <a:gd name="connsiteY5" fmla="*/ 989418 h 989418"/>
                <a:gd name="connsiteX6" fmla="*/ 4762 w 809624"/>
                <a:gd name="connsiteY6" fmla="*/ 586979 h 989418"/>
                <a:gd name="connsiteX7" fmla="*/ 4762 w 809624"/>
                <a:gd name="connsiteY7" fmla="*/ 73819 h 989418"/>
                <a:gd name="connsiteX0" fmla="*/ 0 w 804862"/>
                <a:gd name="connsiteY0" fmla="*/ 73819 h 989418"/>
                <a:gd name="connsiteX1" fmla="*/ 1 w 804862"/>
                <a:gd name="connsiteY1" fmla="*/ 0 h 989418"/>
                <a:gd name="connsiteX2" fmla="*/ 804862 w 804862"/>
                <a:gd name="connsiteY2" fmla="*/ 476250 h 989418"/>
                <a:gd name="connsiteX3" fmla="*/ 804862 w 804862"/>
                <a:gd name="connsiteY3" fmla="*/ 989410 h 989418"/>
                <a:gd name="connsiteX4" fmla="*/ 804862 w 804862"/>
                <a:gd name="connsiteY4" fmla="*/ 989410 h 989418"/>
                <a:gd name="connsiteX5" fmla="*/ 633421 w 804862"/>
                <a:gd name="connsiteY5" fmla="*/ 989418 h 989418"/>
                <a:gd name="connsiteX6" fmla="*/ 0 w 804862"/>
                <a:gd name="connsiteY6" fmla="*/ 586979 h 989418"/>
                <a:gd name="connsiteX7" fmla="*/ 0 w 804862"/>
                <a:gd name="connsiteY7" fmla="*/ 73819 h 989418"/>
                <a:gd name="connsiteX0" fmla="*/ 0 w 804862"/>
                <a:gd name="connsiteY0" fmla="*/ 73819 h 989418"/>
                <a:gd name="connsiteX1" fmla="*/ 1 w 804862"/>
                <a:gd name="connsiteY1" fmla="*/ 0 h 989418"/>
                <a:gd name="connsiteX2" fmla="*/ 804862 w 804862"/>
                <a:gd name="connsiteY2" fmla="*/ 476250 h 989418"/>
                <a:gd name="connsiteX3" fmla="*/ 804862 w 804862"/>
                <a:gd name="connsiteY3" fmla="*/ 989410 h 989418"/>
                <a:gd name="connsiteX4" fmla="*/ 804862 w 804862"/>
                <a:gd name="connsiteY4" fmla="*/ 989410 h 989418"/>
                <a:gd name="connsiteX5" fmla="*/ 633421 w 804862"/>
                <a:gd name="connsiteY5" fmla="*/ 989418 h 989418"/>
                <a:gd name="connsiteX6" fmla="*/ 0 w 804862"/>
                <a:gd name="connsiteY6" fmla="*/ 657095 h 989418"/>
                <a:gd name="connsiteX7" fmla="*/ 0 w 804862"/>
                <a:gd name="connsiteY7" fmla="*/ 73819 h 989418"/>
                <a:gd name="connsiteX0" fmla="*/ 0 w 804862"/>
                <a:gd name="connsiteY0" fmla="*/ 73819 h 992017"/>
                <a:gd name="connsiteX1" fmla="*/ 1 w 804862"/>
                <a:gd name="connsiteY1" fmla="*/ 0 h 992017"/>
                <a:gd name="connsiteX2" fmla="*/ 804862 w 804862"/>
                <a:gd name="connsiteY2" fmla="*/ 476250 h 992017"/>
                <a:gd name="connsiteX3" fmla="*/ 804862 w 804862"/>
                <a:gd name="connsiteY3" fmla="*/ 989410 h 992017"/>
                <a:gd name="connsiteX4" fmla="*/ 804862 w 804862"/>
                <a:gd name="connsiteY4" fmla="*/ 989410 h 992017"/>
                <a:gd name="connsiteX5" fmla="*/ 627074 w 804862"/>
                <a:gd name="connsiteY5" fmla="*/ 992017 h 992017"/>
                <a:gd name="connsiteX6" fmla="*/ 0 w 804862"/>
                <a:gd name="connsiteY6" fmla="*/ 657095 h 992017"/>
                <a:gd name="connsiteX7" fmla="*/ 0 w 804862"/>
                <a:gd name="connsiteY7" fmla="*/ 73819 h 992017"/>
                <a:gd name="connsiteX0" fmla="*/ 0 w 804862"/>
                <a:gd name="connsiteY0" fmla="*/ 73819 h 990071"/>
                <a:gd name="connsiteX1" fmla="*/ 1 w 804862"/>
                <a:gd name="connsiteY1" fmla="*/ 0 h 990071"/>
                <a:gd name="connsiteX2" fmla="*/ 804862 w 804862"/>
                <a:gd name="connsiteY2" fmla="*/ 476250 h 990071"/>
                <a:gd name="connsiteX3" fmla="*/ 804862 w 804862"/>
                <a:gd name="connsiteY3" fmla="*/ 989410 h 990071"/>
                <a:gd name="connsiteX4" fmla="*/ 804862 w 804862"/>
                <a:gd name="connsiteY4" fmla="*/ 989410 h 990071"/>
                <a:gd name="connsiteX5" fmla="*/ 522302 w 804862"/>
                <a:gd name="connsiteY5" fmla="*/ 990071 h 990071"/>
                <a:gd name="connsiteX6" fmla="*/ 0 w 804862"/>
                <a:gd name="connsiteY6" fmla="*/ 657095 h 990071"/>
                <a:gd name="connsiteX7" fmla="*/ 0 w 804862"/>
                <a:gd name="connsiteY7" fmla="*/ 73819 h 990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4862" h="990071">
                  <a:moveTo>
                    <a:pt x="0" y="73819"/>
                  </a:moveTo>
                  <a:cubicBezTo>
                    <a:pt x="0" y="49213"/>
                    <a:pt x="1" y="24606"/>
                    <a:pt x="1" y="0"/>
                  </a:cubicBezTo>
                  <a:lnTo>
                    <a:pt x="804862" y="476250"/>
                  </a:lnTo>
                  <a:lnTo>
                    <a:pt x="804862" y="989410"/>
                  </a:lnTo>
                  <a:lnTo>
                    <a:pt x="804862" y="989410"/>
                  </a:lnTo>
                  <a:lnTo>
                    <a:pt x="522302" y="990071"/>
                  </a:lnTo>
                  <a:lnTo>
                    <a:pt x="0" y="657095"/>
                  </a:lnTo>
                  <a:lnTo>
                    <a:pt x="0" y="73819"/>
                  </a:lnTo>
                  <a:close/>
                </a:path>
              </a:pathLst>
            </a:custGeom>
            <a:solidFill>
              <a:srgbClr val="043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 userDrawn="1"/>
          </p:nvSpPr>
          <p:spPr>
            <a:xfrm rot="5400000">
              <a:off x="-62317" y="61510"/>
              <a:ext cx="538163" cy="415144"/>
            </a:xfrm>
            <a:prstGeom prst="rtTriangle">
              <a:avLst/>
            </a:prstGeom>
            <a:solidFill>
              <a:srgbClr val="3C78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각 삼각형 10"/>
            <p:cNvSpPr/>
            <p:nvPr userDrawn="1"/>
          </p:nvSpPr>
          <p:spPr>
            <a:xfrm rot="16200000" flipV="1">
              <a:off x="-26195" y="542925"/>
              <a:ext cx="288132" cy="235744"/>
            </a:xfrm>
            <a:prstGeom prst="rtTriangle">
              <a:avLst/>
            </a:prstGeom>
            <a:solidFill>
              <a:srgbClr val="011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9467"/>
            <a:ext cx="1207113" cy="804742"/>
          </a:xfrm>
          <a:prstGeom prst="rect">
            <a:avLst/>
          </a:prstGeom>
        </p:spPr>
      </p:pic>
      <p:sp>
        <p:nvSpPr>
          <p:cNvPr id="22" name="직사각형 21"/>
          <p:cNvSpPr/>
          <p:nvPr userDrawn="1"/>
        </p:nvSpPr>
        <p:spPr>
          <a:xfrm>
            <a:off x="0" y="776225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itle Placeholder 1"/>
          <p:cNvSpPr txBox="1">
            <a:spLocks/>
          </p:cNvSpPr>
          <p:nvPr userDrawn="1"/>
        </p:nvSpPr>
        <p:spPr>
          <a:xfrm>
            <a:off x="-12087" y="149689"/>
            <a:ext cx="91440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마</a:t>
            </a:r>
          </a:p>
        </p:txBody>
      </p:sp>
    </p:spTree>
    <p:extLst>
      <p:ext uri="{BB962C8B-B14F-4D97-AF65-F5344CB8AC3E}">
        <p14:creationId xmlns:p14="http://schemas.microsoft.com/office/powerpoint/2010/main" val="93073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96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01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75" r:id="rId3"/>
    <p:sldLayoutId id="2147483667" r:id="rId4"/>
    <p:sldLayoutId id="2147483671" r:id="rId5"/>
    <p:sldLayoutId id="2147483668" r:id="rId6"/>
    <p:sldLayoutId id="2147483669" r:id="rId7"/>
    <p:sldLayoutId id="2147483670" r:id="rId8"/>
    <p:sldLayoutId id="2147483665" r:id="rId9"/>
    <p:sldLayoutId id="2147483673" r:id="rId10"/>
    <p:sldLayoutId id="2147483672" r:id="rId11"/>
    <p:sldLayoutId id="2147483674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71868-F2D0-4330-BE9A-C09510E26A8A}" type="datetimeFigureOut">
              <a:rPr lang="ko-KR" altLang="en-US" smtClean="0"/>
              <a:pPr/>
              <a:t>2024-01-16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30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0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52.png"/><Relationship Id="rId5" Type="http://schemas.openxmlformats.org/officeDocument/2006/relationships/image" Target="../media/image43.png"/><Relationship Id="rId10" Type="http://schemas.openxmlformats.org/officeDocument/2006/relationships/image" Target="../media/image51.png"/><Relationship Id="rId4" Type="http://schemas.openxmlformats.org/officeDocument/2006/relationships/image" Target="../media/image42.png"/><Relationship Id="rId9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33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1.png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9.png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57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710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5.png"/><Relationship Id="rId4" Type="http://schemas.openxmlformats.org/officeDocument/2006/relationships/image" Target="../media/image80.png"/><Relationship Id="rId9" Type="http://schemas.openxmlformats.org/officeDocument/2006/relationships/image" Target="../media/image8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710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5.png"/><Relationship Id="rId10" Type="http://schemas.openxmlformats.org/officeDocument/2006/relationships/image" Target="../media/image88.png"/><Relationship Id="rId4" Type="http://schemas.openxmlformats.org/officeDocument/2006/relationships/image" Target="../media/image80.png"/><Relationship Id="rId9" Type="http://schemas.openxmlformats.org/officeDocument/2006/relationships/image" Target="../media/image8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2"/>
          <p:cNvSpPr txBox="1">
            <a:spLocks/>
          </p:cNvSpPr>
          <p:nvPr/>
        </p:nvSpPr>
        <p:spPr>
          <a:xfrm>
            <a:off x="1" y="610804"/>
            <a:ext cx="9144000" cy="12388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360000" tIns="45720" rIns="91440" bIns="45720" rtlCol="0" anchor="ctr" anchorCtr="0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28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j-cs"/>
              </a:defRPr>
            </a:lvl1pPr>
          </a:lstStyle>
          <a:p>
            <a:pPr algn="ctr" fontAlgn="base">
              <a:lnSpc>
                <a:spcPct val="100000"/>
              </a:lnSpc>
            </a:pPr>
            <a:endParaRPr lang="en-US" altLang="ko-KR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197;p1">
            <a:extLst>
              <a:ext uri="{FF2B5EF4-FFF2-40B4-BE49-F238E27FC236}">
                <a16:creationId xmlns:a16="http://schemas.microsoft.com/office/drawing/2014/main" id="{750C9CDA-A0EA-15DC-AB15-0126ADC01120}"/>
              </a:ext>
            </a:extLst>
          </p:cNvPr>
          <p:cNvSpPr txBox="1"/>
          <p:nvPr/>
        </p:nvSpPr>
        <p:spPr>
          <a:xfrm>
            <a:off x="-147869" y="491603"/>
            <a:ext cx="9220023" cy="116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ts val="3000"/>
            </a:pPr>
            <a:r>
              <a:rPr lang="en-US" altLang="ko-KR" sz="28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VAE, VQ-VAE</a:t>
            </a:r>
            <a:endParaRPr lang="en-US" altLang="ko-KR" sz="1000" b="1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EC99A-B5CA-8388-37A8-A02B375BF3AA}"/>
              </a:ext>
            </a:extLst>
          </p:cNvPr>
          <p:cNvSpPr txBox="1"/>
          <p:nvPr/>
        </p:nvSpPr>
        <p:spPr>
          <a:xfrm>
            <a:off x="-116711" y="4604852"/>
            <a:ext cx="93774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Jungwoo</a:t>
            </a:r>
            <a:r>
              <a:rPr lang="en-US" altLang="ko-KR" sz="20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Jang,</a:t>
            </a:r>
          </a:p>
          <a:p>
            <a:pPr lvl="0" algn="ctr">
              <a:lnSpc>
                <a:spcPct val="150000"/>
              </a:lnSpc>
            </a:pPr>
            <a:endParaRPr lang="en-US" altLang="ko-KR" sz="1200" b="1" baseline="30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Material Science &amp; Engineering</a:t>
            </a:r>
          </a:p>
          <a:p>
            <a:pPr lvl="0" algn="ctr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Hallym</a:t>
            </a:r>
            <a:r>
              <a:rPr lang="en-US" altLang="ko-KR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University, Republic of Korea,</a:t>
            </a:r>
          </a:p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 Supervision of Prof. Dong-Ok Won</a:t>
            </a:r>
          </a:p>
          <a:p>
            <a:pPr lvl="0" algn="ctr">
              <a:lnSpc>
                <a:spcPct val="150000"/>
              </a:lnSpc>
            </a:pPr>
            <a:endParaRPr lang="en-US" altLang="ko-KR" sz="1200" b="1" baseline="30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2024. 01. 15.</a:t>
            </a:r>
          </a:p>
          <a:p>
            <a:pPr lvl="0" algn="ctr">
              <a:lnSpc>
                <a:spcPct val="150000"/>
              </a:lnSpc>
            </a:pPr>
            <a:endParaRPr lang="en-US" altLang="ko-KR" sz="1200" b="1" baseline="30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126" y="0"/>
            <a:ext cx="610804" cy="61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3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Variational-Autoencoder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1800" b="1" kern="1200" baseline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600" b="1" kern="1200" baseline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400" b="1" kern="1200" baseline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How to Approximate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 err="1"/>
                  <a:t>Kullback-Leibler</a:t>
                </a:r>
                <a:r>
                  <a:rPr lang="en-US" altLang="ko-KR" dirty="0"/>
                  <a:t> divergence</a:t>
                </a:r>
              </a:p>
              <a:p>
                <a:pPr lvl="1"/>
                <a:r>
                  <a:rPr lang="en-US" altLang="ko-KR" sz="1600" b="1" dirty="0">
                    <a:solidFill>
                      <a:srgbClr val="0070C0"/>
                    </a:solidFill>
                  </a:rPr>
                  <a:t>A measure of how one probability distribution is different from another</a:t>
                </a:r>
                <a:endParaRPr lang="ko-KR" altLang="en-US" sz="1600" b="1" dirty="0">
                  <a:solidFill>
                    <a:srgbClr val="0070C0"/>
                  </a:solidFill>
                </a:endParaRPr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  <a:blipFill>
                <a:blip r:embed="rId3"/>
                <a:stretch>
                  <a:fillRect l="-481" t="-12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64A667D5-7208-076F-6FE5-726899044A0C}"/>
              </a:ext>
            </a:extLst>
          </p:cNvPr>
          <p:cNvSpPr/>
          <p:nvPr/>
        </p:nvSpPr>
        <p:spPr>
          <a:xfrm rot="5400000">
            <a:off x="768776" y="292806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6863F8-5ECE-3322-5AD5-AFC745630B7A}"/>
              </a:ext>
            </a:extLst>
          </p:cNvPr>
          <p:cNvSpPr/>
          <p:nvPr/>
        </p:nvSpPr>
        <p:spPr>
          <a:xfrm rot="5400000">
            <a:off x="768776" y="325206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BA5EC3-270E-58A3-E8F3-9FE9336F5F72}"/>
              </a:ext>
            </a:extLst>
          </p:cNvPr>
          <p:cNvSpPr/>
          <p:nvPr/>
        </p:nvSpPr>
        <p:spPr>
          <a:xfrm rot="5400000">
            <a:off x="768776" y="357606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9EEDCE-A320-D7E5-A3E3-9A81093C8692}"/>
              </a:ext>
            </a:extLst>
          </p:cNvPr>
          <p:cNvSpPr/>
          <p:nvPr/>
        </p:nvSpPr>
        <p:spPr>
          <a:xfrm rot="5400000">
            <a:off x="768776" y="5191685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65A77A-12FE-1154-A70F-38FEFEAB8BDB}"/>
              </a:ext>
            </a:extLst>
          </p:cNvPr>
          <p:cNvSpPr/>
          <p:nvPr/>
        </p:nvSpPr>
        <p:spPr>
          <a:xfrm rot="5400000">
            <a:off x="768776" y="422406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3A0D47-EAF9-B47B-4E62-2BCC471C3A41}"/>
              </a:ext>
            </a:extLst>
          </p:cNvPr>
          <p:cNvSpPr/>
          <p:nvPr/>
        </p:nvSpPr>
        <p:spPr>
          <a:xfrm rot="5400000">
            <a:off x="768776" y="4547433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087CC8-012C-1956-4BF1-5BF62A44B011}"/>
              </a:ext>
            </a:extLst>
          </p:cNvPr>
          <p:cNvSpPr/>
          <p:nvPr/>
        </p:nvSpPr>
        <p:spPr>
          <a:xfrm rot="5400000">
            <a:off x="768776" y="4868321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A79F20-6244-6297-3558-3F6EDADD3E35}"/>
              </a:ext>
            </a:extLst>
          </p:cNvPr>
          <p:cNvSpPr/>
          <p:nvPr/>
        </p:nvSpPr>
        <p:spPr>
          <a:xfrm rot="5400000">
            <a:off x="768776" y="390006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BE0DFC-8B8A-5980-0197-4459F9CD1C65}"/>
              </a:ext>
            </a:extLst>
          </p:cNvPr>
          <p:cNvSpPr/>
          <p:nvPr/>
        </p:nvSpPr>
        <p:spPr>
          <a:xfrm rot="5400000">
            <a:off x="4141979" y="3900065"/>
            <a:ext cx="324000" cy="32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4B66EA-E016-D534-BEBD-D7157C9689A0}"/>
              </a:ext>
            </a:extLst>
          </p:cNvPr>
          <p:cNvSpPr/>
          <p:nvPr/>
        </p:nvSpPr>
        <p:spPr>
          <a:xfrm rot="5400000">
            <a:off x="4141979" y="4224065"/>
            <a:ext cx="324000" cy="32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다리꼴 26">
            <a:extLst>
              <a:ext uri="{FF2B5EF4-FFF2-40B4-BE49-F238E27FC236}">
                <a16:creationId xmlns:a16="http://schemas.microsoft.com/office/drawing/2014/main" id="{A8EEF214-4BF1-56A5-36AD-86375FED1F1B}"/>
              </a:ext>
            </a:extLst>
          </p:cNvPr>
          <p:cNvSpPr/>
          <p:nvPr/>
        </p:nvSpPr>
        <p:spPr>
          <a:xfrm rot="5400000">
            <a:off x="1342080" y="3063883"/>
            <a:ext cx="2587618" cy="2315979"/>
          </a:xfrm>
          <a:prstGeom prst="trapezoid">
            <a:avLst>
              <a:gd name="adj" fmla="val 4188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B2B645-D77E-8DA6-CABA-FEF630F7FD91}"/>
                  </a:ext>
                </a:extLst>
              </p:cNvPr>
              <p:cNvSpPr txBox="1"/>
              <p:nvPr/>
            </p:nvSpPr>
            <p:spPr>
              <a:xfrm>
                <a:off x="1845205" y="4024767"/>
                <a:ext cx="140158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l-GR" altLang="ko-KR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B2B645-D77E-8DA6-CABA-FEF630F7F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205" y="4024767"/>
                <a:ext cx="1401580" cy="394210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21C98B-6B3E-625E-7EE4-9713977B788D}"/>
                  </a:ext>
                </a:extLst>
              </p:cNvPr>
              <p:cNvSpPr txBox="1"/>
              <p:nvPr/>
            </p:nvSpPr>
            <p:spPr>
              <a:xfrm>
                <a:off x="4089329" y="4578575"/>
                <a:ext cx="429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21C98B-6B3E-625E-7EE4-9713977B7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329" y="4578575"/>
                <a:ext cx="4293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FB837DF-3E6A-C4CF-D22F-F650388B09F7}"/>
                  </a:ext>
                </a:extLst>
              </p:cNvPr>
              <p:cNvSpPr txBox="1"/>
              <p:nvPr/>
            </p:nvSpPr>
            <p:spPr>
              <a:xfrm>
                <a:off x="421191" y="5670509"/>
                <a:ext cx="1019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𝒊𝒏𝒑𝒖𝒕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FB837DF-3E6A-C4CF-D22F-F650388B0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1" y="5670509"/>
                <a:ext cx="1019170" cy="369332"/>
              </a:xfrm>
              <a:prstGeom prst="rect">
                <a:avLst/>
              </a:prstGeom>
              <a:blipFill>
                <a:blip r:embed="rId6"/>
                <a:stretch>
                  <a:fillRect r="-12575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ED0C58-EB52-F2FE-154E-6C291BEA53E6}"/>
                  </a:ext>
                </a:extLst>
              </p:cNvPr>
              <p:cNvSpPr txBox="1"/>
              <p:nvPr/>
            </p:nvSpPr>
            <p:spPr>
              <a:xfrm>
                <a:off x="5028427" y="2661033"/>
                <a:ext cx="3634091" cy="767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ED0C58-EB52-F2FE-154E-6C291BEA5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427" y="2661033"/>
                <a:ext cx="3634091" cy="7679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DC693BF-6112-B931-B1B6-F60254631612}"/>
                  </a:ext>
                </a:extLst>
              </p:cNvPr>
              <p:cNvSpPr txBox="1"/>
              <p:nvPr/>
            </p:nvSpPr>
            <p:spPr>
              <a:xfrm>
                <a:off x="5028427" y="3770527"/>
                <a:ext cx="37453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b="0" dirty="0"/>
                  <a:t> </a:t>
                </a:r>
              </a:p>
              <a:p>
                <a:r>
                  <a:rPr lang="en-US" altLang="ko-KR" b="0" dirty="0"/>
                  <a:t>meas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b="0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/>
                  <a:t> are identical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DC693BF-6112-B931-B1B6-F60254631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427" y="3770527"/>
                <a:ext cx="3745353" cy="646331"/>
              </a:xfrm>
              <a:prstGeom prst="rect">
                <a:avLst/>
              </a:prstGeom>
              <a:blipFill>
                <a:blip r:embed="rId8"/>
                <a:stretch>
                  <a:fillRect l="-1466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9EA2EC8-4BDF-1D6F-0233-FC252BE0CB8B}"/>
                  </a:ext>
                </a:extLst>
              </p:cNvPr>
              <p:cNvSpPr txBox="1"/>
              <p:nvPr/>
            </p:nvSpPr>
            <p:spPr>
              <a:xfrm>
                <a:off x="5028427" y="4824903"/>
                <a:ext cx="37453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dirty="0"/>
                  <a:t>Here, we want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az-Cyrl-AZ" altLang="ko-KR" b="0" i="1" smtClean="0">
                                  <a:latin typeface="Cambria Math" panose="02040503050406030204" pitchFamily="18" charset="0"/>
                                </a:rPr>
                                <m:t>ѳ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9EA2EC8-4BDF-1D6F-0233-FC252BE0C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427" y="4824903"/>
                <a:ext cx="3745353" cy="923330"/>
              </a:xfrm>
              <a:prstGeom prst="rect">
                <a:avLst/>
              </a:prstGeom>
              <a:blipFill>
                <a:blip r:embed="rId9"/>
                <a:stretch>
                  <a:fillRect l="-1466" t="-3289" b="-59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014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Variational-Autoencoder</a:t>
            </a:r>
            <a:endParaRPr lang="ko-KR" altLang="en-US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297459"/>
            <a:ext cx="8868226" cy="5493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Entropy</a:t>
            </a:r>
          </a:p>
          <a:p>
            <a:pPr lvl="1"/>
            <a:r>
              <a:rPr lang="en-US" altLang="ko-KR" dirty="0"/>
              <a:t>A measure of disorder in a dataset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Case 1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Low entropy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Case 2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High entropy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8D0972B-3B06-4A34-B9FC-677B1231A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86" y="2918284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034A263-7219-113C-5BDD-A8A8666B1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861" y="2918284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F8F7F6C-5449-9D99-EDFB-702FFE494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636" y="2918284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0F412BC-A0F9-44A6-5CBA-A4504D820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411" y="2918284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E1AEB050-CF50-962D-FF0D-4041D4897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186" y="2918284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337B281-F583-E8D6-41A2-1B2041468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961" y="2918284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2F94DFB-BC25-1B6D-108A-DE309E836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736" y="2918284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76BD1C7-2F8C-4C1B-A0CC-B623CF7D1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511" y="2918284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C8765CE-D7C5-66C4-1A50-BE748B0E7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636" y="4711401"/>
            <a:ext cx="806384" cy="95373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56769094-6D1F-E44D-8652-5056CB041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86" y="4711401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BB820EA3-6C83-1C22-8E7F-82DC20C3F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470" y="4711401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F26A60B4-AB06-3043-8DE1-6489F2A2F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410" y="4711401"/>
            <a:ext cx="806383" cy="95373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BAE5E1C6-4FF1-B0B7-610B-337EADE66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165" y="4711401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78DFBCB9-2E95-B38B-6347-332E7BA9F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549" y="4711401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F996906-8F43-69C1-A331-8D90BFF41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345" y="4711401"/>
            <a:ext cx="806384" cy="95373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77624A9E-CCDA-3F2E-D6E9-E8206962F5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5120" y="4711401"/>
            <a:ext cx="843775" cy="95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6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Variational-Autoencoder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1800" b="1" kern="1200" baseline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600" b="1" kern="1200" baseline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400" b="1" kern="1200" baseline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Entropy</a:t>
                </a:r>
              </a:p>
              <a:p>
                <a:pPr lvl="1"/>
                <a:r>
                  <a:rPr lang="en-US" altLang="ko-KR" dirty="0"/>
                  <a:t>A measure of disorder in a dataset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Case 1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</m:t>
                    </m:r>
                    <m:func>
                      <m:func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𝟏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func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𝟏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𝟏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𝟏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𝟏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𝟏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𝟏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dirty="0"/>
                  <a:t>Case 2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func>
                      <m:func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𝟕𝟓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  <a:blipFill>
                <a:blip r:embed="rId3"/>
                <a:stretch>
                  <a:fillRect l="-481" t="-12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E8D0972B-3B06-4A34-B9FC-677B1231A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086" y="2918284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034A263-7219-113C-5BDD-A8A8666B1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861" y="2918284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F8F7F6C-5449-9D99-EDFB-702FFE494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636" y="2918284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0F412BC-A0F9-44A6-5CBA-A4504D820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411" y="2918284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E1AEB050-CF50-962D-FF0D-4041D4897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186" y="2918284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337B281-F583-E8D6-41A2-1B2041468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961" y="2918284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2F94DFB-BC25-1B6D-108A-DE309E836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736" y="2918284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76BD1C7-2F8C-4C1B-A0CC-B623CF7D1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511" y="2918284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C8765CE-D7C5-66C4-1A50-BE748B0E7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3636" y="4711401"/>
            <a:ext cx="806384" cy="95373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56769094-6D1F-E44D-8652-5056CB041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086" y="4711401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BB820EA3-6C83-1C22-8E7F-82DC20C3F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470" y="4711401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F26A60B4-AB06-3043-8DE1-6489F2A2FE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7410" y="4711401"/>
            <a:ext cx="806383" cy="95373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BAE5E1C6-4FF1-B0B7-610B-337EADE66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165" y="4711401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78DFBCB9-2E95-B38B-6347-332E7BA9F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549" y="4711401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F996906-8F43-69C1-A331-8D90BFF41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1345" y="4711401"/>
            <a:ext cx="806384" cy="95373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77624A9E-CCDA-3F2E-D6E9-E8206962F5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5120" y="4711401"/>
            <a:ext cx="843775" cy="95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23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Variational-Autoencoder</a:t>
            </a:r>
            <a:endParaRPr lang="ko-KR" altLang="en-US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297459"/>
            <a:ext cx="8868226" cy="5493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Entropy (Naïve Approach)</a:t>
            </a:r>
          </a:p>
          <a:p>
            <a:pPr lvl="1"/>
            <a:r>
              <a:rPr lang="en-US" altLang="ko-KR" dirty="0"/>
              <a:t>In average, how many (yes/no) questions do we need to predcict?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Case 1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We all know the next day will also be a sunny day.</a:t>
            </a:r>
          </a:p>
          <a:p>
            <a:pPr lvl="2"/>
            <a:r>
              <a:rPr lang="en-US" altLang="ko-KR" dirty="0"/>
              <a:t>0 question (entropy)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8D0972B-3B06-4A34-B9FC-677B1231A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86" y="2918284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034A263-7219-113C-5BDD-A8A8666B1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861" y="2918284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F8F7F6C-5449-9D99-EDFB-702FFE494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636" y="2918284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0F412BC-A0F9-44A6-5CBA-A4504D820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411" y="2918284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E1AEB050-CF50-962D-FF0D-4041D4897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186" y="2918284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337B281-F583-E8D6-41A2-1B2041468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961" y="2918284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2F94DFB-BC25-1B6D-108A-DE309E836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736" y="2918284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76BD1C7-2F8C-4C1B-A0CC-B623CF7D1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511" y="2918284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09769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Variational-Autoencoder</a:t>
            </a:r>
            <a:endParaRPr lang="ko-KR" altLang="en-US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5912"/>
            <a:ext cx="8868226" cy="57648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Entropy</a:t>
            </a:r>
          </a:p>
          <a:p>
            <a:pPr lvl="1"/>
            <a:r>
              <a:rPr lang="en-US" altLang="ko-KR" dirty="0"/>
              <a:t>In average, how many (yes/no) questions do we need to </a:t>
            </a:r>
            <a:r>
              <a:rPr lang="en-US" altLang="ko-KR" dirty="0" err="1"/>
              <a:t>predcict</a:t>
            </a:r>
            <a:r>
              <a:rPr lang="en-US" altLang="ko-KR" dirty="0"/>
              <a:t>?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Case 2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Q 1.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Q 2.</a:t>
            </a:r>
          </a:p>
          <a:p>
            <a:pPr lvl="2"/>
            <a:endParaRPr lang="en-US" altLang="ko-KR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2C8765CE-D7C5-66C4-1A50-BE748B0E7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636" y="2253695"/>
            <a:ext cx="806384" cy="95373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56769094-6D1F-E44D-8652-5056CB041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086" y="2253695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BB820EA3-6C83-1C22-8E7F-82DC20C3F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470" y="2253695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F26A60B4-AB06-3043-8DE1-6489F2A2F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410" y="2253695"/>
            <a:ext cx="806383" cy="95373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BAE5E1C6-4FF1-B0B7-610B-337EADE66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165" y="2253695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78DFBCB9-2E95-B38B-6347-332E7BA9F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549" y="2253695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F996906-8F43-69C1-A331-8D90BFF41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345" y="2253695"/>
            <a:ext cx="806384" cy="95373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77624A9E-CCDA-3F2E-D6E9-E8206962F5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5120" y="2253695"/>
            <a:ext cx="843775" cy="95373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36C89EC-9D0F-B87C-4349-64CEB55AF0C9}"/>
              </a:ext>
            </a:extLst>
          </p:cNvPr>
          <p:cNvCxnSpPr>
            <a:cxnSpLocks/>
          </p:cNvCxnSpPr>
          <p:nvPr/>
        </p:nvCxnSpPr>
        <p:spPr>
          <a:xfrm>
            <a:off x="4453792" y="3122350"/>
            <a:ext cx="1" cy="223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4779410-7F19-2904-8892-15FBB0EADAF1}"/>
              </a:ext>
            </a:extLst>
          </p:cNvPr>
          <p:cNvCxnSpPr>
            <a:cxnSpLocks/>
          </p:cNvCxnSpPr>
          <p:nvPr/>
        </p:nvCxnSpPr>
        <p:spPr>
          <a:xfrm>
            <a:off x="4453793" y="3345374"/>
            <a:ext cx="673534" cy="193077"/>
          </a:xfrm>
          <a:prstGeom prst="bentConnector3">
            <a:avLst>
              <a:gd name="adj1" fmla="val 9966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29BA96B-D321-3FC0-C046-84AF3F035D09}"/>
              </a:ext>
            </a:extLst>
          </p:cNvPr>
          <p:cNvCxnSpPr>
            <a:cxnSpLocks/>
          </p:cNvCxnSpPr>
          <p:nvPr/>
        </p:nvCxnSpPr>
        <p:spPr>
          <a:xfrm flipH="1">
            <a:off x="3780258" y="3345373"/>
            <a:ext cx="673534" cy="193077"/>
          </a:xfrm>
          <a:prstGeom prst="bentConnector3">
            <a:avLst>
              <a:gd name="adj1" fmla="val 9966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71B6B791-006E-71DE-AE96-71A3ABA84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854" y="3583663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B2A9AAB-2E86-DF57-81B9-B96469459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020" y="3583663"/>
            <a:ext cx="806384" cy="95373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4289327-0202-E494-7ED4-C960AE1F2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598" y="3583663"/>
            <a:ext cx="806383" cy="95373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20826D2-D33F-D9D1-9DD9-80AB3DBEA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3981" y="3592584"/>
            <a:ext cx="843775" cy="953730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47F737A-5160-5726-8AFD-C88665BAEF9F}"/>
              </a:ext>
            </a:extLst>
          </p:cNvPr>
          <p:cNvCxnSpPr>
            <a:cxnSpLocks/>
          </p:cNvCxnSpPr>
          <p:nvPr/>
        </p:nvCxnSpPr>
        <p:spPr>
          <a:xfrm>
            <a:off x="3547055" y="4540456"/>
            <a:ext cx="1" cy="223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0165CC9-7AED-15D9-7280-3F5C70B173D4}"/>
              </a:ext>
            </a:extLst>
          </p:cNvPr>
          <p:cNvCxnSpPr>
            <a:cxnSpLocks/>
          </p:cNvCxnSpPr>
          <p:nvPr/>
        </p:nvCxnSpPr>
        <p:spPr>
          <a:xfrm>
            <a:off x="3547056" y="4763480"/>
            <a:ext cx="673534" cy="193077"/>
          </a:xfrm>
          <a:prstGeom prst="bentConnector3">
            <a:avLst>
              <a:gd name="adj1" fmla="val 9966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D5C9491-854A-1EA3-60D0-71F91EDA7BFE}"/>
              </a:ext>
            </a:extLst>
          </p:cNvPr>
          <p:cNvCxnSpPr>
            <a:cxnSpLocks/>
          </p:cNvCxnSpPr>
          <p:nvPr/>
        </p:nvCxnSpPr>
        <p:spPr>
          <a:xfrm flipH="1">
            <a:off x="2873521" y="4763479"/>
            <a:ext cx="673534" cy="193077"/>
          </a:xfrm>
          <a:prstGeom prst="bentConnector3">
            <a:avLst>
              <a:gd name="adj1" fmla="val 9966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89B31D3-8775-7D8A-27B1-29DFCB09CBA6}"/>
              </a:ext>
            </a:extLst>
          </p:cNvPr>
          <p:cNvCxnSpPr>
            <a:cxnSpLocks/>
          </p:cNvCxnSpPr>
          <p:nvPr/>
        </p:nvCxnSpPr>
        <p:spPr>
          <a:xfrm>
            <a:off x="5596945" y="4538218"/>
            <a:ext cx="1" cy="223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C07BA7B8-DA08-7D31-54FC-E796E1F42F14}"/>
              </a:ext>
            </a:extLst>
          </p:cNvPr>
          <p:cNvCxnSpPr>
            <a:cxnSpLocks/>
          </p:cNvCxnSpPr>
          <p:nvPr/>
        </p:nvCxnSpPr>
        <p:spPr>
          <a:xfrm>
            <a:off x="5596946" y="4761242"/>
            <a:ext cx="673534" cy="193077"/>
          </a:xfrm>
          <a:prstGeom prst="bentConnector3">
            <a:avLst>
              <a:gd name="adj1" fmla="val 9966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D88EEBB1-DD0A-E7A6-F60C-81A05E11E79B}"/>
              </a:ext>
            </a:extLst>
          </p:cNvPr>
          <p:cNvCxnSpPr>
            <a:cxnSpLocks/>
          </p:cNvCxnSpPr>
          <p:nvPr/>
        </p:nvCxnSpPr>
        <p:spPr>
          <a:xfrm flipH="1">
            <a:off x="4923411" y="4761241"/>
            <a:ext cx="673534" cy="193077"/>
          </a:xfrm>
          <a:prstGeom prst="bentConnector3">
            <a:avLst>
              <a:gd name="adj1" fmla="val 9966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0222C850-F6AE-DDF8-67D4-F7D76D0FE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329" y="4977632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67A5BFB-0CC3-B193-0FE9-E6FCBD97E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833" y="4949395"/>
            <a:ext cx="806384" cy="95373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9782A8D4-E3F8-5C01-C8D5-DBA983271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785" y="4949395"/>
            <a:ext cx="806383" cy="95373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02432A52-6F37-DF04-EFFE-D7C038DD7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8592" y="4959720"/>
            <a:ext cx="843775" cy="95373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22FC586-CB07-4CB3-66F4-01A62BFAEEBB}"/>
              </a:ext>
            </a:extLst>
          </p:cNvPr>
          <p:cNvSpPr txBox="1"/>
          <p:nvPr/>
        </p:nvSpPr>
        <p:spPr>
          <a:xfrm>
            <a:off x="4397874" y="4075529"/>
            <a:ext cx="35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or</a:t>
            </a:r>
            <a:endParaRPr lang="ko-KR" altLang="en-US" sz="12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D7F459-BA36-DA41-B51B-F9C1EA6774BC}"/>
              </a:ext>
            </a:extLst>
          </p:cNvPr>
          <p:cNvSpPr txBox="1"/>
          <p:nvPr/>
        </p:nvSpPr>
        <p:spPr>
          <a:xfrm>
            <a:off x="3318422" y="5412151"/>
            <a:ext cx="35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or</a:t>
            </a:r>
            <a:endParaRPr lang="ko-KR" altLang="en-US" sz="12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42410D8-D923-E7B9-1655-32C91EA6A21A}"/>
              </a:ext>
            </a:extLst>
          </p:cNvPr>
          <p:cNvSpPr txBox="1"/>
          <p:nvPr/>
        </p:nvSpPr>
        <p:spPr>
          <a:xfrm>
            <a:off x="5462533" y="5457042"/>
            <a:ext cx="35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or</a:t>
            </a:r>
            <a:endParaRPr lang="ko-KR" alt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13B8C5-FE0E-A240-4D00-95CE46BAF955}"/>
                  </a:ext>
                </a:extLst>
              </p:cNvPr>
              <p:cNvSpPr txBox="1"/>
              <p:nvPr/>
            </p:nvSpPr>
            <p:spPr>
              <a:xfrm>
                <a:off x="1585711" y="6008761"/>
                <a:ext cx="6076148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2×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…?(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𝑒𝑛𝑡𝑟𝑜𝑝𝑦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=1.75)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13B8C5-FE0E-A240-4D00-95CE46BAF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711" y="6008761"/>
                <a:ext cx="6076148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05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Variational-Autoencoder</a:t>
            </a:r>
            <a:endParaRPr lang="ko-KR" altLang="en-US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5912"/>
            <a:ext cx="8868226" cy="57648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Entropy</a:t>
            </a:r>
          </a:p>
          <a:p>
            <a:pPr lvl="1"/>
            <a:r>
              <a:rPr lang="en-US" altLang="ko-KR" dirty="0"/>
              <a:t>Case 2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Q 1.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Q 2.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Q 3.</a:t>
            </a:r>
          </a:p>
          <a:p>
            <a:pPr lvl="2"/>
            <a:endParaRPr lang="en-US" altLang="ko-KR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2C8765CE-D7C5-66C4-1A50-BE748B0E7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636" y="1602470"/>
            <a:ext cx="806384" cy="95373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56769094-6D1F-E44D-8652-5056CB041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086" y="1602470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BB820EA3-6C83-1C22-8E7F-82DC20C3F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470" y="1602470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F26A60B4-AB06-3043-8DE1-6489F2A2F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410" y="1602470"/>
            <a:ext cx="806383" cy="95373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BAE5E1C6-4FF1-B0B7-610B-337EADE66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165" y="1602470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78DFBCB9-2E95-B38B-6347-332E7BA9F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549" y="1602470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F996906-8F43-69C1-A331-8D90BFF41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345" y="1602470"/>
            <a:ext cx="806384" cy="95373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77624A9E-CCDA-3F2E-D6E9-E8206962F5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5120" y="1602470"/>
            <a:ext cx="843775" cy="95373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36C89EC-9D0F-B87C-4349-64CEB55AF0C9}"/>
              </a:ext>
            </a:extLst>
          </p:cNvPr>
          <p:cNvCxnSpPr>
            <a:cxnSpLocks/>
          </p:cNvCxnSpPr>
          <p:nvPr/>
        </p:nvCxnSpPr>
        <p:spPr>
          <a:xfrm>
            <a:off x="4453792" y="2471125"/>
            <a:ext cx="1" cy="223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4779410-7F19-2904-8892-15FBB0EADAF1}"/>
              </a:ext>
            </a:extLst>
          </p:cNvPr>
          <p:cNvCxnSpPr>
            <a:cxnSpLocks/>
          </p:cNvCxnSpPr>
          <p:nvPr/>
        </p:nvCxnSpPr>
        <p:spPr>
          <a:xfrm>
            <a:off x="4453793" y="2694149"/>
            <a:ext cx="673534" cy="193077"/>
          </a:xfrm>
          <a:prstGeom prst="bentConnector3">
            <a:avLst>
              <a:gd name="adj1" fmla="val 9966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29BA96B-D321-3FC0-C046-84AF3F035D09}"/>
              </a:ext>
            </a:extLst>
          </p:cNvPr>
          <p:cNvCxnSpPr>
            <a:cxnSpLocks/>
          </p:cNvCxnSpPr>
          <p:nvPr/>
        </p:nvCxnSpPr>
        <p:spPr>
          <a:xfrm flipH="1">
            <a:off x="3780258" y="2694148"/>
            <a:ext cx="673534" cy="193077"/>
          </a:xfrm>
          <a:prstGeom prst="bentConnector3">
            <a:avLst>
              <a:gd name="adj1" fmla="val 9966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71B6B791-006E-71DE-AE96-71A3ABA84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346" y="2952135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B2A9AAB-2E86-DF57-81B9-B96469459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442" y="2943332"/>
            <a:ext cx="806384" cy="95373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4289327-0202-E494-7ED4-C960AE1F2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826" y="2936527"/>
            <a:ext cx="806383" cy="95373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20826D2-D33F-D9D1-9DD9-80AB3DBEA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2159" y="2952135"/>
            <a:ext cx="843775" cy="953730"/>
          </a:xfrm>
          <a:prstGeom prst="rect">
            <a:avLst/>
          </a:prstGeom>
        </p:spPr>
      </p:pic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89B31D3-8775-7D8A-27B1-29DFCB09CBA6}"/>
              </a:ext>
            </a:extLst>
          </p:cNvPr>
          <p:cNvCxnSpPr>
            <a:cxnSpLocks/>
          </p:cNvCxnSpPr>
          <p:nvPr/>
        </p:nvCxnSpPr>
        <p:spPr>
          <a:xfrm>
            <a:off x="5908721" y="3870091"/>
            <a:ext cx="1" cy="223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C07BA7B8-DA08-7D31-54FC-E796E1F42F14}"/>
              </a:ext>
            </a:extLst>
          </p:cNvPr>
          <p:cNvCxnSpPr>
            <a:cxnSpLocks/>
          </p:cNvCxnSpPr>
          <p:nvPr/>
        </p:nvCxnSpPr>
        <p:spPr>
          <a:xfrm>
            <a:off x="5908722" y="4093115"/>
            <a:ext cx="673534" cy="193077"/>
          </a:xfrm>
          <a:prstGeom prst="bentConnector3">
            <a:avLst>
              <a:gd name="adj1" fmla="val 9966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D88EEBB1-DD0A-E7A6-F60C-81A05E11E79B}"/>
              </a:ext>
            </a:extLst>
          </p:cNvPr>
          <p:cNvCxnSpPr>
            <a:cxnSpLocks/>
          </p:cNvCxnSpPr>
          <p:nvPr/>
        </p:nvCxnSpPr>
        <p:spPr>
          <a:xfrm flipH="1">
            <a:off x="5235187" y="4093114"/>
            <a:ext cx="673534" cy="193077"/>
          </a:xfrm>
          <a:prstGeom prst="bentConnector3">
            <a:avLst>
              <a:gd name="adj1" fmla="val 9966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>
            <a:extLst>
              <a:ext uri="{FF2B5EF4-FFF2-40B4-BE49-F238E27FC236}">
                <a16:creationId xmlns:a16="http://schemas.microsoft.com/office/drawing/2014/main" id="{B67A5BFB-0CC3-B193-0FE9-E6FCBD97E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349" y="4295186"/>
            <a:ext cx="806384" cy="95373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9782A8D4-E3F8-5C01-C8D5-DBA983271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5561" y="4281268"/>
            <a:ext cx="806383" cy="95373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02432A52-6F37-DF04-EFFE-D7C038DD7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0368" y="4291593"/>
            <a:ext cx="843775" cy="95373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22FC586-CB07-4CB3-66F4-01A62BFAEEBB}"/>
              </a:ext>
            </a:extLst>
          </p:cNvPr>
          <p:cNvSpPr txBox="1"/>
          <p:nvPr/>
        </p:nvSpPr>
        <p:spPr>
          <a:xfrm>
            <a:off x="3883823" y="3445955"/>
            <a:ext cx="35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or</a:t>
            </a:r>
            <a:endParaRPr lang="ko-KR" altLang="en-US" sz="12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D7F459-BA36-DA41-B51B-F9C1EA6774BC}"/>
              </a:ext>
            </a:extLst>
          </p:cNvPr>
          <p:cNvSpPr txBox="1"/>
          <p:nvPr/>
        </p:nvSpPr>
        <p:spPr>
          <a:xfrm>
            <a:off x="5747890" y="6067124"/>
            <a:ext cx="35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or</a:t>
            </a:r>
            <a:endParaRPr lang="ko-KR" altLang="en-US" sz="12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42410D8-D923-E7B9-1655-32C91EA6A21A}"/>
              </a:ext>
            </a:extLst>
          </p:cNvPr>
          <p:cNvSpPr txBox="1"/>
          <p:nvPr/>
        </p:nvSpPr>
        <p:spPr>
          <a:xfrm>
            <a:off x="4569165" y="4871131"/>
            <a:ext cx="35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or</a:t>
            </a:r>
            <a:endParaRPr lang="ko-KR" alt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13B8C5-FE0E-A240-4D00-95CE46BAF955}"/>
                  </a:ext>
                </a:extLst>
              </p:cNvPr>
              <p:cNvSpPr txBox="1"/>
              <p:nvPr/>
            </p:nvSpPr>
            <p:spPr>
              <a:xfrm>
                <a:off x="1842084" y="6022088"/>
                <a:ext cx="3080775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=1.75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13B8C5-FE0E-A240-4D00-95CE46BAF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084" y="6022088"/>
                <a:ext cx="3080775" cy="6347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68082513-A627-9761-E147-14A468EC04B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05153" y="4093113"/>
            <a:ext cx="1042389" cy="195423"/>
          </a:xfrm>
          <a:prstGeom prst="bentConnector3">
            <a:avLst>
              <a:gd name="adj1" fmla="val 9963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58C89D3-62C1-693C-54CE-44BE4C4B9E01}"/>
              </a:ext>
            </a:extLst>
          </p:cNvPr>
          <p:cNvCxnSpPr>
            <a:cxnSpLocks/>
          </p:cNvCxnSpPr>
          <p:nvPr/>
        </p:nvCxnSpPr>
        <p:spPr>
          <a:xfrm>
            <a:off x="5935585" y="4979922"/>
            <a:ext cx="1" cy="223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CDC14C6C-22F9-33A6-FBD3-B52127342F73}"/>
              </a:ext>
            </a:extLst>
          </p:cNvPr>
          <p:cNvCxnSpPr>
            <a:cxnSpLocks/>
          </p:cNvCxnSpPr>
          <p:nvPr/>
        </p:nvCxnSpPr>
        <p:spPr>
          <a:xfrm>
            <a:off x="5935586" y="5202946"/>
            <a:ext cx="673534" cy="193077"/>
          </a:xfrm>
          <a:prstGeom prst="bentConnector3">
            <a:avLst>
              <a:gd name="adj1" fmla="val 9966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0849C7D7-195D-858B-4815-D832294A6504}"/>
              </a:ext>
            </a:extLst>
          </p:cNvPr>
          <p:cNvCxnSpPr>
            <a:cxnSpLocks/>
          </p:cNvCxnSpPr>
          <p:nvPr/>
        </p:nvCxnSpPr>
        <p:spPr>
          <a:xfrm flipH="1">
            <a:off x="5262051" y="5202945"/>
            <a:ext cx="673534" cy="193077"/>
          </a:xfrm>
          <a:prstGeom prst="bentConnector3">
            <a:avLst>
              <a:gd name="adj1" fmla="val 9966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10BF8B94-AE5A-E627-C12C-503C84A777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7232" y="5396022"/>
            <a:ext cx="843775" cy="9537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88D0258-1D3F-9FEF-4ADE-8CA7178CD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7769" y="5396749"/>
            <a:ext cx="806383" cy="95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44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Variational-Autoencoder</a:t>
            </a:r>
            <a:endParaRPr lang="ko-KR" altLang="en-US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5912"/>
            <a:ext cx="8868226" cy="57648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Cross Entropy &amp; KL-divergence</a:t>
            </a:r>
          </a:p>
          <a:p>
            <a:pPr lvl="1"/>
            <a:r>
              <a:rPr lang="en-US" altLang="ko-KR" dirty="0"/>
              <a:t>Assume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Q 1.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Q 2.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Q 3.</a:t>
            </a:r>
          </a:p>
          <a:p>
            <a:pPr lvl="2"/>
            <a:endParaRPr lang="en-US" altLang="ko-KR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2C8765CE-D7C5-66C4-1A50-BE748B0E7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862" y="1602470"/>
            <a:ext cx="806384" cy="95373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56769094-6D1F-E44D-8652-5056CB041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086" y="1602470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F26A60B4-AB06-3043-8DE1-6489F2A2F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410" y="1602470"/>
            <a:ext cx="806383" cy="95373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77624A9E-CCDA-3F2E-D6E9-E8206962F5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5120" y="1602470"/>
            <a:ext cx="843775" cy="95373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36C89EC-9D0F-B87C-4349-64CEB55AF0C9}"/>
              </a:ext>
            </a:extLst>
          </p:cNvPr>
          <p:cNvCxnSpPr>
            <a:cxnSpLocks/>
          </p:cNvCxnSpPr>
          <p:nvPr/>
        </p:nvCxnSpPr>
        <p:spPr>
          <a:xfrm>
            <a:off x="4453792" y="2471125"/>
            <a:ext cx="1" cy="223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4779410-7F19-2904-8892-15FBB0EADAF1}"/>
              </a:ext>
            </a:extLst>
          </p:cNvPr>
          <p:cNvCxnSpPr>
            <a:cxnSpLocks/>
          </p:cNvCxnSpPr>
          <p:nvPr/>
        </p:nvCxnSpPr>
        <p:spPr>
          <a:xfrm>
            <a:off x="4453793" y="2694149"/>
            <a:ext cx="673534" cy="193077"/>
          </a:xfrm>
          <a:prstGeom prst="bentConnector3">
            <a:avLst>
              <a:gd name="adj1" fmla="val 9966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29BA96B-D321-3FC0-C046-84AF3F035D09}"/>
              </a:ext>
            </a:extLst>
          </p:cNvPr>
          <p:cNvCxnSpPr>
            <a:cxnSpLocks/>
          </p:cNvCxnSpPr>
          <p:nvPr/>
        </p:nvCxnSpPr>
        <p:spPr>
          <a:xfrm flipH="1">
            <a:off x="3780258" y="2694148"/>
            <a:ext cx="673534" cy="193077"/>
          </a:xfrm>
          <a:prstGeom prst="bentConnector3">
            <a:avLst>
              <a:gd name="adj1" fmla="val 9966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71B6B791-006E-71DE-AE96-71A3ABA84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346" y="2952135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B2A9AAB-2E86-DF57-81B9-B96469459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442" y="2943332"/>
            <a:ext cx="806384" cy="95373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4289327-0202-E494-7ED4-C960AE1F2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826" y="2936527"/>
            <a:ext cx="806383" cy="95373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20826D2-D33F-D9D1-9DD9-80AB3DBEA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2159" y="2952135"/>
            <a:ext cx="843775" cy="953730"/>
          </a:xfrm>
          <a:prstGeom prst="rect">
            <a:avLst/>
          </a:prstGeom>
        </p:spPr>
      </p:pic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89B31D3-8775-7D8A-27B1-29DFCB09CBA6}"/>
              </a:ext>
            </a:extLst>
          </p:cNvPr>
          <p:cNvCxnSpPr>
            <a:cxnSpLocks/>
          </p:cNvCxnSpPr>
          <p:nvPr/>
        </p:nvCxnSpPr>
        <p:spPr>
          <a:xfrm>
            <a:off x="5908721" y="3870091"/>
            <a:ext cx="1" cy="223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C07BA7B8-DA08-7D31-54FC-E796E1F42F14}"/>
              </a:ext>
            </a:extLst>
          </p:cNvPr>
          <p:cNvCxnSpPr>
            <a:cxnSpLocks/>
          </p:cNvCxnSpPr>
          <p:nvPr/>
        </p:nvCxnSpPr>
        <p:spPr>
          <a:xfrm>
            <a:off x="5908722" y="4093115"/>
            <a:ext cx="673534" cy="193077"/>
          </a:xfrm>
          <a:prstGeom prst="bentConnector3">
            <a:avLst>
              <a:gd name="adj1" fmla="val 9966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D88EEBB1-DD0A-E7A6-F60C-81A05E11E79B}"/>
              </a:ext>
            </a:extLst>
          </p:cNvPr>
          <p:cNvCxnSpPr>
            <a:cxnSpLocks/>
          </p:cNvCxnSpPr>
          <p:nvPr/>
        </p:nvCxnSpPr>
        <p:spPr>
          <a:xfrm flipH="1">
            <a:off x="5235187" y="4093114"/>
            <a:ext cx="673534" cy="193077"/>
          </a:xfrm>
          <a:prstGeom prst="bentConnector3">
            <a:avLst>
              <a:gd name="adj1" fmla="val 9966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>
            <a:extLst>
              <a:ext uri="{FF2B5EF4-FFF2-40B4-BE49-F238E27FC236}">
                <a16:creationId xmlns:a16="http://schemas.microsoft.com/office/drawing/2014/main" id="{B67A5BFB-0CC3-B193-0FE9-E6FCBD97E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349" y="4295186"/>
            <a:ext cx="806384" cy="95373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9782A8D4-E3F8-5C01-C8D5-DBA983271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5561" y="4281268"/>
            <a:ext cx="806383" cy="95373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02432A52-6F37-DF04-EFFE-D7C038DD7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0368" y="4291593"/>
            <a:ext cx="843775" cy="95373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22FC586-CB07-4CB3-66F4-01A62BFAEEBB}"/>
              </a:ext>
            </a:extLst>
          </p:cNvPr>
          <p:cNvSpPr txBox="1"/>
          <p:nvPr/>
        </p:nvSpPr>
        <p:spPr>
          <a:xfrm>
            <a:off x="3883823" y="3445955"/>
            <a:ext cx="35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or</a:t>
            </a:r>
            <a:endParaRPr lang="ko-KR" altLang="en-US" sz="12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D7F459-BA36-DA41-B51B-F9C1EA6774BC}"/>
              </a:ext>
            </a:extLst>
          </p:cNvPr>
          <p:cNvSpPr txBox="1"/>
          <p:nvPr/>
        </p:nvSpPr>
        <p:spPr>
          <a:xfrm>
            <a:off x="5747890" y="6067124"/>
            <a:ext cx="35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or</a:t>
            </a:r>
            <a:endParaRPr lang="ko-KR" altLang="en-US" sz="12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42410D8-D923-E7B9-1655-32C91EA6A21A}"/>
              </a:ext>
            </a:extLst>
          </p:cNvPr>
          <p:cNvSpPr txBox="1"/>
          <p:nvPr/>
        </p:nvSpPr>
        <p:spPr>
          <a:xfrm>
            <a:off x="4569165" y="4871131"/>
            <a:ext cx="35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or</a:t>
            </a:r>
            <a:endParaRPr lang="ko-KR" alt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13B8C5-FE0E-A240-4D00-95CE46BAF955}"/>
                  </a:ext>
                </a:extLst>
              </p:cNvPr>
              <p:cNvSpPr txBox="1"/>
              <p:nvPr/>
            </p:nvSpPr>
            <p:spPr>
              <a:xfrm>
                <a:off x="829358" y="5995977"/>
                <a:ext cx="4093501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=2.625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13B8C5-FE0E-A240-4D00-95CE46BAF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58" y="5995977"/>
                <a:ext cx="4093501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68082513-A627-9761-E147-14A468EC04B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05153" y="4093113"/>
            <a:ext cx="1042389" cy="195423"/>
          </a:xfrm>
          <a:prstGeom prst="bentConnector3">
            <a:avLst>
              <a:gd name="adj1" fmla="val 9963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58C89D3-62C1-693C-54CE-44BE4C4B9E01}"/>
              </a:ext>
            </a:extLst>
          </p:cNvPr>
          <p:cNvCxnSpPr>
            <a:cxnSpLocks/>
          </p:cNvCxnSpPr>
          <p:nvPr/>
        </p:nvCxnSpPr>
        <p:spPr>
          <a:xfrm>
            <a:off x="5935585" y="4979922"/>
            <a:ext cx="1" cy="223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CDC14C6C-22F9-33A6-FBD3-B52127342F73}"/>
              </a:ext>
            </a:extLst>
          </p:cNvPr>
          <p:cNvCxnSpPr>
            <a:cxnSpLocks/>
          </p:cNvCxnSpPr>
          <p:nvPr/>
        </p:nvCxnSpPr>
        <p:spPr>
          <a:xfrm>
            <a:off x="5935586" y="5202946"/>
            <a:ext cx="673534" cy="193077"/>
          </a:xfrm>
          <a:prstGeom prst="bentConnector3">
            <a:avLst>
              <a:gd name="adj1" fmla="val 9966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0849C7D7-195D-858B-4815-D832294A6504}"/>
              </a:ext>
            </a:extLst>
          </p:cNvPr>
          <p:cNvCxnSpPr>
            <a:cxnSpLocks/>
          </p:cNvCxnSpPr>
          <p:nvPr/>
        </p:nvCxnSpPr>
        <p:spPr>
          <a:xfrm flipH="1">
            <a:off x="5262051" y="5202945"/>
            <a:ext cx="673534" cy="193077"/>
          </a:xfrm>
          <a:prstGeom prst="bentConnector3">
            <a:avLst>
              <a:gd name="adj1" fmla="val 9966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10BF8B94-AE5A-E627-C12C-503C84A777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7232" y="5396022"/>
            <a:ext cx="843775" cy="9537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88D0258-1D3F-9FEF-4ADE-8CA7178CD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7769" y="5396749"/>
            <a:ext cx="806383" cy="9537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6D7F503-9827-201C-B87D-84955EDD3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3636" y="1602470"/>
            <a:ext cx="806383" cy="9537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312B16-84C7-F2DB-2581-9B70D5C1F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1184" y="1597845"/>
            <a:ext cx="843775" cy="9537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BDD513-1294-35C7-8E1A-F93892B23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7564" y="1597844"/>
            <a:ext cx="843775" cy="95373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5202AA3-43C9-5F47-0BB6-CA2D3EC62C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1584" y="1592443"/>
            <a:ext cx="843775" cy="95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69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Variational-Autoencoder</a:t>
            </a:r>
            <a:endParaRPr lang="ko-KR" altLang="en-US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5912"/>
            <a:ext cx="8868226" cy="57648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Cross Entropy &amp; KL-divergence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56769094-6D1F-E44D-8652-5056CB041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776" y="1673835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F26A60B4-AB06-3043-8DE1-6489F2A2F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100" y="1673835"/>
            <a:ext cx="806383" cy="95373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77624A9E-CCDA-3F2E-D6E9-E8206962F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2818" y="1668611"/>
            <a:ext cx="843775" cy="95373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71B6B791-006E-71DE-AE96-71A3ABA84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776" y="2840589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B2A9AAB-2E86-DF57-81B9-B96469459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6552" y="2840589"/>
            <a:ext cx="806384" cy="95373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4289327-0202-E494-7ED4-C960AE1F2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2505" y="2837218"/>
            <a:ext cx="806383" cy="95373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20826D2-D33F-D9D1-9DD9-80AB3DBEA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6281" y="2845034"/>
            <a:ext cx="843775" cy="95373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67A5BFB-0CC3-B193-0FE9-E6FCBD97E2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9042" y="1668611"/>
            <a:ext cx="806384" cy="95373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02432A52-6F37-DF04-EFFE-D7C038DD7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867" y="2770462"/>
            <a:ext cx="843775" cy="9537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0BF8B94-AE5A-E627-C12C-503C84A77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043" y="2834638"/>
            <a:ext cx="843775" cy="9537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A8590F-CDFA-9370-985B-8301E7087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529" y="2840589"/>
            <a:ext cx="806383" cy="95373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E650C4D-89B5-F6BF-E337-79513DA46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5219" y="2834638"/>
            <a:ext cx="843775" cy="95373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67206B6-43FB-1F09-2F66-7D5522850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266" y="1666032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F78B430-C219-5E21-CEF3-96A240A8E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056" y="1673835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2ABDE6E-91EE-5889-E085-8C4B22D8B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552" y="1666032"/>
            <a:ext cx="806384" cy="9537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3310649-4D7B-0BB7-3DF6-1FED97FA8A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4528" y="1666032"/>
            <a:ext cx="806384" cy="953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896A3C1-F2AA-76EA-E2D7-B977A7D02342}"/>
                  </a:ext>
                </a:extLst>
              </p:cNvPr>
              <p:cNvSpPr txBox="1"/>
              <p:nvPr/>
            </p:nvSpPr>
            <p:spPr>
              <a:xfrm>
                <a:off x="388062" y="1868944"/>
                <a:ext cx="767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896A3C1-F2AA-76EA-E2D7-B977A7D02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62" y="1868944"/>
                <a:ext cx="767204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B6F1648-48E2-7532-D7ED-3A9713F6492F}"/>
                  </a:ext>
                </a:extLst>
              </p:cNvPr>
              <p:cNvSpPr txBox="1"/>
              <p:nvPr/>
            </p:nvSpPr>
            <p:spPr>
              <a:xfrm>
                <a:off x="386742" y="2902126"/>
                <a:ext cx="767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B6F1648-48E2-7532-D7ED-3A9713F64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42" y="2902126"/>
                <a:ext cx="767204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CBDB2C-3DC6-7A7B-7E1D-7C4FCEC8654A}"/>
                  </a:ext>
                </a:extLst>
              </p:cNvPr>
              <p:cNvSpPr txBox="1"/>
              <p:nvPr/>
            </p:nvSpPr>
            <p:spPr>
              <a:xfrm>
                <a:off x="1434320" y="4015146"/>
                <a:ext cx="3594107" cy="763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𝑢𝑠𝑖𝑛𝑔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CBDB2C-3DC6-7A7B-7E1D-7C4FCEC86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320" y="4015146"/>
                <a:ext cx="3594107" cy="7630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48E7E1-890E-3B25-3A6B-D07816C68081}"/>
                  </a:ext>
                </a:extLst>
              </p:cNvPr>
              <p:cNvSpPr txBox="1"/>
              <p:nvPr/>
            </p:nvSpPr>
            <p:spPr>
              <a:xfrm>
                <a:off x="1336201" y="4707973"/>
                <a:ext cx="39019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=1.75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=2.625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48E7E1-890E-3B25-3A6B-D07816C68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201" y="4707973"/>
                <a:ext cx="3901967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297420E-858F-B293-BA30-285D9041189A}"/>
                  </a:ext>
                </a:extLst>
              </p:cNvPr>
              <p:cNvSpPr txBox="1"/>
              <p:nvPr/>
            </p:nvSpPr>
            <p:spPr>
              <a:xfrm>
                <a:off x="1336201" y="5216483"/>
                <a:ext cx="47211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=2.625−1.75=0.875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297420E-858F-B293-BA30-285D90411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201" y="5216483"/>
                <a:ext cx="4721142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7603A2C-4044-C6C3-DD88-8765F88B9D47}"/>
              </a:ext>
            </a:extLst>
          </p:cNvPr>
          <p:cNvCxnSpPr/>
          <p:nvPr/>
        </p:nvCxnSpPr>
        <p:spPr>
          <a:xfrm>
            <a:off x="1601315" y="5620217"/>
            <a:ext cx="762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9138245-251A-F416-BC41-BF7E41FBE3AF}"/>
              </a:ext>
            </a:extLst>
          </p:cNvPr>
          <p:cNvCxnSpPr/>
          <p:nvPr/>
        </p:nvCxnSpPr>
        <p:spPr>
          <a:xfrm>
            <a:off x="5134923" y="5617038"/>
            <a:ext cx="76274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BB3487B-45F1-82BE-D967-B36D160138E3}"/>
                  </a:ext>
                </a:extLst>
              </p:cNvPr>
              <p:cNvSpPr txBox="1"/>
              <p:nvPr/>
            </p:nvSpPr>
            <p:spPr>
              <a:xfrm>
                <a:off x="5028427" y="5687449"/>
                <a:ext cx="3720047" cy="767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𝑲𝑳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fName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  <m:d>
                                    <m:dPr>
                                      <m:ctrlP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  <m:d>
                                    <m:dPr>
                                      <m:ctrlP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BB3487B-45F1-82BE-D967-B36D16013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427" y="5687449"/>
                <a:ext cx="3720047" cy="76796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435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Variational-Autoencoder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1800" b="1" kern="1200" baseline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600" b="1" kern="1200" baseline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400" b="1" kern="1200" baseline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How to Approximate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 err="1"/>
                  <a:t>Kullback-Leibler</a:t>
                </a:r>
                <a:r>
                  <a:rPr lang="en-US" altLang="ko-KR" dirty="0"/>
                  <a:t> divergence</a:t>
                </a:r>
              </a:p>
              <a:p>
                <a:pPr lvl="1"/>
                <a:r>
                  <a:rPr lang="en-US" altLang="ko-KR" sz="1600" b="1" dirty="0">
                    <a:solidFill>
                      <a:srgbClr val="0070C0"/>
                    </a:solidFill>
                  </a:rPr>
                  <a:t>A measure of how one probability distribution is different from another</a:t>
                </a:r>
                <a:endParaRPr lang="ko-KR" altLang="en-US" sz="1600" b="1" dirty="0">
                  <a:solidFill>
                    <a:srgbClr val="0070C0"/>
                  </a:solidFill>
                </a:endParaRPr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  <a:blipFill>
                <a:blip r:embed="rId3"/>
                <a:stretch>
                  <a:fillRect l="-481" t="-12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64A667D5-7208-076F-6FE5-726899044A0C}"/>
              </a:ext>
            </a:extLst>
          </p:cNvPr>
          <p:cNvSpPr/>
          <p:nvPr/>
        </p:nvSpPr>
        <p:spPr>
          <a:xfrm rot="5400000">
            <a:off x="768776" y="292806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6863F8-5ECE-3322-5AD5-AFC745630B7A}"/>
              </a:ext>
            </a:extLst>
          </p:cNvPr>
          <p:cNvSpPr/>
          <p:nvPr/>
        </p:nvSpPr>
        <p:spPr>
          <a:xfrm rot="5400000">
            <a:off x="768776" y="325206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BA5EC3-270E-58A3-E8F3-9FE9336F5F72}"/>
              </a:ext>
            </a:extLst>
          </p:cNvPr>
          <p:cNvSpPr/>
          <p:nvPr/>
        </p:nvSpPr>
        <p:spPr>
          <a:xfrm rot="5400000">
            <a:off x="768776" y="357606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9EEDCE-A320-D7E5-A3E3-9A81093C8692}"/>
              </a:ext>
            </a:extLst>
          </p:cNvPr>
          <p:cNvSpPr/>
          <p:nvPr/>
        </p:nvSpPr>
        <p:spPr>
          <a:xfrm rot="5400000">
            <a:off x="768776" y="5191685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65A77A-12FE-1154-A70F-38FEFEAB8BDB}"/>
              </a:ext>
            </a:extLst>
          </p:cNvPr>
          <p:cNvSpPr/>
          <p:nvPr/>
        </p:nvSpPr>
        <p:spPr>
          <a:xfrm rot="5400000">
            <a:off x="768776" y="422406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3A0D47-EAF9-B47B-4E62-2BCC471C3A41}"/>
              </a:ext>
            </a:extLst>
          </p:cNvPr>
          <p:cNvSpPr/>
          <p:nvPr/>
        </p:nvSpPr>
        <p:spPr>
          <a:xfrm rot="5400000">
            <a:off x="768776" y="4547433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087CC8-012C-1956-4BF1-5BF62A44B011}"/>
              </a:ext>
            </a:extLst>
          </p:cNvPr>
          <p:cNvSpPr/>
          <p:nvPr/>
        </p:nvSpPr>
        <p:spPr>
          <a:xfrm rot="5400000">
            <a:off x="768776" y="4868321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A79F20-6244-6297-3558-3F6EDADD3E35}"/>
              </a:ext>
            </a:extLst>
          </p:cNvPr>
          <p:cNvSpPr/>
          <p:nvPr/>
        </p:nvSpPr>
        <p:spPr>
          <a:xfrm rot="5400000">
            <a:off x="768776" y="390006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BE0DFC-8B8A-5980-0197-4459F9CD1C65}"/>
              </a:ext>
            </a:extLst>
          </p:cNvPr>
          <p:cNvSpPr/>
          <p:nvPr/>
        </p:nvSpPr>
        <p:spPr>
          <a:xfrm rot="5400000">
            <a:off x="4141979" y="3900065"/>
            <a:ext cx="324000" cy="32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4B66EA-E016-D534-BEBD-D7157C9689A0}"/>
              </a:ext>
            </a:extLst>
          </p:cNvPr>
          <p:cNvSpPr/>
          <p:nvPr/>
        </p:nvSpPr>
        <p:spPr>
          <a:xfrm rot="5400000">
            <a:off x="4141979" y="4224065"/>
            <a:ext cx="324000" cy="32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다리꼴 26">
            <a:extLst>
              <a:ext uri="{FF2B5EF4-FFF2-40B4-BE49-F238E27FC236}">
                <a16:creationId xmlns:a16="http://schemas.microsoft.com/office/drawing/2014/main" id="{A8EEF214-4BF1-56A5-36AD-86375FED1F1B}"/>
              </a:ext>
            </a:extLst>
          </p:cNvPr>
          <p:cNvSpPr/>
          <p:nvPr/>
        </p:nvSpPr>
        <p:spPr>
          <a:xfrm rot="5400000">
            <a:off x="1342080" y="3063883"/>
            <a:ext cx="2587618" cy="2315979"/>
          </a:xfrm>
          <a:prstGeom prst="trapezoid">
            <a:avLst>
              <a:gd name="adj" fmla="val 4188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B2B645-D77E-8DA6-CABA-FEF630F7FD91}"/>
                  </a:ext>
                </a:extLst>
              </p:cNvPr>
              <p:cNvSpPr txBox="1"/>
              <p:nvPr/>
            </p:nvSpPr>
            <p:spPr>
              <a:xfrm>
                <a:off x="1845205" y="4024767"/>
                <a:ext cx="140158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l-GR" altLang="ko-KR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B2B645-D77E-8DA6-CABA-FEF630F7F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205" y="4024767"/>
                <a:ext cx="1401580" cy="394210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21C98B-6B3E-625E-7EE4-9713977B788D}"/>
                  </a:ext>
                </a:extLst>
              </p:cNvPr>
              <p:cNvSpPr txBox="1"/>
              <p:nvPr/>
            </p:nvSpPr>
            <p:spPr>
              <a:xfrm>
                <a:off x="4089329" y="4578575"/>
                <a:ext cx="429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21C98B-6B3E-625E-7EE4-9713977B7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329" y="4578575"/>
                <a:ext cx="4293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FB837DF-3E6A-C4CF-D22F-F650388B09F7}"/>
                  </a:ext>
                </a:extLst>
              </p:cNvPr>
              <p:cNvSpPr txBox="1"/>
              <p:nvPr/>
            </p:nvSpPr>
            <p:spPr>
              <a:xfrm>
                <a:off x="421191" y="5670509"/>
                <a:ext cx="1019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𝒊𝒏𝒑𝒖𝒕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FB837DF-3E6A-C4CF-D22F-F650388B0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1" y="5670509"/>
                <a:ext cx="1019170" cy="369332"/>
              </a:xfrm>
              <a:prstGeom prst="rect">
                <a:avLst/>
              </a:prstGeom>
              <a:blipFill>
                <a:blip r:embed="rId6"/>
                <a:stretch>
                  <a:fillRect r="-12575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ED0C58-EB52-F2FE-154E-6C291BEA53E6}"/>
                  </a:ext>
                </a:extLst>
              </p:cNvPr>
              <p:cNvSpPr txBox="1"/>
              <p:nvPr/>
            </p:nvSpPr>
            <p:spPr>
              <a:xfrm>
                <a:off x="5028427" y="2661033"/>
                <a:ext cx="3634091" cy="767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𝑲𝑳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func>
                        <m:func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  <m:d>
                                <m:d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ED0C58-EB52-F2FE-154E-6C291BEA5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427" y="2661033"/>
                <a:ext cx="3634091" cy="7679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DC693BF-6112-B931-B1B6-F60254631612}"/>
                  </a:ext>
                </a:extLst>
              </p:cNvPr>
              <p:cNvSpPr txBox="1"/>
              <p:nvPr/>
            </p:nvSpPr>
            <p:spPr>
              <a:xfrm>
                <a:off x="5028427" y="3770527"/>
                <a:ext cx="39123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𝑲𝑳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ko-KR" b="1" dirty="0"/>
                  <a:t> </a:t>
                </a:r>
              </a:p>
              <a:p>
                <a:r>
                  <a:rPr lang="en-US" altLang="ko-KR" b="1" dirty="0"/>
                  <a:t>meas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ko-KR" b="1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1" dirty="0"/>
                  <a:t> are identical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DC693BF-6112-B931-B1B6-F60254631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427" y="3770527"/>
                <a:ext cx="3912373" cy="646331"/>
              </a:xfrm>
              <a:prstGeom prst="rect">
                <a:avLst/>
              </a:prstGeom>
              <a:blipFill>
                <a:blip r:embed="rId8"/>
                <a:stretch>
                  <a:fillRect l="-1402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9EA2EC8-4BDF-1D6F-0233-FC252BE0CB8B}"/>
                  </a:ext>
                </a:extLst>
              </p:cNvPr>
              <p:cNvSpPr txBox="1"/>
              <p:nvPr/>
            </p:nvSpPr>
            <p:spPr>
              <a:xfrm>
                <a:off x="5028427" y="4824903"/>
                <a:ext cx="37453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Here, we want</a:t>
                </a:r>
              </a:p>
              <a:p>
                <a:endParaRPr lang="en-US" altLang="ko-KR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𝑲𝑳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ko-KR" altLang="az-Cyrl-AZ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9EA2EC8-4BDF-1D6F-0233-FC252BE0C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427" y="4824903"/>
                <a:ext cx="3745353" cy="923330"/>
              </a:xfrm>
              <a:prstGeom prst="rect">
                <a:avLst/>
              </a:prstGeom>
              <a:blipFill>
                <a:blip r:embed="rId9"/>
                <a:stretch>
                  <a:fillRect l="-1466" t="-3289" b="-59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789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Evidence Lower Bound (ELBO)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1800" b="1" kern="1200" baseline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600" b="1" kern="1200" baseline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400" b="1" kern="1200" baseline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How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l-GR" altLang="ko-KR" i="1">
                            <a:latin typeface="Cambria Math" panose="02040503050406030204" pitchFamily="18" charset="0"/>
                          </a:rPr>
                          <m:t>𝝓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ko-KR" altLang="el-GR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altLang="ko-KR" dirty="0"/>
                  <a:t> are related</a:t>
                </a: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  <a:blipFill>
                <a:blip r:embed="rId3"/>
                <a:stretch>
                  <a:fillRect l="-481" t="-12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629BCA-2FC6-F788-8621-257640D010D5}"/>
                  </a:ext>
                </a:extLst>
              </p:cNvPr>
              <p:cNvSpPr txBox="1"/>
              <p:nvPr/>
            </p:nvSpPr>
            <p:spPr>
              <a:xfrm>
                <a:off x="72574" y="2484492"/>
                <a:ext cx="7600670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ko-KR" altLang="az-Cyrl-AZ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nary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               ,(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az-Cyrl-AZ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629BCA-2FC6-F788-8621-257640D01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2484492"/>
                <a:ext cx="7600670" cy="8188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CC1641-46EA-0F5E-EF38-9C64B8912244}"/>
                  </a:ext>
                </a:extLst>
              </p:cNvPr>
              <p:cNvSpPr txBox="1"/>
              <p:nvPr/>
            </p:nvSpPr>
            <p:spPr>
              <a:xfrm>
                <a:off x="356839" y="1967074"/>
                <a:ext cx="2248086" cy="444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pos m:val="top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CC1641-46EA-0F5E-EF38-9C64B8912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39" y="1967074"/>
                <a:ext cx="2248086" cy="444674"/>
              </a:xfrm>
              <a:prstGeom prst="rect">
                <a:avLst/>
              </a:prstGeom>
              <a:blipFill>
                <a:blip r:embed="rId5"/>
                <a:stretch>
                  <a:fillRect t="-13699" b="-21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58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Index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297459"/>
            <a:ext cx="8868226" cy="5493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r>
              <a:rPr lang="en-US" altLang="ko-KR" dirty="0"/>
              <a:t>Variational Autoencoder</a:t>
            </a:r>
          </a:p>
          <a:p>
            <a:pPr lvl="1"/>
            <a:r>
              <a:rPr lang="en-US" altLang="ko-KR" dirty="0"/>
              <a:t>MLE</a:t>
            </a:r>
          </a:p>
          <a:p>
            <a:pPr lvl="1"/>
            <a:r>
              <a:rPr lang="en-US" altLang="ko-KR" dirty="0"/>
              <a:t>Entropy</a:t>
            </a:r>
          </a:p>
          <a:p>
            <a:pPr lvl="1"/>
            <a:r>
              <a:rPr lang="en-US" altLang="ko-KR" dirty="0"/>
              <a:t>Cross Entropy &amp; KL divergence</a:t>
            </a:r>
          </a:p>
          <a:p>
            <a:pPr lvl="1"/>
            <a:r>
              <a:rPr lang="en-US" altLang="ko-KR" dirty="0"/>
              <a:t>ELBO</a:t>
            </a:r>
          </a:p>
          <a:p>
            <a:pPr lvl="1"/>
            <a:r>
              <a:rPr lang="en-US" altLang="ko-KR" sz="1600" dirty="0"/>
              <a:t>Reparameterization Trick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8307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Evidence Lower Bound (ELBO)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1800" b="1" kern="1200" baseline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600" b="1" kern="1200" baseline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400" b="1" kern="1200" baseline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How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ko-KR" altLang="az-Cyrl-AZ" i="1">
                            <a:latin typeface="Cambria Math" panose="02040503050406030204" pitchFamily="18" charset="0"/>
                          </a:rPr>
                          <m:t>𝝓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ko-KR" altLang="az-Cyrl-AZ" i="1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altLang="ko-KR" dirty="0"/>
                  <a:t> are related</a:t>
                </a: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  <a:blipFill>
                <a:blip r:embed="rId3"/>
                <a:stretch>
                  <a:fillRect l="-481" t="-12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629BCA-2FC6-F788-8621-257640D010D5}"/>
                  </a:ext>
                </a:extLst>
              </p:cNvPr>
              <p:cNvSpPr txBox="1"/>
              <p:nvPr/>
            </p:nvSpPr>
            <p:spPr>
              <a:xfrm>
                <a:off x="72574" y="2484492"/>
                <a:ext cx="7600670" cy="1537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ko-KR" altLang="az-Cyrl-AZ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nary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               ,(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az-Cyrl-AZ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</m:oMath>
                </a14:m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/>
                  <a:t>              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  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ko-KR" altLang="az-Cyrl-AZ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e>
                        </m:func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               ,(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629BCA-2FC6-F788-8621-257640D01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2484492"/>
                <a:ext cx="7600670" cy="1537087"/>
              </a:xfrm>
              <a:prstGeom prst="rect">
                <a:avLst/>
              </a:prstGeom>
              <a:blipFill>
                <a:blip r:embed="rId4"/>
                <a:stretch>
                  <a:fillRect b="-480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CC1641-46EA-0F5E-EF38-9C64B8912244}"/>
                  </a:ext>
                </a:extLst>
              </p:cNvPr>
              <p:cNvSpPr txBox="1"/>
              <p:nvPr/>
            </p:nvSpPr>
            <p:spPr>
              <a:xfrm>
                <a:off x="356839" y="1967074"/>
                <a:ext cx="2248086" cy="444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pos m:val="top"/>
                          <m:ctrlP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altLang="ko-K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b="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CC1641-46EA-0F5E-EF38-9C64B8912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39" y="1967074"/>
                <a:ext cx="2248086" cy="444674"/>
              </a:xfrm>
              <a:prstGeom prst="rect">
                <a:avLst/>
              </a:prstGeom>
              <a:blipFill>
                <a:blip r:embed="rId5"/>
                <a:stretch>
                  <a:fillRect t="-13699" b="-21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050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Evidence Lower Bound (ELBO)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1800" b="1" kern="1200" baseline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600" b="1" kern="1200" baseline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400" b="1" kern="1200" baseline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How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ko-KR" altLang="az-Cyrl-AZ" i="1">
                            <a:latin typeface="Cambria Math" panose="02040503050406030204" pitchFamily="18" charset="0"/>
                          </a:rPr>
                          <m:t>𝝓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ko-KR" altLang="az-Cyrl-AZ" i="1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altLang="ko-KR" dirty="0"/>
                  <a:t> are related</a:t>
                </a: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  <a:blipFill>
                <a:blip r:embed="rId3"/>
                <a:stretch>
                  <a:fillRect l="-481" t="-12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629BCA-2FC6-F788-8621-257640D010D5}"/>
                  </a:ext>
                </a:extLst>
              </p:cNvPr>
              <p:cNvSpPr txBox="1"/>
              <p:nvPr/>
            </p:nvSpPr>
            <p:spPr>
              <a:xfrm>
                <a:off x="72574" y="2484492"/>
                <a:ext cx="7600670" cy="2540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ko-KR" altLang="az-Cyrl-AZ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nary>
                        </m:e>
                      </m:func>
                      <m:r>
                        <a:rPr lang="en-US" altLang="ko-K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        ,(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az-Cyrl-AZ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</m:nary>
                    </m:oMath>
                  </m:oMathPara>
                </a14:m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</m:oMath>
                </a14:m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/>
                  <a:t>              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ko-KR" altLang="az-Cyrl-AZ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e>
                        </m:func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               ,(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ko-KR" altLang="az-Cyrl-AZ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ko-KR" altLang="az-Cyrl-AZ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ko-KR" altLang="az-Cyrl-AZ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func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629BCA-2FC6-F788-8621-257640D01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2484492"/>
                <a:ext cx="7600670" cy="25406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CC1641-46EA-0F5E-EF38-9C64B8912244}"/>
                  </a:ext>
                </a:extLst>
              </p:cNvPr>
              <p:cNvSpPr txBox="1"/>
              <p:nvPr/>
            </p:nvSpPr>
            <p:spPr>
              <a:xfrm>
                <a:off x="356839" y="1967074"/>
                <a:ext cx="2248086" cy="444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pos m:val="top"/>
                          <m:ctrlP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altLang="ko-K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b="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CC1641-46EA-0F5E-EF38-9C64B8912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39" y="1967074"/>
                <a:ext cx="2248086" cy="444674"/>
              </a:xfrm>
              <a:prstGeom prst="rect">
                <a:avLst/>
              </a:prstGeom>
              <a:blipFill>
                <a:blip r:embed="rId5"/>
                <a:stretch>
                  <a:fillRect t="-13699" b="-21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893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Evidence Lower Bound (ELBO)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1800" b="1" kern="1200" baseline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600" b="1" kern="1200" baseline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400" b="1" kern="1200" baseline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How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ko-KR" altLang="az-Cyrl-AZ" i="1">
                            <a:latin typeface="Cambria Math" panose="02040503050406030204" pitchFamily="18" charset="0"/>
                          </a:rPr>
                          <m:t>𝝓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ko-KR" altLang="az-Cyrl-AZ" i="1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altLang="ko-KR" dirty="0"/>
                  <a:t> are related</a:t>
                </a: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  <a:blipFill>
                <a:blip r:embed="rId3"/>
                <a:stretch>
                  <a:fillRect l="-481" t="-12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629BCA-2FC6-F788-8621-257640D010D5}"/>
                  </a:ext>
                </a:extLst>
              </p:cNvPr>
              <p:cNvSpPr txBox="1"/>
              <p:nvPr/>
            </p:nvSpPr>
            <p:spPr>
              <a:xfrm>
                <a:off x="72574" y="2484492"/>
                <a:ext cx="7600670" cy="3544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ko-KR" altLang="az-Cyrl-AZ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nary>
                        </m:e>
                      </m:func>
                      <m:r>
                        <a:rPr lang="en-US" altLang="ko-K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        ,(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az-Cyrl-AZ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</m:nary>
                    </m:oMath>
                  </m:oMathPara>
                </a14:m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</m:oMath>
                </a14:m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/>
                  <a:t>                </a:t>
                </a:r>
                <a:r>
                  <a:rPr lang="en-US" altLang="ko-KR" b="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altLang="ko-KR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altLang="ko-KR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altLang="ko-KR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ko-KR" altLang="en-US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e>
                        </m:func>
                      </m:e>
                    </m:nary>
                    <m:r>
                      <a:rPr lang="en-US" altLang="ko-KR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           ,(</m:t>
                    </m:r>
                    <m:r>
                      <a:rPr lang="en-US" altLang="ko-KR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ko-KR" altLang="az-Cyrl-AZ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ko-KR" altLang="az-Cyrl-AZ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ko-KR" altLang="az-Cyrl-AZ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func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            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ko-KR" altLang="az-Cyrl-AZ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ko-KR" altLang="az-Cyrl-AZ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az-Cyrl-AZ" i="1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ko-KR" altLang="az-Cyrl-AZ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629BCA-2FC6-F788-8621-257640D01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2484492"/>
                <a:ext cx="7600670" cy="35441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CC1641-46EA-0F5E-EF38-9C64B8912244}"/>
                  </a:ext>
                </a:extLst>
              </p:cNvPr>
              <p:cNvSpPr txBox="1"/>
              <p:nvPr/>
            </p:nvSpPr>
            <p:spPr>
              <a:xfrm>
                <a:off x="356839" y="1967074"/>
                <a:ext cx="2248086" cy="444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pos m:val="top"/>
                          <m:ctrlP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altLang="ko-K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b="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CC1641-46EA-0F5E-EF38-9C64B8912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39" y="1967074"/>
                <a:ext cx="2248086" cy="444674"/>
              </a:xfrm>
              <a:prstGeom prst="rect">
                <a:avLst/>
              </a:prstGeom>
              <a:blipFill>
                <a:blip r:embed="rId5"/>
                <a:stretch>
                  <a:fillRect t="-13699" b="-21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820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Evidence Lower Bound (ELBO)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1800" b="1" kern="1200" baseline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600" b="1" kern="1200" baseline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400" b="1" kern="1200" baseline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How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ko-KR" altLang="az-Cyrl-AZ" i="1">
                            <a:latin typeface="Cambria Math" panose="02040503050406030204" pitchFamily="18" charset="0"/>
                          </a:rPr>
                          <m:t>𝝓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ko-KR" altLang="az-Cyrl-AZ" i="1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altLang="ko-KR" dirty="0"/>
                  <a:t> are related</a:t>
                </a: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  <a:blipFill>
                <a:blip r:embed="rId3"/>
                <a:stretch>
                  <a:fillRect l="-481" t="-12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629BCA-2FC6-F788-8621-257640D010D5}"/>
                  </a:ext>
                </a:extLst>
              </p:cNvPr>
              <p:cNvSpPr txBox="1"/>
              <p:nvPr/>
            </p:nvSpPr>
            <p:spPr>
              <a:xfrm>
                <a:off x="72574" y="2484492"/>
                <a:ext cx="7600670" cy="3544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ko-KR" altLang="az-Cyrl-AZ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nary>
                        </m:e>
                      </m:func>
                      <m:r>
                        <a:rPr lang="en-US" altLang="ko-K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        ,(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az-Cyrl-AZ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</m:nary>
                    </m:oMath>
                  </m:oMathPara>
                </a14:m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en-US" altLang="ko-KR" b="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</m:oMath>
                </a14:m>
                <a:endParaRPr lang="en-US" altLang="ko-KR" b="0" i="0" dirty="0">
                  <a:solidFill>
                    <a:schemeClr val="bg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ko-KR" b="0" dirty="0">
                    <a:solidFill>
                      <a:schemeClr val="bg1">
                        <a:lumMod val="75000"/>
                      </a:schemeClr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altLang="ko-KR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altLang="ko-KR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altLang="ko-KR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ko-KR" altLang="az-Cyrl-AZ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e>
                        </m:func>
                      </m:e>
                    </m:nary>
                    <m:r>
                      <a:rPr lang="en-US" altLang="ko-KR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           ,(</m:t>
                    </m:r>
                    <m:r>
                      <a:rPr lang="en-US" altLang="ko-KR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ko-KR" altLang="az-Cyrl-AZ" i="1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ko-KR" altLang="az-Cyrl-AZ" i="1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ko-KR" altLang="az-Cyrl-AZ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func>
                        </m:e>
                      </m:nary>
                      <m:r>
                        <a:rPr lang="en-US" altLang="ko-K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   </m:t>
                      </m:r>
                    </m:oMath>
                  </m:oMathPara>
                </a14:m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            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ko-KR" altLang="az-Cyrl-AZ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ko-KR" altLang="az-Cyrl-AZ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az-Cyrl-AZ" i="1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ko-KR" altLang="az-Cyrl-AZ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629BCA-2FC6-F788-8621-257640D01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2484492"/>
                <a:ext cx="7600670" cy="35441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CC1641-46EA-0F5E-EF38-9C64B8912244}"/>
                  </a:ext>
                </a:extLst>
              </p:cNvPr>
              <p:cNvSpPr txBox="1"/>
              <p:nvPr/>
            </p:nvSpPr>
            <p:spPr>
              <a:xfrm>
                <a:off x="356839" y="1967074"/>
                <a:ext cx="2248086" cy="444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pos m:val="top"/>
                          <m:ctrlP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altLang="ko-K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b="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CC1641-46EA-0F5E-EF38-9C64B8912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39" y="1967074"/>
                <a:ext cx="2248086" cy="444674"/>
              </a:xfrm>
              <a:prstGeom prst="rect">
                <a:avLst/>
              </a:prstGeom>
              <a:blipFill>
                <a:blip r:embed="rId5"/>
                <a:stretch>
                  <a:fillRect t="-13699" b="-21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52BA2A7F-44BF-54A5-68ED-3D8C27EEC207}"/>
              </a:ext>
            </a:extLst>
          </p:cNvPr>
          <p:cNvSpPr/>
          <p:nvPr/>
        </p:nvSpPr>
        <p:spPr>
          <a:xfrm>
            <a:off x="4621064" y="5122139"/>
            <a:ext cx="2703057" cy="876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3B68DA-98A1-245F-49AC-111B4C4A414E}"/>
                  </a:ext>
                </a:extLst>
              </p:cNvPr>
              <p:cNvSpPr txBox="1"/>
              <p:nvPr/>
            </p:nvSpPr>
            <p:spPr>
              <a:xfrm>
                <a:off x="4621064" y="6028667"/>
                <a:ext cx="3144644" cy="413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𝒌𝒍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ko-KR" altLang="az-Cyrl-AZ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)|</m:t>
                      </m:r>
                      <m:d>
                        <m:dPr>
                          <m:begChr m:val="|"/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3B68DA-98A1-245F-49AC-111B4C4A4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064" y="6028667"/>
                <a:ext cx="3144644" cy="413831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821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Evidence Lower Bound (ELBO)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1800" b="1" kern="1200" baseline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600" b="1" kern="1200" baseline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400" b="1" kern="1200" baseline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How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ko-KR" altLang="az-Cyrl-AZ" i="1">
                            <a:latin typeface="Cambria Math" panose="02040503050406030204" pitchFamily="18" charset="0"/>
                          </a:rPr>
                          <m:t>𝝓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ko-KR" altLang="az-Cyrl-AZ" i="1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altLang="ko-KR" dirty="0"/>
                  <a:t> are related</a:t>
                </a: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  <a:blipFill>
                <a:blip r:embed="rId3"/>
                <a:stretch>
                  <a:fillRect l="-481" t="-12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629BCA-2FC6-F788-8621-257640D010D5}"/>
                  </a:ext>
                </a:extLst>
              </p:cNvPr>
              <p:cNvSpPr txBox="1"/>
              <p:nvPr/>
            </p:nvSpPr>
            <p:spPr>
              <a:xfrm>
                <a:off x="72574" y="2484492"/>
                <a:ext cx="7600670" cy="3544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ko-KR" altLang="az-Cyrl-AZ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nary>
                        </m:e>
                      </m:func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,(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az-Cyrl-AZ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</m:nary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</m:oMath>
                </a14:m>
                <a:endParaRPr lang="en-US" altLang="ko-KR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ko-KR" b="0" dirty="0">
                    <a:solidFill>
                      <a:schemeClr val="tx1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ko-KR" altLang="az-Cyrl-AZ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e>
                        </m:func>
                      </m:e>
                    </m:nary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,(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ko-KR" altLang="az-Cyrl-AZ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ko-KR" altLang="az-Cyrl-AZ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ko-KR" altLang="az-Cyrl-AZ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func>
                        </m:e>
                      </m:nary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</m:oMath>
                  </m:oMathPara>
                </a14:m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            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ko-KR" altLang="az-Cyrl-AZ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ko-KR" altLang="az-Cyrl-AZ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az-Cyrl-AZ" i="1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ko-KR" altLang="az-Cyrl-AZ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629BCA-2FC6-F788-8621-257640D01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2484492"/>
                <a:ext cx="7600670" cy="35441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CC1641-46EA-0F5E-EF38-9C64B8912244}"/>
                  </a:ext>
                </a:extLst>
              </p:cNvPr>
              <p:cNvSpPr txBox="1"/>
              <p:nvPr/>
            </p:nvSpPr>
            <p:spPr>
              <a:xfrm>
                <a:off x="356839" y="1967074"/>
                <a:ext cx="2248086" cy="444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pos m:val="top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CC1641-46EA-0F5E-EF38-9C64B8912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39" y="1967074"/>
                <a:ext cx="2248086" cy="444674"/>
              </a:xfrm>
              <a:prstGeom prst="rect">
                <a:avLst/>
              </a:prstGeom>
              <a:blipFill>
                <a:blip r:embed="rId5"/>
                <a:stretch>
                  <a:fillRect t="-13699" b="-21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52BA2A7F-44BF-54A5-68ED-3D8C27EEC207}"/>
              </a:ext>
            </a:extLst>
          </p:cNvPr>
          <p:cNvSpPr/>
          <p:nvPr/>
        </p:nvSpPr>
        <p:spPr>
          <a:xfrm>
            <a:off x="4621064" y="5122139"/>
            <a:ext cx="2703057" cy="876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3B68DA-98A1-245F-49AC-111B4C4A414E}"/>
                  </a:ext>
                </a:extLst>
              </p:cNvPr>
              <p:cNvSpPr txBox="1"/>
              <p:nvPr/>
            </p:nvSpPr>
            <p:spPr>
              <a:xfrm>
                <a:off x="4621064" y="6028667"/>
                <a:ext cx="3144644" cy="413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𝒌𝒍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ko-KR" altLang="az-Cyrl-AZ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)|</m:t>
                      </m:r>
                      <m:d>
                        <m:dPr>
                          <m:begChr m:val="|"/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3B68DA-98A1-245F-49AC-111B4C4A4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064" y="6028667"/>
                <a:ext cx="3144644" cy="413831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F7608DA0-3DA6-0267-5B92-B64C7A66D8DA}"/>
              </a:ext>
            </a:extLst>
          </p:cNvPr>
          <p:cNvSpPr/>
          <p:nvPr/>
        </p:nvSpPr>
        <p:spPr>
          <a:xfrm>
            <a:off x="1731411" y="5122139"/>
            <a:ext cx="2703057" cy="87680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B7503F-7ECC-0A75-71FD-4A5E4EEFAE5D}"/>
                  </a:ext>
                </a:extLst>
              </p:cNvPr>
              <p:cNvSpPr txBox="1"/>
              <p:nvPr/>
            </p:nvSpPr>
            <p:spPr>
              <a:xfrm>
                <a:off x="1208051" y="6064318"/>
                <a:ext cx="3144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ko-KR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𝒎𝒂𝒙𝒊𝒎𝒊𝒛𝒆</m:t>
                      </m:r>
                      <m:r>
                        <a:rPr lang="en-US" altLang="ko-KR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𝑬𝑳𝑩𝑶</m:t>
                      </m:r>
                    </m:oMath>
                  </m:oMathPara>
                </a14:m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B7503F-7ECC-0A75-71FD-4A5E4EEFA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051" y="6064318"/>
                <a:ext cx="3144644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681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Evidence Lower Bound (ELBO)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1800" b="1" kern="1200" baseline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600" b="1" kern="1200" baseline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400" b="1" kern="1200" baseline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How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ko-KR" altLang="az-Cyrl-AZ" i="1">
                            <a:latin typeface="Cambria Math" panose="02040503050406030204" pitchFamily="18" charset="0"/>
                          </a:rPr>
                          <m:t>𝝓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ko-KR" altLang="az-Cyrl-AZ" i="1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altLang="ko-KR" dirty="0"/>
                  <a:t> are related</a:t>
                </a: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  <a:blipFill>
                <a:blip r:embed="rId3"/>
                <a:stretch>
                  <a:fillRect l="-481" t="-12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4A65B6-A14F-BCA4-545F-0A873E34EF7A}"/>
                  </a:ext>
                </a:extLst>
              </p:cNvPr>
              <p:cNvSpPr txBox="1"/>
              <p:nvPr/>
            </p:nvSpPr>
            <p:spPr>
              <a:xfrm>
                <a:off x="-133815" y="2015667"/>
                <a:ext cx="4991286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𝐸𝐿𝐵𝑂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ko-KR" altLang="az-Cyrl-AZ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ko-KR" altLang="az-Cyrl-AZ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4A65B6-A14F-BCA4-545F-0A873E34E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815" y="2015667"/>
                <a:ext cx="4991286" cy="8188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173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Evidence Lower Bound (ELBO)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1800" b="1" kern="1200" baseline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600" b="1" kern="1200" baseline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400" b="1" kern="1200" baseline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How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𝝓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ko-KR" altLang="az-Cyrl-AZ" i="1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altLang="ko-KR" dirty="0"/>
                  <a:t> are related</a:t>
                </a: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  <a:blipFill>
                <a:blip r:embed="rId3"/>
                <a:stretch>
                  <a:fillRect l="-481" t="-12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629BCA-2FC6-F788-8621-257640D010D5}"/>
                  </a:ext>
                </a:extLst>
              </p:cNvPr>
              <p:cNvSpPr txBox="1"/>
              <p:nvPr/>
            </p:nvSpPr>
            <p:spPr>
              <a:xfrm>
                <a:off x="665817" y="2987579"/>
                <a:ext cx="7600670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ko-KR" altLang="az-Cyrl-AZ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ko-KR" altLang="az-Cyrl-AZ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func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             ,(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629BCA-2FC6-F788-8621-257640D01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17" y="2987579"/>
                <a:ext cx="7600670" cy="8188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4A65B6-A14F-BCA4-545F-0A873E34EF7A}"/>
                  </a:ext>
                </a:extLst>
              </p:cNvPr>
              <p:cNvSpPr txBox="1"/>
              <p:nvPr/>
            </p:nvSpPr>
            <p:spPr>
              <a:xfrm>
                <a:off x="-133815" y="2015667"/>
                <a:ext cx="4991286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𝐸𝐿𝐵𝑂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ko-KR" altLang="az-Cyrl-AZ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ko-KR" altLang="az-Cyrl-AZ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4A65B6-A14F-BCA4-545F-0A873E34E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815" y="2015667"/>
                <a:ext cx="4991286" cy="8188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26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Evidence Lower Bound (ELBO)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1800" b="1" kern="1200" baseline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600" b="1" kern="1200" baseline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400" b="1" kern="1200" baseline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How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ko-KR" altLang="az-Cyrl-AZ" i="1">
                            <a:latin typeface="Cambria Math" panose="02040503050406030204" pitchFamily="18" charset="0"/>
                          </a:rPr>
                          <m:t>𝝓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ko-KR" altLang="az-Cyrl-AZ" i="1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altLang="ko-KR" dirty="0"/>
                  <a:t> are related</a:t>
                </a: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  <a:blipFill>
                <a:blip r:embed="rId3"/>
                <a:stretch>
                  <a:fillRect l="-481" t="-12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629BCA-2FC6-F788-8621-257640D010D5}"/>
                  </a:ext>
                </a:extLst>
              </p:cNvPr>
              <p:cNvSpPr txBox="1"/>
              <p:nvPr/>
            </p:nvSpPr>
            <p:spPr>
              <a:xfrm>
                <a:off x="665817" y="2987579"/>
                <a:ext cx="7600670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ko-KR" altLang="az-Cyrl-AZ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ko-KR" altLang="az-Cyrl-AZ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func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             ,(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629BCA-2FC6-F788-8621-257640D01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17" y="2987579"/>
                <a:ext cx="7600670" cy="8188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4A65B6-A14F-BCA4-545F-0A873E34EF7A}"/>
                  </a:ext>
                </a:extLst>
              </p:cNvPr>
              <p:cNvSpPr txBox="1"/>
              <p:nvPr/>
            </p:nvSpPr>
            <p:spPr>
              <a:xfrm>
                <a:off x="-133815" y="2015667"/>
                <a:ext cx="4991286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𝐸𝐿𝐵𝑂</m:t>
                      </m:r>
                      <m:r>
                        <a:rPr lang="en-US" altLang="ko-K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ko-KR" altLang="az-Cyrl-AZ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ko-KR" altLang="az-Cyrl-AZ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4A65B6-A14F-BCA4-545F-0A873E34E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815" y="2015667"/>
                <a:ext cx="4991286" cy="8188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7D256B-ADF6-F544-1C54-F79F7A689403}"/>
                  </a:ext>
                </a:extLst>
              </p:cNvPr>
              <p:cNvSpPr txBox="1"/>
              <p:nvPr/>
            </p:nvSpPr>
            <p:spPr>
              <a:xfrm>
                <a:off x="1137424" y="3993776"/>
                <a:ext cx="5749570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ko-KR" altLang="az-Cyrl-AZ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func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ko-KR" altLang="az-Cyrl-AZ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ko-KR" altLang="az-Cyrl-AZ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7D256B-ADF6-F544-1C54-F79F7A689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424" y="3993776"/>
                <a:ext cx="5749570" cy="8188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794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Evidence Lower Bound (ELBO)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1800" b="1" kern="1200" baseline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600" b="1" kern="1200" baseline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400" b="1" kern="1200" baseline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How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ko-KR" altLang="az-Cyrl-AZ" i="1">
                            <a:latin typeface="Cambria Math" panose="02040503050406030204" pitchFamily="18" charset="0"/>
                          </a:rPr>
                          <m:t>𝝓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ko-KR" altLang="az-Cyrl-AZ" i="1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altLang="ko-KR" dirty="0"/>
                  <a:t> are related</a:t>
                </a: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  <a:blipFill>
                <a:blip r:embed="rId3"/>
                <a:stretch>
                  <a:fillRect l="-481" t="-12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629BCA-2FC6-F788-8621-257640D010D5}"/>
                  </a:ext>
                </a:extLst>
              </p:cNvPr>
              <p:cNvSpPr txBox="1"/>
              <p:nvPr/>
            </p:nvSpPr>
            <p:spPr>
              <a:xfrm>
                <a:off x="665817" y="2987579"/>
                <a:ext cx="7600670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  <m: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ko-KR" altLang="az-Cyrl-AZ" i="1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e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ko-KR" altLang="az-Cyrl-AZ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func>
                        </m:e>
                      </m:nary>
                      <m:r>
                        <a:rPr lang="en-US" altLang="ko-K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      ,(</m:t>
                      </m:r>
                      <m:r>
                        <a:rPr lang="en-US" altLang="ko-K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altLang="ko-K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629BCA-2FC6-F788-8621-257640D01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17" y="2987579"/>
                <a:ext cx="7600670" cy="8188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4A65B6-A14F-BCA4-545F-0A873E34EF7A}"/>
                  </a:ext>
                </a:extLst>
              </p:cNvPr>
              <p:cNvSpPr txBox="1"/>
              <p:nvPr/>
            </p:nvSpPr>
            <p:spPr>
              <a:xfrm>
                <a:off x="-133815" y="2015667"/>
                <a:ext cx="4991286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𝐸𝐿𝐵𝑂</m:t>
                      </m:r>
                      <m:r>
                        <a:rPr lang="en-US" altLang="ko-K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ko-KR" altLang="az-Cyrl-AZ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ko-KR" altLang="az-Cyrl-AZ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4A65B6-A14F-BCA4-545F-0A873E34E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815" y="2015667"/>
                <a:ext cx="4991286" cy="8188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7D256B-ADF6-F544-1C54-F79F7A689403}"/>
                  </a:ext>
                </a:extLst>
              </p:cNvPr>
              <p:cNvSpPr txBox="1"/>
              <p:nvPr/>
            </p:nvSpPr>
            <p:spPr>
              <a:xfrm>
                <a:off x="1168646" y="3993776"/>
                <a:ext cx="5704965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ko-KR" altLang="az-Cyrl-AZ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func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ko-KR" altLang="az-Cyrl-AZ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ko-KR" altLang="az-Cyrl-AZ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7D256B-ADF6-F544-1C54-F79F7A689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646" y="3993776"/>
                <a:ext cx="5704965" cy="8188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0D4BEF-BB4D-E8CB-13B3-79FA2EE26324}"/>
                  </a:ext>
                </a:extLst>
              </p:cNvPr>
              <p:cNvSpPr txBox="1"/>
              <p:nvPr/>
            </p:nvSpPr>
            <p:spPr>
              <a:xfrm>
                <a:off x="741405" y="4889172"/>
                <a:ext cx="6262525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az-Cyrl-AZ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ko-KR" altLang="az-Cyrl-AZ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))−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az-Cyrl-AZ" i="1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ko-KR" altLang="az-Cyrl-AZ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0D4BEF-BB4D-E8CB-13B3-79FA2EE26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05" y="4889172"/>
                <a:ext cx="6262525" cy="8188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081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Evidence Lower Bound (ELBO)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1800" b="1" kern="1200" baseline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600" b="1" kern="1200" baseline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400" b="1" kern="1200" baseline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How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ko-KR" altLang="az-Cyrl-AZ" i="1">
                            <a:latin typeface="Cambria Math" panose="02040503050406030204" pitchFamily="18" charset="0"/>
                          </a:rPr>
                          <m:t>𝝓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ko-KR" altLang="az-Cyrl-AZ" i="1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altLang="ko-KR" dirty="0"/>
                  <a:t> are related</a:t>
                </a: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  <a:blipFill>
                <a:blip r:embed="rId3"/>
                <a:stretch>
                  <a:fillRect l="-481" t="-12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629BCA-2FC6-F788-8621-257640D010D5}"/>
                  </a:ext>
                </a:extLst>
              </p:cNvPr>
              <p:cNvSpPr txBox="1"/>
              <p:nvPr/>
            </p:nvSpPr>
            <p:spPr>
              <a:xfrm>
                <a:off x="665817" y="2987579"/>
                <a:ext cx="7600670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  <m: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ko-KR" altLang="az-Cyrl-AZ" i="1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e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ko-KR" altLang="az-Cyrl-AZ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func>
                        </m:e>
                      </m:nary>
                      <m:r>
                        <a:rPr lang="en-US" altLang="ko-K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      ,(</m:t>
                      </m:r>
                      <m:r>
                        <a:rPr lang="en-US" altLang="ko-K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altLang="ko-K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629BCA-2FC6-F788-8621-257640D01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17" y="2987579"/>
                <a:ext cx="7600670" cy="8188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4A65B6-A14F-BCA4-545F-0A873E34EF7A}"/>
                  </a:ext>
                </a:extLst>
              </p:cNvPr>
              <p:cNvSpPr txBox="1"/>
              <p:nvPr/>
            </p:nvSpPr>
            <p:spPr>
              <a:xfrm>
                <a:off x="-133815" y="2015667"/>
                <a:ext cx="4991286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𝐸𝐿𝐵𝑂</m:t>
                      </m:r>
                      <m:r>
                        <a:rPr lang="en-US" altLang="ko-K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ko-KR" altLang="az-Cyrl-AZ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ko-KR" altLang="az-Cyrl-AZ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4A65B6-A14F-BCA4-545F-0A873E34E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815" y="2015667"/>
                <a:ext cx="4991286" cy="8188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7D256B-ADF6-F544-1C54-F79F7A689403}"/>
                  </a:ext>
                </a:extLst>
              </p:cNvPr>
              <p:cNvSpPr txBox="1"/>
              <p:nvPr/>
            </p:nvSpPr>
            <p:spPr>
              <a:xfrm>
                <a:off x="1091792" y="3993776"/>
                <a:ext cx="5847700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ko-KR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ko-KR" altLang="az-Cyrl-AZ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func>
                        </m:e>
                      </m:nary>
                      <m:r>
                        <a:rPr lang="en-US" altLang="ko-K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ko-KR" altLang="az-Cyrl-AZ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altLang="ko-K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ko-KR" altLang="az-Cyrl-AZ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7D256B-ADF6-F544-1C54-F79F7A689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792" y="3993776"/>
                <a:ext cx="5847700" cy="8188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0D4BEF-BB4D-E8CB-13B3-79FA2EE26324}"/>
                  </a:ext>
                </a:extLst>
              </p:cNvPr>
              <p:cNvSpPr txBox="1"/>
              <p:nvPr/>
            </p:nvSpPr>
            <p:spPr>
              <a:xfrm>
                <a:off x="665817" y="4889172"/>
                <a:ext cx="6262525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az-Cyrl-AZ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ko-KR" altLang="az-Cyrl-AZ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))−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az-Cyrl-AZ" i="1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ko-KR" altLang="az-Cyrl-AZ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0D4BEF-BB4D-E8CB-13B3-79FA2EE26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17" y="4889172"/>
                <a:ext cx="6262525" cy="8188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BCE9CAD6-9046-47CB-0B4A-D8993D2BAE77}"/>
              </a:ext>
            </a:extLst>
          </p:cNvPr>
          <p:cNvSpPr/>
          <p:nvPr/>
        </p:nvSpPr>
        <p:spPr>
          <a:xfrm>
            <a:off x="1418436" y="4928839"/>
            <a:ext cx="1846642" cy="691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9E09AE-F5EA-CDB1-43E8-53F400D2E18A}"/>
              </a:ext>
            </a:extLst>
          </p:cNvPr>
          <p:cNvSpPr/>
          <p:nvPr/>
        </p:nvSpPr>
        <p:spPr>
          <a:xfrm>
            <a:off x="3503433" y="4928839"/>
            <a:ext cx="2919669" cy="6913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775D39D-A9D1-9521-CD32-CD175408243C}"/>
                  </a:ext>
                </a:extLst>
              </p:cNvPr>
              <p:cNvSpPr txBox="1"/>
              <p:nvPr/>
            </p:nvSpPr>
            <p:spPr>
              <a:xfrm>
                <a:off x="1233324" y="5676418"/>
                <a:ext cx="26450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ko-KR" altLang="az-Cyrl-AZ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func>
                        </m:e>
                      </m:d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775D39D-A9D1-9521-CD32-CD1754082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324" y="5676418"/>
                <a:ext cx="2645069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3C5B44-8F6D-547B-7C7E-A79DBC05474F}"/>
                  </a:ext>
                </a:extLst>
              </p:cNvPr>
              <p:cNvSpPr txBox="1"/>
              <p:nvPr/>
            </p:nvSpPr>
            <p:spPr>
              <a:xfrm>
                <a:off x="4283273" y="5676418"/>
                <a:ext cx="2645069" cy="413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ko-KR" altLang="az-Cyrl-AZ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)|</m:t>
                      </m:r>
                      <m:d>
                        <m:dPr>
                          <m:begChr m:val="|"/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3C5B44-8F6D-547B-7C7E-A79DBC054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273" y="5676418"/>
                <a:ext cx="2645069" cy="413831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43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Variational-Autoencoder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297459"/>
            <a:ext cx="8868226" cy="5493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Variational </a:t>
            </a:r>
            <a:r>
              <a:rPr lang="en-US" altLang="ko-KR" dirty="0" err="1"/>
              <a:t>AutoEncoder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A667D5-7208-076F-6FE5-726899044A0C}"/>
              </a:ext>
            </a:extLst>
          </p:cNvPr>
          <p:cNvSpPr/>
          <p:nvPr/>
        </p:nvSpPr>
        <p:spPr>
          <a:xfrm rot="5400000">
            <a:off x="768776" y="225899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6863F8-5ECE-3322-5AD5-AFC745630B7A}"/>
              </a:ext>
            </a:extLst>
          </p:cNvPr>
          <p:cNvSpPr/>
          <p:nvPr/>
        </p:nvSpPr>
        <p:spPr>
          <a:xfrm rot="5400000">
            <a:off x="768776" y="258299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BA5EC3-270E-58A3-E8F3-9FE9336F5F72}"/>
              </a:ext>
            </a:extLst>
          </p:cNvPr>
          <p:cNvSpPr/>
          <p:nvPr/>
        </p:nvSpPr>
        <p:spPr>
          <a:xfrm rot="5400000">
            <a:off x="768776" y="290699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9EEDCE-A320-D7E5-A3E3-9A81093C8692}"/>
              </a:ext>
            </a:extLst>
          </p:cNvPr>
          <p:cNvSpPr/>
          <p:nvPr/>
        </p:nvSpPr>
        <p:spPr>
          <a:xfrm rot="5400000">
            <a:off x="768776" y="4522615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65A77A-12FE-1154-A70F-38FEFEAB8BDB}"/>
              </a:ext>
            </a:extLst>
          </p:cNvPr>
          <p:cNvSpPr/>
          <p:nvPr/>
        </p:nvSpPr>
        <p:spPr>
          <a:xfrm rot="5400000">
            <a:off x="768776" y="355499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3A0D47-EAF9-B47B-4E62-2BCC471C3A41}"/>
              </a:ext>
            </a:extLst>
          </p:cNvPr>
          <p:cNvSpPr/>
          <p:nvPr/>
        </p:nvSpPr>
        <p:spPr>
          <a:xfrm rot="5400000">
            <a:off x="768776" y="3878363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087CC8-012C-1956-4BF1-5BF62A44B011}"/>
              </a:ext>
            </a:extLst>
          </p:cNvPr>
          <p:cNvSpPr/>
          <p:nvPr/>
        </p:nvSpPr>
        <p:spPr>
          <a:xfrm rot="5400000">
            <a:off x="768776" y="4199251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A79F20-6244-6297-3558-3F6EDADD3E35}"/>
              </a:ext>
            </a:extLst>
          </p:cNvPr>
          <p:cNvSpPr/>
          <p:nvPr/>
        </p:nvSpPr>
        <p:spPr>
          <a:xfrm rot="5400000">
            <a:off x="768776" y="323099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9846A3-A205-7DCC-E32A-C8724E0A5803}"/>
              </a:ext>
            </a:extLst>
          </p:cNvPr>
          <p:cNvSpPr/>
          <p:nvPr/>
        </p:nvSpPr>
        <p:spPr>
          <a:xfrm rot="5400000">
            <a:off x="7515184" y="2258995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52D1AA-6587-B056-8697-68018AA50F49}"/>
              </a:ext>
            </a:extLst>
          </p:cNvPr>
          <p:cNvSpPr/>
          <p:nvPr/>
        </p:nvSpPr>
        <p:spPr>
          <a:xfrm rot="5400000">
            <a:off x="7515184" y="2582995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C4CD11-780A-E781-89B3-B742353E38FB}"/>
              </a:ext>
            </a:extLst>
          </p:cNvPr>
          <p:cNvSpPr/>
          <p:nvPr/>
        </p:nvSpPr>
        <p:spPr>
          <a:xfrm rot="5400000">
            <a:off x="7515184" y="2906995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250D1B-C7FB-59B8-6503-9F0B710AA283}"/>
              </a:ext>
            </a:extLst>
          </p:cNvPr>
          <p:cNvSpPr/>
          <p:nvPr/>
        </p:nvSpPr>
        <p:spPr>
          <a:xfrm rot="5400000">
            <a:off x="7515184" y="4522611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E2D0A5-B4BE-FA44-B1E6-08DC0D3C240E}"/>
              </a:ext>
            </a:extLst>
          </p:cNvPr>
          <p:cNvSpPr/>
          <p:nvPr/>
        </p:nvSpPr>
        <p:spPr>
          <a:xfrm rot="5400000">
            <a:off x="7515184" y="3554995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D12683-5A3A-A8EA-B767-873183191D24}"/>
              </a:ext>
            </a:extLst>
          </p:cNvPr>
          <p:cNvSpPr/>
          <p:nvPr/>
        </p:nvSpPr>
        <p:spPr>
          <a:xfrm rot="5400000">
            <a:off x="7515184" y="387835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07D7D3-2BA6-C4CD-D8DD-3E0181E02C6B}"/>
              </a:ext>
            </a:extLst>
          </p:cNvPr>
          <p:cNvSpPr/>
          <p:nvPr/>
        </p:nvSpPr>
        <p:spPr>
          <a:xfrm rot="5400000">
            <a:off x="7515184" y="4199247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8E983B-DF84-ACB4-AEA3-A53E04F12895}"/>
              </a:ext>
            </a:extLst>
          </p:cNvPr>
          <p:cNvSpPr/>
          <p:nvPr/>
        </p:nvSpPr>
        <p:spPr>
          <a:xfrm rot="5400000">
            <a:off x="7515184" y="3230995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다리꼴 22">
            <a:extLst>
              <a:ext uri="{FF2B5EF4-FFF2-40B4-BE49-F238E27FC236}">
                <a16:creationId xmlns:a16="http://schemas.microsoft.com/office/drawing/2014/main" id="{E22A3C5C-84D2-0D49-0D24-C5E5BDF514D2}"/>
              </a:ext>
            </a:extLst>
          </p:cNvPr>
          <p:cNvSpPr/>
          <p:nvPr/>
        </p:nvSpPr>
        <p:spPr>
          <a:xfrm rot="16200000">
            <a:off x="4718969" y="2394816"/>
            <a:ext cx="2587618" cy="2315979"/>
          </a:xfrm>
          <a:prstGeom prst="trapezoid">
            <a:avLst>
              <a:gd name="adj" fmla="val 4188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BE0DFC-8B8A-5980-0197-4459F9CD1C65}"/>
              </a:ext>
            </a:extLst>
          </p:cNvPr>
          <p:cNvSpPr/>
          <p:nvPr/>
        </p:nvSpPr>
        <p:spPr>
          <a:xfrm rot="5400000">
            <a:off x="4141979" y="3230995"/>
            <a:ext cx="324000" cy="32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4B66EA-E016-D534-BEBD-D7157C9689A0}"/>
              </a:ext>
            </a:extLst>
          </p:cNvPr>
          <p:cNvSpPr/>
          <p:nvPr/>
        </p:nvSpPr>
        <p:spPr>
          <a:xfrm rot="5400000">
            <a:off x="4141979" y="3554995"/>
            <a:ext cx="324000" cy="32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다리꼴 26">
            <a:extLst>
              <a:ext uri="{FF2B5EF4-FFF2-40B4-BE49-F238E27FC236}">
                <a16:creationId xmlns:a16="http://schemas.microsoft.com/office/drawing/2014/main" id="{A8EEF214-4BF1-56A5-36AD-86375FED1F1B}"/>
              </a:ext>
            </a:extLst>
          </p:cNvPr>
          <p:cNvSpPr/>
          <p:nvPr/>
        </p:nvSpPr>
        <p:spPr>
          <a:xfrm rot="5400000">
            <a:off x="1342080" y="2394813"/>
            <a:ext cx="2587618" cy="2315979"/>
          </a:xfrm>
          <a:prstGeom prst="trapezoid">
            <a:avLst>
              <a:gd name="adj" fmla="val 4188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B2B645-D77E-8DA6-CABA-FEF630F7FD91}"/>
                  </a:ext>
                </a:extLst>
              </p:cNvPr>
              <p:cNvSpPr txBox="1"/>
              <p:nvPr/>
            </p:nvSpPr>
            <p:spPr>
              <a:xfrm>
                <a:off x="1845205" y="3355697"/>
                <a:ext cx="140158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l-GR" altLang="ko-KR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B2B645-D77E-8DA6-CABA-FEF630F7F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205" y="3355697"/>
                <a:ext cx="1401580" cy="394210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194FA8-DC33-E88B-415E-FC73524E2C34}"/>
                  </a:ext>
                </a:extLst>
              </p:cNvPr>
              <p:cNvSpPr txBox="1"/>
              <p:nvPr/>
            </p:nvSpPr>
            <p:spPr>
              <a:xfrm>
                <a:off x="5311988" y="3347663"/>
                <a:ext cx="140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ko-KR" altLang="el-GR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194FA8-DC33-E88B-415E-FC73524E2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988" y="3347663"/>
                <a:ext cx="1401580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21C98B-6B3E-625E-7EE4-9713977B788D}"/>
                  </a:ext>
                </a:extLst>
              </p:cNvPr>
              <p:cNvSpPr txBox="1"/>
              <p:nvPr/>
            </p:nvSpPr>
            <p:spPr>
              <a:xfrm>
                <a:off x="4089329" y="3909505"/>
                <a:ext cx="429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21C98B-6B3E-625E-7EE4-9713977B7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329" y="3909505"/>
                <a:ext cx="4293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FB837DF-3E6A-C4CF-D22F-F650388B09F7}"/>
                  </a:ext>
                </a:extLst>
              </p:cNvPr>
              <p:cNvSpPr txBox="1"/>
              <p:nvPr/>
            </p:nvSpPr>
            <p:spPr>
              <a:xfrm>
                <a:off x="421191" y="5001439"/>
                <a:ext cx="1019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𝒊𝒏𝒑𝒖𝒕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FB837DF-3E6A-C4CF-D22F-F650388B0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1" y="5001439"/>
                <a:ext cx="1019170" cy="369332"/>
              </a:xfrm>
              <a:prstGeom prst="rect">
                <a:avLst/>
              </a:prstGeom>
              <a:blipFill>
                <a:blip r:embed="rId6"/>
                <a:stretch>
                  <a:fillRect r="-12575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499996A-37A4-6938-FA0A-7C25E6F8A3A1}"/>
                  </a:ext>
                </a:extLst>
              </p:cNvPr>
              <p:cNvSpPr txBox="1"/>
              <p:nvPr/>
            </p:nvSpPr>
            <p:spPr>
              <a:xfrm>
                <a:off x="7093290" y="5001439"/>
                <a:ext cx="1167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𝒐𝒖𝒕𝒑𝒖𝒕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499996A-37A4-6938-FA0A-7C25E6F8A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290" y="5001439"/>
                <a:ext cx="1167788" cy="369332"/>
              </a:xfrm>
              <a:prstGeom prst="rect">
                <a:avLst/>
              </a:prstGeom>
              <a:blipFill>
                <a:blip r:embed="rId7"/>
                <a:stretch>
                  <a:fillRect r="-10471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237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Variational-Autoencoder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297459"/>
            <a:ext cx="8868226" cy="5493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Variational </a:t>
            </a:r>
            <a:r>
              <a:rPr lang="en-US" altLang="ko-KR" dirty="0" err="1"/>
              <a:t>AutoEncoder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A667D5-7208-076F-6FE5-726899044A0C}"/>
              </a:ext>
            </a:extLst>
          </p:cNvPr>
          <p:cNvSpPr/>
          <p:nvPr/>
        </p:nvSpPr>
        <p:spPr>
          <a:xfrm rot="5400000">
            <a:off x="768776" y="225899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6863F8-5ECE-3322-5AD5-AFC745630B7A}"/>
              </a:ext>
            </a:extLst>
          </p:cNvPr>
          <p:cNvSpPr/>
          <p:nvPr/>
        </p:nvSpPr>
        <p:spPr>
          <a:xfrm rot="5400000">
            <a:off x="768776" y="258299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BA5EC3-270E-58A3-E8F3-9FE9336F5F72}"/>
              </a:ext>
            </a:extLst>
          </p:cNvPr>
          <p:cNvSpPr/>
          <p:nvPr/>
        </p:nvSpPr>
        <p:spPr>
          <a:xfrm rot="5400000">
            <a:off x="768776" y="290699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9EEDCE-A320-D7E5-A3E3-9A81093C8692}"/>
              </a:ext>
            </a:extLst>
          </p:cNvPr>
          <p:cNvSpPr/>
          <p:nvPr/>
        </p:nvSpPr>
        <p:spPr>
          <a:xfrm rot="5400000">
            <a:off x="768776" y="4522615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65A77A-12FE-1154-A70F-38FEFEAB8BDB}"/>
              </a:ext>
            </a:extLst>
          </p:cNvPr>
          <p:cNvSpPr/>
          <p:nvPr/>
        </p:nvSpPr>
        <p:spPr>
          <a:xfrm rot="5400000">
            <a:off x="768776" y="355499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3A0D47-EAF9-B47B-4E62-2BCC471C3A41}"/>
              </a:ext>
            </a:extLst>
          </p:cNvPr>
          <p:cNvSpPr/>
          <p:nvPr/>
        </p:nvSpPr>
        <p:spPr>
          <a:xfrm rot="5400000">
            <a:off x="768776" y="3878363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087CC8-012C-1956-4BF1-5BF62A44B011}"/>
              </a:ext>
            </a:extLst>
          </p:cNvPr>
          <p:cNvSpPr/>
          <p:nvPr/>
        </p:nvSpPr>
        <p:spPr>
          <a:xfrm rot="5400000">
            <a:off x="768776" y="4199251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A79F20-6244-6297-3558-3F6EDADD3E35}"/>
              </a:ext>
            </a:extLst>
          </p:cNvPr>
          <p:cNvSpPr/>
          <p:nvPr/>
        </p:nvSpPr>
        <p:spPr>
          <a:xfrm rot="5400000">
            <a:off x="768776" y="323099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9846A3-A205-7DCC-E32A-C8724E0A5803}"/>
              </a:ext>
            </a:extLst>
          </p:cNvPr>
          <p:cNvSpPr/>
          <p:nvPr/>
        </p:nvSpPr>
        <p:spPr>
          <a:xfrm rot="5400000">
            <a:off x="7515184" y="2258995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52D1AA-6587-B056-8697-68018AA50F49}"/>
              </a:ext>
            </a:extLst>
          </p:cNvPr>
          <p:cNvSpPr/>
          <p:nvPr/>
        </p:nvSpPr>
        <p:spPr>
          <a:xfrm rot="5400000">
            <a:off x="7515184" y="2582995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C4CD11-780A-E781-89B3-B742353E38FB}"/>
              </a:ext>
            </a:extLst>
          </p:cNvPr>
          <p:cNvSpPr/>
          <p:nvPr/>
        </p:nvSpPr>
        <p:spPr>
          <a:xfrm rot="5400000">
            <a:off x="7515184" y="2906995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250D1B-C7FB-59B8-6503-9F0B710AA283}"/>
              </a:ext>
            </a:extLst>
          </p:cNvPr>
          <p:cNvSpPr/>
          <p:nvPr/>
        </p:nvSpPr>
        <p:spPr>
          <a:xfrm rot="5400000">
            <a:off x="7515184" y="4522611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E2D0A5-B4BE-FA44-B1E6-08DC0D3C240E}"/>
              </a:ext>
            </a:extLst>
          </p:cNvPr>
          <p:cNvSpPr/>
          <p:nvPr/>
        </p:nvSpPr>
        <p:spPr>
          <a:xfrm rot="5400000">
            <a:off x="7515184" y="3554995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D12683-5A3A-A8EA-B767-873183191D24}"/>
              </a:ext>
            </a:extLst>
          </p:cNvPr>
          <p:cNvSpPr/>
          <p:nvPr/>
        </p:nvSpPr>
        <p:spPr>
          <a:xfrm rot="5400000">
            <a:off x="7515184" y="387835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07D7D3-2BA6-C4CD-D8DD-3E0181E02C6B}"/>
              </a:ext>
            </a:extLst>
          </p:cNvPr>
          <p:cNvSpPr/>
          <p:nvPr/>
        </p:nvSpPr>
        <p:spPr>
          <a:xfrm rot="5400000">
            <a:off x="7515184" y="4199247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8E983B-DF84-ACB4-AEA3-A53E04F12895}"/>
              </a:ext>
            </a:extLst>
          </p:cNvPr>
          <p:cNvSpPr/>
          <p:nvPr/>
        </p:nvSpPr>
        <p:spPr>
          <a:xfrm rot="5400000">
            <a:off x="7515184" y="3230995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다리꼴 22">
            <a:extLst>
              <a:ext uri="{FF2B5EF4-FFF2-40B4-BE49-F238E27FC236}">
                <a16:creationId xmlns:a16="http://schemas.microsoft.com/office/drawing/2014/main" id="{E22A3C5C-84D2-0D49-0D24-C5E5BDF514D2}"/>
              </a:ext>
            </a:extLst>
          </p:cNvPr>
          <p:cNvSpPr/>
          <p:nvPr/>
        </p:nvSpPr>
        <p:spPr>
          <a:xfrm rot="16200000">
            <a:off x="4718969" y="2394816"/>
            <a:ext cx="2587618" cy="2315979"/>
          </a:xfrm>
          <a:prstGeom prst="trapezoid">
            <a:avLst>
              <a:gd name="adj" fmla="val 4188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BE0DFC-8B8A-5980-0197-4459F9CD1C65}"/>
              </a:ext>
            </a:extLst>
          </p:cNvPr>
          <p:cNvSpPr/>
          <p:nvPr/>
        </p:nvSpPr>
        <p:spPr>
          <a:xfrm rot="5400000">
            <a:off x="4141979" y="3230995"/>
            <a:ext cx="324000" cy="32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4B66EA-E016-D534-BEBD-D7157C9689A0}"/>
              </a:ext>
            </a:extLst>
          </p:cNvPr>
          <p:cNvSpPr/>
          <p:nvPr/>
        </p:nvSpPr>
        <p:spPr>
          <a:xfrm rot="5400000">
            <a:off x="4141979" y="3554995"/>
            <a:ext cx="324000" cy="32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다리꼴 26">
            <a:extLst>
              <a:ext uri="{FF2B5EF4-FFF2-40B4-BE49-F238E27FC236}">
                <a16:creationId xmlns:a16="http://schemas.microsoft.com/office/drawing/2014/main" id="{A8EEF214-4BF1-56A5-36AD-86375FED1F1B}"/>
              </a:ext>
            </a:extLst>
          </p:cNvPr>
          <p:cNvSpPr/>
          <p:nvPr/>
        </p:nvSpPr>
        <p:spPr>
          <a:xfrm rot="5400000">
            <a:off x="1342080" y="2394813"/>
            <a:ext cx="2587618" cy="2315979"/>
          </a:xfrm>
          <a:prstGeom prst="trapezoid">
            <a:avLst>
              <a:gd name="adj" fmla="val 4188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B2B645-D77E-8DA6-CABA-FEF630F7FD91}"/>
                  </a:ext>
                </a:extLst>
              </p:cNvPr>
              <p:cNvSpPr txBox="1"/>
              <p:nvPr/>
            </p:nvSpPr>
            <p:spPr>
              <a:xfrm>
                <a:off x="1845205" y="3355697"/>
                <a:ext cx="140158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l-GR" altLang="ko-KR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B2B645-D77E-8DA6-CABA-FEF630F7F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205" y="3355697"/>
                <a:ext cx="1401580" cy="394210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194FA8-DC33-E88B-415E-FC73524E2C34}"/>
                  </a:ext>
                </a:extLst>
              </p:cNvPr>
              <p:cNvSpPr txBox="1"/>
              <p:nvPr/>
            </p:nvSpPr>
            <p:spPr>
              <a:xfrm>
                <a:off x="5311988" y="3347663"/>
                <a:ext cx="140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l-GR" altLang="ko-KR" b="1" i="1" smtClean="0">
                              <a:latin typeface="Cambria Math" panose="02040503050406030204" pitchFamily="18" charset="0"/>
                            </a:rPr>
                            <m:t>𝜭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194FA8-DC33-E88B-415E-FC73524E2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988" y="3347663"/>
                <a:ext cx="1401580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21C98B-6B3E-625E-7EE4-9713977B788D}"/>
                  </a:ext>
                </a:extLst>
              </p:cNvPr>
              <p:cNvSpPr txBox="1"/>
              <p:nvPr/>
            </p:nvSpPr>
            <p:spPr>
              <a:xfrm>
                <a:off x="4089329" y="3909505"/>
                <a:ext cx="429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21C98B-6B3E-625E-7EE4-9713977B7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329" y="3909505"/>
                <a:ext cx="4293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FB837DF-3E6A-C4CF-D22F-F650388B09F7}"/>
                  </a:ext>
                </a:extLst>
              </p:cNvPr>
              <p:cNvSpPr txBox="1"/>
              <p:nvPr/>
            </p:nvSpPr>
            <p:spPr>
              <a:xfrm>
                <a:off x="421191" y="5001439"/>
                <a:ext cx="1019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𝒊𝒏𝒑𝒖𝒕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FB837DF-3E6A-C4CF-D22F-F650388B0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1" y="5001439"/>
                <a:ext cx="1019170" cy="369332"/>
              </a:xfrm>
              <a:prstGeom prst="rect">
                <a:avLst/>
              </a:prstGeom>
              <a:blipFill>
                <a:blip r:embed="rId6"/>
                <a:stretch>
                  <a:fillRect r="-12575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499996A-37A4-6938-FA0A-7C25E6F8A3A1}"/>
                  </a:ext>
                </a:extLst>
              </p:cNvPr>
              <p:cNvSpPr txBox="1"/>
              <p:nvPr/>
            </p:nvSpPr>
            <p:spPr>
              <a:xfrm>
                <a:off x="7093290" y="5001439"/>
                <a:ext cx="1167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𝒐𝒖𝒕𝒑𝒖𝒕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499996A-37A4-6938-FA0A-7C25E6F8A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290" y="5001439"/>
                <a:ext cx="1167788" cy="369332"/>
              </a:xfrm>
              <a:prstGeom prst="rect">
                <a:avLst/>
              </a:prstGeom>
              <a:blipFill>
                <a:blip r:embed="rId7"/>
                <a:stretch>
                  <a:fillRect r="-10471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506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Reparameterization Trick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297459"/>
            <a:ext cx="8868226" cy="5493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Gaussian distribution for z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A667D5-7208-076F-6FE5-726899044A0C}"/>
              </a:ext>
            </a:extLst>
          </p:cNvPr>
          <p:cNvSpPr/>
          <p:nvPr/>
        </p:nvSpPr>
        <p:spPr>
          <a:xfrm rot="5400000">
            <a:off x="768776" y="225899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6863F8-5ECE-3322-5AD5-AFC745630B7A}"/>
              </a:ext>
            </a:extLst>
          </p:cNvPr>
          <p:cNvSpPr/>
          <p:nvPr/>
        </p:nvSpPr>
        <p:spPr>
          <a:xfrm rot="5400000">
            <a:off x="768776" y="258299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BA5EC3-270E-58A3-E8F3-9FE9336F5F72}"/>
              </a:ext>
            </a:extLst>
          </p:cNvPr>
          <p:cNvSpPr/>
          <p:nvPr/>
        </p:nvSpPr>
        <p:spPr>
          <a:xfrm rot="5400000">
            <a:off x="768776" y="290699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9EEDCE-A320-D7E5-A3E3-9A81093C8692}"/>
              </a:ext>
            </a:extLst>
          </p:cNvPr>
          <p:cNvSpPr/>
          <p:nvPr/>
        </p:nvSpPr>
        <p:spPr>
          <a:xfrm rot="5400000">
            <a:off x="768776" y="4522615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65A77A-12FE-1154-A70F-38FEFEAB8BDB}"/>
              </a:ext>
            </a:extLst>
          </p:cNvPr>
          <p:cNvSpPr/>
          <p:nvPr/>
        </p:nvSpPr>
        <p:spPr>
          <a:xfrm rot="5400000">
            <a:off x="768776" y="355499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3A0D47-EAF9-B47B-4E62-2BCC471C3A41}"/>
              </a:ext>
            </a:extLst>
          </p:cNvPr>
          <p:cNvSpPr/>
          <p:nvPr/>
        </p:nvSpPr>
        <p:spPr>
          <a:xfrm rot="5400000">
            <a:off x="768776" y="3878363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087CC8-012C-1956-4BF1-5BF62A44B011}"/>
              </a:ext>
            </a:extLst>
          </p:cNvPr>
          <p:cNvSpPr/>
          <p:nvPr/>
        </p:nvSpPr>
        <p:spPr>
          <a:xfrm rot="5400000">
            <a:off x="768776" y="4199251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A79F20-6244-6297-3558-3F6EDADD3E35}"/>
              </a:ext>
            </a:extLst>
          </p:cNvPr>
          <p:cNvSpPr/>
          <p:nvPr/>
        </p:nvSpPr>
        <p:spPr>
          <a:xfrm rot="5400000">
            <a:off x="768776" y="323099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9846A3-A205-7DCC-E32A-C8724E0A5803}"/>
              </a:ext>
            </a:extLst>
          </p:cNvPr>
          <p:cNvSpPr/>
          <p:nvPr/>
        </p:nvSpPr>
        <p:spPr>
          <a:xfrm rot="5400000">
            <a:off x="7515184" y="2258995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52D1AA-6587-B056-8697-68018AA50F49}"/>
              </a:ext>
            </a:extLst>
          </p:cNvPr>
          <p:cNvSpPr/>
          <p:nvPr/>
        </p:nvSpPr>
        <p:spPr>
          <a:xfrm rot="5400000">
            <a:off x="7515184" y="2582995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C4CD11-780A-E781-89B3-B742353E38FB}"/>
              </a:ext>
            </a:extLst>
          </p:cNvPr>
          <p:cNvSpPr/>
          <p:nvPr/>
        </p:nvSpPr>
        <p:spPr>
          <a:xfrm rot="5400000">
            <a:off x="7515184" y="2906995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250D1B-C7FB-59B8-6503-9F0B710AA283}"/>
              </a:ext>
            </a:extLst>
          </p:cNvPr>
          <p:cNvSpPr/>
          <p:nvPr/>
        </p:nvSpPr>
        <p:spPr>
          <a:xfrm rot="5400000">
            <a:off x="7515184" y="4522611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E2D0A5-B4BE-FA44-B1E6-08DC0D3C240E}"/>
              </a:ext>
            </a:extLst>
          </p:cNvPr>
          <p:cNvSpPr/>
          <p:nvPr/>
        </p:nvSpPr>
        <p:spPr>
          <a:xfrm rot="5400000">
            <a:off x="7515184" y="3554995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D12683-5A3A-A8EA-B767-873183191D24}"/>
              </a:ext>
            </a:extLst>
          </p:cNvPr>
          <p:cNvSpPr/>
          <p:nvPr/>
        </p:nvSpPr>
        <p:spPr>
          <a:xfrm rot="5400000">
            <a:off x="7515184" y="387835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07D7D3-2BA6-C4CD-D8DD-3E0181E02C6B}"/>
              </a:ext>
            </a:extLst>
          </p:cNvPr>
          <p:cNvSpPr/>
          <p:nvPr/>
        </p:nvSpPr>
        <p:spPr>
          <a:xfrm rot="5400000">
            <a:off x="7515184" y="4199247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8E983B-DF84-ACB4-AEA3-A53E04F12895}"/>
              </a:ext>
            </a:extLst>
          </p:cNvPr>
          <p:cNvSpPr/>
          <p:nvPr/>
        </p:nvSpPr>
        <p:spPr>
          <a:xfrm rot="5400000">
            <a:off x="7515184" y="3230995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다리꼴 22">
            <a:extLst>
              <a:ext uri="{FF2B5EF4-FFF2-40B4-BE49-F238E27FC236}">
                <a16:creationId xmlns:a16="http://schemas.microsoft.com/office/drawing/2014/main" id="{E22A3C5C-84D2-0D49-0D24-C5E5BDF514D2}"/>
              </a:ext>
            </a:extLst>
          </p:cNvPr>
          <p:cNvSpPr/>
          <p:nvPr/>
        </p:nvSpPr>
        <p:spPr>
          <a:xfrm rot="16200000">
            <a:off x="4718969" y="2394816"/>
            <a:ext cx="2587618" cy="2315979"/>
          </a:xfrm>
          <a:prstGeom prst="trapezoid">
            <a:avLst>
              <a:gd name="adj" fmla="val 4188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BE0DFC-8B8A-5980-0197-4459F9CD1C65}"/>
              </a:ext>
            </a:extLst>
          </p:cNvPr>
          <p:cNvSpPr/>
          <p:nvPr/>
        </p:nvSpPr>
        <p:spPr>
          <a:xfrm rot="5400000">
            <a:off x="4165855" y="3607910"/>
            <a:ext cx="324000" cy="32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4B66EA-E016-D534-BEBD-D7157C9689A0}"/>
              </a:ext>
            </a:extLst>
          </p:cNvPr>
          <p:cNvSpPr/>
          <p:nvPr/>
        </p:nvSpPr>
        <p:spPr>
          <a:xfrm rot="5400000">
            <a:off x="4165855" y="3931910"/>
            <a:ext cx="324000" cy="32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다리꼴 26">
            <a:extLst>
              <a:ext uri="{FF2B5EF4-FFF2-40B4-BE49-F238E27FC236}">
                <a16:creationId xmlns:a16="http://schemas.microsoft.com/office/drawing/2014/main" id="{A8EEF214-4BF1-56A5-36AD-86375FED1F1B}"/>
              </a:ext>
            </a:extLst>
          </p:cNvPr>
          <p:cNvSpPr/>
          <p:nvPr/>
        </p:nvSpPr>
        <p:spPr>
          <a:xfrm rot="5400000">
            <a:off x="1342080" y="2394813"/>
            <a:ext cx="2587618" cy="2315979"/>
          </a:xfrm>
          <a:prstGeom prst="trapezoid">
            <a:avLst>
              <a:gd name="adj" fmla="val 4188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B2B645-D77E-8DA6-CABA-FEF630F7FD91}"/>
                  </a:ext>
                </a:extLst>
              </p:cNvPr>
              <p:cNvSpPr txBox="1"/>
              <p:nvPr/>
            </p:nvSpPr>
            <p:spPr>
              <a:xfrm>
                <a:off x="1845205" y="3355697"/>
                <a:ext cx="140158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l-GR" altLang="ko-KR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B2B645-D77E-8DA6-CABA-FEF630F7F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205" y="3355697"/>
                <a:ext cx="1401580" cy="394210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194FA8-DC33-E88B-415E-FC73524E2C34}"/>
                  </a:ext>
                </a:extLst>
              </p:cNvPr>
              <p:cNvSpPr txBox="1"/>
              <p:nvPr/>
            </p:nvSpPr>
            <p:spPr>
              <a:xfrm>
                <a:off x="5311988" y="3347663"/>
                <a:ext cx="140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l-GR" altLang="ko-KR" b="1" i="1">
                              <a:latin typeface="Cambria Math" panose="02040503050406030204" pitchFamily="18" charset="0"/>
                            </a:rPr>
                            <m:t>𝜭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194FA8-DC33-E88B-415E-FC73524E2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988" y="3347663"/>
                <a:ext cx="1401580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21C98B-6B3E-625E-7EE4-9713977B788D}"/>
                  </a:ext>
                </a:extLst>
              </p:cNvPr>
              <p:cNvSpPr txBox="1"/>
              <p:nvPr/>
            </p:nvSpPr>
            <p:spPr>
              <a:xfrm>
                <a:off x="4113205" y="4255910"/>
                <a:ext cx="429300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ko-K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altLang="ko-K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21C98B-6B3E-625E-7EE4-9713977B7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205" y="4255910"/>
                <a:ext cx="429300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FB837DF-3E6A-C4CF-D22F-F650388B09F7}"/>
                  </a:ext>
                </a:extLst>
              </p:cNvPr>
              <p:cNvSpPr txBox="1"/>
              <p:nvPr/>
            </p:nvSpPr>
            <p:spPr>
              <a:xfrm>
                <a:off x="421191" y="5001439"/>
                <a:ext cx="1019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𝒊𝒏𝒑𝒖𝒕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FB837DF-3E6A-C4CF-D22F-F650388B0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1" y="5001439"/>
                <a:ext cx="1019170" cy="369332"/>
              </a:xfrm>
              <a:prstGeom prst="rect">
                <a:avLst/>
              </a:prstGeom>
              <a:blipFill>
                <a:blip r:embed="rId6"/>
                <a:stretch>
                  <a:fillRect r="-12575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499996A-37A4-6938-FA0A-7C25E6F8A3A1}"/>
                  </a:ext>
                </a:extLst>
              </p:cNvPr>
              <p:cNvSpPr txBox="1"/>
              <p:nvPr/>
            </p:nvSpPr>
            <p:spPr>
              <a:xfrm>
                <a:off x="7093290" y="5001439"/>
                <a:ext cx="1167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𝒐𝒖𝒕𝒑𝒖𝒕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499996A-37A4-6938-FA0A-7C25E6F8A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290" y="5001439"/>
                <a:ext cx="1167788" cy="369332"/>
              </a:xfrm>
              <a:prstGeom prst="rect">
                <a:avLst/>
              </a:prstGeom>
              <a:blipFill>
                <a:blip r:embed="rId7"/>
                <a:stretch>
                  <a:fillRect r="-10471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9E01D0-3115-2983-1F4E-FC79EDF77B8B}"/>
              </a:ext>
            </a:extLst>
          </p:cNvPr>
          <p:cNvSpPr/>
          <p:nvPr/>
        </p:nvSpPr>
        <p:spPr>
          <a:xfrm rot="5400000">
            <a:off x="4166886" y="2861663"/>
            <a:ext cx="324000" cy="32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DF7DBD-27AC-4C88-68C9-416AAB99BFF7}"/>
              </a:ext>
            </a:extLst>
          </p:cNvPr>
          <p:cNvSpPr/>
          <p:nvPr/>
        </p:nvSpPr>
        <p:spPr>
          <a:xfrm rot="5400000">
            <a:off x="4166886" y="3185663"/>
            <a:ext cx="324000" cy="32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DF9877-DD40-ADAF-4528-FCC96BD8353E}"/>
                  </a:ext>
                </a:extLst>
              </p:cNvPr>
              <p:cNvSpPr txBox="1"/>
              <p:nvPr/>
            </p:nvSpPr>
            <p:spPr>
              <a:xfrm>
                <a:off x="4113205" y="2398329"/>
                <a:ext cx="429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ko-KR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DF9877-DD40-ADAF-4528-FCC96BD83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205" y="2398329"/>
                <a:ext cx="429300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44E7CCB-FF93-DFFB-16DB-27EE64A439AE}"/>
                  </a:ext>
                </a:extLst>
              </p:cNvPr>
              <p:cNvSpPr txBox="1"/>
              <p:nvPr/>
            </p:nvSpPr>
            <p:spPr>
              <a:xfrm>
                <a:off x="3531093" y="4673912"/>
                <a:ext cx="1585575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ko-K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l-GR" altLang="ko-K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altLang="ko-K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ko-K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altLang="ko-KR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44E7CCB-FF93-DFFB-16DB-27EE64A43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093" y="4673912"/>
                <a:ext cx="1585575" cy="375552"/>
              </a:xfrm>
              <a:prstGeom prst="rect">
                <a:avLst/>
              </a:prstGeom>
              <a:blipFill>
                <a:blip r:embed="rId9"/>
                <a:stretch>
                  <a:fillRect r="-76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073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Reparameterization Trick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297459"/>
            <a:ext cx="8868226" cy="5493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Variational </a:t>
            </a:r>
            <a:r>
              <a:rPr lang="en-US" altLang="ko-KR" dirty="0" err="1"/>
              <a:t>AutoEncoder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A667D5-7208-076F-6FE5-726899044A0C}"/>
              </a:ext>
            </a:extLst>
          </p:cNvPr>
          <p:cNvSpPr/>
          <p:nvPr/>
        </p:nvSpPr>
        <p:spPr>
          <a:xfrm rot="5400000">
            <a:off x="768776" y="225899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6863F8-5ECE-3322-5AD5-AFC745630B7A}"/>
              </a:ext>
            </a:extLst>
          </p:cNvPr>
          <p:cNvSpPr/>
          <p:nvPr/>
        </p:nvSpPr>
        <p:spPr>
          <a:xfrm rot="5400000">
            <a:off x="768776" y="258299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BA5EC3-270E-58A3-E8F3-9FE9336F5F72}"/>
              </a:ext>
            </a:extLst>
          </p:cNvPr>
          <p:cNvSpPr/>
          <p:nvPr/>
        </p:nvSpPr>
        <p:spPr>
          <a:xfrm rot="5400000">
            <a:off x="768776" y="290699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9EEDCE-A320-D7E5-A3E3-9A81093C8692}"/>
              </a:ext>
            </a:extLst>
          </p:cNvPr>
          <p:cNvSpPr/>
          <p:nvPr/>
        </p:nvSpPr>
        <p:spPr>
          <a:xfrm rot="5400000">
            <a:off x="768776" y="4522615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65A77A-12FE-1154-A70F-38FEFEAB8BDB}"/>
              </a:ext>
            </a:extLst>
          </p:cNvPr>
          <p:cNvSpPr/>
          <p:nvPr/>
        </p:nvSpPr>
        <p:spPr>
          <a:xfrm rot="5400000">
            <a:off x="768776" y="355499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3A0D47-EAF9-B47B-4E62-2BCC471C3A41}"/>
              </a:ext>
            </a:extLst>
          </p:cNvPr>
          <p:cNvSpPr/>
          <p:nvPr/>
        </p:nvSpPr>
        <p:spPr>
          <a:xfrm rot="5400000">
            <a:off x="768776" y="3878363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087CC8-012C-1956-4BF1-5BF62A44B011}"/>
              </a:ext>
            </a:extLst>
          </p:cNvPr>
          <p:cNvSpPr/>
          <p:nvPr/>
        </p:nvSpPr>
        <p:spPr>
          <a:xfrm rot="5400000">
            <a:off x="768776" y="4199251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A79F20-6244-6297-3558-3F6EDADD3E35}"/>
              </a:ext>
            </a:extLst>
          </p:cNvPr>
          <p:cNvSpPr/>
          <p:nvPr/>
        </p:nvSpPr>
        <p:spPr>
          <a:xfrm rot="5400000">
            <a:off x="768776" y="323099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9846A3-A205-7DCC-E32A-C8724E0A5803}"/>
              </a:ext>
            </a:extLst>
          </p:cNvPr>
          <p:cNvSpPr/>
          <p:nvPr/>
        </p:nvSpPr>
        <p:spPr>
          <a:xfrm rot="5400000">
            <a:off x="7515184" y="2258995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52D1AA-6587-B056-8697-68018AA50F49}"/>
              </a:ext>
            </a:extLst>
          </p:cNvPr>
          <p:cNvSpPr/>
          <p:nvPr/>
        </p:nvSpPr>
        <p:spPr>
          <a:xfrm rot="5400000">
            <a:off x="7515184" y="2582995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C4CD11-780A-E781-89B3-B742353E38FB}"/>
              </a:ext>
            </a:extLst>
          </p:cNvPr>
          <p:cNvSpPr/>
          <p:nvPr/>
        </p:nvSpPr>
        <p:spPr>
          <a:xfrm rot="5400000">
            <a:off x="7515184" y="2906995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250D1B-C7FB-59B8-6503-9F0B710AA283}"/>
              </a:ext>
            </a:extLst>
          </p:cNvPr>
          <p:cNvSpPr/>
          <p:nvPr/>
        </p:nvSpPr>
        <p:spPr>
          <a:xfrm rot="5400000">
            <a:off x="7515184" y="4522611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E2D0A5-B4BE-FA44-B1E6-08DC0D3C240E}"/>
              </a:ext>
            </a:extLst>
          </p:cNvPr>
          <p:cNvSpPr/>
          <p:nvPr/>
        </p:nvSpPr>
        <p:spPr>
          <a:xfrm rot="5400000">
            <a:off x="7515184" y="3554995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D12683-5A3A-A8EA-B767-873183191D24}"/>
              </a:ext>
            </a:extLst>
          </p:cNvPr>
          <p:cNvSpPr/>
          <p:nvPr/>
        </p:nvSpPr>
        <p:spPr>
          <a:xfrm rot="5400000">
            <a:off x="7515184" y="387835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07D7D3-2BA6-C4CD-D8DD-3E0181E02C6B}"/>
              </a:ext>
            </a:extLst>
          </p:cNvPr>
          <p:cNvSpPr/>
          <p:nvPr/>
        </p:nvSpPr>
        <p:spPr>
          <a:xfrm rot="5400000">
            <a:off x="7515184" y="4199247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8E983B-DF84-ACB4-AEA3-A53E04F12895}"/>
              </a:ext>
            </a:extLst>
          </p:cNvPr>
          <p:cNvSpPr/>
          <p:nvPr/>
        </p:nvSpPr>
        <p:spPr>
          <a:xfrm rot="5400000">
            <a:off x="7515184" y="3230995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다리꼴 22">
            <a:extLst>
              <a:ext uri="{FF2B5EF4-FFF2-40B4-BE49-F238E27FC236}">
                <a16:creationId xmlns:a16="http://schemas.microsoft.com/office/drawing/2014/main" id="{E22A3C5C-84D2-0D49-0D24-C5E5BDF514D2}"/>
              </a:ext>
            </a:extLst>
          </p:cNvPr>
          <p:cNvSpPr/>
          <p:nvPr/>
        </p:nvSpPr>
        <p:spPr>
          <a:xfrm rot="16200000">
            <a:off x="4718969" y="2394816"/>
            <a:ext cx="2587618" cy="2315979"/>
          </a:xfrm>
          <a:prstGeom prst="trapezoid">
            <a:avLst>
              <a:gd name="adj" fmla="val 4188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BE0DFC-8B8A-5980-0197-4459F9CD1C65}"/>
              </a:ext>
            </a:extLst>
          </p:cNvPr>
          <p:cNvSpPr/>
          <p:nvPr/>
        </p:nvSpPr>
        <p:spPr>
          <a:xfrm rot="5400000">
            <a:off x="4165855" y="3607910"/>
            <a:ext cx="324000" cy="324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4B66EA-E016-D534-BEBD-D7157C9689A0}"/>
              </a:ext>
            </a:extLst>
          </p:cNvPr>
          <p:cNvSpPr/>
          <p:nvPr/>
        </p:nvSpPr>
        <p:spPr>
          <a:xfrm rot="5400000">
            <a:off x="4165855" y="3931910"/>
            <a:ext cx="324000" cy="324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다리꼴 26">
            <a:extLst>
              <a:ext uri="{FF2B5EF4-FFF2-40B4-BE49-F238E27FC236}">
                <a16:creationId xmlns:a16="http://schemas.microsoft.com/office/drawing/2014/main" id="{A8EEF214-4BF1-56A5-36AD-86375FED1F1B}"/>
              </a:ext>
            </a:extLst>
          </p:cNvPr>
          <p:cNvSpPr/>
          <p:nvPr/>
        </p:nvSpPr>
        <p:spPr>
          <a:xfrm rot="5400000">
            <a:off x="1342080" y="2394813"/>
            <a:ext cx="2587618" cy="2315979"/>
          </a:xfrm>
          <a:prstGeom prst="trapezoid">
            <a:avLst>
              <a:gd name="adj" fmla="val 4188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B2B645-D77E-8DA6-CABA-FEF630F7FD91}"/>
                  </a:ext>
                </a:extLst>
              </p:cNvPr>
              <p:cNvSpPr txBox="1"/>
              <p:nvPr/>
            </p:nvSpPr>
            <p:spPr>
              <a:xfrm>
                <a:off x="1845205" y="3355697"/>
                <a:ext cx="140158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l-GR" altLang="ko-KR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B2B645-D77E-8DA6-CABA-FEF630F7F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205" y="3355697"/>
                <a:ext cx="1401580" cy="394210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194FA8-DC33-E88B-415E-FC73524E2C34}"/>
                  </a:ext>
                </a:extLst>
              </p:cNvPr>
              <p:cNvSpPr txBox="1"/>
              <p:nvPr/>
            </p:nvSpPr>
            <p:spPr>
              <a:xfrm>
                <a:off x="5311988" y="3347663"/>
                <a:ext cx="140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l-GR" altLang="ko-KR" b="1" i="1">
                              <a:latin typeface="Cambria Math" panose="02040503050406030204" pitchFamily="18" charset="0"/>
                            </a:rPr>
                            <m:t>𝜭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194FA8-DC33-E88B-415E-FC73524E2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988" y="3347663"/>
                <a:ext cx="1401580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21C98B-6B3E-625E-7EE4-9713977B788D}"/>
                  </a:ext>
                </a:extLst>
              </p:cNvPr>
              <p:cNvSpPr txBox="1"/>
              <p:nvPr/>
            </p:nvSpPr>
            <p:spPr>
              <a:xfrm>
                <a:off x="4113205" y="4255910"/>
                <a:ext cx="429300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ko-K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altLang="ko-K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21C98B-6B3E-625E-7EE4-9713977B7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205" y="4255910"/>
                <a:ext cx="429300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FB837DF-3E6A-C4CF-D22F-F650388B09F7}"/>
                  </a:ext>
                </a:extLst>
              </p:cNvPr>
              <p:cNvSpPr txBox="1"/>
              <p:nvPr/>
            </p:nvSpPr>
            <p:spPr>
              <a:xfrm>
                <a:off x="421191" y="5001439"/>
                <a:ext cx="1019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𝒊𝒏𝒑𝒖𝒕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FB837DF-3E6A-C4CF-D22F-F650388B0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1" y="5001439"/>
                <a:ext cx="1019170" cy="369332"/>
              </a:xfrm>
              <a:prstGeom prst="rect">
                <a:avLst/>
              </a:prstGeom>
              <a:blipFill>
                <a:blip r:embed="rId6"/>
                <a:stretch>
                  <a:fillRect r="-12575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499996A-37A4-6938-FA0A-7C25E6F8A3A1}"/>
                  </a:ext>
                </a:extLst>
              </p:cNvPr>
              <p:cNvSpPr txBox="1"/>
              <p:nvPr/>
            </p:nvSpPr>
            <p:spPr>
              <a:xfrm>
                <a:off x="7093290" y="5001439"/>
                <a:ext cx="1167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𝒐𝒖𝒕𝒑𝒖𝒕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499996A-37A4-6938-FA0A-7C25E6F8A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290" y="5001439"/>
                <a:ext cx="1167788" cy="369332"/>
              </a:xfrm>
              <a:prstGeom prst="rect">
                <a:avLst/>
              </a:prstGeom>
              <a:blipFill>
                <a:blip r:embed="rId7"/>
                <a:stretch>
                  <a:fillRect r="-10471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9E01D0-3115-2983-1F4E-FC79EDF77B8B}"/>
              </a:ext>
            </a:extLst>
          </p:cNvPr>
          <p:cNvSpPr/>
          <p:nvPr/>
        </p:nvSpPr>
        <p:spPr>
          <a:xfrm rot="5400000">
            <a:off x="4166886" y="2861663"/>
            <a:ext cx="324000" cy="32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DF7DBD-27AC-4C88-68C9-416AAB99BFF7}"/>
              </a:ext>
            </a:extLst>
          </p:cNvPr>
          <p:cNvSpPr/>
          <p:nvPr/>
        </p:nvSpPr>
        <p:spPr>
          <a:xfrm rot="5400000">
            <a:off x="4166886" y="3185663"/>
            <a:ext cx="324000" cy="32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DF9877-DD40-ADAF-4528-FCC96BD8353E}"/>
                  </a:ext>
                </a:extLst>
              </p:cNvPr>
              <p:cNvSpPr txBox="1"/>
              <p:nvPr/>
            </p:nvSpPr>
            <p:spPr>
              <a:xfrm>
                <a:off x="4113205" y="2398329"/>
                <a:ext cx="429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ko-KR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DF9877-DD40-ADAF-4528-FCC96BD83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205" y="2398329"/>
                <a:ext cx="429300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44E7CCB-FF93-DFFB-16DB-27EE64A439AE}"/>
                  </a:ext>
                </a:extLst>
              </p:cNvPr>
              <p:cNvSpPr txBox="1"/>
              <p:nvPr/>
            </p:nvSpPr>
            <p:spPr>
              <a:xfrm>
                <a:off x="3531093" y="4673912"/>
                <a:ext cx="1585575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ko-K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l-GR" altLang="ko-K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altLang="ko-K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ko-K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altLang="ko-KR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44E7CCB-FF93-DFFB-16DB-27EE64A43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093" y="4673912"/>
                <a:ext cx="1585575" cy="375552"/>
              </a:xfrm>
              <a:prstGeom prst="rect">
                <a:avLst/>
              </a:prstGeom>
              <a:blipFill>
                <a:blip r:embed="rId9"/>
                <a:stretch>
                  <a:fillRect r="-76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FFDFF27-770B-02E2-6579-14E49ED8695E}"/>
                  </a:ext>
                </a:extLst>
              </p:cNvPr>
              <p:cNvSpPr txBox="1"/>
              <p:nvPr/>
            </p:nvSpPr>
            <p:spPr>
              <a:xfrm>
                <a:off x="2933631" y="5207839"/>
                <a:ext cx="278049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ko-K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l-GR" altLang="ko-K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altLang="ko-K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ko-K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⊙</m:t>
                      </m:r>
                      <m:r>
                        <a:rPr lang="en-US" altLang="ko-KR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FFDFF27-770B-02E2-6579-14E49ED86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631" y="5207839"/>
                <a:ext cx="2780498" cy="375552"/>
              </a:xfrm>
              <a:prstGeom prst="rect">
                <a:avLst/>
              </a:prstGeom>
              <a:blipFill>
                <a:blip r:embed="rId10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913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Reparameterization Trick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297459"/>
            <a:ext cx="8868226" cy="5493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Variational </a:t>
            </a:r>
            <a:r>
              <a:rPr lang="en-US" altLang="ko-KR" dirty="0" err="1"/>
              <a:t>AutoEncoder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A667D5-7208-076F-6FE5-726899044A0C}"/>
              </a:ext>
            </a:extLst>
          </p:cNvPr>
          <p:cNvSpPr/>
          <p:nvPr/>
        </p:nvSpPr>
        <p:spPr>
          <a:xfrm rot="5400000">
            <a:off x="768776" y="225899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6863F8-5ECE-3322-5AD5-AFC745630B7A}"/>
              </a:ext>
            </a:extLst>
          </p:cNvPr>
          <p:cNvSpPr/>
          <p:nvPr/>
        </p:nvSpPr>
        <p:spPr>
          <a:xfrm rot="5400000">
            <a:off x="768776" y="258299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BA5EC3-270E-58A3-E8F3-9FE9336F5F72}"/>
              </a:ext>
            </a:extLst>
          </p:cNvPr>
          <p:cNvSpPr/>
          <p:nvPr/>
        </p:nvSpPr>
        <p:spPr>
          <a:xfrm rot="5400000">
            <a:off x="768776" y="290699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9EEDCE-A320-D7E5-A3E3-9A81093C8692}"/>
              </a:ext>
            </a:extLst>
          </p:cNvPr>
          <p:cNvSpPr/>
          <p:nvPr/>
        </p:nvSpPr>
        <p:spPr>
          <a:xfrm rot="5400000">
            <a:off x="768776" y="4522615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65A77A-12FE-1154-A70F-38FEFEAB8BDB}"/>
              </a:ext>
            </a:extLst>
          </p:cNvPr>
          <p:cNvSpPr/>
          <p:nvPr/>
        </p:nvSpPr>
        <p:spPr>
          <a:xfrm rot="5400000">
            <a:off x="768776" y="355499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3A0D47-EAF9-B47B-4E62-2BCC471C3A41}"/>
              </a:ext>
            </a:extLst>
          </p:cNvPr>
          <p:cNvSpPr/>
          <p:nvPr/>
        </p:nvSpPr>
        <p:spPr>
          <a:xfrm rot="5400000">
            <a:off x="768776" y="3878363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087CC8-012C-1956-4BF1-5BF62A44B011}"/>
              </a:ext>
            </a:extLst>
          </p:cNvPr>
          <p:cNvSpPr/>
          <p:nvPr/>
        </p:nvSpPr>
        <p:spPr>
          <a:xfrm rot="5400000">
            <a:off x="768776" y="4199251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A79F20-6244-6297-3558-3F6EDADD3E35}"/>
              </a:ext>
            </a:extLst>
          </p:cNvPr>
          <p:cNvSpPr/>
          <p:nvPr/>
        </p:nvSpPr>
        <p:spPr>
          <a:xfrm rot="5400000">
            <a:off x="768776" y="323099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9846A3-A205-7DCC-E32A-C8724E0A5803}"/>
              </a:ext>
            </a:extLst>
          </p:cNvPr>
          <p:cNvSpPr/>
          <p:nvPr/>
        </p:nvSpPr>
        <p:spPr>
          <a:xfrm rot="5400000">
            <a:off x="7515184" y="2258995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52D1AA-6587-B056-8697-68018AA50F49}"/>
              </a:ext>
            </a:extLst>
          </p:cNvPr>
          <p:cNvSpPr/>
          <p:nvPr/>
        </p:nvSpPr>
        <p:spPr>
          <a:xfrm rot="5400000">
            <a:off x="7515184" y="2582995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C4CD11-780A-E781-89B3-B742353E38FB}"/>
              </a:ext>
            </a:extLst>
          </p:cNvPr>
          <p:cNvSpPr/>
          <p:nvPr/>
        </p:nvSpPr>
        <p:spPr>
          <a:xfrm rot="5400000">
            <a:off x="7515184" y="2906995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250D1B-C7FB-59B8-6503-9F0B710AA283}"/>
              </a:ext>
            </a:extLst>
          </p:cNvPr>
          <p:cNvSpPr/>
          <p:nvPr/>
        </p:nvSpPr>
        <p:spPr>
          <a:xfrm rot="5400000">
            <a:off x="7515184" y="4522611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E2D0A5-B4BE-FA44-B1E6-08DC0D3C240E}"/>
              </a:ext>
            </a:extLst>
          </p:cNvPr>
          <p:cNvSpPr/>
          <p:nvPr/>
        </p:nvSpPr>
        <p:spPr>
          <a:xfrm rot="5400000">
            <a:off x="7515184" y="3554995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D12683-5A3A-A8EA-B767-873183191D24}"/>
              </a:ext>
            </a:extLst>
          </p:cNvPr>
          <p:cNvSpPr/>
          <p:nvPr/>
        </p:nvSpPr>
        <p:spPr>
          <a:xfrm rot="5400000">
            <a:off x="7515184" y="387835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07D7D3-2BA6-C4CD-D8DD-3E0181E02C6B}"/>
              </a:ext>
            </a:extLst>
          </p:cNvPr>
          <p:cNvSpPr/>
          <p:nvPr/>
        </p:nvSpPr>
        <p:spPr>
          <a:xfrm rot="5400000">
            <a:off x="7515184" y="4199247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8E983B-DF84-ACB4-AEA3-A53E04F12895}"/>
              </a:ext>
            </a:extLst>
          </p:cNvPr>
          <p:cNvSpPr/>
          <p:nvPr/>
        </p:nvSpPr>
        <p:spPr>
          <a:xfrm rot="5400000">
            <a:off x="7515184" y="3230995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다리꼴 22">
            <a:extLst>
              <a:ext uri="{FF2B5EF4-FFF2-40B4-BE49-F238E27FC236}">
                <a16:creationId xmlns:a16="http://schemas.microsoft.com/office/drawing/2014/main" id="{E22A3C5C-84D2-0D49-0D24-C5E5BDF514D2}"/>
              </a:ext>
            </a:extLst>
          </p:cNvPr>
          <p:cNvSpPr/>
          <p:nvPr/>
        </p:nvSpPr>
        <p:spPr>
          <a:xfrm rot="16200000">
            <a:off x="4718969" y="2394816"/>
            <a:ext cx="2587618" cy="2315979"/>
          </a:xfrm>
          <a:prstGeom prst="trapezoid">
            <a:avLst>
              <a:gd name="adj" fmla="val 4188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다리꼴 26">
            <a:extLst>
              <a:ext uri="{FF2B5EF4-FFF2-40B4-BE49-F238E27FC236}">
                <a16:creationId xmlns:a16="http://schemas.microsoft.com/office/drawing/2014/main" id="{A8EEF214-4BF1-56A5-36AD-86375FED1F1B}"/>
              </a:ext>
            </a:extLst>
          </p:cNvPr>
          <p:cNvSpPr/>
          <p:nvPr/>
        </p:nvSpPr>
        <p:spPr>
          <a:xfrm rot="5400000">
            <a:off x="1342080" y="2394813"/>
            <a:ext cx="2587618" cy="2315979"/>
          </a:xfrm>
          <a:prstGeom prst="trapezoid">
            <a:avLst>
              <a:gd name="adj" fmla="val 4188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B2B645-D77E-8DA6-CABA-FEF630F7FD91}"/>
                  </a:ext>
                </a:extLst>
              </p:cNvPr>
              <p:cNvSpPr txBox="1"/>
              <p:nvPr/>
            </p:nvSpPr>
            <p:spPr>
              <a:xfrm>
                <a:off x="1845205" y="3355697"/>
                <a:ext cx="140158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l-GR" altLang="ko-KR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B2B645-D77E-8DA6-CABA-FEF630F7F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205" y="3355697"/>
                <a:ext cx="1401580" cy="394210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194FA8-DC33-E88B-415E-FC73524E2C34}"/>
                  </a:ext>
                </a:extLst>
              </p:cNvPr>
              <p:cNvSpPr txBox="1"/>
              <p:nvPr/>
            </p:nvSpPr>
            <p:spPr>
              <a:xfrm>
                <a:off x="5311988" y="3347663"/>
                <a:ext cx="140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l-GR" altLang="ko-KR" b="1" i="1">
                              <a:latin typeface="Cambria Math" panose="02040503050406030204" pitchFamily="18" charset="0"/>
                            </a:rPr>
                            <m:t>𝜭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194FA8-DC33-E88B-415E-FC73524E2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988" y="3347663"/>
                <a:ext cx="1401580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FB837DF-3E6A-C4CF-D22F-F650388B09F7}"/>
                  </a:ext>
                </a:extLst>
              </p:cNvPr>
              <p:cNvSpPr txBox="1"/>
              <p:nvPr/>
            </p:nvSpPr>
            <p:spPr>
              <a:xfrm>
                <a:off x="421191" y="5001439"/>
                <a:ext cx="1019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𝒊𝒏𝒑𝒖𝒕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FB837DF-3E6A-C4CF-D22F-F650388B0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1" y="5001439"/>
                <a:ext cx="1019170" cy="369332"/>
              </a:xfrm>
              <a:prstGeom prst="rect">
                <a:avLst/>
              </a:prstGeom>
              <a:blipFill>
                <a:blip r:embed="rId5"/>
                <a:stretch>
                  <a:fillRect r="-12575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499996A-37A4-6938-FA0A-7C25E6F8A3A1}"/>
                  </a:ext>
                </a:extLst>
              </p:cNvPr>
              <p:cNvSpPr txBox="1"/>
              <p:nvPr/>
            </p:nvSpPr>
            <p:spPr>
              <a:xfrm>
                <a:off x="7093290" y="5001439"/>
                <a:ext cx="1167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𝒐𝒖𝒕𝒑𝒖𝒕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499996A-37A4-6938-FA0A-7C25E6F8A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290" y="5001439"/>
                <a:ext cx="1167788" cy="369332"/>
              </a:xfrm>
              <a:prstGeom prst="rect">
                <a:avLst/>
              </a:prstGeom>
              <a:blipFill>
                <a:blip r:embed="rId6"/>
                <a:stretch>
                  <a:fillRect r="-10471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9E01D0-3115-2983-1F4E-FC79EDF77B8B}"/>
              </a:ext>
            </a:extLst>
          </p:cNvPr>
          <p:cNvSpPr/>
          <p:nvPr/>
        </p:nvSpPr>
        <p:spPr>
          <a:xfrm rot="5400000">
            <a:off x="4171346" y="3222956"/>
            <a:ext cx="324000" cy="32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DF7DBD-27AC-4C88-68C9-416AAB99BFF7}"/>
              </a:ext>
            </a:extLst>
          </p:cNvPr>
          <p:cNvSpPr/>
          <p:nvPr/>
        </p:nvSpPr>
        <p:spPr>
          <a:xfrm rot="5400000">
            <a:off x="4171346" y="3546956"/>
            <a:ext cx="324000" cy="32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FFDFF27-770B-02E2-6579-14E49ED8695E}"/>
                  </a:ext>
                </a:extLst>
              </p:cNvPr>
              <p:cNvSpPr txBox="1"/>
              <p:nvPr/>
            </p:nvSpPr>
            <p:spPr>
              <a:xfrm>
                <a:off x="3040683" y="4471059"/>
                <a:ext cx="278049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ko-KR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l-GR" altLang="ko-K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altLang="ko-K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ko-K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⊙</m:t>
                      </m:r>
                      <m:r>
                        <a:rPr lang="en-US" altLang="ko-KR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ko-KR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FFDFF27-770B-02E2-6579-14E49ED86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683" y="4471059"/>
                <a:ext cx="2780498" cy="375552"/>
              </a:xfrm>
              <a:prstGeom prst="rect">
                <a:avLst/>
              </a:prstGeom>
              <a:blipFill>
                <a:blip r:embed="rId7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242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Reparameterization Trick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297459"/>
            <a:ext cx="8868226" cy="5493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Gaussian distribution for z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22AA917A-5779-42AF-3124-F7FFD1600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212" y="1956880"/>
            <a:ext cx="68389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4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Variational-Autoencoder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297459"/>
            <a:ext cx="8868226" cy="5493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How to train Generation Network</a:t>
            </a:r>
          </a:p>
          <a:p>
            <a:pPr lvl="1"/>
            <a:r>
              <a:rPr lang="en-US" altLang="ko-KR" dirty="0"/>
              <a:t>Maximize likelihood of output (MLE)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9846A3-A205-7DCC-E32A-C8724E0A5803}"/>
              </a:ext>
            </a:extLst>
          </p:cNvPr>
          <p:cNvSpPr/>
          <p:nvPr/>
        </p:nvSpPr>
        <p:spPr>
          <a:xfrm rot="5400000">
            <a:off x="3805147" y="261500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52D1AA-6587-B056-8697-68018AA50F49}"/>
              </a:ext>
            </a:extLst>
          </p:cNvPr>
          <p:cNvSpPr/>
          <p:nvPr/>
        </p:nvSpPr>
        <p:spPr>
          <a:xfrm rot="5400000">
            <a:off x="3805147" y="293900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C4CD11-780A-E781-89B3-B742353E38FB}"/>
              </a:ext>
            </a:extLst>
          </p:cNvPr>
          <p:cNvSpPr/>
          <p:nvPr/>
        </p:nvSpPr>
        <p:spPr>
          <a:xfrm rot="5400000">
            <a:off x="3805147" y="326300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250D1B-C7FB-59B8-6503-9F0B710AA283}"/>
              </a:ext>
            </a:extLst>
          </p:cNvPr>
          <p:cNvSpPr/>
          <p:nvPr/>
        </p:nvSpPr>
        <p:spPr>
          <a:xfrm rot="5400000">
            <a:off x="3805147" y="4878625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E2D0A5-B4BE-FA44-B1E6-08DC0D3C240E}"/>
              </a:ext>
            </a:extLst>
          </p:cNvPr>
          <p:cNvSpPr/>
          <p:nvPr/>
        </p:nvSpPr>
        <p:spPr>
          <a:xfrm rot="5400000">
            <a:off x="3805147" y="391100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D12683-5A3A-A8EA-B767-873183191D24}"/>
              </a:ext>
            </a:extLst>
          </p:cNvPr>
          <p:cNvSpPr/>
          <p:nvPr/>
        </p:nvSpPr>
        <p:spPr>
          <a:xfrm rot="5400000">
            <a:off x="3805147" y="4234373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07D7D3-2BA6-C4CD-D8DD-3E0181E02C6B}"/>
              </a:ext>
            </a:extLst>
          </p:cNvPr>
          <p:cNvSpPr/>
          <p:nvPr/>
        </p:nvSpPr>
        <p:spPr>
          <a:xfrm rot="5400000">
            <a:off x="3805147" y="4555261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8E983B-DF84-ACB4-AEA3-A53E04F12895}"/>
              </a:ext>
            </a:extLst>
          </p:cNvPr>
          <p:cNvSpPr/>
          <p:nvPr/>
        </p:nvSpPr>
        <p:spPr>
          <a:xfrm rot="5400000">
            <a:off x="3805147" y="358700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다리꼴 22">
            <a:extLst>
              <a:ext uri="{FF2B5EF4-FFF2-40B4-BE49-F238E27FC236}">
                <a16:creationId xmlns:a16="http://schemas.microsoft.com/office/drawing/2014/main" id="{E22A3C5C-84D2-0D49-0D24-C5E5BDF514D2}"/>
              </a:ext>
            </a:extLst>
          </p:cNvPr>
          <p:cNvSpPr/>
          <p:nvPr/>
        </p:nvSpPr>
        <p:spPr>
          <a:xfrm rot="16200000">
            <a:off x="1008932" y="2750830"/>
            <a:ext cx="2587618" cy="2315979"/>
          </a:xfrm>
          <a:prstGeom prst="trapezoid">
            <a:avLst>
              <a:gd name="adj" fmla="val 4188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BE0DFC-8B8A-5980-0197-4459F9CD1C65}"/>
              </a:ext>
            </a:extLst>
          </p:cNvPr>
          <p:cNvSpPr/>
          <p:nvPr/>
        </p:nvSpPr>
        <p:spPr>
          <a:xfrm rot="5400000">
            <a:off x="431942" y="3587009"/>
            <a:ext cx="324000" cy="32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4B66EA-E016-D534-BEBD-D7157C9689A0}"/>
              </a:ext>
            </a:extLst>
          </p:cNvPr>
          <p:cNvSpPr/>
          <p:nvPr/>
        </p:nvSpPr>
        <p:spPr>
          <a:xfrm rot="5400000">
            <a:off x="431942" y="3911009"/>
            <a:ext cx="324000" cy="32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194FA8-DC33-E88B-415E-FC73524E2C34}"/>
                  </a:ext>
                </a:extLst>
              </p:cNvPr>
              <p:cNvSpPr txBox="1"/>
              <p:nvPr/>
            </p:nvSpPr>
            <p:spPr>
              <a:xfrm>
                <a:off x="1601951" y="3703677"/>
                <a:ext cx="140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ko-KR" altLang="el-GR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194FA8-DC33-E88B-415E-FC73524E2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951" y="3703677"/>
                <a:ext cx="140158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21C98B-6B3E-625E-7EE4-9713977B788D}"/>
                  </a:ext>
                </a:extLst>
              </p:cNvPr>
              <p:cNvSpPr txBox="1"/>
              <p:nvPr/>
            </p:nvSpPr>
            <p:spPr>
              <a:xfrm>
                <a:off x="379292" y="4265519"/>
                <a:ext cx="429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21C98B-6B3E-625E-7EE4-9713977B7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92" y="4265519"/>
                <a:ext cx="4293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499996A-37A4-6938-FA0A-7C25E6F8A3A1}"/>
                  </a:ext>
                </a:extLst>
              </p:cNvPr>
              <p:cNvSpPr txBox="1"/>
              <p:nvPr/>
            </p:nvSpPr>
            <p:spPr>
              <a:xfrm>
                <a:off x="3383253" y="5357453"/>
                <a:ext cx="1167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𝒐𝒖𝒕𝒑𝒖𝒕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499996A-37A4-6938-FA0A-7C25E6F8A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253" y="5357453"/>
                <a:ext cx="1167788" cy="369332"/>
              </a:xfrm>
              <a:prstGeom prst="rect">
                <a:avLst/>
              </a:prstGeom>
              <a:blipFill>
                <a:blip r:embed="rId5"/>
                <a:stretch>
                  <a:fillRect r="-9896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Notebooks">
            <a:extLst>
              <a:ext uri="{FF2B5EF4-FFF2-40B4-BE49-F238E27FC236}">
                <a16:creationId xmlns:a16="http://schemas.microsoft.com/office/drawing/2014/main" id="{A9BD0F0B-122E-8CFB-152A-CCE26A423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191" y="2777009"/>
            <a:ext cx="21145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9F99D5-546B-327F-C197-303D729F60B2}"/>
                  </a:ext>
                </a:extLst>
              </p:cNvPr>
              <p:cNvSpPr txBox="1"/>
              <p:nvPr/>
            </p:nvSpPr>
            <p:spPr>
              <a:xfrm>
                <a:off x="5427334" y="5027045"/>
                <a:ext cx="2966263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ko-KR" altLang="az-Cyrl-AZ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ko-KR" altLang="az-Cyrl-AZ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ko-KR" altLang="az-Cyrl-AZ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9F99D5-546B-327F-C197-303D729F6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334" y="5027045"/>
                <a:ext cx="2966263" cy="8188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85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Variational-Autoencoder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1800" b="1" kern="1200" baseline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600" b="1" kern="1200" baseline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400" b="1" kern="1200" baseline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Maximize likelihood Estimation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(MLE)</a:t>
                </a:r>
              </a:p>
              <a:p>
                <a:endParaRPr lang="en-US" altLang="ko-KR" dirty="0"/>
              </a:p>
              <a:p>
                <a:pPr lvl="1"/>
                <a:r>
                  <a:rPr lang="en-US" altLang="ko-KR" dirty="0"/>
                  <a:t>Ex) </a:t>
                </a:r>
                <a:r>
                  <a:rPr lang="ko-KR" altLang="en-US" dirty="0"/>
                  <a:t>내가 키를 </a:t>
                </a:r>
                <a:r>
                  <a:rPr lang="en-US" altLang="ko-KR" dirty="0"/>
                  <a:t>5</a:t>
                </a:r>
                <a:r>
                  <a:rPr lang="ko-KR" altLang="en-US" dirty="0"/>
                  <a:t>번 측정했을 때</a:t>
                </a:r>
                <a:r>
                  <a:rPr lang="en-US" altLang="ko-KR" dirty="0"/>
                  <a:t>, 178, 179, 180,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181,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182</a:t>
                </a:r>
                <a:r>
                  <a:rPr lang="ko-KR" altLang="en-US" dirty="0"/>
                  <a:t> 이다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나의 키는</a:t>
                </a:r>
                <a:r>
                  <a:rPr lang="en-US" altLang="ko-KR" dirty="0"/>
                  <a:t>?</a:t>
                </a: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dirty="0"/>
                  <a:t>1. </a:t>
                </a:r>
                <a:r>
                  <a:rPr lang="ko-KR" altLang="en-US" dirty="0"/>
                  <a:t>평균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𝟏𝟕𝟖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𝟏𝟕𝟗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𝟏𝟖𝟎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𝟏𝟖𝟏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𝟏𝟖𝟐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𝟏𝟖𝟎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2. MSE</a:t>
                </a:r>
                <a:r>
                  <a:rPr lang="ko-KR" altLang="en-US" dirty="0"/>
                  <a:t> 최소값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𝒂𝒓𝒈𝒎𝒊𝒏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  <m:e>
                        <m:sSup>
                          <m:s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groupChr>
                          <m:groupChrPr>
                            <m:chr m:val="→"/>
                            <m:pos m:val="top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/>
                        </m:groupCh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b="1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3. MLE: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ko-KR" altLang="en-US" dirty="0"/>
                  <a:t>가 분산이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인 정규분포를 따른다고 가정하고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현재의 측정 결과가 최대의 확률로 나올 수 있는 분포를 찾아보자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  <a:blipFill>
                <a:blip r:embed="rId3"/>
                <a:stretch>
                  <a:fillRect l="-481" t="-12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21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Variational-Autoencoder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1800" b="1" kern="1200" baseline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600" b="1" kern="1200" baseline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400" b="1" kern="1200" baseline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Maximize likelihood Estimation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(MLE)</a:t>
                </a:r>
              </a:p>
              <a:p>
                <a:pPr lvl="1"/>
                <a:r>
                  <a:rPr lang="en-US" altLang="ko-KR" dirty="0"/>
                  <a:t>3. MLE: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ko-KR" altLang="en-US" dirty="0"/>
                  <a:t>가 분산이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인 정규분포를 따른다고 가정하고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현재의 측정 결과가 최대의 확률로 나올 수 있는 분포를 찾아보자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  <a:blipFill>
                <a:blip r:embed="rId3"/>
                <a:stretch>
                  <a:fillRect l="-481" t="-12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95" name="그룹 2094">
            <a:extLst>
              <a:ext uri="{FF2B5EF4-FFF2-40B4-BE49-F238E27FC236}">
                <a16:creationId xmlns:a16="http://schemas.microsoft.com/office/drawing/2014/main" id="{DFF0851F-6132-7276-BC9F-DAED4B9AA560}"/>
              </a:ext>
            </a:extLst>
          </p:cNvPr>
          <p:cNvGrpSpPr/>
          <p:nvPr/>
        </p:nvGrpSpPr>
        <p:grpSpPr>
          <a:xfrm>
            <a:off x="658665" y="2306044"/>
            <a:ext cx="2323766" cy="2561756"/>
            <a:chOff x="658665" y="2203459"/>
            <a:chExt cx="2323766" cy="2561756"/>
          </a:xfrm>
        </p:grpSpPr>
        <p:grpSp>
          <p:nvGrpSpPr>
            <p:cNvPr id="2067" name="그룹 2066">
              <a:extLst>
                <a:ext uri="{FF2B5EF4-FFF2-40B4-BE49-F238E27FC236}">
                  <a16:creationId xmlns:a16="http://schemas.microsoft.com/office/drawing/2014/main" id="{1C11C4F7-385D-DB17-6863-422915C0E3DA}"/>
                </a:ext>
              </a:extLst>
            </p:cNvPr>
            <p:cNvGrpSpPr/>
            <p:nvPr/>
          </p:nvGrpSpPr>
          <p:grpSpPr>
            <a:xfrm>
              <a:off x="658665" y="2813510"/>
              <a:ext cx="2262953" cy="1951705"/>
              <a:chOff x="4690947" y="4404490"/>
              <a:chExt cx="1319957" cy="1213004"/>
            </a:xfrm>
          </p:grpSpPr>
          <p:grpSp>
            <p:nvGrpSpPr>
              <p:cNvPr id="2049" name="그룹 2048">
                <a:extLst>
                  <a:ext uri="{FF2B5EF4-FFF2-40B4-BE49-F238E27FC236}">
                    <a16:creationId xmlns:a16="http://schemas.microsoft.com/office/drawing/2014/main" id="{4FA24A4A-75A9-D122-EF84-6D626748BD4C}"/>
                  </a:ext>
                </a:extLst>
              </p:cNvPr>
              <p:cNvGrpSpPr/>
              <p:nvPr/>
            </p:nvGrpSpPr>
            <p:grpSpPr>
              <a:xfrm>
                <a:off x="4692433" y="4404490"/>
                <a:ext cx="1115866" cy="785663"/>
                <a:chOff x="4692433" y="4404490"/>
                <a:chExt cx="1115866" cy="785663"/>
              </a:xfrm>
            </p:grpSpPr>
            <p:sp>
              <p:nvSpPr>
                <p:cNvPr id="31" name="자유형: 도형 30">
                  <a:extLst>
                    <a:ext uri="{FF2B5EF4-FFF2-40B4-BE49-F238E27FC236}">
                      <a16:creationId xmlns:a16="http://schemas.microsoft.com/office/drawing/2014/main" id="{25BED0E3-F8EA-BD39-BBDB-A916752DA231}"/>
                    </a:ext>
                  </a:extLst>
                </p:cNvPr>
                <p:cNvSpPr/>
                <p:nvPr/>
              </p:nvSpPr>
              <p:spPr>
                <a:xfrm>
                  <a:off x="4692433" y="4404490"/>
                  <a:ext cx="584324" cy="785663"/>
                </a:xfrm>
                <a:custGeom>
                  <a:avLst/>
                  <a:gdLst>
                    <a:gd name="connsiteX0" fmla="*/ 0 w 584324"/>
                    <a:gd name="connsiteY0" fmla="*/ 765215 h 785663"/>
                    <a:gd name="connsiteX1" fmla="*/ 236406 w 584324"/>
                    <a:gd name="connsiteY1" fmla="*/ 702769 h 785663"/>
                    <a:gd name="connsiteX2" fmla="*/ 463891 w 584324"/>
                    <a:gd name="connsiteY2" fmla="*/ 100603 h 785663"/>
                    <a:gd name="connsiteX3" fmla="*/ 584324 w 584324"/>
                    <a:gd name="connsiteY3" fmla="*/ 6932 h 785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4324" h="785663">
                      <a:moveTo>
                        <a:pt x="0" y="765215"/>
                      </a:moveTo>
                      <a:cubicBezTo>
                        <a:pt x="79545" y="789376"/>
                        <a:pt x="159091" y="813538"/>
                        <a:pt x="236406" y="702769"/>
                      </a:cubicBezTo>
                      <a:cubicBezTo>
                        <a:pt x="313721" y="592000"/>
                        <a:pt x="405905" y="216576"/>
                        <a:pt x="463891" y="100603"/>
                      </a:cubicBezTo>
                      <a:cubicBezTo>
                        <a:pt x="521877" y="-15370"/>
                        <a:pt x="545667" y="-4962"/>
                        <a:pt x="584324" y="6932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8" name="자유형: 도형 2047">
                  <a:extLst>
                    <a:ext uri="{FF2B5EF4-FFF2-40B4-BE49-F238E27FC236}">
                      <a16:creationId xmlns:a16="http://schemas.microsoft.com/office/drawing/2014/main" id="{192AB1D8-68D9-4A90-B4C9-C01C6965440F}"/>
                    </a:ext>
                  </a:extLst>
                </p:cNvPr>
                <p:cNvSpPr/>
                <p:nvPr/>
              </p:nvSpPr>
              <p:spPr>
                <a:xfrm flipH="1">
                  <a:off x="5223975" y="4404490"/>
                  <a:ext cx="584324" cy="785663"/>
                </a:xfrm>
                <a:custGeom>
                  <a:avLst/>
                  <a:gdLst>
                    <a:gd name="connsiteX0" fmla="*/ 0 w 584324"/>
                    <a:gd name="connsiteY0" fmla="*/ 765215 h 785663"/>
                    <a:gd name="connsiteX1" fmla="*/ 236406 w 584324"/>
                    <a:gd name="connsiteY1" fmla="*/ 702769 h 785663"/>
                    <a:gd name="connsiteX2" fmla="*/ 463891 w 584324"/>
                    <a:gd name="connsiteY2" fmla="*/ 100603 h 785663"/>
                    <a:gd name="connsiteX3" fmla="*/ 584324 w 584324"/>
                    <a:gd name="connsiteY3" fmla="*/ 6932 h 785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4324" h="785663">
                      <a:moveTo>
                        <a:pt x="0" y="765215"/>
                      </a:moveTo>
                      <a:cubicBezTo>
                        <a:pt x="79545" y="789376"/>
                        <a:pt x="159091" y="813538"/>
                        <a:pt x="236406" y="702769"/>
                      </a:cubicBezTo>
                      <a:cubicBezTo>
                        <a:pt x="313721" y="592000"/>
                        <a:pt x="405905" y="216576"/>
                        <a:pt x="463891" y="100603"/>
                      </a:cubicBezTo>
                      <a:cubicBezTo>
                        <a:pt x="521877" y="-15370"/>
                        <a:pt x="545667" y="-4962"/>
                        <a:pt x="584324" y="6932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2053" name="직선 연결선 2052">
                <a:extLst>
                  <a:ext uri="{FF2B5EF4-FFF2-40B4-BE49-F238E27FC236}">
                    <a16:creationId xmlns:a16="http://schemas.microsoft.com/office/drawing/2014/main" id="{7678BB1F-F5EE-9C1E-A722-62719BCC13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0947" y="5312440"/>
                <a:ext cx="1319957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7" name="직선 연결선 2056">
                <a:extLst>
                  <a:ext uri="{FF2B5EF4-FFF2-40B4-BE49-F238E27FC236}">
                    <a16:creationId xmlns:a16="http://schemas.microsoft.com/office/drawing/2014/main" id="{92CFCFC8-6D49-087B-6A7D-D3E7E6E56E42}"/>
                  </a:ext>
                </a:extLst>
              </p:cNvPr>
              <p:cNvCxnSpPr/>
              <p:nvPr/>
            </p:nvCxnSpPr>
            <p:spPr>
              <a:xfrm>
                <a:off x="5246277" y="5218770"/>
                <a:ext cx="0" cy="1896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9" name="직선 연결선 2058">
                <a:extLst>
                  <a:ext uri="{FF2B5EF4-FFF2-40B4-BE49-F238E27FC236}">
                    <a16:creationId xmlns:a16="http://schemas.microsoft.com/office/drawing/2014/main" id="{15E25D0A-E623-6D49-8145-FB83385A93E9}"/>
                  </a:ext>
                </a:extLst>
              </p:cNvPr>
              <p:cNvCxnSpPr/>
              <p:nvPr/>
            </p:nvCxnSpPr>
            <p:spPr>
              <a:xfrm>
                <a:off x="5687117" y="5217622"/>
                <a:ext cx="0" cy="1896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0" name="직선 연결선 2059">
                <a:extLst>
                  <a:ext uri="{FF2B5EF4-FFF2-40B4-BE49-F238E27FC236}">
                    <a16:creationId xmlns:a16="http://schemas.microsoft.com/office/drawing/2014/main" id="{28779DAC-0380-0BAC-6E1D-2B0D522157F6}"/>
                  </a:ext>
                </a:extLst>
              </p:cNvPr>
              <p:cNvCxnSpPr/>
              <p:nvPr/>
            </p:nvCxnSpPr>
            <p:spPr>
              <a:xfrm>
                <a:off x="5580043" y="5218770"/>
                <a:ext cx="0" cy="1896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1" name="직선 연결선 2060">
                <a:extLst>
                  <a:ext uri="{FF2B5EF4-FFF2-40B4-BE49-F238E27FC236}">
                    <a16:creationId xmlns:a16="http://schemas.microsoft.com/office/drawing/2014/main" id="{841D1897-CD26-00F0-368D-1CA9559C94A4}"/>
                  </a:ext>
                </a:extLst>
              </p:cNvPr>
              <p:cNvCxnSpPr/>
              <p:nvPr/>
            </p:nvCxnSpPr>
            <p:spPr>
              <a:xfrm>
                <a:off x="5475239" y="5218770"/>
                <a:ext cx="0" cy="1896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2" name="직선 연결선 2061">
                <a:extLst>
                  <a:ext uri="{FF2B5EF4-FFF2-40B4-BE49-F238E27FC236}">
                    <a16:creationId xmlns:a16="http://schemas.microsoft.com/office/drawing/2014/main" id="{FF9042CC-7628-E217-E14B-86E7B9C9457A}"/>
                  </a:ext>
                </a:extLst>
              </p:cNvPr>
              <p:cNvCxnSpPr/>
              <p:nvPr/>
            </p:nvCxnSpPr>
            <p:spPr>
              <a:xfrm>
                <a:off x="5355550" y="5218770"/>
                <a:ext cx="0" cy="1896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3" name="TextBox 2062">
                <a:extLst>
                  <a:ext uri="{FF2B5EF4-FFF2-40B4-BE49-F238E27FC236}">
                    <a16:creationId xmlns:a16="http://schemas.microsoft.com/office/drawing/2014/main" id="{5F34E0B0-0C2E-86C1-D4BA-F4EB531523C4}"/>
                  </a:ext>
                </a:extLst>
              </p:cNvPr>
              <p:cNvSpPr txBox="1"/>
              <p:nvPr/>
            </p:nvSpPr>
            <p:spPr>
              <a:xfrm>
                <a:off x="5054723" y="5386662"/>
                <a:ext cx="38310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/>
                  <a:t>178</a:t>
                </a:r>
                <a:endParaRPr lang="ko-KR" altLang="en-US" sz="900" dirty="0"/>
              </a:p>
            </p:txBody>
          </p:sp>
          <p:sp>
            <p:nvSpPr>
              <p:cNvPr id="2064" name="TextBox 2063">
                <a:extLst>
                  <a:ext uri="{FF2B5EF4-FFF2-40B4-BE49-F238E27FC236}">
                    <a16:creationId xmlns:a16="http://schemas.microsoft.com/office/drawing/2014/main" id="{7F49CFFE-998B-5A6C-287E-4E3DAF9EE61E}"/>
                  </a:ext>
                </a:extLst>
              </p:cNvPr>
              <p:cNvSpPr txBox="1"/>
              <p:nvPr/>
            </p:nvSpPr>
            <p:spPr>
              <a:xfrm>
                <a:off x="5283685" y="5386662"/>
                <a:ext cx="38310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/>
                  <a:t>180</a:t>
                </a:r>
                <a:endParaRPr lang="ko-KR" altLang="en-US" sz="900" dirty="0"/>
              </a:p>
            </p:txBody>
          </p:sp>
          <p:sp>
            <p:nvSpPr>
              <p:cNvPr id="2065" name="TextBox 2064">
                <a:extLst>
                  <a:ext uri="{FF2B5EF4-FFF2-40B4-BE49-F238E27FC236}">
                    <a16:creationId xmlns:a16="http://schemas.microsoft.com/office/drawing/2014/main" id="{0F3DC0F7-BF33-6F1A-DEFC-34FED93A1E04}"/>
                  </a:ext>
                </a:extLst>
              </p:cNvPr>
              <p:cNvSpPr txBox="1"/>
              <p:nvPr/>
            </p:nvSpPr>
            <p:spPr>
              <a:xfrm>
                <a:off x="5495563" y="5385514"/>
                <a:ext cx="38310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/>
                  <a:t>182</a:t>
                </a:r>
                <a:endParaRPr lang="ko-KR" altLang="en-US" sz="900" dirty="0"/>
              </a:p>
            </p:txBody>
          </p:sp>
        </p:grpSp>
        <p:sp>
          <p:nvSpPr>
            <p:cNvPr id="2084" name="타원 2083">
              <a:extLst>
                <a:ext uri="{FF2B5EF4-FFF2-40B4-BE49-F238E27FC236}">
                  <a16:creationId xmlns:a16="http://schemas.microsoft.com/office/drawing/2014/main" id="{C822B963-8EDE-FA35-316E-D03F02624C9E}"/>
                </a:ext>
              </a:extLst>
            </p:cNvPr>
            <p:cNvSpPr/>
            <p:nvPr/>
          </p:nvSpPr>
          <p:spPr>
            <a:xfrm>
              <a:off x="1577606" y="2798574"/>
              <a:ext cx="72000" cy="72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5" name="TextBox 2084">
                  <a:extLst>
                    <a:ext uri="{FF2B5EF4-FFF2-40B4-BE49-F238E27FC236}">
                      <a16:creationId xmlns:a16="http://schemas.microsoft.com/office/drawing/2014/main" id="{305F71A2-B3CB-FE98-0B73-2113EEE0DCDB}"/>
                    </a:ext>
                  </a:extLst>
                </p:cNvPr>
                <p:cNvSpPr txBox="1"/>
                <p:nvPr/>
              </p:nvSpPr>
              <p:spPr>
                <a:xfrm>
                  <a:off x="1174246" y="2203459"/>
                  <a:ext cx="914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=178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2085" name="TextBox 2084">
                  <a:extLst>
                    <a:ext uri="{FF2B5EF4-FFF2-40B4-BE49-F238E27FC236}">
                      <a16:creationId xmlns:a16="http://schemas.microsoft.com/office/drawing/2014/main" id="{305F71A2-B3CB-FE98-0B73-2113EEE0DC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4246" y="2203459"/>
                  <a:ext cx="914400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86" name="타원 2085">
              <a:extLst>
                <a:ext uri="{FF2B5EF4-FFF2-40B4-BE49-F238E27FC236}">
                  <a16:creationId xmlns:a16="http://schemas.microsoft.com/office/drawing/2014/main" id="{E1B26652-6772-1380-46A2-D537E16ADF2F}"/>
                </a:ext>
              </a:extLst>
            </p:cNvPr>
            <p:cNvSpPr/>
            <p:nvPr/>
          </p:nvSpPr>
          <p:spPr>
            <a:xfrm>
              <a:off x="1756766" y="2955436"/>
              <a:ext cx="72000" cy="72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7" name="타원 2086">
              <a:extLst>
                <a:ext uri="{FF2B5EF4-FFF2-40B4-BE49-F238E27FC236}">
                  <a16:creationId xmlns:a16="http://schemas.microsoft.com/office/drawing/2014/main" id="{6C16A30F-24AA-3BBA-A089-C7280DD9CAD2}"/>
                </a:ext>
              </a:extLst>
            </p:cNvPr>
            <p:cNvSpPr/>
            <p:nvPr/>
          </p:nvSpPr>
          <p:spPr>
            <a:xfrm>
              <a:off x="1962691" y="3504816"/>
              <a:ext cx="72000" cy="72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8" name="타원 2087">
              <a:extLst>
                <a:ext uri="{FF2B5EF4-FFF2-40B4-BE49-F238E27FC236}">
                  <a16:creationId xmlns:a16="http://schemas.microsoft.com/office/drawing/2014/main" id="{A9658831-34C8-67FE-873A-32770B06FF7A}"/>
                </a:ext>
              </a:extLst>
            </p:cNvPr>
            <p:cNvSpPr/>
            <p:nvPr/>
          </p:nvSpPr>
          <p:spPr>
            <a:xfrm>
              <a:off x="2150025" y="3941948"/>
              <a:ext cx="72000" cy="72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9" name="타원 2088">
              <a:extLst>
                <a:ext uri="{FF2B5EF4-FFF2-40B4-BE49-F238E27FC236}">
                  <a16:creationId xmlns:a16="http://schemas.microsoft.com/office/drawing/2014/main" id="{D09F19D4-FFEA-493F-D14B-58CC39C49A3E}"/>
                </a:ext>
              </a:extLst>
            </p:cNvPr>
            <p:cNvSpPr/>
            <p:nvPr/>
          </p:nvSpPr>
          <p:spPr>
            <a:xfrm>
              <a:off x="2332906" y="4035609"/>
              <a:ext cx="72000" cy="72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0" name="TextBox 2089">
              <a:extLst>
                <a:ext uri="{FF2B5EF4-FFF2-40B4-BE49-F238E27FC236}">
                  <a16:creationId xmlns:a16="http://schemas.microsoft.com/office/drawing/2014/main" id="{04E6B56E-752E-4EF4-B18F-1982950887FC}"/>
                </a:ext>
              </a:extLst>
            </p:cNvPr>
            <p:cNvSpPr txBox="1"/>
            <p:nvPr/>
          </p:nvSpPr>
          <p:spPr>
            <a:xfrm>
              <a:off x="1444434" y="2551429"/>
              <a:ext cx="3843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0.4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091" name="TextBox 2090">
              <a:extLst>
                <a:ext uri="{FF2B5EF4-FFF2-40B4-BE49-F238E27FC236}">
                  <a16:creationId xmlns:a16="http://schemas.microsoft.com/office/drawing/2014/main" id="{776ED5AB-5ABB-F377-9F34-62BA35120BFB}"/>
                </a:ext>
              </a:extLst>
            </p:cNvPr>
            <p:cNvSpPr txBox="1"/>
            <p:nvPr/>
          </p:nvSpPr>
          <p:spPr>
            <a:xfrm>
              <a:off x="2546190" y="3951650"/>
              <a:ext cx="4362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0.05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092" name="TextBox 2091">
              <a:extLst>
                <a:ext uri="{FF2B5EF4-FFF2-40B4-BE49-F238E27FC236}">
                  <a16:creationId xmlns:a16="http://schemas.microsoft.com/office/drawing/2014/main" id="{0C0CED2A-119F-9640-A36F-AC804BA774E6}"/>
                </a:ext>
              </a:extLst>
            </p:cNvPr>
            <p:cNvSpPr txBox="1"/>
            <p:nvPr/>
          </p:nvSpPr>
          <p:spPr>
            <a:xfrm>
              <a:off x="2020574" y="3417705"/>
              <a:ext cx="3843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0.2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093" name="TextBox 2092">
              <a:extLst>
                <a:ext uri="{FF2B5EF4-FFF2-40B4-BE49-F238E27FC236}">
                  <a16:creationId xmlns:a16="http://schemas.microsoft.com/office/drawing/2014/main" id="{2FCDC588-9975-C019-1179-260F948548A6}"/>
                </a:ext>
              </a:extLst>
            </p:cNvPr>
            <p:cNvSpPr txBox="1"/>
            <p:nvPr/>
          </p:nvSpPr>
          <p:spPr>
            <a:xfrm>
              <a:off x="2073382" y="3676489"/>
              <a:ext cx="3843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0.1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094" name="TextBox 2093">
              <a:extLst>
                <a:ext uri="{FF2B5EF4-FFF2-40B4-BE49-F238E27FC236}">
                  <a16:creationId xmlns:a16="http://schemas.microsoft.com/office/drawing/2014/main" id="{3B01B711-6661-9703-A9FE-F3122CB47E52}"/>
                </a:ext>
              </a:extLst>
            </p:cNvPr>
            <p:cNvSpPr txBox="1"/>
            <p:nvPr/>
          </p:nvSpPr>
          <p:spPr>
            <a:xfrm>
              <a:off x="1596834" y="2703829"/>
              <a:ext cx="3843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0.4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21" name="그룹 2120">
            <a:extLst>
              <a:ext uri="{FF2B5EF4-FFF2-40B4-BE49-F238E27FC236}">
                <a16:creationId xmlns:a16="http://schemas.microsoft.com/office/drawing/2014/main" id="{4BE4B461-FB8F-1432-064C-FB4C52E0DB75}"/>
              </a:ext>
            </a:extLst>
          </p:cNvPr>
          <p:cNvGrpSpPr/>
          <p:nvPr/>
        </p:nvGrpSpPr>
        <p:grpSpPr>
          <a:xfrm>
            <a:off x="3548222" y="2304197"/>
            <a:ext cx="2262953" cy="2462471"/>
            <a:chOff x="3624046" y="2201612"/>
            <a:chExt cx="2262953" cy="2462471"/>
          </a:xfrm>
        </p:grpSpPr>
        <p:grpSp>
          <p:nvGrpSpPr>
            <p:cNvPr id="2109" name="그룹 2108">
              <a:extLst>
                <a:ext uri="{FF2B5EF4-FFF2-40B4-BE49-F238E27FC236}">
                  <a16:creationId xmlns:a16="http://schemas.microsoft.com/office/drawing/2014/main" id="{585DE45B-E7CA-830B-52B3-22F4D3ED90AF}"/>
                </a:ext>
              </a:extLst>
            </p:cNvPr>
            <p:cNvGrpSpPr/>
            <p:nvPr/>
          </p:nvGrpSpPr>
          <p:grpSpPr>
            <a:xfrm>
              <a:off x="3626594" y="2811663"/>
              <a:ext cx="1913056" cy="1264120"/>
              <a:chOff x="4692433" y="4404490"/>
              <a:chExt cx="1115866" cy="785663"/>
            </a:xfrm>
          </p:grpSpPr>
          <p:sp>
            <p:nvSpPr>
              <p:cNvPr id="2119" name="자유형: 도형 2118">
                <a:extLst>
                  <a:ext uri="{FF2B5EF4-FFF2-40B4-BE49-F238E27FC236}">
                    <a16:creationId xmlns:a16="http://schemas.microsoft.com/office/drawing/2014/main" id="{61E94D5C-5ACB-30AE-52A6-9C8C87929A6B}"/>
                  </a:ext>
                </a:extLst>
              </p:cNvPr>
              <p:cNvSpPr/>
              <p:nvPr/>
            </p:nvSpPr>
            <p:spPr>
              <a:xfrm>
                <a:off x="4692433" y="4404490"/>
                <a:ext cx="584324" cy="785663"/>
              </a:xfrm>
              <a:custGeom>
                <a:avLst/>
                <a:gdLst>
                  <a:gd name="connsiteX0" fmla="*/ 0 w 584324"/>
                  <a:gd name="connsiteY0" fmla="*/ 765215 h 785663"/>
                  <a:gd name="connsiteX1" fmla="*/ 236406 w 584324"/>
                  <a:gd name="connsiteY1" fmla="*/ 702769 h 785663"/>
                  <a:gd name="connsiteX2" fmla="*/ 463891 w 584324"/>
                  <a:gd name="connsiteY2" fmla="*/ 100603 h 785663"/>
                  <a:gd name="connsiteX3" fmla="*/ 584324 w 584324"/>
                  <a:gd name="connsiteY3" fmla="*/ 6932 h 785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324" h="785663">
                    <a:moveTo>
                      <a:pt x="0" y="765215"/>
                    </a:moveTo>
                    <a:cubicBezTo>
                      <a:pt x="79545" y="789376"/>
                      <a:pt x="159091" y="813538"/>
                      <a:pt x="236406" y="702769"/>
                    </a:cubicBezTo>
                    <a:cubicBezTo>
                      <a:pt x="313721" y="592000"/>
                      <a:pt x="405905" y="216576"/>
                      <a:pt x="463891" y="100603"/>
                    </a:cubicBezTo>
                    <a:cubicBezTo>
                      <a:pt x="521877" y="-15370"/>
                      <a:pt x="545667" y="-4962"/>
                      <a:pt x="584324" y="693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0" name="자유형: 도형 2119">
                <a:extLst>
                  <a:ext uri="{FF2B5EF4-FFF2-40B4-BE49-F238E27FC236}">
                    <a16:creationId xmlns:a16="http://schemas.microsoft.com/office/drawing/2014/main" id="{C27A2547-19FB-37F6-D170-BBD8BEBCB4E6}"/>
                  </a:ext>
                </a:extLst>
              </p:cNvPr>
              <p:cNvSpPr/>
              <p:nvPr/>
            </p:nvSpPr>
            <p:spPr>
              <a:xfrm flipH="1">
                <a:off x="5223975" y="4404490"/>
                <a:ext cx="584324" cy="785663"/>
              </a:xfrm>
              <a:custGeom>
                <a:avLst/>
                <a:gdLst>
                  <a:gd name="connsiteX0" fmla="*/ 0 w 584324"/>
                  <a:gd name="connsiteY0" fmla="*/ 765215 h 785663"/>
                  <a:gd name="connsiteX1" fmla="*/ 236406 w 584324"/>
                  <a:gd name="connsiteY1" fmla="*/ 702769 h 785663"/>
                  <a:gd name="connsiteX2" fmla="*/ 463891 w 584324"/>
                  <a:gd name="connsiteY2" fmla="*/ 100603 h 785663"/>
                  <a:gd name="connsiteX3" fmla="*/ 584324 w 584324"/>
                  <a:gd name="connsiteY3" fmla="*/ 6932 h 785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324" h="785663">
                    <a:moveTo>
                      <a:pt x="0" y="765215"/>
                    </a:moveTo>
                    <a:cubicBezTo>
                      <a:pt x="79545" y="789376"/>
                      <a:pt x="159091" y="813538"/>
                      <a:pt x="236406" y="702769"/>
                    </a:cubicBezTo>
                    <a:cubicBezTo>
                      <a:pt x="313721" y="592000"/>
                      <a:pt x="405905" y="216576"/>
                      <a:pt x="463891" y="100603"/>
                    </a:cubicBezTo>
                    <a:cubicBezTo>
                      <a:pt x="521877" y="-15370"/>
                      <a:pt x="545667" y="-4962"/>
                      <a:pt x="584324" y="693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110" name="직선 연결선 2109">
              <a:extLst>
                <a:ext uri="{FF2B5EF4-FFF2-40B4-BE49-F238E27FC236}">
                  <a16:creationId xmlns:a16="http://schemas.microsoft.com/office/drawing/2014/main" id="{7E7C0BEF-3571-112C-1E36-325A2BEDE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4046" y="4272541"/>
              <a:ext cx="2262953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1" name="직선 연결선 2110">
              <a:extLst>
                <a:ext uri="{FF2B5EF4-FFF2-40B4-BE49-F238E27FC236}">
                  <a16:creationId xmlns:a16="http://schemas.microsoft.com/office/drawing/2014/main" id="{84CED5DE-FB61-C330-4527-5C5FD47B69ED}"/>
                </a:ext>
              </a:extLst>
            </p:cNvPr>
            <p:cNvCxnSpPr/>
            <p:nvPr/>
          </p:nvCxnSpPr>
          <p:spPr>
            <a:xfrm>
              <a:off x="4188052" y="4126281"/>
              <a:ext cx="0" cy="3051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2" name="직선 연결선 2111">
              <a:extLst>
                <a:ext uri="{FF2B5EF4-FFF2-40B4-BE49-F238E27FC236}">
                  <a16:creationId xmlns:a16="http://schemas.microsoft.com/office/drawing/2014/main" id="{1A22E6E7-2E5C-F934-BFFC-E89CF3EA0574}"/>
                </a:ext>
              </a:extLst>
            </p:cNvPr>
            <p:cNvCxnSpPr/>
            <p:nvPr/>
          </p:nvCxnSpPr>
          <p:spPr>
            <a:xfrm>
              <a:off x="4943834" y="4124434"/>
              <a:ext cx="0" cy="3051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3" name="직선 연결선 2112">
              <a:extLst>
                <a:ext uri="{FF2B5EF4-FFF2-40B4-BE49-F238E27FC236}">
                  <a16:creationId xmlns:a16="http://schemas.microsoft.com/office/drawing/2014/main" id="{E1AD4E97-57E2-BF5D-1B20-3CA87064F8F7}"/>
                </a:ext>
              </a:extLst>
            </p:cNvPr>
            <p:cNvCxnSpPr/>
            <p:nvPr/>
          </p:nvCxnSpPr>
          <p:spPr>
            <a:xfrm>
              <a:off x="4760265" y="4126281"/>
              <a:ext cx="0" cy="3051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4" name="직선 연결선 2113">
              <a:extLst>
                <a:ext uri="{FF2B5EF4-FFF2-40B4-BE49-F238E27FC236}">
                  <a16:creationId xmlns:a16="http://schemas.microsoft.com/office/drawing/2014/main" id="{273C2C72-8078-8A7F-3037-A59EC8FBC99D}"/>
                </a:ext>
              </a:extLst>
            </p:cNvPr>
            <p:cNvCxnSpPr/>
            <p:nvPr/>
          </p:nvCxnSpPr>
          <p:spPr>
            <a:xfrm>
              <a:off x="4580587" y="4126281"/>
              <a:ext cx="0" cy="3051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5" name="직선 연결선 2114">
              <a:extLst>
                <a:ext uri="{FF2B5EF4-FFF2-40B4-BE49-F238E27FC236}">
                  <a16:creationId xmlns:a16="http://schemas.microsoft.com/office/drawing/2014/main" id="{387882F4-821F-8BBA-4C99-3870977D4347}"/>
                </a:ext>
              </a:extLst>
            </p:cNvPr>
            <p:cNvCxnSpPr/>
            <p:nvPr/>
          </p:nvCxnSpPr>
          <p:spPr>
            <a:xfrm>
              <a:off x="4375391" y="4126281"/>
              <a:ext cx="0" cy="3051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6" name="TextBox 2115">
              <a:extLst>
                <a:ext uri="{FF2B5EF4-FFF2-40B4-BE49-F238E27FC236}">
                  <a16:creationId xmlns:a16="http://schemas.microsoft.com/office/drawing/2014/main" id="{C0490CAB-58C9-1E2C-015A-BCC9B00C80F7}"/>
                </a:ext>
              </a:extLst>
            </p:cNvPr>
            <p:cNvSpPr txBox="1"/>
            <p:nvPr/>
          </p:nvSpPr>
          <p:spPr>
            <a:xfrm>
              <a:off x="4371621" y="4433251"/>
              <a:ext cx="4276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180</a:t>
              </a:r>
              <a:endParaRPr lang="ko-KR" altLang="en-US" sz="900" dirty="0"/>
            </a:p>
          </p:txBody>
        </p:sp>
        <p:sp>
          <p:nvSpPr>
            <p:cNvPr id="2117" name="TextBox 2116">
              <a:extLst>
                <a:ext uri="{FF2B5EF4-FFF2-40B4-BE49-F238E27FC236}">
                  <a16:creationId xmlns:a16="http://schemas.microsoft.com/office/drawing/2014/main" id="{A79AEDB9-DA2D-D728-0C75-EAE24FD5364C}"/>
                </a:ext>
              </a:extLst>
            </p:cNvPr>
            <p:cNvSpPr txBox="1"/>
            <p:nvPr/>
          </p:nvSpPr>
          <p:spPr>
            <a:xfrm>
              <a:off x="3985890" y="4425576"/>
              <a:ext cx="4128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178</a:t>
              </a:r>
              <a:endParaRPr lang="ko-KR" altLang="en-US" sz="900" dirty="0"/>
            </a:p>
          </p:txBody>
        </p:sp>
        <p:sp>
          <p:nvSpPr>
            <p:cNvPr id="2118" name="TextBox 2117">
              <a:extLst>
                <a:ext uri="{FF2B5EF4-FFF2-40B4-BE49-F238E27FC236}">
                  <a16:creationId xmlns:a16="http://schemas.microsoft.com/office/drawing/2014/main" id="{8E99A322-EB16-B66D-4E13-5F83B159BBFD}"/>
                </a:ext>
              </a:extLst>
            </p:cNvPr>
            <p:cNvSpPr txBox="1"/>
            <p:nvPr/>
          </p:nvSpPr>
          <p:spPr>
            <a:xfrm>
              <a:off x="4745955" y="4433251"/>
              <a:ext cx="4128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182</a:t>
              </a:r>
              <a:endParaRPr lang="ko-KR" altLang="en-US" sz="900" dirty="0"/>
            </a:p>
          </p:txBody>
        </p:sp>
        <p:sp>
          <p:nvSpPr>
            <p:cNvPr id="2098" name="타원 2097">
              <a:extLst>
                <a:ext uri="{FF2B5EF4-FFF2-40B4-BE49-F238E27FC236}">
                  <a16:creationId xmlns:a16="http://schemas.microsoft.com/office/drawing/2014/main" id="{C36AE04F-A583-804F-FBB2-B60E2F2BF235}"/>
                </a:ext>
              </a:extLst>
            </p:cNvPr>
            <p:cNvSpPr/>
            <p:nvPr/>
          </p:nvSpPr>
          <p:spPr>
            <a:xfrm>
              <a:off x="4542987" y="2796727"/>
              <a:ext cx="72000" cy="72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9" name="TextBox 2098">
                  <a:extLst>
                    <a:ext uri="{FF2B5EF4-FFF2-40B4-BE49-F238E27FC236}">
                      <a16:creationId xmlns:a16="http://schemas.microsoft.com/office/drawing/2014/main" id="{2C904465-C100-834F-3F48-28AB92D0A809}"/>
                    </a:ext>
                  </a:extLst>
                </p:cNvPr>
                <p:cNvSpPr txBox="1"/>
                <p:nvPr/>
              </p:nvSpPr>
              <p:spPr>
                <a:xfrm>
                  <a:off x="4139627" y="2201612"/>
                  <a:ext cx="914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=180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2099" name="TextBox 2098">
                  <a:extLst>
                    <a:ext uri="{FF2B5EF4-FFF2-40B4-BE49-F238E27FC236}">
                      <a16:creationId xmlns:a16="http://schemas.microsoft.com/office/drawing/2014/main" id="{2C904465-C100-834F-3F48-28AB92D0A8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627" y="2201612"/>
                  <a:ext cx="91440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0" name="타원 2099">
              <a:extLst>
                <a:ext uri="{FF2B5EF4-FFF2-40B4-BE49-F238E27FC236}">
                  <a16:creationId xmlns:a16="http://schemas.microsoft.com/office/drawing/2014/main" id="{C529B406-04EB-B34A-48FB-8C913C2EA901}"/>
                </a:ext>
              </a:extLst>
            </p:cNvPr>
            <p:cNvSpPr/>
            <p:nvPr/>
          </p:nvSpPr>
          <p:spPr>
            <a:xfrm>
              <a:off x="4753367" y="3051761"/>
              <a:ext cx="72000" cy="72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1" name="타원 2100">
              <a:extLst>
                <a:ext uri="{FF2B5EF4-FFF2-40B4-BE49-F238E27FC236}">
                  <a16:creationId xmlns:a16="http://schemas.microsoft.com/office/drawing/2014/main" id="{0CAB0CAD-3E86-9C2A-4469-CA4B1792D3C4}"/>
                </a:ext>
              </a:extLst>
            </p:cNvPr>
            <p:cNvSpPr/>
            <p:nvPr/>
          </p:nvSpPr>
          <p:spPr>
            <a:xfrm>
              <a:off x="4941850" y="3578617"/>
              <a:ext cx="72000" cy="72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2" name="타원 2101">
              <a:extLst>
                <a:ext uri="{FF2B5EF4-FFF2-40B4-BE49-F238E27FC236}">
                  <a16:creationId xmlns:a16="http://schemas.microsoft.com/office/drawing/2014/main" id="{72B9BECA-AA6E-2D28-F20D-5C24099D6472}"/>
                </a:ext>
              </a:extLst>
            </p:cNvPr>
            <p:cNvSpPr/>
            <p:nvPr/>
          </p:nvSpPr>
          <p:spPr>
            <a:xfrm>
              <a:off x="4342275" y="3057233"/>
              <a:ext cx="72000" cy="72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3" name="타원 2102">
              <a:extLst>
                <a:ext uri="{FF2B5EF4-FFF2-40B4-BE49-F238E27FC236}">
                  <a16:creationId xmlns:a16="http://schemas.microsoft.com/office/drawing/2014/main" id="{DEFB907C-4194-5BF8-8E9C-48F84766F966}"/>
                </a:ext>
              </a:extLst>
            </p:cNvPr>
            <p:cNvSpPr/>
            <p:nvPr/>
          </p:nvSpPr>
          <p:spPr>
            <a:xfrm>
              <a:off x="4151944" y="3605571"/>
              <a:ext cx="72000" cy="72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4" name="TextBox 2103">
              <a:extLst>
                <a:ext uri="{FF2B5EF4-FFF2-40B4-BE49-F238E27FC236}">
                  <a16:creationId xmlns:a16="http://schemas.microsoft.com/office/drawing/2014/main" id="{39E507FF-13B3-1B00-9D27-E5456C4B83A9}"/>
                </a:ext>
              </a:extLst>
            </p:cNvPr>
            <p:cNvSpPr txBox="1"/>
            <p:nvPr/>
          </p:nvSpPr>
          <p:spPr>
            <a:xfrm>
              <a:off x="4409815" y="2549582"/>
              <a:ext cx="3843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0.4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107" name="TextBox 2106">
              <a:extLst>
                <a:ext uri="{FF2B5EF4-FFF2-40B4-BE49-F238E27FC236}">
                  <a16:creationId xmlns:a16="http://schemas.microsoft.com/office/drawing/2014/main" id="{68AFAF34-5544-FB54-C35B-31312C6095DB}"/>
                </a:ext>
              </a:extLst>
            </p:cNvPr>
            <p:cNvSpPr txBox="1"/>
            <p:nvPr/>
          </p:nvSpPr>
          <p:spPr>
            <a:xfrm>
              <a:off x="5085160" y="3505863"/>
              <a:ext cx="3843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0.1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108" name="TextBox 2107">
              <a:extLst>
                <a:ext uri="{FF2B5EF4-FFF2-40B4-BE49-F238E27FC236}">
                  <a16:creationId xmlns:a16="http://schemas.microsoft.com/office/drawing/2014/main" id="{F86A890E-B8BB-8E30-DA59-89E4A96305B5}"/>
                </a:ext>
              </a:extLst>
            </p:cNvPr>
            <p:cNvSpPr txBox="1"/>
            <p:nvPr/>
          </p:nvSpPr>
          <p:spPr>
            <a:xfrm>
              <a:off x="4846597" y="2965147"/>
              <a:ext cx="3843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0.3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50" name="그룹 2149">
            <a:extLst>
              <a:ext uri="{FF2B5EF4-FFF2-40B4-BE49-F238E27FC236}">
                <a16:creationId xmlns:a16="http://schemas.microsoft.com/office/drawing/2014/main" id="{3BD4295E-7675-CB45-E7FE-03666BD4D1DB}"/>
              </a:ext>
            </a:extLst>
          </p:cNvPr>
          <p:cNvGrpSpPr/>
          <p:nvPr/>
        </p:nvGrpSpPr>
        <p:grpSpPr>
          <a:xfrm>
            <a:off x="6256576" y="2298913"/>
            <a:ext cx="2319369" cy="2465344"/>
            <a:chOff x="5901309" y="2201612"/>
            <a:chExt cx="2319369" cy="2465344"/>
          </a:xfrm>
        </p:grpSpPr>
        <p:sp>
          <p:nvSpPr>
            <p:cNvPr id="2130" name="TextBox 2129">
              <a:extLst>
                <a:ext uri="{FF2B5EF4-FFF2-40B4-BE49-F238E27FC236}">
                  <a16:creationId xmlns:a16="http://schemas.microsoft.com/office/drawing/2014/main" id="{997C4301-341D-7A31-102C-30311B4B14C4}"/>
                </a:ext>
              </a:extLst>
            </p:cNvPr>
            <p:cNvSpPr txBox="1"/>
            <p:nvPr/>
          </p:nvSpPr>
          <p:spPr>
            <a:xfrm>
              <a:off x="6686701" y="4433251"/>
              <a:ext cx="4276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180</a:t>
              </a:r>
              <a:endParaRPr lang="ko-KR" altLang="en-US" sz="900" dirty="0"/>
            </a:p>
          </p:txBody>
        </p:sp>
        <p:sp>
          <p:nvSpPr>
            <p:cNvPr id="2131" name="TextBox 2130">
              <a:extLst>
                <a:ext uri="{FF2B5EF4-FFF2-40B4-BE49-F238E27FC236}">
                  <a16:creationId xmlns:a16="http://schemas.microsoft.com/office/drawing/2014/main" id="{78B66C9A-ED4A-DF9D-0631-E03BCEB9A1B7}"/>
                </a:ext>
              </a:extLst>
            </p:cNvPr>
            <p:cNvSpPr txBox="1"/>
            <p:nvPr/>
          </p:nvSpPr>
          <p:spPr>
            <a:xfrm>
              <a:off x="6309508" y="4436124"/>
              <a:ext cx="4128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178</a:t>
              </a:r>
              <a:endParaRPr lang="ko-KR" altLang="en-US" sz="900" dirty="0"/>
            </a:p>
          </p:txBody>
        </p:sp>
        <p:sp>
          <p:nvSpPr>
            <p:cNvPr id="2132" name="TextBox 2131">
              <a:extLst>
                <a:ext uri="{FF2B5EF4-FFF2-40B4-BE49-F238E27FC236}">
                  <a16:creationId xmlns:a16="http://schemas.microsoft.com/office/drawing/2014/main" id="{06E822AF-62D4-55DB-36A9-D58CB4E23586}"/>
                </a:ext>
              </a:extLst>
            </p:cNvPr>
            <p:cNvSpPr txBox="1"/>
            <p:nvPr/>
          </p:nvSpPr>
          <p:spPr>
            <a:xfrm>
              <a:off x="7079132" y="4433251"/>
              <a:ext cx="4128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182</a:t>
              </a:r>
              <a:endParaRPr lang="ko-KR" altLang="en-US" sz="900" dirty="0"/>
            </a:p>
          </p:txBody>
        </p:sp>
        <p:grpSp>
          <p:nvGrpSpPr>
            <p:cNvPr id="2149" name="그룹 2148">
              <a:extLst>
                <a:ext uri="{FF2B5EF4-FFF2-40B4-BE49-F238E27FC236}">
                  <a16:creationId xmlns:a16="http://schemas.microsoft.com/office/drawing/2014/main" id="{96C0F766-0CF4-7738-0E8F-F9CF155B2D93}"/>
                </a:ext>
              </a:extLst>
            </p:cNvPr>
            <p:cNvGrpSpPr/>
            <p:nvPr/>
          </p:nvGrpSpPr>
          <p:grpSpPr>
            <a:xfrm>
              <a:off x="5901309" y="2201612"/>
              <a:ext cx="2319369" cy="2234248"/>
              <a:chOff x="5901309" y="2201612"/>
              <a:chExt cx="2319369" cy="2234248"/>
            </a:xfrm>
          </p:grpSpPr>
          <p:grpSp>
            <p:nvGrpSpPr>
              <p:cNvPr id="2123" name="그룹 2122">
                <a:extLst>
                  <a:ext uri="{FF2B5EF4-FFF2-40B4-BE49-F238E27FC236}">
                    <a16:creationId xmlns:a16="http://schemas.microsoft.com/office/drawing/2014/main" id="{5ADA0A99-9790-C5FE-49FB-8BCAE0A34736}"/>
                  </a:ext>
                </a:extLst>
              </p:cNvPr>
              <p:cNvGrpSpPr/>
              <p:nvPr/>
            </p:nvGrpSpPr>
            <p:grpSpPr>
              <a:xfrm>
                <a:off x="6307622" y="2811663"/>
                <a:ext cx="1913056" cy="1264120"/>
                <a:chOff x="4692433" y="4404490"/>
                <a:chExt cx="1115866" cy="785663"/>
              </a:xfrm>
            </p:grpSpPr>
            <p:sp>
              <p:nvSpPr>
                <p:cNvPr id="2142" name="자유형: 도형 2141">
                  <a:extLst>
                    <a:ext uri="{FF2B5EF4-FFF2-40B4-BE49-F238E27FC236}">
                      <a16:creationId xmlns:a16="http://schemas.microsoft.com/office/drawing/2014/main" id="{E539C892-72C5-00A9-034F-7A3B9139CE46}"/>
                    </a:ext>
                  </a:extLst>
                </p:cNvPr>
                <p:cNvSpPr/>
                <p:nvPr/>
              </p:nvSpPr>
              <p:spPr>
                <a:xfrm>
                  <a:off x="4692433" y="4404490"/>
                  <a:ext cx="584324" cy="785663"/>
                </a:xfrm>
                <a:custGeom>
                  <a:avLst/>
                  <a:gdLst>
                    <a:gd name="connsiteX0" fmla="*/ 0 w 584324"/>
                    <a:gd name="connsiteY0" fmla="*/ 765215 h 785663"/>
                    <a:gd name="connsiteX1" fmla="*/ 236406 w 584324"/>
                    <a:gd name="connsiteY1" fmla="*/ 702769 h 785663"/>
                    <a:gd name="connsiteX2" fmla="*/ 463891 w 584324"/>
                    <a:gd name="connsiteY2" fmla="*/ 100603 h 785663"/>
                    <a:gd name="connsiteX3" fmla="*/ 584324 w 584324"/>
                    <a:gd name="connsiteY3" fmla="*/ 6932 h 785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4324" h="785663">
                      <a:moveTo>
                        <a:pt x="0" y="765215"/>
                      </a:moveTo>
                      <a:cubicBezTo>
                        <a:pt x="79545" y="789376"/>
                        <a:pt x="159091" y="813538"/>
                        <a:pt x="236406" y="702769"/>
                      </a:cubicBezTo>
                      <a:cubicBezTo>
                        <a:pt x="313721" y="592000"/>
                        <a:pt x="405905" y="216576"/>
                        <a:pt x="463891" y="100603"/>
                      </a:cubicBezTo>
                      <a:cubicBezTo>
                        <a:pt x="521877" y="-15370"/>
                        <a:pt x="545667" y="-4962"/>
                        <a:pt x="584324" y="6932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43" name="자유형: 도형 2142">
                  <a:extLst>
                    <a:ext uri="{FF2B5EF4-FFF2-40B4-BE49-F238E27FC236}">
                      <a16:creationId xmlns:a16="http://schemas.microsoft.com/office/drawing/2014/main" id="{02D1E8B4-D724-04D0-272F-D5460B1D1200}"/>
                    </a:ext>
                  </a:extLst>
                </p:cNvPr>
                <p:cNvSpPr/>
                <p:nvPr/>
              </p:nvSpPr>
              <p:spPr>
                <a:xfrm flipH="1">
                  <a:off x="5223975" y="4404490"/>
                  <a:ext cx="584324" cy="785663"/>
                </a:xfrm>
                <a:custGeom>
                  <a:avLst/>
                  <a:gdLst>
                    <a:gd name="connsiteX0" fmla="*/ 0 w 584324"/>
                    <a:gd name="connsiteY0" fmla="*/ 765215 h 785663"/>
                    <a:gd name="connsiteX1" fmla="*/ 236406 w 584324"/>
                    <a:gd name="connsiteY1" fmla="*/ 702769 h 785663"/>
                    <a:gd name="connsiteX2" fmla="*/ 463891 w 584324"/>
                    <a:gd name="connsiteY2" fmla="*/ 100603 h 785663"/>
                    <a:gd name="connsiteX3" fmla="*/ 584324 w 584324"/>
                    <a:gd name="connsiteY3" fmla="*/ 6932 h 785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4324" h="785663">
                      <a:moveTo>
                        <a:pt x="0" y="765215"/>
                      </a:moveTo>
                      <a:cubicBezTo>
                        <a:pt x="79545" y="789376"/>
                        <a:pt x="159091" y="813538"/>
                        <a:pt x="236406" y="702769"/>
                      </a:cubicBezTo>
                      <a:cubicBezTo>
                        <a:pt x="313721" y="592000"/>
                        <a:pt x="405905" y="216576"/>
                        <a:pt x="463891" y="100603"/>
                      </a:cubicBezTo>
                      <a:cubicBezTo>
                        <a:pt x="521877" y="-15370"/>
                        <a:pt x="545667" y="-4962"/>
                        <a:pt x="584324" y="6932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2124" name="직선 연결선 2123">
                <a:extLst>
                  <a:ext uri="{FF2B5EF4-FFF2-40B4-BE49-F238E27FC236}">
                    <a16:creationId xmlns:a16="http://schemas.microsoft.com/office/drawing/2014/main" id="{020BAC63-1483-B17A-E38A-4287706F7F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1309" y="4272541"/>
                <a:ext cx="23193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5" name="직선 연결선 2124">
                <a:extLst>
                  <a:ext uri="{FF2B5EF4-FFF2-40B4-BE49-F238E27FC236}">
                    <a16:creationId xmlns:a16="http://schemas.microsoft.com/office/drawing/2014/main" id="{1A87584C-75B7-A908-359D-A487D5D0CBAA}"/>
                  </a:ext>
                </a:extLst>
              </p:cNvPr>
              <p:cNvCxnSpPr/>
              <p:nvPr/>
            </p:nvCxnSpPr>
            <p:spPr>
              <a:xfrm>
                <a:off x="6516700" y="4130737"/>
                <a:ext cx="0" cy="30512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6" name="직선 연결선 2125">
                <a:extLst>
                  <a:ext uri="{FF2B5EF4-FFF2-40B4-BE49-F238E27FC236}">
                    <a16:creationId xmlns:a16="http://schemas.microsoft.com/office/drawing/2014/main" id="{2C390A70-09A6-C604-E679-3F4A46B0AFB9}"/>
                  </a:ext>
                </a:extLst>
              </p:cNvPr>
              <p:cNvCxnSpPr/>
              <p:nvPr/>
            </p:nvCxnSpPr>
            <p:spPr>
              <a:xfrm>
                <a:off x="7272482" y="4128890"/>
                <a:ext cx="0" cy="30512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7" name="직선 연결선 2126">
                <a:extLst>
                  <a:ext uri="{FF2B5EF4-FFF2-40B4-BE49-F238E27FC236}">
                    <a16:creationId xmlns:a16="http://schemas.microsoft.com/office/drawing/2014/main" id="{827CAF07-62AB-C75E-2A56-E92453E5EBA1}"/>
                  </a:ext>
                </a:extLst>
              </p:cNvPr>
              <p:cNvCxnSpPr/>
              <p:nvPr/>
            </p:nvCxnSpPr>
            <p:spPr>
              <a:xfrm>
                <a:off x="7088913" y="4130737"/>
                <a:ext cx="0" cy="30512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8" name="직선 연결선 2127">
                <a:extLst>
                  <a:ext uri="{FF2B5EF4-FFF2-40B4-BE49-F238E27FC236}">
                    <a16:creationId xmlns:a16="http://schemas.microsoft.com/office/drawing/2014/main" id="{F452C786-3E25-7163-06E8-C0A8EF21D5FB}"/>
                  </a:ext>
                </a:extLst>
              </p:cNvPr>
              <p:cNvCxnSpPr/>
              <p:nvPr/>
            </p:nvCxnSpPr>
            <p:spPr>
              <a:xfrm>
                <a:off x="6909235" y="4130737"/>
                <a:ext cx="0" cy="30512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9" name="직선 연결선 2128">
                <a:extLst>
                  <a:ext uri="{FF2B5EF4-FFF2-40B4-BE49-F238E27FC236}">
                    <a16:creationId xmlns:a16="http://schemas.microsoft.com/office/drawing/2014/main" id="{82C4CB65-5689-4E07-D8E3-40D6F30524F2}"/>
                  </a:ext>
                </a:extLst>
              </p:cNvPr>
              <p:cNvCxnSpPr/>
              <p:nvPr/>
            </p:nvCxnSpPr>
            <p:spPr>
              <a:xfrm>
                <a:off x="6704039" y="4130737"/>
                <a:ext cx="0" cy="30512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3" name="타원 2132">
                <a:extLst>
                  <a:ext uri="{FF2B5EF4-FFF2-40B4-BE49-F238E27FC236}">
                    <a16:creationId xmlns:a16="http://schemas.microsoft.com/office/drawing/2014/main" id="{5F8BE7D5-CF41-CF98-99AE-BE550DE3A723}"/>
                  </a:ext>
                </a:extLst>
              </p:cNvPr>
              <p:cNvSpPr/>
              <p:nvPr/>
            </p:nvSpPr>
            <p:spPr>
              <a:xfrm>
                <a:off x="7224015" y="279672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4" name="TextBox 2133">
                    <a:extLst>
                      <a:ext uri="{FF2B5EF4-FFF2-40B4-BE49-F238E27FC236}">
                        <a16:creationId xmlns:a16="http://schemas.microsoft.com/office/drawing/2014/main" id="{E6CA4602-6DA0-127B-5494-024C367255AF}"/>
                      </a:ext>
                    </a:extLst>
                  </p:cNvPr>
                  <p:cNvSpPr txBox="1"/>
                  <p:nvPr/>
                </p:nvSpPr>
                <p:spPr>
                  <a:xfrm>
                    <a:off x="6820655" y="2201612"/>
                    <a:ext cx="9144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=18</m:t>
                        </m:r>
                      </m:oMath>
                    </a14:m>
                    <a:r>
                      <a:rPr lang="en-US" altLang="ko-KR" sz="1200" dirty="0"/>
                      <a:t>2</a:t>
                    </a:r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134" name="TextBox 2133">
                    <a:extLst>
                      <a:ext uri="{FF2B5EF4-FFF2-40B4-BE49-F238E27FC236}">
                        <a16:creationId xmlns:a16="http://schemas.microsoft.com/office/drawing/2014/main" id="{E6CA4602-6DA0-127B-5494-024C367255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0655" y="2201612"/>
                    <a:ext cx="91440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2174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35" name="타원 2134">
                <a:extLst>
                  <a:ext uri="{FF2B5EF4-FFF2-40B4-BE49-F238E27FC236}">
                    <a16:creationId xmlns:a16="http://schemas.microsoft.com/office/drawing/2014/main" id="{D5AD4F25-D518-6323-FCB7-5CE3B9079D8F}"/>
                  </a:ext>
                </a:extLst>
              </p:cNvPr>
              <p:cNvSpPr/>
              <p:nvPr/>
            </p:nvSpPr>
            <p:spPr>
              <a:xfrm>
                <a:off x="6668039" y="392435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6" name="타원 2135">
                <a:extLst>
                  <a:ext uri="{FF2B5EF4-FFF2-40B4-BE49-F238E27FC236}">
                    <a16:creationId xmlns:a16="http://schemas.microsoft.com/office/drawing/2014/main" id="{903AEDB6-71A2-2B64-A3CB-298795D81444}"/>
                  </a:ext>
                </a:extLst>
              </p:cNvPr>
              <p:cNvSpPr/>
              <p:nvPr/>
            </p:nvSpPr>
            <p:spPr>
              <a:xfrm>
                <a:off x="6479942" y="4042916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7" name="타원 2136">
                <a:extLst>
                  <a:ext uri="{FF2B5EF4-FFF2-40B4-BE49-F238E27FC236}">
                    <a16:creationId xmlns:a16="http://schemas.microsoft.com/office/drawing/2014/main" id="{1514762E-553C-2C23-5BEB-4E21CFA2557D}"/>
                  </a:ext>
                </a:extLst>
              </p:cNvPr>
              <p:cNvSpPr/>
              <p:nvPr/>
            </p:nvSpPr>
            <p:spPr>
              <a:xfrm>
                <a:off x="7023303" y="305723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8" name="타원 2137">
                <a:extLst>
                  <a:ext uri="{FF2B5EF4-FFF2-40B4-BE49-F238E27FC236}">
                    <a16:creationId xmlns:a16="http://schemas.microsoft.com/office/drawing/2014/main" id="{74093575-9D30-D047-9B6B-B0511686919F}"/>
                  </a:ext>
                </a:extLst>
              </p:cNvPr>
              <p:cNvSpPr/>
              <p:nvPr/>
            </p:nvSpPr>
            <p:spPr>
              <a:xfrm>
                <a:off x="6832972" y="360557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46" name="TextBox 2145">
                <a:extLst>
                  <a:ext uri="{FF2B5EF4-FFF2-40B4-BE49-F238E27FC236}">
                    <a16:creationId xmlns:a16="http://schemas.microsoft.com/office/drawing/2014/main" id="{3536EF7C-D156-4405-D44B-4254A87B7333}"/>
                  </a:ext>
                </a:extLst>
              </p:cNvPr>
              <p:cNvSpPr txBox="1"/>
              <p:nvPr/>
            </p:nvSpPr>
            <p:spPr>
              <a:xfrm>
                <a:off x="169576" y="4817541"/>
                <a:ext cx="2923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0.4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×0.3×0.2×0.1×0.05=0.00012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146" name="TextBox 2145">
                <a:extLst>
                  <a:ext uri="{FF2B5EF4-FFF2-40B4-BE49-F238E27FC236}">
                    <a16:creationId xmlns:a16="http://schemas.microsoft.com/office/drawing/2014/main" id="{3536EF7C-D156-4405-D44B-4254A87B7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76" y="4817541"/>
                <a:ext cx="292374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7" name="TextBox 2146">
                <a:extLst>
                  <a:ext uri="{FF2B5EF4-FFF2-40B4-BE49-F238E27FC236}">
                    <a16:creationId xmlns:a16="http://schemas.microsoft.com/office/drawing/2014/main" id="{B2BCAB8A-AAE2-1E64-84D2-5E4BD987D82F}"/>
                  </a:ext>
                </a:extLst>
              </p:cNvPr>
              <p:cNvSpPr txBox="1"/>
              <p:nvPr/>
            </p:nvSpPr>
            <p:spPr>
              <a:xfrm>
                <a:off x="3076007" y="4817541"/>
                <a:ext cx="2923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0.4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×0.3×0.3×0.1×0.1=0.00036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147" name="TextBox 2146">
                <a:extLst>
                  <a:ext uri="{FF2B5EF4-FFF2-40B4-BE49-F238E27FC236}">
                    <a16:creationId xmlns:a16="http://schemas.microsoft.com/office/drawing/2014/main" id="{B2BCAB8A-AAE2-1E64-84D2-5E4BD987D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007" y="4817541"/>
                <a:ext cx="2923740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8" name="TextBox 2147">
                <a:extLst>
                  <a:ext uri="{FF2B5EF4-FFF2-40B4-BE49-F238E27FC236}">
                    <a16:creationId xmlns:a16="http://schemas.microsoft.com/office/drawing/2014/main" id="{4ED949C1-3391-F6AA-204A-2BBAC5D51954}"/>
                  </a:ext>
                </a:extLst>
              </p:cNvPr>
              <p:cNvSpPr txBox="1"/>
              <p:nvPr/>
            </p:nvSpPr>
            <p:spPr>
              <a:xfrm>
                <a:off x="6112302" y="4817540"/>
                <a:ext cx="2923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0.4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×0.3×0.2×0.1×0.005=0.00012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148" name="TextBox 2147">
                <a:extLst>
                  <a:ext uri="{FF2B5EF4-FFF2-40B4-BE49-F238E27FC236}">
                    <a16:creationId xmlns:a16="http://schemas.microsoft.com/office/drawing/2014/main" id="{4ED949C1-3391-F6AA-204A-2BBAC5D51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302" y="4817540"/>
                <a:ext cx="292374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88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Variational-Autoencoder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297459"/>
            <a:ext cx="8868226" cy="5493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Maximize likelihood Estimation</a:t>
            </a:r>
            <a:r>
              <a:rPr lang="ko-KR" altLang="en-US" dirty="0"/>
              <a:t> </a:t>
            </a:r>
            <a:r>
              <a:rPr lang="en-US" altLang="ko-KR" dirty="0"/>
              <a:t>(MLE)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403448-D170-A571-ECA3-2D83FB89A646}"/>
                  </a:ext>
                </a:extLst>
              </p:cNvPr>
              <p:cNvSpPr txBox="1"/>
              <p:nvPr/>
            </p:nvSpPr>
            <p:spPr>
              <a:xfrm>
                <a:off x="798428" y="1895706"/>
                <a:ext cx="4885350" cy="87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ko-KR" b="0" i="1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403448-D170-A571-ECA3-2D83FB89A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8" y="1895706"/>
                <a:ext cx="4885350" cy="875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70CA2E5-EFCA-418C-2B43-BFCEC63E736B}"/>
              </a:ext>
            </a:extLst>
          </p:cNvPr>
          <p:cNvSpPr txBox="1"/>
          <p:nvPr/>
        </p:nvSpPr>
        <p:spPr>
          <a:xfrm>
            <a:off x="798428" y="3789363"/>
            <a:ext cx="289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MSE</a:t>
            </a:r>
            <a:r>
              <a:rPr lang="ko-KR" altLang="en-US" sz="1600" dirty="0"/>
              <a:t>의 최소값과 동일한 형태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DC52B1E-CD29-7D2E-74DB-0C40D825F4DE}"/>
              </a:ext>
            </a:extLst>
          </p:cNvPr>
          <p:cNvCxnSpPr>
            <a:cxnSpLocks/>
          </p:cNvCxnSpPr>
          <p:nvPr/>
        </p:nvCxnSpPr>
        <p:spPr>
          <a:xfrm flipH="1">
            <a:off x="3728968" y="2488952"/>
            <a:ext cx="1373830" cy="119987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991327-2C82-981C-AA4F-AADE1493D9EB}"/>
                  </a:ext>
                </a:extLst>
              </p:cNvPr>
              <p:cNvSpPr txBox="1"/>
              <p:nvPr/>
            </p:nvSpPr>
            <p:spPr>
              <a:xfrm>
                <a:off x="5227692" y="2796062"/>
                <a:ext cx="3657600" cy="715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991327-2C82-981C-AA4F-AADE1493D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692" y="2796062"/>
                <a:ext cx="3657600" cy="7150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0A6B38-E0E9-8EF3-2DF9-2C80DD9A78FB}"/>
              </a:ext>
            </a:extLst>
          </p:cNvPr>
          <p:cNvCxnSpPr/>
          <p:nvPr/>
        </p:nvCxnSpPr>
        <p:spPr>
          <a:xfrm>
            <a:off x="4643368" y="2488952"/>
            <a:ext cx="91886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FE6DE3-7D95-8FEA-8ABC-CDB78B45EC75}"/>
                  </a:ext>
                </a:extLst>
              </p:cNvPr>
              <p:cNvSpPr txBox="1"/>
              <p:nvPr/>
            </p:nvSpPr>
            <p:spPr>
              <a:xfrm>
                <a:off x="609415" y="4541865"/>
                <a:ext cx="5263375" cy="645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𝑎𝑟𝑔𝑚𝑖𝑛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groupChr>
                            <m:groupChrPr>
                              <m:chr m:val="→"/>
                              <m:pos m:val="top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/>
                          </m:groupCh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FE6DE3-7D95-8FEA-8ABC-CDB78B45E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15" y="4541865"/>
                <a:ext cx="5263375" cy="6455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D2C945-83F2-523B-0C08-871DB3FA5560}"/>
                  </a:ext>
                </a:extLst>
              </p:cNvPr>
              <p:cNvSpPr txBox="1"/>
              <p:nvPr/>
            </p:nvSpPr>
            <p:spPr>
              <a:xfrm>
                <a:off x="454970" y="5349380"/>
                <a:ext cx="2301612" cy="662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=180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D2C945-83F2-523B-0C08-871DB3FA5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70" y="5349380"/>
                <a:ext cx="2301612" cy="6621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53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Variational-Autoencoder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297459"/>
            <a:ext cx="8868226" cy="5493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How to train Generation Network</a:t>
            </a:r>
          </a:p>
          <a:p>
            <a:pPr lvl="1"/>
            <a:r>
              <a:rPr lang="en-US" altLang="ko-KR" dirty="0"/>
              <a:t>Maximize likelihood of output (MLE)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9846A3-A205-7DCC-E32A-C8724E0A5803}"/>
              </a:ext>
            </a:extLst>
          </p:cNvPr>
          <p:cNvSpPr/>
          <p:nvPr/>
        </p:nvSpPr>
        <p:spPr>
          <a:xfrm rot="5400000">
            <a:off x="3805147" y="261500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52D1AA-6587-B056-8697-68018AA50F49}"/>
              </a:ext>
            </a:extLst>
          </p:cNvPr>
          <p:cNvSpPr/>
          <p:nvPr/>
        </p:nvSpPr>
        <p:spPr>
          <a:xfrm rot="5400000">
            <a:off x="3805147" y="293900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C4CD11-780A-E781-89B3-B742353E38FB}"/>
              </a:ext>
            </a:extLst>
          </p:cNvPr>
          <p:cNvSpPr/>
          <p:nvPr/>
        </p:nvSpPr>
        <p:spPr>
          <a:xfrm rot="5400000">
            <a:off x="3805147" y="326300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250D1B-C7FB-59B8-6503-9F0B710AA283}"/>
              </a:ext>
            </a:extLst>
          </p:cNvPr>
          <p:cNvSpPr/>
          <p:nvPr/>
        </p:nvSpPr>
        <p:spPr>
          <a:xfrm rot="5400000">
            <a:off x="3805147" y="4878625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E2D0A5-B4BE-FA44-B1E6-08DC0D3C240E}"/>
              </a:ext>
            </a:extLst>
          </p:cNvPr>
          <p:cNvSpPr/>
          <p:nvPr/>
        </p:nvSpPr>
        <p:spPr>
          <a:xfrm rot="5400000">
            <a:off x="3805147" y="391100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D12683-5A3A-A8EA-B767-873183191D24}"/>
              </a:ext>
            </a:extLst>
          </p:cNvPr>
          <p:cNvSpPr/>
          <p:nvPr/>
        </p:nvSpPr>
        <p:spPr>
          <a:xfrm rot="5400000">
            <a:off x="3805147" y="4234373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07D7D3-2BA6-C4CD-D8DD-3E0181E02C6B}"/>
              </a:ext>
            </a:extLst>
          </p:cNvPr>
          <p:cNvSpPr/>
          <p:nvPr/>
        </p:nvSpPr>
        <p:spPr>
          <a:xfrm rot="5400000">
            <a:off x="3805147" y="4555261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8E983B-DF84-ACB4-AEA3-A53E04F12895}"/>
              </a:ext>
            </a:extLst>
          </p:cNvPr>
          <p:cNvSpPr/>
          <p:nvPr/>
        </p:nvSpPr>
        <p:spPr>
          <a:xfrm rot="5400000">
            <a:off x="3805147" y="358700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다리꼴 22">
            <a:extLst>
              <a:ext uri="{FF2B5EF4-FFF2-40B4-BE49-F238E27FC236}">
                <a16:creationId xmlns:a16="http://schemas.microsoft.com/office/drawing/2014/main" id="{E22A3C5C-84D2-0D49-0D24-C5E5BDF514D2}"/>
              </a:ext>
            </a:extLst>
          </p:cNvPr>
          <p:cNvSpPr/>
          <p:nvPr/>
        </p:nvSpPr>
        <p:spPr>
          <a:xfrm rot="16200000">
            <a:off x="1008932" y="2750830"/>
            <a:ext cx="2587618" cy="2315979"/>
          </a:xfrm>
          <a:prstGeom prst="trapezoid">
            <a:avLst>
              <a:gd name="adj" fmla="val 4188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BE0DFC-8B8A-5980-0197-4459F9CD1C65}"/>
              </a:ext>
            </a:extLst>
          </p:cNvPr>
          <p:cNvSpPr/>
          <p:nvPr/>
        </p:nvSpPr>
        <p:spPr>
          <a:xfrm rot="5400000">
            <a:off x="431942" y="3587009"/>
            <a:ext cx="324000" cy="32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4B66EA-E016-D534-BEBD-D7157C9689A0}"/>
              </a:ext>
            </a:extLst>
          </p:cNvPr>
          <p:cNvSpPr/>
          <p:nvPr/>
        </p:nvSpPr>
        <p:spPr>
          <a:xfrm rot="5400000">
            <a:off x="431942" y="3911009"/>
            <a:ext cx="324000" cy="32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194FA8-DC33-E88B-415E-FC73524E2C34}"/>
                  </a:ext>
                </a:extLst>
              </p:cNvPr>
              <p:cNvSpPr txBox="1"/>
              <p:nvPr/>
            </p:nvSpPr>
            <p:spPr>
              <a:xfrm>
                <a:off x="1601951" y="3703677"/>
                <a:ext cx="140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ko-KR" altLang="el-GR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194FA8-DC33-E88B-415E-FC73524E2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951" y="3703677"/>
                <a:ext cx="140158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21C98B-6B3E-625E-7EE4-9713977B788D}"/>
                  </a:ext>
                </a:extLst>
              </p:cNvPr>
              <p:cNvSpPr txBox="1"/>
              <p:nvPr/>
            </p:nvSpPr>
            <p:spPr>
              <a:xfrm>
                <a:off x="379292" y="4265519"/>
                <a:ext cx="429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21C98B-6B3E-625E-7EE4-9713977B7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92" y="4265519"/>
                <a:ext cx="4293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499996A-37A4-6938-FA0A-7C25E6F8A3A1}"/>
                  </a:ext>
                </a:extLst>
              </p:cNvPr>
              <p:cNvSpPr txBox="1"/>
              <p:nvPr/>
            </p:nvSpPr>
            <p:spPr>
              <a:xfrm>
                <a:off x="3383253" y="5357453"/>
                <a:ext cx="1167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𝒐𝒖𝒕𝒑𝒖𝒕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499996A-37A4-6938-FA0A-7C25E6F8A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253" y="5357453"/>
                <a:ext cx="1167788" cy="369332"/>
              </a:xfrm>
              <a:prstGeom prst="rect">
                <a:avLst/>
              </a:prstGeom>
              <a:blipFill>
                <a:blip r:embed="rId5"/>
                <a:stretch>
                  <a:fillRect r="-9896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Notebooks">
            <a:extLst>
              <a:ext uri="{FF2B5EF4-FFF2-40B4-BE49-F238E27FC236}">
                <a16:creationId xmlns:a16="http://schemas.microsoft.com/office/drawing/2014/main" id="{A9BD0F0B-122E-8CFB-152A-CCE26A423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310" y="1761968"/>
            <a:ext cx="1494310" cy="150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9F99D5-546B-327F-C197-303D729F60B2}"/>
                  </a:ext>
                </a:extLst>
              </p:cNvPr>
              <p:cNvSpPr txBox="1"/>
              <p:nvPr/>
            </p:nvSpPr>
            <p:spPr>
              <a:xfrm>
                <a:off x="5427333" y="3532223"/>
                <a:ext cx="2966263" cy="1780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ko-KR" altLang="az-Cyrl-AZ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ko-KR" altLang="az-Cyrl-AZ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ko-KR" altLang="az-Cyrl-AZ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ko-KR" altLang="az-Cyrl-AZ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ko-KR" altLang="az-Cyrl-AZ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9F99D5-546B-327F-C197-303D729F6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333" y="3532223"/>
                <a:ext cx="2966263" cy="1780616"/>
              </a:xfrm>
              <a:prstGeom prst="rect">
                <a:avLst/>
              </a:prstGeom>
              <a:blipFill>
                <a:blip r:embed="rId7"/>
                <a:stretch>
                  <a:fillRect b="-44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22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Variational-Autoencoder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1800" b="1" kern="1200" baseline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600" b="1" kern="1200" baseline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400" b="1" kern="1200" baseline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How to Approximate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  <a:blipFill>
                <a:blip r:embed="rId3"/>
                <a:stretch>
                  <a:fillRect l="-481" t="-12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9846A3-A205-7DCC-E32A-C8724E0A5803}"/>
              </a:ext>
            </a:extLst>
          </p:cNvPr>
          <p:cNvSpPr/>
          <p:nvPr/>
        </p:nvSpPr>
        <p:spPr>
          <a:xfrm rot="5400000">
            <a:off x="3805147" y="261500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52D1AA-6587-B056-8697-68018AA50F49}"/>
              </a:ext>
            </a:extLst>
          </p:cNvPr>
          <p:cNvSpPr/>
          <p:nvPr/>
        </p:nvSpPr>
        <p:spPr>
          <a:xfrm rot="5400000">
            <a:off x="3805147" y="293900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C4CD11-780A-E781-89B3-B742353E38FB}"/>
              </a:ext>
            </a:extLst>
          </p:cNvPr>
          <p:cNvSpPr/>
          <p:nvPr/>
        </p:nvSpPr>
        <p:spPr>
          <a:xfrm rot="5400000">
            <a:off x="3805147" y="326300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250D1B-C7FB-59B8-6503-9F0B710AA283}"/>
              </a:ext>
            </a:extLst>
          </p:cNvPr>
          <p:cNvSpPr/>
          <p:nvPr/>
        </p:nvSpPr>
        <p:spPr>
          <a:xfrm rot="5400000">
            <a:off x="3805147" y="4878625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E2D0A5-B4BE-FA44-B1E6-08DC0D3C240E}"/>
              </a:ext>
            </a:extLst>
          </p:cNvPr>
          <p:cNvSpPr/>
          <p:nvPr/>
        </p:nvSpPr>
        <p:spPr>
          <a:xfrm rot="5400000">
            <a:off x="3805147" y="391100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D12683-5A3A-A8EA-B767-873183191D24}"/>
              </a:ext>
            </a:extLst>
          </p:cNvPr>
          <p:cNvSpPr/>
          <p:nvPr/>
        </p:nvSpPr>
        <p:spPr>
          <a:xfrm rot="5400000">
            <a:off x="3805147" y="4234373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07D7D3-2BA6-C4CD-D8DD-3E0181E02C6B}"/>
              </a:ext>
            </a:extLst>
          </p:cNvPr>
          <p:cNvSpPr/>
          <p:nvPr/>
        </p:nvSpPr>
        <p:spPr>
          <a:xfrm rot="5400000">
            <a:off x="3805147" y="4555261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8E983B-DF84-ACB4-AEA3-A53E04F12895}"/>
              </a:ext>
            </a:extLst>
          </p:cNvPr>
          <p:cNvSpPr/>
          <p:nvPr/>
        </p:nvSpPr>
        <p:spPr>
          <a:xfrm rot="5400000">
            <a:off x="3805147" y="3587009"/>
            <a:ext cx="324000" cy="3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다리꼴 22">
            <a:extLst>
              <a:ext uri="{FF2B5EF4-FFF2-40B4-BE49-F238E27FC236}">
                <a16:creationId xmlns:a16="http://schemas.microsoft.com/office/drawing/2014/main" id="{E22A3C5C-84D2-0D49-0D24-C5E5BDF514D2}"/>
              </a:ext>
            </a:extLst>
          </p:cNvPr>
          <p:cNvSpPr/>
          <p:nvPr/>
        </p:nvSpPr>
        <p:spPr>
          <a:xfrm rot="16200000">
            <a:off x="1008932" y="2750830"/>
            <a:ext cx="2587618" cy="2315979"/>
          </a:xfrm>
          <a:prstGeom prst="trapezoid">
            <a:avLst>
              <a:gd name="adj" fmla="val 4188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BE0DFC-8B8A-5980-0197-4459F9CD1C65}"/>
              </a:ext>
            </a:extLst>
          </p:cNvPr>
          <p:cNvSpPr/>
          <p:nvPr/>
        </p:nvSpPr>
        <p:spPr>
          <a:xfrm rot="5400000">
            <a:off x="431942" y="3587009"/>
            <a:ext cx="324000" cy="32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4B66EA-E016-D534-BEBD-D7157C9689A0}"/>
              </a:ext>
            </a:extLst>
          </p:cNvPr>
          <p:cNvSpPr/>
          <p:nvPr/>
        </p:nvSpPr>
        <p:spPr>
          <a:xfrm rot="5400000">
            <a:off x="431942" y="3911009"/>
            <a:ext cx="324000" cy="32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194FA8-DC33-E88B-415E-FC73524E2C34}"/>
                  </a:ext>
                </a:extLst>
              </p:cNvPr>
              <p:cNvSpPr txBox="1"/>
              <p:nvPr/>
            </p:nvSpPr>
            <p:spPr>
              <a:xfrm>
                <a:off x="1601951" y="3703677"/>
                <a:ext cx="140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l-GR" altLang="ko-KR" b="1" i="1">
                              <a:latin typeface="Cambria Math" panose="02040503050406030204" pitchFamily="18" charset="0"/>
                            </a:rPr>
                            <m:t>𝜭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194FA8-DC33-E88B-415E-FC73524E2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951" y="3703677"/>
                <a:ext cx="140158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21C98B-6B3E-625E-7EE4-9713977B788D}"/>
                  </a:ext>
                </a:extLst>
              </p:cNvPr>
              <p:cNvSpPr txBox="1"/>
              <p:nvPr/>
            </p:nvSpPr>
            <p:spPr>
              <a:xfrm>
                <a:off x="379292" y="4265519"/>
                <a:ext cx="429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21C98B-6B3E-625E-7EE4-9713977B7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92" y="4265519"/>
                <a:ext cx="4293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499996A-37A4-6938-FA0A-7C25E6F8A3A1}"/>
                  </a:ext>
                </a:extLst>
              </p:cNvPr>
              <p:cNvSpPr txBox="1"/>
              <p:nvPr/>
            </p:nvSpPr>
            <p:spPr>
              <a:xfrm>
                <a:off x="3383253" y="5357453"/>
                <a:ext cx="1167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𝒐𝒖𝒕𝒑𝒖𝒕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499996A-37A4-6938-FA0A-7C25E6F8A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253" y="5357453"/>
                <a:ext cx="1167788" cy="369332"/>
              </a:xfrm>
              <a:prstGeom prst="rect">
                <a:avLst/>
              </a:prstGeom>
              <a:blipFill>
                <a:blip r:embed="rId6"/>
                <a:stretch>
                  <a:fillRect r="-9896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C3DFDF-BAA2-54DE-DE70-CED935938D83}"/>
                  </a:ext>
                </a:extLst>
              </p:cNvPr>
              <p:cNvSpPr txBox="1"/>
              <p:nvPr/>
            </p:nvSpPr>
            <p:spPr>
              <a:xfrm>
                <a:off x="5437335" y="2430343"/>
                <a:ext cx="2845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az-Cyrl-AZ" altLang="ko-KR" b="0" i="1" smtClean="0">
                                      <a:latin typeface="Cambria Math" panose="02040503050406030204" pitchFamily="18" charset="0"/>
                                    </a:rPr>
                                    <m:t>ѳ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C3DFDF-BAA2-54DE-DE70-CED935938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335" y="2430343"/>
                <a:ext cx="2845791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C9AF073-6D2D-67C8-79AB-76FAE1506F10}"/>
              </a:ext>
            </a:extLst>
          </p:cNvPr>
          <p:cNvSpPr txBox="1"/>
          <p:nvPr/>
        </p:nvSpPr>
        <p:spPr>
          <a:xfrm>
            <a:off x="5245534" y="3286228"/>
            <a:ext cx="3519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- Generative network is based on the ideal distribution of Z.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B228A-FCDB-7393-CFD4-D6574B412483}"/>
              </a:ext>
            </a:extLst>
          </p:cNvPr>
          <p:cNvSpPr txBox="1"/>
          <p:nvPr/>
        </p:nvSpPr>
        <p:spPr>
          <a:xfrm>
            <a:off x="5245534" y="4486497"/>
            <a:ext cx="3519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- Z distribution should represent feature of X.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1439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87218</TotalTime>
  <Words>5104</Words>
  <Application>Microsoft Office PowerPoint</Application>
  <PresentationFormat>화면 슬라이드 쇼(4:3)</PresentationFormat>
  <Paragraphs>841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Cambria Math</vt:lpstr>
      <vt:lpstr>Courier New</vt:lpstr>
      <vt:lpstr>Wingdings</vt:lpstr>
      <vt:lpstr>디자인 사용자 지정</vt:lpstr>
      <vt:lpstr>1_디자인 사용자 지정</vt:lpstr>
      <vt:lpstr>PowerPoint 프레젠테이션</vt:lpstr>
      <vt:lpstr>Index</vt:lpstr>
      <vt:lpstr>Variational-Autoencoder</vt:lpstr>
      <vt:lpstr>Variational-Autoencoder</vt:lpstr>
      <vt:lpstr>Variational-Autoencoder</vt:lpstr>
      <vt:lpstr>Variational-Autoencoder</vt:lpstr>
      <vt:lpstr>Variational-Autoencoder</vt:lpstr>
      <vt:lpstr>Variational-Autoencoder</vt:lpstr>
      <vt:lpstr>Variational-Autoencoder</vt:lpstr>
      <vt:lpstr>Variational-Autoencoder</vt:lpstr>
      <vt:lpstr>Variational-Autoencoder</vt:lpstr>
      <vt:lpstr>Variational-Autoencoder</vt:lpstr>
      <vt:lpstr>Variational-Autoencoder</vt:lpstr>
      <vt:lpstr>Variational-Autoencoder</vt:lpstr>
      <vt:lpstr>Variational-Autoencoder</vt:lpstr>
      <vt:lpstr>Variational-Autoencoder</vt:lpstr>
      <vt:lpstr>Variational-Autoencoder</vt:lpstr>
      <vt:lpstr>Variational-Autoencoder</vt:lpstr>
      <vt:lpstr>Evidence Lower Bound (ELBO)</vt:lpstr>
      <vt:lpstr>Evidence Lower Bound (ELBO)</vt:lpstr>
      <vt:lpstr>Evidence Lower Bound (ELBO)</vt:lpstr>
      <vt:lpstr>Evidence Lower Bound (ELBO)</vt:lpstr>
      <vt:lpstr>Evidence Lower Bound (ELBO)</vt:lpstr>
      <vt:lpstr>Evidence Lower Bound (ELBO)</vt:lpstr>
      <vt:lpstr>Evidence Lower Bound (ELBO)</vt:lpstr>
      <vt:lpstr>Evidence Lower Bound (ELBO)</vt:lpstr>
      <vt:lpstr>Evidence Lower Bound (ELBO)</vt:lpstr>
      <vt:lpstr>Evidence Lower Bound (ELBO)</vt:lpstr>
      <vt:lpstr>Evidence Lower Bound (ELBO)</vt:lpstr>
      <vt:lpstr>Variational-Autoencoder</vt:lpstr>
      <vt:lpstr>Reparameterization Trick</vt:lpstr>
      <vt:lpstr>Reparameterization Trick</vt:lpstr>
      <vt:lpstr>Reparameterization Trick</vt:lpstr>
      <vt:lpstr>Reparameterization Trick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Dong-Ok Won</dc:creator>
  <cp:lastModifiedBy>장정우</cp:lastModifiedBy>
  <cp:revision>3724</cp:revision>
  <cp:lastPrinted>2019-10-21T05:37:08Z</cp:lastPrinted>
  <dcterms:created xsi:type="dcterms:W3CDTF">2015-03-01T12:22:45Z</dcterms:created>
  <dcterms:modified xsi:type="dcterms:W3CDTF">2024-01-16T03:56:27Z</dcterms:modified>
</cp:coreProperties>
</file>