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1683" r:id="rId3"/>
    <p:sldId id="1711" r:id="rId4"/>
    <p:sldId id="1739" r:id="rId5"/>
    <p:sldId id="1712" r:id="rId6"/>
    <p:sldId id="1713" r:id="rId7"/>
    <p:sldId id="1714" r:id="rId8"/>
    <p:sldId id="1715" r:id="rId9"/>
    <p:sldId id="1716" r:id="rId10"/>
    <p:sldId id="1717" r:id="rId11"/>
    <p:sldId id="1718" r:id="rId12"/>
    <p:sldId id="1719" r:id="rId13"/>
    <p:sldId id="1720" r:id="rId14"/>
    <p:sldId id="1721" r:id="rId15"/>
    <p:sldId id="1722" r:id="rId16"/>
    <p:sldId id="1723" r:id="rId17"/>
    <p:sldId id="1724" r:id="rId18"/>
    <p:sldId id="1725" r:id="rId19"/>
    <p:sldId id="1726" r:id="rId20"/>
    <p:sldId id="1727" r:id="rId21"/>
    <p:sldId id="1728" r:id="rId22"/>
    <p:sldId id="1729" r:id="rId23"/>
    <p:sldId id="1730" r:id="rId24"/>
    <p:sldId id="1731" r:id="rId25"/>
    <p:sldId id="1732" r:id="rId26"/>
    <p:sldId id="1733" r:id="rId27"/>
    <p:sldId id="1734" r:id="rId28"/>
    <p:sldId id="1735" r:id="rId29"/>
    <p:sldId id="1736" r:id="rId30"/>
    <p:sldId id="1737" r:id="rId31"/>
    <p:sldId id="1738" r:id="rId32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E2F0D9"/>
    <a:srgbClr val="D0CECE"/>
    <a:srgbClr val="005BAC"/>
    <a:srgbClr val="33CCCC"/>
    <a:srgbClr val="00FFCC"/>
    <a:srgbClr val="99FFCC"/>
    <a:srgbClr val="3B3838"/>
    <a:srgbClr val="02B2A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122" autoAdjust="0"/>
  </p:normalViewPr>
  <p:slideViewPr>
    <p:cSldViewPr snapToGrid="0">
      <p:cViewPr varScale="1">
        <p:scale>
          <a:sx n="121" d="100"/>
          <a:sy n="121" d="100"/>
        </p:scale>
        <p:origin x="1072" y="140"/>
      </p:cViewPr>
      <p:guideLst>
        <p:guide pos="2880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42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38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8C2C087-455B-4293-AB43-1725E0255A95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9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38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373122-606F-4F3B-AB5E-AD3D1656A0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6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DBD85FA-6B8D-4157-B5A1-98AF78419BB7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4"/>
            <a:ext cx="5438140" cy="3909864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E5942D6C-B34E-4C81-932E-8E04BE72F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8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통해서 우리는 </a:t>
            </a:r>
            <a:r>
              <a:rPr lang="en-US" altLang="ko-KR" dirty="0"/>
              <a:t>x0</a:t>
            </a:r>
            <a:r>
              <a:rPr lang="ko-KR" altLang="en-US" dirty="0"/>
              <a:t>만 있으면</a:t>
            </a:r>
            <a:r>
              <a:rPr lang="en-US" altLang="ko-KR" dirty="0"/>
              <a:t>, </a:t>
            </a:r>
            <a:r>
              <a:rPr lang="ko-KR" altLang="en-US" dirty="0"/>
              <a:t>특정 타임스텝</a:t>
            </a:r>
            <a:r>
              <a:rPr lang="en-US" altLang="ko-KR" dirty="0"/>
              <a:t> t</a:t>
            </a:r>
            <a:r>
              <a:rPr lang="ko-KR" altLang="en-US" dirty="0"/>
              <a:t>의 노이즈 낀 이미지를 한 번에 얻을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X0</a:t>
            </a:r>
            <a:r>
              <a:rPr lang="ko-KR" altLang="en-US" dirty="0"/>
              <a:t>라는 데이터 분포에 조금씩 노이즈를 가해서 최종적으로 </a:t>
            </a:r>
            <a:r>
              <a:rPr lang="en-US" altLang="ko-KR" dirty="0"/>
              <a:t>Kapital t</a:t>
            </a:r>
            <a:r>
              <a:rPr lang="ko-KR" altLang="en-US" dirty="0"/>
              <a:t>라는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노이즈에 가까운 분포로 만들어가는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Xt</a:t>
            </a:r>
            <a:r>
              <a:rPr lang="ko-KR" altLang="en-US" dirty="0"/>
              <a:t>를 </a:t>
            </a:r>
            <a:r>
              <a:rPr lang="en-US" altLang="ko-KR" dirty="0"/>
              <a:t>X0</a:t>
            </a:r>
            <a:r>
              <a:rPr lang="ko-KR" altLang="en-US" dirty="0"/>
              <a:t>를 샘플링해서 우리가 가진 데이터셋에서 이미지 한 장을 골라서 그 이미지를 가지고 </a:t>
            </a:r>
            <a:r>
              <a:rPr lang="en-US" altLang="ko-KR" dirty="0" err="1"/>
              <a:t>Xt</a:t>
            </a:r>
            <a:r>
              <a:rPr lang="ko-KR" altLang="en-US" dirty="0"/>
              <a:t>를 다시 샘플링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8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노이즈로 가는 것은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목표는 노이즈에서 이미지로 돌아오는 리버스 스텝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리버스 스텝이 어떻게 이루어지는지에 대해 처음 이야기를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매우 작은 시퀀스에서는 포워드와 리버스가 모두 </a:t>
            </a:r>
            <a:r>
              <a:rPr lang="ko-KR" altLang="en-US" dirty="0" err="1"/>
              <a:t>가우시안일</a:t>
            </a:r>
            <a:r>
              <a:rPr lang="ko-KR" altLang="en-US" dirty="0"/>
              <a:t> 수 있다는 게 물리적 직관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동일한 직관 사용됨</a:t>
            </a:r>
            <a:r>
              <a:rPr lang="en-US" altLang="ko-KR" dirty="0"/>
              <a:t>. </a:t>
            </a:r>
            <a:r>
              <a:rPr lang="ko-KR" altLang="en-US" dirty="0"/>
              <a:t>스텝스텝이 매우 작기 때문에</a:t>
            </a:r>
            <a:r>
              <a:rPr lang="en-US" altLang="ko-KR" dirty="0"/>
              <a:t>, </a:t>
            </a:r>
            <a:r>
              <a:rPr lang="ko-KR" altLang="en-US" dirty="0"/>
              <a:t>리버스 스텝 또한 </a:t>
            </a:r>
            <a:r>
              <a:rPr lang="ko-KR" altLang="en-US" dirty="0" err="1"/>
              <a:t>가우시안일</a:t>
            </a:r>
            <a:r>
              <a:rPr lang="ko-KR" altLang="en-US" dirty="0"/>
              <a:t> 것이라고 가정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노멀</a:t>
            </a:r>
            <a:r>
              <a:rPr lang="ko-KR" altLang="en-US" dirty="0"/>
              <a:t> 분포라고 가정을 했다면</a:t>
            </a:r>
            <a:r>
              <a:rPr lang="en-US" altLang="ko-KR" dirty="0"/>
              <a:t>, </a:t>
            </a:r>
            <a:r>
              <a:rPr lang="ko-KR" altLang="en-US" dirty="0"/>
              <a:t>우리가 중요하게 여길 것은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02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프로세스 자체도 </a:t>
            </a:r>
            <a:r>
              <a:rPr lang="ko-KR" altLang="en-US" dirty="0" err="1"/>
              <a:t>가우시안으로</a:t>
            </a:r>
            <a:r>
              <a:rPr lang="ko-KR" altLang="en-US" dirty="0"/>
              <a:t> 모델링 할 수 있다는 것이고</a:t>
            </a:r>
            <a:r>
              <a:rPr lang="en-US" altLang="ko-KR" dirty="0"/>
              <a:t>, </a:t>
            </a:r>
            <a:r>
              <a:rPr lang="ko-KR" altLang="en-US" dirty="0"/>
              <a:t>평균과 분산이 우리가 제일 알고 싶어하는 대상이 될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목표로 하는 것은 리버스 프로세스를 네트워크 </a:t>
            </a:r>
            <a:r>
              <a:rPr lang="en-US" altLang="ko-KR" dirty="0"/>
              <a:t>P</a:t>
            </a:r>
            <a:r>
              <a:rPr lang="ko-KR" altLang="en-US" dirty="0" err="1"/>
              <a:t>세타를</a:t>
            </a:r>
            <a:r>
              <a:rPr lang="ko-KR" altLang="en-US" dirty="0"/>
              <a:t> 통해서 모델링을 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녹아있는</a:t>
            </a:r>
            <a:r>
              <a:rPr lang="ko-KR" altLang="en-US" dirty="0"/>
              <a:t> 가정은 </a:t>
            </a:r>
            <a:r>
              <a:rPr lang="ko-KR" altLang="en-US" dirty="0" err="1"/>
              <a:t>가우시안일</a:t>
            </a:r>
            <a:r>
              <a:rPr lang="ko-KR" altLang="en-US" dirty="0"/>
              <a:t> 것이라는 가정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ko-KR" altLang="en-US" dirty="0" err="1"/>
              <a:t>가우시안에서</a:t>
            </a:r>
            <a:r>
              <a:rPr lang="ko-KR" altLang="en-US" dirty="0"/>
              <a:t> 알아야 하는 것은 결국 평균과 분산을 어떻게 학습할 것인가가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리버스 프로세스를 표현하는 식은 오른쪽과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XT</a:t>
            </a:r>
            <a:r>
              <a:rPr lang="ko-KR" altLang="en-US" dirty="0"/>
              <a:t>에서 시작해서</a:t>
            </a:r>
            <a:r>
              <a:rPr lang="en-US" altLang="ko-KR" dirty="0"/>
              <a:t>, </a:t>
            </a:r>
            <a:r>
              <a:rPr lang="ko-KR" altLang="en-US" dirty="0"/>
              <a:t>좀 더 노이즈에 가까운 이미지가 </a:t>
            </a:r>
            <a:r>
              <a:rPr lang="ko-KR" altLang="en-US" dirty="0" err="1"/>
              <a:t>주어졌을때</a:t>
            </a:r>
            <a:r>
              <a:rPr lang="en-US" altLang="ko-KR" dirty="0"/>
              <a:t>,</a:t>
            </a:r>
            <a:r>
              <a:rPr lang="ko-KR" altLang="en-US" dirty="0"/>
              <a:t> 노이즈가 제거된 이미지가 나올 확률들의 조인트 분포로 표현함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프로세스를 정의했고</a:t>
            </a:r>
            <a:r>
              <a:rPr lang="en-US" altLang="ko-KR" dirty="0"/>
              <a:t>, </a:t>
            </a:r>
            <a:r>
              <a:rPr lang="ko-KR" altLang="en-US" dirty="0"/>
              <a:t>우리가 알아야 하는 것이 </a:t>
            </a:r>
            <a:r>
              <a:rPr lang="ko-KR" altLang="en-US" dirty="0" err="1"/>
              <a:t>가우시안</a:t>
            </a:r>
            <a:r>
              <a:rPr lang="ko-KR" altLang="en-US" dirty="0"/>
              <a:t> 커널의 평균과 분산이라는 것까지 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이것을 어떻게 학습을 할 것인가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배리에이셔널</a:t>
            </a:r>
            <a:r>
              <a:rPr lang="ko-KR" altLang="en-US" dirty="0"/>
              <a:t> </a:t>
            </a:r>
            <a:r>
              <a:rPr lang="ko-KR" altLang="en-US" dirty="0" err="1"/>
              <a:t>어퍼</a:t>
            </a:r>
            <a:r>
              <a:rPr lang="ko-KR" altLang="en-US" dirty="0"/>
              <a:t> 바운드를 이용해서 학습을 함</a:t>
            </a:r>
            <a:r>
              <a:rPr lang="en-US" altLang="ko-KR" dirty="0"/>
              <a:t>. VAE</a:t>
            </a:r>
            <a:r>
              <a:rPr lang="ko-KR" altLang="en-US" dirty="0"/>
              <a:t>에서 식을 전개하는 것처럼</a:t>
            </a:r>
            <a:r>
              <a:rPr lang="en-US" altLang="ko-KR" dirty="0"/>
              <a:t>, P</a:t>
            </a:r>
            <a:r>
              <a:rPr lang="ko-KR" altLang="en-US" dirty="0" err="1"/>
              <a:t>세타</a:t>
            </a:r>
            <a:r>
              <a:rPr lang="en-US" altLang="ko-KR" dirty="0"/>
              <a:t>(x0)</a:t>
            </a:r>
            <a:r>
              <a:rPr lang="ko-KR" altLang="en-US" dirty="0"/>
              <a:t>에 대한 네거티브 로그 </a:t>
            </a:r>
            <a:r>
              <a:rPr lang="ko-KR" altLang="en-US" dirty="0" err="1"/>
              <a:t>우도를</a:t>
            </a:r>
            <a:r>
              <a:rPr lang="ko-KR" altLang="en-US" dirty="0"/>
              <a:t> 수식적으로 정의하고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이에 대한 </a:t>
            </a:r>
            <a:r>
              <a:rPr lang="en-US" altLang="ko-KR" dirty="0"/>
              <a:t>ELBO</a:t>
            </a:r>
            <a:r>
              <a:rPr lang="ko-KR" altLang="en-US" dirty="0"/>
              <a:t>를 구해서 </a:t>
            </a:r>
            <a:r>
              <a:rPr lang="ko-KR" altLang="en-US" dirty="0" err="1"/>
              <a:t>로스텀을</a:t>
            </a:r>
            <a:r>
              <a:rPr lang="ko-KR" altLang="en-US" dirty="0"/>
              <a:t>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년에 나온 논문과 </a:t>
            </a:r>
            <a:r>
              <a:rPr lang="en-US" altLang="ko-KR" dirty="0"/>
              <a:t>Ho</a:t>
            </a:r>
            <a:r>
              <a:rPr lang="ko-KR" altLang="en-US" dirty="0"/>
              <a:t>의 논문에서 이런 </a:t>
            </a:r>
            <a:r>
              <a:rPr lang="ko-KR" altLang="en-US" dirty="0" err="1"/>
              <a:t>로스텀이</a:t>
            </a:r>
            <a:r>
              <a:rPr lang="ko-KR" altLang="en-US" dirty="0"/>
              <a:t> 나온다는 것을 </a:t>
            </a:r>
            <a:r>
              <a:rPr lang="ko-KR" altLang="en-US" dirty="0" err="1"/>
              <a:t>증명해둠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텀의</a:t>
            </a:r>
            <a:r>
              <a:rPr lang="ko-KR" altLang="en-US" dirty="0"/>
              <a:t> </a:t>
            </a:r>
            <a:r>
              <a:rPr lang="en-US" altLang="ko-KR" dirty="0"/>
              <a:t>KLD</a:t>
            </a:r>
            <a:r>
              <a:rPr lang="ko-KR" altLang="en-US" dirty="0"/>
              <a:t>와 마지막 </a:t>
            </a:r>
            <a:r>
              <a:rPr lang="ko-KR" altLang="en-US" dirty="0" err="1"/>
              <a:t>텀으로</a:t>
            </a:r>
            <a:r>
              <a:rPr lang="ko-KR" altLang="en-US" dirty="0"/>
              <a:t> </a:t>
            </a:r>
            <a:r>
              <a:rPr lang="ko-KR" altLang="en-US" dirty="0" err="1"/>
              <a:t>최소화시킴으로서</a:t>
            </a:r>
            <a:r>
              <a:rPr lang="ko-KR" altLang="en-US" dirty="0"/>
              <a:t> 평균을 구하는 것을 목표로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ko-KR" altLang="en-US" dirty="0" err="1"/>
              <a:t>리그레션과</a:t>
            </a:r>
            <a:r>
              <a:rPr lang="ko-KR" altLang="en-US" dirty="0"/>
              <a:t> 동일해지는 모습을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항은</a:t>
            </a:r>
            <a:r>
              <a:rPr lang="en-US" altLang="ko-KR" dirty="0"/>
              <a:t>, p(XT)</a:t>
            </a:r>
            <a:r>
              <a:rPr lang="ko-KR" altLang="en-US" dirty="0"/>
              <a:t>를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노이즈라고 상정을 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같은 경우에도 실제 함수를 </a:t>
            </a:r>
            <a:r>
              <a:rPr lang="en-US" altLang="ko-KR" dirty="0"/>
              <a:t>q</a:t>
            </a:r>
            <a:r>
              <a:rPr lang="ko-KR" altLang="en-US" dirty="0"/>
              <a:t>라고 하고 있는데 </a:t>
            </a:r>
            <a:r>
              <a:rPr lang="en-US" altLang="ko-KR" dirty="0"/>
              <a:t>X_T</a:t>
            </a:r>
            <a:r>
              <a:rPr lang="ko-KR" altLang="en-US" dirty="0"/>
              <a:t>같은 경우에도 결국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노이즈이기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사이의 </a:t>
            </a:r>
            <a:r>
              <a:rPr lang="en-US" altLang="ko-KR" dirty="0"/>
              <a:t>KLD</a:t>
            </a:r>
            <a:r>
              <a:rPr lang="ko-KR" altLang="en-US" dirty="0"/>
              <a:t>를 구하는 건 의미가 없어서 사용 안됨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항은</a:t>
            </a:r>
            <a:r>
              <a:rPr lang="en-US" altLang="ko-KR" dirty="0"/>
              <a:t>, </a:t>
            </a:r>
            <a:r>
              <a:rPr lang="ko-KR" altLang="en-US" dirty="0"/>
              <a:t>둘 사이의 </a:t>
            </a:r>
            <a:r>
              <a:rPr lang="en-US" altLang="ko-KR" dirty="0"/>
              <a:t>KLD.</a:t>
            </a:r>
          </a:p>
          <a:p>
            <a:endParaRPr lang="en-US" altLang="ko-KR" dirty="0"/>
          </a:p>
          <a:p>
            <a:r>
              <a:rPr lang="ko-KR" altLang="en-US" dirty="0"/>
              <a:t>앞의 </a:t>
            </a:r>
            <a:r>
              <a:rPr lang="ko-KR" altLang="en-US" dirty="0" err="1"/>
              <a:t>텀이</a:t>
            </a:r>
            <a:r>
              <a:rPr lang="ko-KR" altLang="en-US" dirty="0"/>
              <a:t> </a:t>
            </a:r>
            <a:r>
              <a:rPr lang="en-US" altLang="ko-KR" dirty="0"/>
              <a:t>tractable</a:t>
            </a:r>
            <a:r>
              <a:rPr lang="ko-KR" altLang="en-US" dirty="0"/>
              <a:t>한 사후 확률 분포로 정의를 내려서 </a:t>
            </a:r>
            <a:r>
              <a:rPr lang="ko-KR" altLang="en-US" dirty="0" err="1"/>
              <a:t>가우시안</a:t>
            </a:r>
            <a:r>
              <a:rPr lang="ko-KR" altLang="en-US" dirty="0"/>
              <a:t> 분포로 정의를 내리게 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8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q</a:t>
            </a:r>
            <a:r>
              <a:rPr lang="ko-KR" altLang="en-US" dirty="0"/>
              <a:t>와 </a:t>
            </a:r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ko-KR" altLang="en-US" dirty="0" err="1"/>
              <a:t>가우시안으로</a:t>
            </a:r>
            <a:r>
              <a:rPr lang="ko-KR" altLang="en-US" dirty="0"/>
              <a:t> 가정했기 때문에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분포 간의 </a:t>
            </a:r>
            <a:r>
              <a:rPr lang="en-US" altLang="ko-KR" dirty="0"/>
              <a:t>KLD </a:t>
            </a:r>
            <a:r>
              <a:rPr lang="ko-KR" altLang="en-US" dirty="0"/>
              <a:t>공식으로 만들 수 있고</a:t>
            </a:r>
            <a:r>
              <a:rPr lang="en-US" altLang="ko-KR" dirty="0"/>
              <a:t>, </a:t>
            </a:r>
            <a:r>
              <a:rPr lang="ko-KR" altLang="en-US" dirty="0"/>
              <a:t>평균 사이의 차이와 분산으로 나눠주는 식으로 표현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기타 상수들이 붙는 건 </a:t>
            </a:r>
            <a:r>
              <a:rPr lang="en-US" altLang="ko-KR" dirty="0"/>
              <a:t>C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앞에서 정의한 대로 </a:t>
            </a:r>
            <a:r>
              <a:rPr lang="en-US" altLang="ko-KR" dirty="0" err="1"/>
              <a:t>x_t</a:t>
            </a:r>
            <a:r>
              <a:rPr lang="ko-KR" altLang="en-US" dirty="0"/>
              <a:t>를 </a:t>
            </a:r>
            <a:r>
              <a:rPr lang="en-US" altLang="ko-KR" dirty="0"/>
              <a:t>x_0</a:t>
            </a:r>
            <a:r>
              <a:rPr lang="ko-KR" altLang="en-US" dirty="0"/>
              <a:t>를 가지고 한 번에 표현할 수 있다고 말했음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조금씩 노이즈를 더하는 것을 한 번에 표현한다고 가정했을 때</a:t>
            </a:r>
            <a:r>
              <a:rPr lang="en-US" altLang="ko-KR" dirty="0"/>
              <a:t>, </a:t>
            </a:r>
            <a:r>
              <a:rPr lang="ko-KR" altLang="en-US" dirty="0"/>
              <a:t>다음과 같은 식이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식을 기반으로 뮤 </a:t>
            </a:r>
            <a:r>
              <a:rPr lang="ko-KR" altLang="en-US" dirty="0" err="1"/>
              <a:t>틸다를</a:t>
            </a:r>
            <a:r>
              <a:rPr lang="ko-KR" altLang="en-US" dirty="0"/>
              <a:t> </a:t>
            </a:r>
            <a:r>
              <a:rPr lang="ko-KR" altLang="en-US" dirty="0" err="1"/>
              <a:t>수식화하면</a:t>
            </a:r>
            <a:r>
              <a:rPr lang="ko-KR" altLang="en-US" dirty="0"/>
              <a:t> 다음과 같이 표현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우리가 알고 싶은 건</a:t>
            </a:r>
            <a:r>
              <a:rPr lang="en-US" altLang="ko-KR" dirty="0"/>
              <a:t>, </a:t>
            </a:r>
            <a:r>
              <a:rPr lang="ko-KR" altLang="en-US" dirty="0"/>
              <a:t>리버스 과정이 </a:t>
            </a:r>
            <a:r>
              <a:rPr lang="ko-KR" altLang="en-US" dirty="0" err="1"/>
              <a:t>가우시안</a:t>
            </a:r>
            <a:r>
              <a:rPr lang="ko-KR" altLang="en-US" dirty="0"/>
              <a:t> 모델이라 가정했고</a:t>
            </a:r>
            <a:r>
              <a:rPr lang="en-US" altLang="ko-KR" dirty="0"/>
              <a:t>, </a:t>
            </a:r>
            <a:r>
              <a:rPr lang="ko-KR" altLang="en-US" dirty="0"/>
              <a:t>그 모델의 평균을 알고 싶은 게 우리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목표로 하는 평균을 다음과 같이 모델링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앞에 있는 값들은 동일하게 곱해지는 값이고</a:t>
            </a:r>
            <a:r>
              <a:rPr lang="en-US" altLang="ko-KR" dirty="0"/>
              <a:t>, </a:t>
            </a:r>
            <a:r>
              <a:rPr lang="ko-KR" altLang="en-US" dirty="0"/>
              <a:t>오른쪽의 노이즈 </a:t>
            </a:r>
            <a:r>
              <a:rPr lang="ko-KR" altLang="en-US" dirty="0" err="1"/>
              <a:t>프리딕션</a:t>
            </a:r>
            <a:r>
              <a:rPr lang="ko-KR" altLang="en-US" dirty="0"/>
              <a:t> 네트워크를 통해 평균을 예측할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수식을 </a:t>
            </a:r>
            <a:r>
              <a:rPr lang="ko-KR" altLang="en-US" dirty="0" err="1"/>
              <a:t>전개하다보니</a:t>
            </a:r>
            <a:r>
              <a:rPr lang="en-US" altLang="ko-KR" dirty="0"/>
              <a:t>, </a:t>
            </a:r>
            <a:r>
              <a:rPr lang="ko-KR" altLang="en-US" dirty="0"/>
              <a:t>노이즈 예측만 하면 결과적으로 예측할 수 있는 식이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노이즈 </a:t>
            </a:r>
            <a:r>
              <a:rPr lang="ko-KR" altLang="en-US" dirty="0" err="1"/>
              <a:t>프리딕션</a:t>
            </a:r>
            <a:r>
              <a:rPr lang="ko-KR" altLang="en-US" dirty="0"/>
              <a:t> 네트워크에 </a:t>
            </a:r>
            <a:r>
              <a:rPr lang="en-US" altLang="ko-KR" dirty="0" err="1"/>
              <a:t>x_t</a:t>
            </a:r>
            <a:r>
              <a:rPr lang="ko-KR" altLang="en-US" dirty="0"/>
              <a:t>를 입력으로 넣었을 때</a:t>
            </a:r>
            <a:r>
              <a:rPr lang="en-US" altLang="ko-KR" dirty="0"/>
              <a:t>, </a:t>
            </a:r>
            <a:r>
              <a:rPr lang="ko-KR" altLang="en-US" dirty="0"/>
              <a:t>맨 아래 식과 동일하게 되어서 노이즈를 예측하는 모델만으로 최종 로스가 완성됨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7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계수들은 그냥 </a:t>
            </a:r>
            <a:r>
              <a:rPr lang="en-US" altLang="ko-KR" dirty="0"/>
              <a:t>1</a:t>
            </a:r>
            <a:r>
              <a:rPr lang="ko-KR" altLang="en-US" dirty="0"/>
              <a:t>로 세팅하는 게 학습이 잘 된다는 게 </a:t>
            </a:r>
            <a:r>
              <a:rPr lang="en-US" altLang="ko-KR" dirty="0"/>
              <a:t>DDPM</a:t>
            </a:r>
            <a:r>
              <a:rPr lang="ko-KR" altLang="en-US" dirty="0"/>
              <a:t>에서 주장하는 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웨이트들을 다르게 설정해보자는 논문들도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75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</a:t>
            </a:r>
            <a:r>
              <a:rPr lang="ko-KR" altLang="en-US" dirty="0" err="1"/>
              <a:t>가우시안</a:t>
            </a:r>
            <a:r>
              <a:rPr lang="ko-KR" altLang="en-US" dirty="0"/>
              <a:t> 모델의 평균을 예측하기 위해 식을 </a:t>
            </a:r>
            <a:r>
              <a:rPr lang="ko-KR" altLang="en-US" dirty="0" err="1"/>
              <a:t>쓰다보니</a:t>
            </a:r>
            <a:r>
              <a:rPr lang="ko-KR" altLang="en-US" dirty="0"/>
              <a:t> 어떤 각 스텝 사이의 노이즈를 예측하는 모델을 만들면 </a:t>
            </a:r>
            <a:r>
              <a:rPr lang="ko-KR" altLang="en-US" dirty="0" err="1"/>
              <a:t>된다라는</a:t>
            </a:r>
            <a:r>
              <a:rPr lang="ko-KR" altLang="en-US" dirty="0"/>
              <a:t> 최종적인 결론이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그를 통해 로스를 학습시켜 노이즈를 예측하는 네트워크를 학습하게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 스텝마다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노이즈를 샘플링하고</a:t>
            </a:r>
            <a:r>
              <a:rPr lang="en-US" altLang="ko-KR" dirty="0"/>
              <a:t>, </a:t>
            </a:r>
            <a:r>
              <a:rPr lang="ko-KR" altLang="en-US" dirty="0"/>
              <a:t>그를 이미지에 타임스텝 </a:t>
            </a:r>
            <a:r>
              <a:rPr lang="en-US" altLang="ko-KR" dirty="0"/>
              <a:t>t</a:t>
            </a:r>
            <a:r>
              <a:rPr lang="ko-KR" altLang="en-US" dirty="0"/>
              <a:t>에 맞게 넣어줘서 노이즈를 더하게 되고</a:t>
            </a:r>
            <a:r>
              <a:rPr lang="en-US" altLang="ko-KR" dirty="0"/>
              <a:t>, </a:t>
            </a:r>
            <a:r>
              <a:rPr lang="ko-KR" altLang="en-US" dirty="0"/>
              <a:t>이를 통해서 네트워크가 어떤 노이즈가 더해졌는지 예측하게 되는 구조로 학습함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샘플링할</a:t>
            </a:r>
            <a:r>
              <a:rPr lang="ko-KR" altLang="en-US" dirty="0"/>
              <a:t> 때는 평균과 분산 기반으로 식을 전개해서 학습을 한 것이기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생각하는 평균을 기반으로 샘플링을 하는 모습임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3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아키텍쳐는</a:t>
            </a:r>
            <a:r>
              <a:rPr lang="ko-KR" altLang="en-US" dirty="0"/>
              <a:t> 기본적으로 </a:t>
            </a:r>
            <a:r>
              <a:rPr lang="en-US" altLang="ko-KR" dirty="0" err="1"/>
              <a:t>X_t</a:t>
            </a:r>
            <a:r>
              <a:rPr lang="ko-KR" altLang="en-US" dirty="0"/>
              <a:t>를 </a:t>
            </a:r>
            <a:r>
              <a:rPr lang="en-US" altLang="ko-KR" dirty="0"/>
              <a:t>X_0</a:t>
            </a:r>
            <a:r>
              <a:rPr lang="ko-KR" altLang="en-US" dirty="0"/>
              <a:t>에 정해진 스케줄대로 노이즈를 한 번에 입혀 </a:t>
            </a:r>
            <a:r>
              <a:rPr lang="en-US" altLang="ko-KR" dirty="0" err="1"/>
              <a:t>X_t</a:t>
            </a:r>
            <a:r>
              <a:rPr lang="ko-KR" altLang="en-US" dirty="0"/>
              <a:t>를 만들게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U-net</a:t>
            </a:r>
            <a:r>
              <a:rPr lang="ko-KR" altLang="en-US" dirty="0"/>
              <a:t>에 넣어서 타임스텝 </a:t>
            </a:r>
            <a:r>
              <a:rPr lang="en-US" altLang="ko-KR" dirty="0"/>
              <a:t>t</a:t>
            </a:r>
            <a:r>
              <a:rPr lang="ko-KR" altLang="en-US" dirty="0"/>
              <a:t>와  </a:t>
            </a:r>
            <a:r>
              <a:rPr lang="en-US" altLang="ko-KR" dirty="0" err="1"/>
              <a:t>Xt</a:t>
            </a:r>
            <a:r>
              <a:rPr lang="ko-KR" altLang="en-US" dirty="0"/>
              <a:t>가 같이 들어가게 되면</a:t>
            </a:r>
            <a:r>
              <a:rPr lang="en-US" altLang="ko-KR" dirty="0"/>
              <a:t>, </a:t>
            </a:r>
            <a:r>
              <a:rPr lang="ko-KR" altLang="en-US" dirty="0"/>
              <a:t>아웃풋으로 어떤 노이즈가 더해진 건지 예측하는 구조로 설계되어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사이사이에는 셀프 </a:t>
            </a:r>
            <a:r>
              <a:rPr lang="ko-KR" altLang="en-US" dirty="0" err="1"/>
              <a:t>어텐션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  <a:r>
              <a:rPr lang="ko-KR" altLang="en-US" dirty="0" err="1"/>
              <a:t>노멀라이제이션도</a:t>
            </a:r>
            <a:r>
              <a:rPr lang="ko-KR" altLang="en-US" dirty="0"/>
              <a:t> 들어가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타임스텝 </a:t>
            </a:r>
            <a:r>
              <a:rPr lang="en-US" altLang="ko-KR" dirty="0"/>
              <a:t>t</a:t>
            </a:r>
            <a:r>
              <a:rPr lang="ko-KR" altLang="en-US" dirty="0"/>
              <a:t>는 네트워크에게 인풋 이미지가 얼만큼의 노이즈가 낀 상태인지를 알려줄 수 있는 수단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Xt</a:t>
            </a:r>
            <a:r>
              <a:rPr lang="ko-KR" altLang="en-US" dirty="0"/>
              <a:t>라는 인풋이 들어왔을 때</a:t>
            </a:r>
            <a:r>
              <a:rPr lang="en-US" altLang="ko-KR" dirty="0"/>
              <a:t>, </a:t>
            </a:r>
            <a:r>
              <a:rPr lang="ko-KR" altLang="en-US" dirty="0"/>
              <a:t>어떤 노이즈가 씌워진 건지 네트워크가 예측해야 하기 때문에 타임스텝이 중요한 요소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그냥 숫자로 넣으면 안되므로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r>
              <a:rPr lang="ko-KR" altLang="en-US" dirty="0"/>
              <a:t> 사인 코사인을 이용한 </a:t>
            </a:r>
            <a:r>
              <a:rPr lang="ko-KR" altLang="en-US" dirty="0" err="1"/>
              <a:t>포지셔널</a:t>
            </a:r>
            <a:r>
              <a:rPr lang="ko-KR" altLang="en-US" dirty="0"/>
              <a:t> 인코딩 느낌으로 생각하면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FC</a:t>
            </a:r>
            <a:r>
              <a:rPr lang="ko-KR" altLang="en-US" dirty="0"/>
              <a:t>레이어 통과해서 </a:t>
            </a:r>
            <a:r>
              <a:rPr lang="en-US" altLang="ko-KR" dirty="0"/>
              <a:t>U-net</a:t>
            </a:r>
            <a:r>
              <a:rPr lang="ko-KR" altLang="en-US" dirty="0"/>
              <a:t>사이사이 </a:t>
            </a:r>
            <a:r>
              <a:rPr lang="ko-KR" altLang="en-US" dirty="0" err="1"/>
              <a:t>콘캣하는</a:t>
            </a:r>
            <a:r>
              <a:rPr lang="ko-KR" altLang="en-US" dirty="0"/>
              <a:t> 형태로 네트워크가 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의 역할은 인풋으로 들어간 게 몇 번째 </a:t>
            </a:r>
            <a:r>
              <a:rPr lang="ko-KR" altLang="en-US" dirty="0" err="1"/>
              <a:t>타임스텝인지</a:t>
            </a:r>
            <a:r>
              <a:rPr lang="ko-KR" altLang="en-US" dirty="0"/>
              <a:t> 알려주는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8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이미지에서 노이즈로 가는 걸 포워드 프로세스로 정의 내림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베타</a:t>
            </a:r>
            <a:r>
              <a:rPr lang="en-US" altLang="ko-KR" dirty="0"/>
              <a:t>t</a:t>
            </a:r>
            <a:r>
              <a:rPr lang="ko-KR" altLang="en-US" dirty="0"/>
              <a:t>가 어느정도 노이즈를 더해줄지를 </a:t>
            </a:r>
            <a:r>
              <a:rPr lang="ko-KR" altLang="en-US" dirty="0" err="1"/>
              <a:t>정의내린</a:t>
            </a:r>
            <a:r>
              <a:rPr lang="ko-KR" altLang="en-US" dirty="0"/>
              <a:t>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다양하게 설정하는데</a:t>
            </a:r>
            <a:r>
              <a:rPr lang="en-US" altLang="ko-KR" dirty="0"/>
              <a:t>, </a:t>
            </a:r>
            <a:r>
              <a:rPr lang="ko-KR" altLang="en-US" dirty="0"/>
              <a:t>논문마다 다름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리버스 과정 또한 오른쪽에 분산 </a:t>
            </a:r>
            <a:r>
              <a:rPr lang="ko-KR" altLang="en-US" dirty="0" err="1"/>
              <a:t>텀이</a:t>
            </a:r>
            <a:r>
              <a:rPr lang="ko-KR" altLang="en-US" dirty="0"/>
              <a:t> 붙는데</a:t>
            </a:r>
            <a:r>
              <a:rPr lang="en-US" altLang="ko-KR" dirty="0"/>
              <a:t>, DDPM</a:t>
            </a:r>
            <a:r>
              <a:rPr lang="ko-KR" altLang="en-US" dirty="0"/>
              <a:t>에서는 베타</a:t>
            </a:r>
            <a:r>
              <a:rPr lang="en-US" altLang="ko-KR" dirty="0"/>
              <a:t>t</a:t>
            </a:r>
            <a:r>
              <a:rPr lang="ko-KR" altLang="en-US" dirty="0"/>
              <a:t>랑 똑같게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61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노이즈에서 시작해서 초반에는 고양이 같은 </a:t>
            </a:r>
            <a:r>
              <a:rPr lang="ko-KR" altLang="en-US" dirty="0" err="1"/>
              <a:t>무언가가</a:t>
            </a:r>
            <a:r>
              <a:rPr lang="ko-KR" altLang="en-US" dirty="0"/>
              <a:t> 나오지만</a:t>
            </a:r>
            <a:r>
              <a:rPr lang="en-US" altLang="ko-KR" dirty="0"/>
              <a:t>, </a:t>
            </a:r>
            <a:r>
              <a:rPr lang="ko-KR" altLang="en-US" dirty="0"/>
              <a:t>엄청나게 노이즈가 낀 이미지가 생성되는 단계가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sz="1200" spc="-20" dirty="0">
                <a:solidFill>
                  <a:srgbClr val="FFFFFF"/>
                </a:solidFill>
                <a:latin typeface="Trebuchet MS"/>
                <a:cs typeface="Trebuchet MS"/>
              </a:rPr>
              <a:t>low-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  <a:cs typeface="Trebuchet MS"/>
              </a:rPr>
              <a:t>frequency</a:t>
            </a:r>
            <a:r>
              <a:rPr lang="en-US" altLang="ko-KR"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를 만드는 과정이라고 이야기함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</a:p>
          <a:p>
            <a:endParaRPr lang="en-US" altLang="ko-KR" sz="1200" dirty="0">
              <a:solidFill>
                <a:srgbClr val="FFFFFF"/>
              </a:solidFill>
              <a:latin typeface="Trebuchet MS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어떤 콘텐츠가 생성될지가 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에 가까운 타임스텝에서 정의가 된다고 생각하면 됨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endParaRPr lang="en-US" altLang="ko-KR" sz="1200" dirty="0">
              <a:solidFill>
                <a:srgbClr val="FFFFFF"/>
              </a:solidFill>
              <a:latin typeface="Trebuchet MS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일정 수준이 넘어가면 어떤 이미지인지 다 보이는 상태에서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디테일한 </a:t>
            </a:r>
            <a:r>
              <a:rPr lang="ko-KR" altLang="en-US" sz="1200" dirty="0" err="1">
                <a:solidFill>
                  <a:srgbClr val="FFFFFF"/>
                </a:solidFill>
                <a:latin typeface="Trebuchet MS"/>
              </a:rPr>
              <a:t>정보들만이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 추가되는 단계가 됨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endParaRPr lang="en-US" altLang="ko-KR" sz="1200" dirty="0">
              <a:solidFill>
                <a:srgbClr val="FFFFFF"/>
              </a:solidFill>
              <a:latin typeface="Trebuchet MS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U-net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이 </a:t>
            </a:r>
            <a:r>
              <a:rPr lang="ko-KR" altLang="en-US" sz="1200" dirty="0" err="1">
                <a:solidFill>
                  <a:srgbClr val="FFFFFF"/>
                </a:solidFill>
                <a:latin typeface="Trebuchet MS"/>
              </a:rPr>
              <a:t>디노이징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 프로세스를 </a:t>
            </a:r>
            <a:r>
              <a:rPr lang="ko-KR" altLang="en-US" sz="1200" dirty="0" err="1">
                <a:solidFill>
                  <a:srgbClr val="FFFFFF"/>
                </a:solidFill>
                <a:latin typeface="Trebuchet MS"/>
              </a:rPr>
              <a:t>해나가면서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 타임스텝 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ko-KR" altLang="en-US" sz="1200" dirty="0">
                <a:solidFill>
                  <a:srgbClr val="FFFFFF"/>
                </a:solidFill>
                <a:latin typeface="Trebuchet MS"/>
              </a:rPr>
              <a:t>에 따라 담당하는 구간이 다름</a:t>
            </a:r>
            <a:r>
              <a:rPr lang="en-US" altLang="ko-KR" sz="1200" dirty="0">
                <a:solidFill>
                  <a:srgbClr val="FFFFFF"/>
                </a:solidFill>
                <a:latin typeface="Trebuchet M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Beat </a:t>
            </a:r>
            <a:r>
              <a:rPr lang="ko-KR" altLang="en-US" dirty="0"/>
              <a:t>갠 같은 경우는 </a:t>
            </a:r>
            <a:r>
              <a:rPr lang="en-US" altLang="ko-KR" dirty="0"/>
              <a:t>GAN</a:t>
            </a:r>
            <a:r>
              <a:rPr lang="ko-KR" altLang="en-US" dirty="0"/>
              <a:t>을 처음으로 </a:t>
            </a:r>
            <a:r>
              <a:rPr lang="en-US" altLang="ko-KR" dirty="0"/>
              <a:t>FID</a:t>
            </a:r>
            <a:r>
              <a:rPr lang="ko-KR" altLang="en-US" dirty="0"/>
              <a:t>에서 이기는 성능을 냄</a:t>
            </a:r>
            <a:r>
              <a:rPr lang="en-US" altLang="ko-KR" dirty="0"/>
              <a:t>. Cascade</a:t>
            </a:r>
            <a:r>
              <a:rPr lang="ko-KR" altLang="en-US" dirty="0"/>
              <a:t>는 이미지넷에서 </a:t>
            </a:r>
            <a:r>
              <a:rPr lang="ko-KR" altLang="en-US" dirty="0" err="1"/>
              <a:t>소타</a:t>
            </a:r>
            <a:r>
              <a:rPr lang="ko-KR" altLang="en-US" dirty="0"/>
              <a:t> 자리에서 </a:t>
            </a:r>
            <a:r>
              <a:rPr lang="ko-KR" altLang="en-US" dirty="0" err="1"/>
              <a:t>왔다갔다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76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가 변할 때</a:t>
            </a:r>
            <a:r>
              <a:rPr lang="en-US" altLang="ko-KR" dirty="0"/>
              <a:t>, </a:t>
            </a:r>
            <a:r>
              <a:rPr lang="ko-KR" altLang="en-US" dirty="0"/>
              <a:t>베타 </a:t>
            </a:r>
            <a:r>
              <a:rPr lang="en-US" altLang="ko-KR" dirty="0"/>
              <a:t>t</a:t>
            </a:r>
            <a:r>
              <a:rPr lang="ko-KR" altLang="en-US" dirty="0"/>
              <a:t>는 어떻게 정할까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식에서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가까워질 때를 생각해보면</a:t>
            </a:r>
            <a:r>
              <a:rPr lang="en-US" altLang="ko-KR" dirty="0"/>
              <a:t>, </a:t>
            </a:r>
            <a:r>
              <a:rPr lang="ko-KR" altLang="en-US" dirty="0"/>
              <a:t>새로운 노이즈가 더 이상 추가되면 안 되기 때문에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베타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에 수렴하도록 만들어 둠</a:t>
            </a:r>
            <a:r>
              <a:rPr lang="en-US" altLang="ko-KR" dirty="0"/>
              <a:t>. </a:t>
            </a:r>
            <a:r>
              <a:rPr lang="ko-KR" altLang="en-US" dirty="0"/>
              <a:t>이도 논문마다 다르고 모델의 성능이 다 달라짐</a:t>
            </a:r>
            <a:r>
              <a:rPr lang="en-US" altLang="ko-KR" dirty="0"/>
              <a:t>. </a:t>
            </a:r>
            <a:r>
              <a:rPr lang="ko-KR" altLang="en-US" dirty="0"/>
              <a:t>타임스텝 </a:t>
            </a:r>
            <a:r>
              <a:rPr lang="en-US" altLang="ko-KR" dirty="0"/>
              <a:t>t</a:t>
            </a:r>
            <a:r>
              <a:rPr lang="ko-KR" altLang="en-US" dirty="0"/>
              <a:t>에 따라 네트워크가 해야 될 일들이 달라지는데</a:t>
            </a:r>
            <a:r>
              <a:rPr lang="en-US" altLang="ko-KR" dirty="0"/>
              <a:t>, </a:t>
            </a:r>
            <a:r>
              <a:rPr lang="ko-KR" altLang="en-US" dirty="0"/>
              <a:t>각각 얼만큼의 노이즈가 추가될지를 결정하는 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베타</a:t>
            </a:r>
            <a:r>
              <a:rPr lang="en-US" altLang="ko-KR" dirty="0"/>
              <a:t>t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베타 </a:t>
            </a:r>
            <a:r>
              <a:rPr lang="en-US" altLang="ko-KR" dirty="0"/>
              <a:t>t</a:t>
            </a:r>
            <a:r>
              <a:rPr lang="ko-KR" altLang="en-US" dirty="0"/>
              <a:t>를 어떻게 설정하는지는 곧 네트워크에게 얼만큼의 영역에서 어떤 일을 하라고 간접적으로 말하는 것과 같음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결과적으로 </a:t>
            </a:r>
            <a:r>
              <a:rPr lang="en-US" altLang="ko-KR" dirty="0"/>
              <a:t>0.005</a:t>
            </a:r>
            <a:r>
              <a:rPr lang="ko-KR" altLang="en-US" dirty="0" err="1"/>
              <a:t>쯤</a:t>
            </a:r>
            <a:r>
              <a:rPr lang="ko-KR" altLang="en-US" dirty="0"/>
              <a:t> 시작해서 </a:t>
            </a:r>
            <a:r>
              <a:rPr lang="en-US" altLang="ko-KR" dirty="0"/>
              <a:t>0</a:t>
            </a:r>
            <a:r>
              <a:rPr lang="ko-KR" altLang="en-US" dirty="0"/>
              <a:t>에 가까워지도록 </a:t>
            </a:r>
            <a:r>
              <a:rPr lang="ko-KR" altLang="en-US" dirty="0" err="1"/>
              <a:t>스케쥴링함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처음으로 돌아와서</a:t>
            </a:r>
            <a:r>
              <a:rPr lang="en-US" altLang="ko-KR" dirty="0"/>
              <a:t>, </a:t>
            </a:r>
            <a:r>
              <a:rPr lang="ko-KR" altLang="en-US" dirty="0"/>
              <a:t>우리가 하려고 하는 건 리버스 타임이고</a:t>
            </a:r>
            <a:r>
              <a:rPr lang="en-US" altLang="ko-KR" dirty="0"/>
              <a:t>, </a:t>
            </a:r>
            <a:r>
              <a:rPr lang="ko-KR" altLang="en-US" dirty="0"/>
              <a:t>그에 대한 평균을 예측하는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모델을 노이즈 예측으로 학습시켜서 샘플링을 한다 정도로 간략하게 설명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24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라는 실존하는 포워드 프로세스에 대한 정의부터 짚으면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식을 다시 써서</a:t>
            </a:r>
            <a:r>
              <a:rPr lang="en-US" altLang="ko-KR" dirty="0"/>
              <a:t>. </a:t>
            </a:r>
            <a:r>
              <a:rPr lang="ko-KR" altLang="en-US" dirty="0"/>
              <a:t>오른쪽 식이 </a:t>
            </a:r>
            <a:r>
              <a:rPr lang="ko-KR" altLang="en-US" dirty="0" err="1"/>
              <a:t>디퓨전</a:t>
            </a:r>
            <a:r>
              <a:rPr lang="ko-KR" altLang="en-US" dirty="0"/>
              <a:t> 모델에서 초반부에 나오는 식 중 하나</a:t>
            </a:r>
            <a:r>
              <a:rPr lang="en-US" altLang="ko-KR" dirty="0"/>
              <a:t>. </a:t>
            </a:r>
            <a:r>
              <a:rPr lang="ko-KR" altLang="en-US" dirty="0"/>
              <a:t>이를 뜯어보면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T</a:t>
            </a:r>
            <a:r>
              <a:rPr lang="ko-KR" altLang="en-US" dirty="0"/>
              <a:t>까지 조인트 분포</a:t>
            </a:r>
            <a:r>
              <a:rPr lang="en-US" altLang="ko-KR" dirty="0"/>
              <a:t>|x_0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 err="1"/>
              <a:t>베이즈룰을</a:t>
            </a:r>
            <a:r>
              <a:rPr lang="ko-KR" altLang="en-US" dirty="0"/>
              <a:t> 통해 이런 식으로 만들 수 있고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ko-KR" altLang="en-US" dirty="0" err="1"/>
              <a:t>텀은</a:t>
            </a:r>
            <a:r>
              <a:rPr lang="ko-KR" altLang="en-US" dirty="0"/>
              <a:t> 쭉 곱해지는 조인트 분포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두식이 등호로 어떻게 성립할까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과정에는 </a:t>
            </a:r>
            <a:r>
              <a:rPr lang="ko-KR" altLang="en-US" dirty="0" err="1"/>
              <a:t>마코비안</a:t>
            </a:r>
            <a:r>
              <a:rPr lang="ko-KR" altLang="en-US" dirty="0"/>
              <a:t> 프로세스라는 가정이 들어가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(X_T|X_t-1)</a:t>
            </a:r>
            <a:r>
              <a:rPr lang="ko-KR" altLang="en-US" dirty="0"/>
              <a:t>이라는 확률이 이전에 </a:t>
            </a:r>
            <a:r>
              <a:rPr lang="en-US" altLang="ko-KR" dirty="0"/>
              <a:t>0</a:t>
            </a:r>
            <a:r>
              <a:rPr lang="ko-KR" altLang="en-US" dirty="0"/>
              <a:t>에서부터 시작해서 지속적으로 이어져온 값에 대한 </a:t>
            </a:r>
            <a:r>
              <a:rPr lang="ko-KR" altLang="en-US" dirty="0" err="1"/>
              <a:t>기븐으로</a:t>
            </a:r>
            <a:r>
              <a:rPr lang="ko-KR" altLang="en-US" dirty="0"/>
              <a:t> 치환할 수 있는 성질임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식 자체를 다시 쓸 수 있는데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베이즈룰을</a:t>
            </a:r>
            <a:r>
              <a:rPr lang="ko-KR" altLang="en-US" dirty="0"/>
              <a:t> 가지고 </a:t>
            </a:r>
            <a:r>
              <a:rPr lang="en-US" altLang="ko-KR" dirty="0"/>
              <a:t>x_0</a:t>
            </a:r>
            <a:r>
              <a:rPr lang="ko-KR" altLang="en-US" dirty="0"/>
              <a:t>분의 조인트 분포</a:t>
            </a:r>
            <a:r>
              <a:rPr lang="en-US" altLang="ko-KR" dirty="0"/>
              <a:t>, x_1</a:t>
            </a:r>
            <a:r>
              <a:rPr lang="ko-KR" altLang="en-US" dirty="0"/>
              <a:t> 분의 조인트 분포 등으로 표현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X1</a:t>
            </a:r>
            <a:r>
              <a:rPr lang="ko-KR" altLang="en-US" dirty="0"/>
              <a:t>이라는 건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조인트이고</a:t>
            </a:r>
            <a:r>
              <a:rPr lang="en-US" altLang="ko-KR" dirty="0"/>
              <a:t>, 2</a:t>
            </a:r>
            <a:r>
              <a:rPr lang="ko-KR" altLang="en-US" dirty="0"/>
              <a:t>는 </a:t>
            </a:r>
            <a:r>
              <a:rPr lang="en-US" altLang="ko-KR" dirty="0"/>
              <a:t>2, 1, 0</a:t>
            </a:r>
            <a:r>
              <a:rPr lang="ko-KR" altLang="en-US" dirty="0"/>
              <a:t>의 조인트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T-1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까지의 조인트로 표현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마코비안</a:t>
            </a:r>
            <a:r>
              <a:rPr lang="ko-KR" altLang="en-US" dirty="0"/>
              <a:t> 특성을 이용해 식을 다시 쓰면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조인트 분포들이 정의될 텐데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9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밑의 </a:t>
            </a:r>
            <a:r>
              <a:rPr lang="ko-KR" altLang="en-US" dirty="0" err="1"/>
              <a:t>텀들이</a:t>
            </a:r>
            <a:r>
              <a:rPr lang="ko-KR" altLang="en-US" dirty="0"/>
              <a:t> 다 지워져서 최종적으로 두 개만 남게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이 식은 </a:t>
            </a:r>
            <a:r>
              <a:rPr lang="ko-KR" altLang="en-US" dirty="0" err="1"/>
              <a:t>베이즈</a:t>
            </a:r>
            <a:r>
              <a:rPr lang="ko-KR" altLang="en-US" dirty="0"/>
              <a:t> 룰에 의해 왼쪽의 식과 같다는 걸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6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디퓨전</a:t>
            </a:r>
            <a:r>
              <a:rPr lang="ko-KR" altLang="en-US" dirty="0"/>
              <a:t> 모델은 기본적으로 각 스텝들이 </a:t>
            </a:r>
            <a:r>
              <a:rPr lang="ko-KR" altLang="en-US" dirty="0" err="1"/>
              <a:t>이어져있다는</a:t>
            </a:r>
            <a:r>
              <a:rPr lang="ko-KR" altLang="en-US" dirty="0"/>
              <a:t> 전제 하에 쓰여진 수식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9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번에 </a:t>
            </a:r>
            <a:r>
              <a:rPr lang="en-US" altLang="ko-KR" dirty="0" err="1"/>
              <a:t>xt</a:t>
            </a:r>
            <a:r>
              <a:rPr lang="ko-KR" altLang="en-US" dirty="0"/>
              <a:t>를 </a:t>
            </a:r>
            <a:r>
              <a:rPr lang="en-US" altLang="ko-KR" dirty="0"/>
              <a:t>x0</a:t>
            </a:r>
            <a:r>
              <a:rPr lang="ko-KR" altLang="en-US" dirty="0"/>
              <a:t>를 가지고 예측할 수 있다고 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Xt|xt-1</a:t>
            </a:r>
            <a:r>
              <a:rPr lang="ko-KR" altLang="en-US" dirty="0"/>
              <a:t>의 경우에는 분산을 계속 유지할 수 있는 </a:t>
            </a:r>
            <a:r>
              <a:rPr lang="ko-KR" altLang="en-US" dirty="0" err="1"/>
              <a:t>가우시안</a:t>
            </a:r>
            <a:r>
              <a:rPr lang="ko-KR" altLang="en-US" dirty="0"/>
              <a:t> 형태로 모델링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그 아래 식의 경우</a:t>
            </a:r>
            <a:r>
              <a:rPr lang="en-US" altLang="ko-KR" dirty="0"/>
              <a:t>, x0</a:t>
            </a:r>
            <a:r>
              <a:rPr lang="ko-KR" altLang="en-US" dirty="0"/>
              <a:t>에서 </a:t>
            </a:r>
            <a:r>
              <a:rPr lang="en-US" altLang="ko-KR" dirty="0"/>
              <a:t>x1</a:t>
            </a:r>
            <a:r>
              <a:rPr lang="ko-KR" altLang="en-US" dirty="0"/>
              <a:t>을 만들 수 있고 </a:t>
            </a:r>
            <a:r>
              <a:rPr lang="en-US" altLang="ko-KR" dirty="0"/>
              <a:t>x1</a:t>
            </a:r>
            <a:r>
              <a:rPr lang="ko-KR" altLang="en-US" dirty="0"/>
              <a:t>에서 </a:t>
            </a:r>
            <a:r>
              <a:rPr lang="en-US" altLang="ko-KR" dirty="0"/>
              <a:t>x2</a:t>
            </a:r>
            <a:r>
              <a:rPr lang="ko-KR" altLang="en-US" dirty="0"/>
              <a:t>를 </a:t>
            </a:r>
            <a:r>
              <a:rPr lang="ko-KR" altLang="en-US" dirty="0" err="1"/>
              <a:t>만들수</a:t>
            </a:r>
            <a:r>
              <a:rPr lang="ko-KR" altLang="en-US" dirty="0"/>
              <a:t> 있고 </a:t>
            </a:r>
            <a:r>
              <a:rPr lang="en-US" altLang="ko-KR" dirty="0" err="1"/>
              <a:t>xt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갈 수 있다고 생각하면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루트 </a:t>
            </a:r>
            <a:r>
              <a:rPr lang="en-US" altLang="ko-KR" dirty="0"/>
              <a:t>1-</a:t>
            </a:r>
            <a:r>
              <a:rPr lang="ko-KR" altLang="en-US" dirty="0"/>
              <a:t>베타</a:t>
            </a:r>
            <a:r>
              <a:rPr lang="en-US" altLang="ko-KR" dirty="0"/>
              <a:t>t</a:t>
            </a:r>
            <a:r>
              <a:rPr lang="ko-KR" altLang="en-US" dirty="0"/>
              <a:t>가 베타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T </a:t>
            </a:r>
            <a:r>
              <a:rPr lang="ko-KR" altLang="en-US" dirty="0"/>
              <a:t>까지 계속 곱해져 루트 안에 씌워질 것이라고 생각할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단순히 정의되고</a:t>
            </a:r>
            <a:r>
              <a:rPr lang="en-US" altLang="ko-KR" dirty="0"/>
              <a:t>, </a:t>
            </a:r>
            <a:r>
              <a:rPr lang="ko-KR" altLang="en-US" dirty="0"/>
              <a:t>분산을 </a:t>
            </a:r>
            <a:r>
              <a:rPr lang="en-US" altLang="ko-KR" dirty="0"/>
              <a:t>1</a:t>
            </a:r>
            <a:r>
              <a:rPr lang="ko-KR" altLang="en-US" dirty="0"/>
              <a:t>로 맞춰준다는 목적에 부흥하기 위해 오른쪽 분산 </a:t>
            </a:r>
            <a:r>
              <a:rPr lang="ko-KR" altLang="en-US" dirty="0" err="1"/>
              <a:t>텀도</a:t>
            </a:r>
            <a:r>
              <a:rPr lang="ko-KR" altLang="en-US" dirty="0"/>
              <a:t> 똑같이 </a:t>
            </a:r>
            <a:r>
              <a:rPr lang="ko-KR" altLang="en-US" dirty="0" err="1"/>
              <a:t>맞춰져있음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샘플링할</a:t>
            </a:r>
            <a:r>
              <a:rPr lang="ko-KR" altLang="en-US" dirty="0"/>
              <a:t> 때 한 번에 </a:t>
            </a:r>
            <a:r>
              <a:rPr lang="en-US" altLang="ko-KR" dirty="0" err="1"/>
              <a:t>xt</a:t>
            </a:r>
            <a:r>
              <a:rPr lang="ko-KR" altLang="en-US" dirty="0"/>
              <a:t>를 </a:t>
            </a:r>
            <a:r>
              <a:rPr lang="en-US" altLang="ko-KR" dirty="0"/>
              <a:t>x0</a:t>
            </a:r>
            <a:r>
              <a:rPr lang="ko-KR" altLang="en-US" dirty="0"/>
              <a:t>에 대해 나타낼 수 있었던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67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프로세스에 대해서도 </a:t>
            </a:r>
            <a:r>
              <a:rPr lang="ko-KR" altLang="en-US" dirty="0" err="1"/>
              <a:t>아까와</a:t>
            </a:r>
            <a:r>
              <a:rPr lang="ko-KR" altLang="en-US" dirty="0"/>
              <a:t> 동일하게 </a:t>
            </a:r>
            <a:r>
              <a:rPr lang="ko-KR" altLang="en-US" dirty="0" err="1"/>
              <a:t>마코비안을</a:t>
            </a:r>
            <a:r>
              <a:rPr lang="ko-KR" altLang="en-US" dirty="0"/>
              <a:t> 이용해 오른쪽 식이 정의됨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를 가지고 했던 것과 똑같은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58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95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네거티브 로그 </a:t>
            </a:r>
            <a:r>
              <a:rPr lang="ko-KR" altLang="en-US" dirty="0" err="1"/>
              <a:t>우도로</a:t>
            </a:r>
            <a:r>
              <a:rPr lang="ko-KR" altLang="en-US" dirty="0"/>
              <a:t> 시작해서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ko-KR" altLang="en-US" dirty="0" err="1"/>
              <a:t>룰를</a:t>
            </a:r>
            <a:r>
              <a:rPr lang="ko-KR" altLang="en-US" dirty="0"/>
              <a:t> 거쳐</a:t>
            </a:r>
            <a:r>
              <a:rPr lang="en-US" altLang="ko-KR" dirty="0"/>
              <a:t>, </a:t>
            </a:r>
            <a:r>
              <a:rPr lang="ko-KR" altLang="en-US" dirty="0"/>
              <a:t>조인트 분포와 조건부 확률로 표현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VAE</a:t>
            </a:r>
            <a:r>
              <a:rPr lang="ko-KR" altLang="en-US" dirty="0"/>
              <a:t>에서 </a:t>
            </a:r>
            <a:r>
              <a:rPr lang="en-US" altLang="ko-KR" dirty="0"/>
              <a:t>ELBO</a:t>
            </a:r>
            <a:r>
              <a:rPr lang="ko-KR" altLang="en-US" dirty="0"/>
              <a:t>만들 때 식을 전개하는 것처럼</a:t>
            </a:r>
            <a:r>
              <a:rPr lang="en-US" altLang="ko-KR" dirty="0"/>
              <a:t>, </a:t>
            </a:r>
            <a:r>
              <a:rPr lang="ko-KR" altLang="en-US" dirty="0"/>
              <a:t>오른쪽에 동일한 </a:t>
            </a:r>
            <a:r>
              <a:rPr lang="en-US" altLang="ko-KR" dirty="0"/>
              <a:t>q</a:t>
            </a:r>
            <a:r>
              <a:rPr lang="ko-KR" altLang="en-US" dirty="0"/>
              <a:t>를 곱해주면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빨간색 부분이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에 걸려있기 때문에 </a:t>
            </a:r>
            <a:r>
              <a:rPr lang="en-US" altLang="ko-KR" dirty="0"/>
              <a:t>KLD</a:t>
            </a:r>
            <a:r>
              <a:rPr lang="ko-KR" altLang="en-US" dirty="0"/>
              <a:t>로 빠져나오면서 </a:t>
            </a:r>
            <a:r>
              <a:rPr lang="en-US" altLang="ko-KR" dirty="0"/>
              <a:t>0</a:t>
            </a:r>
            <a:r>
              <a:rPr lang="ko-KR" altLang="en-US" dirty="0"/>
              <a:t>보다 크게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부호 </a:t>
            </a:r>
            <a:r>
              <a:rPr lang="ko-KR" altLang="en-US" dirty="0" err="1"/>
              <a:t>엘보식으로</a:t>
            </a:r>
            <a:r>
              <a:rPr lang="ko-KR" altLang="en-US" dirty="0"/>
              <a:t> 표현 가능</a:t>
            </a:r>
            <a:r>
              <a:rPr lang="en-US" altLang="ko-KR" dirty="0"/>
              <a:t>. 2</a:t>
            </a:r>
            <a:r>
              <a:rPr lang="ko-KR" altLang="en-US" dirty="0"/>
              <a:t>번에서 </a:t>
            </a:r>
            <a:r>
              <a:rPr lang="en-US" altLang="ko-KR" dirty="0"/>
              <a:t>3</a:t>
            </a:r>
            <a:r>
              <a:rPr lang="ko-KR" altLang="en-US" dirty="0"/>
              <a:t>번으로 가면서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노테이션만</a:t>
            </a:r>
            <a:r>
              <a:rPr lang="ko-KR" altLang="en-US" dirty="0"/>
              <a:t> 바꾼 게 </a:t>
            </a:r>
            <a:r>
              <a:rPr lang="en-US" altLang="ko-KR" dirty="0"/>
              <a:t>4</a:t>
            </a:r>
            <a:r>
              <a:rPr lang="ko-KR" altLang="en-US" dirty="0"/>
              <a:t>번식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말한 </a:t>
            </a:r>
            <a:r>
              <a:rPr lang="en-US" altLang="ko-KR" dirty="0"/>
              <a:t>2</a:t>
            </a:r>
            <a:r>
              <a:rPr lang="ko-KR" altLang="en-US" dirty="0"/>
              <a:t>개 식이 분자와 분모에 그대로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마코프</a:t>
            </a:r>
            <a:r>
              <a:rPr lang="ko-KR" altLang="en-US" dirty="0"/>
              <a:t> 체인 때문에 </a:t>
            </a:r>
            <a:r>
              <a:rPr lang="en-US" altLang="ko-KR" dirty="0"/>
              <a:t>5</a:t>
            </a:r>
            <a:r>
              <a:rPr lang="ko-KR" altLang="en-US" dirty="0"/>
              <a:t>번으로 확장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번에서 로그 특성으로 식을 나눈 모습</a:t>
            </a:r>
            <a:r>
              <a:rPr lang="en-US" altLang="ko-KR" dirty="0"/>
              <a:t>. </a:t>
            </a:r>
            <a:r>
              <a:rPr lang="ko-KR" altLang="en-US" dirty="0"/>
              <a:t>곱하기가 로그 안 에 있어서 시그마로 바꿔서 한 번에 표현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15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마지막식이 이전 식이고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번에서 </a:t>
            </a:r>
            <a:r>
              <a:rPr lang="en-US" altLang="ko-KR" dirty="0"/>
              <a:t>T=1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부분을 따로 오른쪽으로 </a:t>
            </a:r>
            <a:r>
              <a:rPr lang="ko-KR" altLang="en-US" dirty="0" err="1"/>
              <a:t>빼둔</a:t>
            </a:r>
            <a:r>
              <a:rPr lang="ko-KR" altLang="en-US" dirty="0"/>
              <a:t> 모습</a:t>
            </a:r>
            <a:r>
              <a:rPr lang="en-US" altLang="ko-KR" dirty="0"/>
              <a:t>. </a:t>
            </a:r>
            <a:r>
              <a:rPr lang="ko-KR" altLang="en-US" dirty="0"/>
              <a:t>파란색 부분이 오른쪽 룰에 의해 밑 식으로 전개됨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9</a:t>
            </a:r>
            <a:r>
              <a:rPr lang="ko-KR" altLang="en-US" dirty="0"/>
              <a:t>번에서 </a:t>
            </a:r>
            <a:r>
              <a:rPr lang="ko-KR" altLang="en-US" dirty="0" err="1"/>
              <a:t>텀이</a:t>
            </a:r>
            <a:r>
              <a:rPr lang="ko-KR" altLang="en-US" dirty="0"/>
              <a:t> 바뀌게 되면서 중간 항은 로그로 인해서 곱하기가 두 개로 나뉘어짐</a:t>
            </a:r>
            <a:r>
              <a:rPr lang="en-US" altLang="ko-KR" dirty="0"/>
              <a:t>(10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번에서 중간 항을 보면 둘 다</a:t>
            </a:r>
            <a:r>
              <a:rPr lang="en-US" altLang="ko-KR" dirty="0"/>
              <a:t>q</a:t>
            </a:r>
            <a:r>
              <a:rPr lang="ko-KR" altLang="en-US" dirty="0"/>
              <a:t>고 시그마고</a:t>
            </a:r>
            <a:r>
              <a:rPr lang="en-US" altLang="ko-KR" dirty="0"/>
              <a:t>, </a:t>
            </a:r>
            <a:r>
              <a:rPr lang="ko-KR" altLang="en-US" dirty="0"/>
              <a:t>로그이기 때문에 제일 처음과 제일 마지막만 남음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번에서</a:t>
            </a:r>
            <a:r>
              <a:rPr lang="en-US" altLang="ko-KR" dirty="0"/>
              <a:t>, </a:t>
            </a:r>
            <a:r>
              <a:rPr lang="ko-KR" altLang="en-US" dirty="0"/>
              <a:t>위의 빨간색과 아래 빨간색이 값이 같아서 지워지고 파란색 </a:t>
            </a:r>
            <a:r>
              <a:rPr lang="ko-KR" altLang="en-US" dirty="0" err="1"/>
              <a:t>텀이</a:t>
            </a:r>
            <a:r>
              <a:rPr lang="ko-KR" altLang="en-US" dirty="0"/>
              <a:t> 맨 앞으로 넘어와 </a:t>
            </a:r>
            <a:r>
              <a:rPr lang="en-US" altLang="ko-KR" dirty="0"/>
              <a:t>KLD</a:t>
            </a:r>
            <a:r>
              <a:rPr lang="ko-KR" altLang="en-US" dirty="0" err="1"/>
              <a:t>텀처럼</a:t>
            </a:r>
            <a:r>
              <a:rPr lang="ko-KR" altLang="en-US" dirty="0"/>
              <a:t> 만들게 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번에서</a:t>
            </a:r>
            <a:r>
              <a:rPr lang="en-US" altLang="ko-KR" dirty="0"/>
              <a:t>, </a:t>
            </a:r>
            <a:r>
              <a:rPr lang="ko-KR" altLang="en-US" dirty="0"/>
              <a:t>가운데 </a:t>
            </a:r>
            <a:r>
              <a:rPr lang="ko-KR" altLang="en-US" dirty="0" err="1"/>
              <a:t>텀도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이기 때문에 </a:t>
            </a:r>
            <a:r>
              <a:rPr lang="en-US" altLang="ko-KR" dirty="0"/>
              <a:t>KLD</a:t>
            </a:r>
            <a:r>
              <a:rPr lang="ko-KR" altLang="en-US" dirty="0" err="1"/>
              <a:t>텀인</a:t>
            </a:r>
            <a:r>
              <a:rPr lang="ko-KR" altLang="en-US" dirty="0"/>
              <a:t> 상태로 최종적인 식을 만들 수 있게 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5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비평형 열역학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9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DDPM</a:t>
            </a:r>
            <a:r>
              <a:rPr lang="ko-KR" altLang="en-US" dirty="0"/>
              <a:t>의 </a:t>
            </a:r>
            <a:r>
              <a:rPr lang="ko-KR" altLang="en-US" dirty="0" err="1"/>
              <a:t>아키텍쳐는</a:t>
            </a:r>
            <a:r>
              <a:rPr lang="ko-KR" altLang="en-US" dirty="0"/>
              <a:t> </a:t>
            </a:r>
            <a:r>
              <a:rPr lang="ko-KR" altLang="en-US" dirty="0" err="1"/>
              <a:t>유넷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웨이트닝은</a:t>
            </a:r>
            <a:r>
              <a:rPr lang="ko-KR" altLang="en-US" dirty="0"/>
              <a:t> 로스 앞에 붙은 값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1</a:t>
            </a:r>
            <a:r>
              <a:rPr lang="ko-KR" altLang="en-US" dirty="0"/>
              <a:t>로 고정 시켰으나 다른 논문에서는 다양하게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노이즈 스케쥴도 다양하게 설정하는 중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피지컬한</a:t>
            </a:r>
            <a:r>
              <a:rPr lang="ko-KR" altLang="en-US" dirty="0"/>
              <a:t> 직관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물에 잉크를 떨어뜨리거나</a:t>
            </a:r>
            <a:r>
              <a:rPr lang="en-US" altLang="ko-KR" dirty="0"/>
              <a:t>, </a:t>
            </a:r>
            <a:r>
              <a:rPr lang="ko-KR" altLang="en-US" dirty="0"/>
              <a:t>연기가 </a:t>
            </a:r>
            <a:r>
              <a:rPr lang="ko-KR" altLang="en-US" dirty="0" err="1"/>
              <a:t>퍼져나갈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확산된다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확산이 됨에 따라 원래 </a:t>
            </a:r>
            <a:r>
              <a:rPr lang="ko-KR" altLang="en-US" dirty="0" err="1"/>
              <a:t>스트럭처가</a:t>
            </a:r>
            <a:r>
              <a:rPr lang="ko-KR" altLang="en-US" dirty="0"/>
              <a:t> 망가짐</a:t>
            </a:r>
            <a:r>
              <a:rPr lang="en-US" altLang="ko-KR" dirty="0"/>
              <a:t>. </a:t>
            </a:r>
            <a:r>
              <a:rPr lang="ko-KR" altLang="en-US" dirty="0"/>
              <a:t>그래서 처음에 연기가 어떻게 있었는지 알아내는 것은 어렵지만</a:t>
            </a:r>
            <a:r>
              <a:rPr lang="en-US" altLang="ko-KR" dirty="0"/>
              <a:t>, </a:t>
            </a:r>
            <a:r>
              <a:rPr lang="ko-KR" altLang="en-US" dirty="0"/>
              <a:t>시간이 지나면 결국 유니폼해짐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최초 상태로 되돌린다면 연기가 어떻게 있었는지 알 수 있을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물리적으로 어떤 분자가 </a:t>
            </a:r>
            <a:r>
              <a:rPr lang="ko-KR" altLang="en-US" dirty="0" err="1"/>
              <a:t>퍼져나갈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즉 확산될 때</a:t>
            </a:r>
            <a:r>
              <a:rPr lang="en-US" altLang="ko-KR" dirty="0"/>
              <a:t>, </a:t>
            </a:r>
            <a:r>
              <a:rPr lang="ko-KR" altLang="en-US" dirty="0"/>
              <a:t>분자의 다음 위치는 주변의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 안에서 결정됨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어느정도의</a:t>
            </a:r>
            <a:r>
              <a:rPr lang="ko-KR" altLang="en-US" dirty="0"/>
              <a:t> </a:t>
            </a:r>
            <a:r>
              <a:rPr lang="ko-KR" altLang="en-US" dirty="0" err="1"/>
              <a:t>드리프트가</a:t>
            </a:r>
            <a:r>
              <a:rPr lang="ko-KR" altLang="en-US" dirty="0"/>
              <a:t> 있어 방향성을 가지기는 하지만</a:t>
            </a:r>
            <a:r>
              <a:rPr lang="en-US" altLang="ko-KR" dirty="0"/>
              <a:t>, </a:t>
            </a:r>
            <a:r>
              <a:rPr lang="ko-KR" altLang="en-US" dirty="0"/>
              <a:t>충분히 작은 시퀀스 안에서는 </a:t>
            </a:r>
            <a:r>
              <a:rPr lang="ko-KR" altLang="en-US" dirty="0" err="1"/>
              <a:t>가우시안을</a:t>
            </a:r>
            <a:r>
              <a:rPr lang="ko-KR" altLang="en-US" dirty="0"/>
              <a:t> 따를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디퓨전</a:t>
            </a:r>
            <a:r>
              <a:rPr lang="en-US" altLang="ko-KR" dirty="0"/>
              <a:t> </a:t>
            </a:r>
            <a:r>
              <a:rPr lang="ko-KR" altLang="en-US" dirty="0"/>
              <a:t>모델이라 함은</a:t>
            </a:r>
            <a:r>
              <a:rPr lang="en-US" altLang="ko-KR" dirty="0"/>
              <a:t>, </a:t>
            </a:r>
            <a:r>
              <a:rPr lang="ko-KR" altLang="en-US" dirty="0"/>
              <a:t>결과적으로 이미지에서 조금씩 노이즈를 더해서 최종적으로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노이즈에 가까운 </a:t>
            </a:r>
            <a:r>
              <a:rPr lang="ko-KR" altLang="en-US" dirty="0" err="1"/>
              <a:t>노이즈맵을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노이즈맵에서</a:t>
            </a:r>
            <a:r>
              <a:rPr lang="ko-KR" altLang="en-US" dirty="0"/>
              <a:t> 다시 리버스 </a:t>
            </a:r>
            <a:r>
              <a:rPr lang="ko-KR" altLang="en-US" dirty="0" err="1"/>
              <a:t>디노이징</a:t>
            </a:r>
            <a:r>
              <a:rPr lang="ko-KR" altLang="en-US" dirty="0"/>
              <a:t> 프로세스를 거쳐 이미지를 거쳐 생성하는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이미지에서 노이즈로 가는 건</a:t>
            </a:r>
            <a:r>
              <a:rPr lang="en-US" altLang="ko-KR" dirty="0"/>
              <a:t>, </a:t>
            </a:r>
            <a:r>
              <a:rPr lang="ko-KR" altLang="en-US" dirty="0"/>
              <a:t>연기가 </a:t>
            </a:r>
            <a:r>
              <a:rPr lang="ko-KR" altLang="en-US" dirty="0" err="1"/>
              <a:t>퍼져나가는</a:t>
            </a:r>
            <a:r>
              <a:rPr lang="ko-KR" altLang="en-US" dirty="0"/>
              <a:t> 것처럼 매우 쉬운 일임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6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각각이 조금씩 </a:t>
            </a:r>
            <a:r>
              <a:rPr lang="ko-KR" altLang="en-US" dirty="0" err="1"/>
              <a:t>퍼져나갈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매우 작은 영역에서의 지속적인 </a:t>
            </a:r>
            <a:r>
              <a:rPr lang="ko-KR" altLang="en-US" dirty="0" err="1"/>
              <a:t>가우시안</a:t>
            </a:r>
            <a:r>
              <a:rPr lang="ko-KR" altLang="en-US" dirty="0"/>
              <a:t> 커널을 통과하는 것처럼 포워드 프로세스를 정의할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2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말은</a:t>
            </a:r>
            <a:r>
              <a:rPr lang="en-US" altLang="ko-KR" dirty="0"/>
              <a:t>, Xt-1. </a:t>
            </a:r>
            <a:r>
              <a:rPr lang="ko-KR" altLang="en-US" dirty="0"/>
              <a:t>우리가 이미지를 </a:t>
            </a:r>
            <a:r>
              <a:rPr lang="en-US" altLang="ko-KR" dirty="0"/>
              <a:t>x0</a:t>
            </a:r>
            <a:r>
              <a:rPr lang="ko-KR" altLang="en-US" dirty="0"/>
              <a:t>라고 </a:t>
            </a:r>
            <a:r>
              <a:rPr lang="ko-KR" altLang="en-US" dirty="0" err="1"/>
              <a:t>노테이션</a:t>
            </a:r>
            <a:r>
              <a:rPr lang="en-US" altLang="ko-KR" dirty="0"/>
              <a:t>, </a:t>
            </a:r>
            <a:r>
              <a:rPr lang="ko-KR" altLang="en-US" dirty="0"/>
              <a:t>노이즈를 </a:t>
            </a:r>
            <a:r>
              <a:rPr lang="en-US" altLang="ko-KR" dirty="0"/>
              <a:t>XT</a:t>
            </a:r>
            <a:r>
              <a:rPr lang="ko-KR" altLang="en-US" dirty="0"/>
              <a:t>로 </a:t>
            </a:r>
            <a:r>
              <a:rPr lang="ko-KR" altLang="en-US" dirty="0" err="1"/>
              <a:t>노에티션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이미지에 가깝고</a:t>
            </a:r>
            <a:r>
              <a:rPr lang="en-US" altLang="ko-KR" dirty="0"/>
              <a:t>, </a:t>
            </a:r>
            <a:r>
              <a:rPr lang="ko-KR" altLang="en-US" dirty="0"/>
              <a:t>숫자가 클수록 노이즈에 가까움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Xt</a:t>
            </a:r>
            <a:r>
              <a:rPr lang="ko-KR" altLang="en-US" dirty="0"/>
              <a:t>를 정의할 때</a:t>
            </a:r>
            <a:r>
              <a:rPr lang="en-US" altLang="ko-KR" dirty="0"/>
              <a:t>, xt-1, </a:t>
            </a:r>
            <a:r>
              <a:rPr lang="ko-KR" altLang="en-US" dirty="0"/>
              <a:t>즉</a:t>
            </a:r>
            <a:r>
              <a:rPr lang="en-US" altLang="ko-KR" dirty="0" err="1"/>
              <a:t>xt</a:t>
            </a:r>
            <a:r>
              <a:rPr lang="ko-KR" altLang="en-US" dirty="0"/>
              <a:t>보다 하나 더 이미지에 가까운 스텝에 대해서 루트 </a:t>
            </a:r>
            <a:r>
              <a:rPr lang="en-US" altLang="ko-KR" dirty="0"/>
              <a:t>1-</a:t>
            </a:r>
            <a:r>
              <a:rPr lang="ko-KR" altLang="en-US" dirty="0"/>
              <a:t>베타 </a:t>
            </a:r>
            <a:r>
              <a:rPr lang="en-US" altLang="ko-KR" dirty="0"/>
              <a:t>t </a:t>
            </a:r>
            <a:r>
              <a:rPr lang="ko-KR" altLang="en-US" dirty="0"/>
              <a:t>를 </a:t>
            </a:r>
            <a:r>
              <a:rPr lang="ko-KR" altLang="en-US" dirty="0" err="1"/>
              <a:t>곱해줌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베타 </a:t>
            </a:r>
            <a:r>
              <a:rPr lang="en-US" altLang="ko-KR" dirty="0"/>
              <a:t>t</a:t>
            </a:r>
            <a:r>
              <a:rPr lang="ko-KR" altLang="en-US" dirty="0"/>
              <a:t>는 매우 작은 값</a:t>
            </a:r>
            <a:r>
              <a:rPr lang="en-US" altLang="ko-KR" dirty="0"/>
              <a:t>. 0.0000~</a:t>
            </a:r>
            <a:r>
              <a:rPr lang="ko-KR" altLang="en-US" dirty="0"/>
              <a:t>이런 식</a:t>
            </a:r>
            <a:r>
              <a:rPr lang="en-US" altLang="ko-KR" dirty="0"/>
              <a:t>. </a:t>
            </a:r>
            <a:r>
              <a:rPr lang="ko-KR" altLang="en-US" dirty="0"/>
              <a:t>앞에 있는 계수가 </a:t>
            </a:r>
            <a:r>
              <a:rPr lang="en-US" altLang="ko-KR" dirty="0"/>
              <a:t>1</a:t>
            </a:r>
            <a:r>
              <a:rPr lang="ko-KR" altLang="en-US" dirty="0"/>
              <a:t>에 가깝지만 조금 작은 값일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약간의 이전 값을 감소시키면서</a:t>
            </a:r>
            <a:r>
              <a:rPr lang="en-US" altLang="ko-KR" dirty="0"/>
              <a:t>, </a:t>
            </a:r>
            <a:r>
              <a:rPr lang="ko-KR" altLang="en-US" dirty="0"/>
              <a:t>약간의 노이즈를 더하는 형식으로 포워드 프로세스 정의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X0</a:t>
            </a:r>
            <a:r>
              <a:rPr lang="ko-KR" altLang="en-US" dirty="0"/>
              <a:t>라는 이미지가 주어졌을 때</a:t>
            </a:r>
            <a:r>
              <a:rPr lang="en-US" altLang="ko-KR" dirty="0"/>
              <a:t>, </a:t>
            </a:r>
            <a:r>
              <a:rPr lang="ko-KR" altLang="en-US" dirty="0"/>
              <a:t>여기에 노이즈를 조금씩 입혀서 </a:t>
            </a:r>
            <a:r>
              <a:rPr lang="en-US" altLang="ko-KR" dirty="0" err="1"/>
              <a:t>Xt</a:t>
            </a:r>
            <a:r>
              <a:rPr lang="ko-KR" altLang="en-US" dirty="0"/>
              <a:t>까지 보내는 과정을 조인트 분포로 정의를 내림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분산을 계산할 때</a:t>
            </a:r>
            <a:r>
              <a:rPr lang="en-US" altLang="ko-KR" dirty="0"/>
              <a:t>, </a:t>
            </a:r>
            <a:r>
              <a:rPr lang="ko-KR" altLang="en-US" dirty="0"/>
              <a:t>안에 있는 </a:t>
            </a:r>
            <a:r>
              <a:rPr lang="ko-KR" altLang="en-US" dirty="0" err="1"/>
              <a:t>텀이</a:t>
            </a:r>
            <a:r>
              <a:rPr lang="ko-KR" altLang="en-US" dirty="0"/>
              <a:t> 제곱이 </a:t>
            </a:r>
            <a:r>
              <a:rPr lang="ko-KR" altLang="en-US" dirty="0" err="1"/>
              <a:t>되서</a:t>
            </a:r>
            <a:r>
              <a:rPr lang="ko-KR" altLang="en-US" dirty="0"/>
              <a:t> 밖으로 나올 수 있고</a:t>
            </a:r>
            <a:r>
              <a:rPr lang="en-US" altLang="ko-KR" dirty="0"/>
              <a:t>, </a:t>
            </a:r>
            <a:r>
              <a:rPr lang="ko-KR" altLang="en-US" dirty="0"/>
              <a:t>더할 때는 두 개의 분산을 그냥 더하면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Xt-1</a:t>
            </a:r>
            <a:r>
              <a:rPr lang="ko-KR" altLang="en-US" dirty="0"/>
              <a:t>의 분산이 </a:t>
            </a:r>
            <a:r>
              <a:rPr lang="en-US" altLang="ko-KR" dirty="0"/>
              <a:t>1</a:t>
            </a:r>
            <a:r>
              <a:rPr lang="ko-KR" altLang="en-US" dirty="0"/>
              <a:t>이라고 가정을 한다면</a:t>
            </a:r>
            <a:r>
              <a:rPr lang="en-US" altLang="ko-KR" dirty="0"/>
              <a:t>, </a:t>
            </a:r>
            <a:r>
              <a:rPr lang="ko-KR" altLang="en-US" dirty="0"/>
              <a:t>루트 </a:t>
            </a:r>
            <a:r>
              <a:rPr lang="en-US" altLang="ko-KR" dirty="0"/>
              <a:t>1-</a:t>
            </a:r>
            <a:r>
              <a:rPr lang="ko-KR" altLang="en-US" dirty="0"/>
              <a:t>베타 </a:t>
            </a:r>
            <a:r>
              <a:rPr lang="en-US" altLang="ko-KR" dirty="0"/>
              <a:t>t</a:t>
            </a:r>
            <a:r>
              <a:rPr lang="ko-KR" altLang="en-US" dirty="0"/>
              <a:t>에 베타</a:t>
            </a:r>
            <a:r>
              <a:rPr lang="en-US" altLang="ko-KR" dirty="0" err="1"/>
              <a:t>tI</a:t>
            </a:r>
            <a:r>
              <a:rPr lang="ko-KR" altLang="en-US" dirty="0"/>
              <a:t>를 곱한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노이즈의 분산은 계속 </a:t>
            </a:r>
            <a:r>
              <a:rPr lang="en-US" altLang="ko-KR" dirty="0"/>
              <a:t>1</a:t>
            </a:r>
            <a:r>
              <a:rPr lang="ko-KR" altLang="en-US" dirty="0"/>
              <a:t>로 유지될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분산을 </a:t>
            </a:r>
            <a:r>
              <a:rPr lang="en-US" altLang="ko-KR" dirty="0"/>
              <a:t>1</a:t>
            </a:r>
            <a:r>
              <a:rPr lang="ko-KR" altLang="en-US" dirty="0"/>
              <a:t>로 계속 맞춰주기 위해 이렇게 정의를 내림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4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이미지에 조금씩  노이즈를 더해 결국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노이즈에 가까운 형태로 가는 것은 알겠다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조금씩 노이즈를 더한다면</a:t>
            </a:r>
            <a:r>
              <a:rPr lang="en-US" altLang="ko-KR" dirty="0"/>
              <a:t>, </a:t>
            </a:r>
            <a:r>
              <a:rPr lang="ko-KR" altLang="en-US" dirty="0"/>
              <a:t>특정 스텝으로 한 번에 노이즈를 더할 수도 있지 않을까</a:t>
            </a:r>
            <a:r>
              <a:rPr lang="en-US" altLang="ko-KR" dirty="0"/>
              <a:t>? </a:t>
            </a:r>
            <a:r>
              <a:rPr lang="ko-KR" altLang="en-US" dirty="0"/>
              <a:t>하는 게 </a:t>
            </a:r>
            <a:r>
              <a:rPr lang="en-US" altLang="ko-KR" dirty="0"/>
              <a:t>DDPM</a:t>
            </a:r>
            <a:r>
              <a:rPr lang="ko-KR" altLang="en-US" dirty="0"/>
              <a:t>의 주된 시도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결국 </a:t>
            </a:r>
            <a:r>
              <a:rPr lang="ko-KR" altLang="en-US" dirty="0" err="1"/>
              <a:t>가우시안</a:t>
            </a:r>
            <a:r>
              <a:rPr lang="ko-KR" altLang="en-US" dirty="0"/>
              <a:t> 커널이 연속적으로 이루어지기 때문에 어떤 타임스텝 </a:t>
            </a:r>
            <a:r>
              <a:rPr lang="en-US" altLang="ko-KR" dirty="0"/>
              <a:t>t</a:t>
            </a:r>
            <a:r>
              <a:rPr lang="ko-KR" altLang="en-US" dirty="0"/>
              <a:t>를 한 번에 정의를 내릴 수 있다는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수학적으로 정의하면</a:t>
            </a:r>
            <a:r>
              <a:rPr lang="en-US" altLang="ko-KR" dirty="0"/>
              <a:t>, </a:t>
            </a:r>
            <a:r>
              <a:rPr lang="ko-KR" altLang="en-US" dirty="0"/>
              <a:t>샘플링을 할 때</a:t>
            </a:r>
            <a:r>
              <a:rPr lang="en-US" altLang="ko-KR" dirty="0"/>
              <a:t> </a:t>
            </a:r>
            <a:r>
              <a:rPr lang="en-US" altLang="ko-KR" dirty="0" err="1"/>
              <a:t>Xt</a:t>
            </a:r>
            <a:r>
              <a:rPr lang="ko-KR" altLang="en-US" dirty="0"/>
              <a:t>를 </a:t>
            </a:r>
            <a:r>
              <a:rPr lang="en-US" altLang="ko-KR" dirty="0"/>
              <a:t>X0</a:t>
            </a:r>
            <a:r>
              <a:rPr lang="ko-KR" altLang="en-US" dirty="0"/>
              <a:t>에 대해 한 번에 계산할 수 있는 뒷받침을 </a:t>
            </a:r>
            <a:r>
              <a:rPr lang="en-US" altLang="ko-KR" dirty="0"/>
              <a:t>DDPM</a:t>
            </a:r>
            <a:r>
              <a:rPr lang="ko-KR" altLang="en-US" dirty="0"/>
              <a:t>에서 </a:t>
            </a:r>
            <a:r>
              <a:rPr lang="ko-KR" altLang="en-US" dirty="0" err="1"/>
              <a:t>해둠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3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B0C6B7FC-6E66-4186-B102-1BCC0F740199}"/>
              </a:ext>
            </a:extLst>
          </p:cNvPr>
          <p:cNvSpPr txBox="1">
            <a:spLocks/>
          </p:cNvSpPr>
          <p:nvPr userDrawn="1"/>
        </p:nvSpPr>
        <p:spPr>
          <a:xfrm>
            <a:off x="1" y="610804"/>
            <a:ext cx="9144000" cy="1238877"/>
          </a:xfrm>
          <a:prstGeom prst="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8E4FA-C990-416A-83C0-E0613A179CF3}"/>
              </a:ext>
            </a:extLst>
          </p:cNvPr>
          <p:cNvSpPr/>
          <p:nvPr userDrawn="1"/>
        </p:nvSpPr>
        <p:spPr>
          <a:xfrm>
            <a:off x="393895" y="5046867"/>
            <a:ext cx="8271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한림대학교 - 해시넷">
            <a:extLst>
              <a:ext uri="{FF2B5EF4-FFF2-40B4-BE49-F238E27FC236}">
                <a16:creationId xmlns:a16="http://schemas.microsoft.com/office/drawing/2014/main" id="{5FA83BB9-F9A1-4053-881B-2AA460BFB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8" y="2208179"/>
            <a:ext cx="2310064" cy="23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그룹 308"/>
          <p:cNvGrpSpPr/>
          <p:nvPr userDrawn="1"/>
        </p:nvGrpSpPr>
        <p:grpSpPr>
          <a:xfrm>
            <a:off x="26670" y="240876"/>
            <a:ext cx="1720222" cy="412421"/>
            <a:chOff x="1047750" y="2614012"/>
            <a:chExt cx="1720222" cy="412421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2072683" y="2614012"/>
              <a:ext cx="695289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rtificial</a:t>
              </a:r>
            </a:p>
            <a:p>
              <a:r>
                <a:rPr lang="en-US" altLang="ko-KR" sz="28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ntelligence &amp;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32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achine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25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0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baseline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earning Lab</a:t>
              </a:r>
              <a:endParaRPr lang="ko-KR" altLang="en-US" sz="370" i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그룹 2"/>
            <p:cNvGrpSpPr/>
            <p:nvPr userDrawn="1"/>
          </p:nvGrpSpPr>
          <p:grpSpPr>
            <a:xfrm>
              <a:off x="1047750" y="2665638"/>
              <a:ext cx="1111699" cy="294908"/>
              <a:chOff x="1421130" y="5224164"/>
              <a:chExt cx="1016751" cy="29173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21130" y="5224408"/>
                <a:ext cx="285042" cy="291299"/>
                <a:chOff x="3609143" y="2943348"/>
                <a:chExt cx="995831" cy="906994"/>
              </a:xfrm>
              <a:gradFill flip="none" rotWithShape="1">
                <a:gsLst>
                  <a:gs pos="0">
                    <a:srgbClr val="0066CC">
                      <a:shade val="30000"/>
                      <a:satMod val="115000"/>
                    </a:srgbClr>
                  </a:gs>
                  <a:gs pos="50000">
                    <a:srgbClr val="0066CC">
                      <a:shade val="67500"/>
                      <a:satMod val="115000"/>
                    </a:srgbClr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3916618" y="2943348"/>
                  <a:ext cx="46308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18062367">
                  <a:off x="3585752" y="3312274"/>
                  <a:ext cx="855533" cy="1479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 rot="15537815">
                  <a:off x="3975689" y="3294527"/>
                  <a:ext cx="794516" cy="1666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3609143" y="3693364"/>
                  <a:ext cx="42522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190033" y="3693364"/>
                  <a:ext cx="41494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722180" y="5224408"/>
                <a:ext cx="193877" cy="291299"/>
                <a:chOff x="4660899" y="2943348"/>
                <a:chExt cx="677333" cy="906994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660899" y="2943348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4660899" y="3693364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 rot="6776631">
                  <a:off x="4780681" y="3133505"/>
                  <a:ext cx="346538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10800000">
                  <a:off x="4818308" y="3310524"/>
                  <a:ext cx="359511" cy="1569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6776631">
                  <a:off x="4859847" y="3494979"/>
                  <a:ext cx="359579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948166" y="5224408"/>
                <a:ext cx="219323" cy="291491"/>
                <a:chOff x="5511799" y="2943348"/>
                <a:chExt cx="766234" cy="907591"/>
              </a:xfrm>
              <a:gradFill flip="none" rotWithShape="1">
                <a:gsLst>
                  <a:gs pos="0">
                    <a:srgbClr val="009999">
                      <a:shade val="30000"/>
                      <a:satMod val="115000"/>
                    </a:srgbClr>
                  </a:gs>
                  <a:gs pos="50000">
                    <a:srgbClr val="009999">
                      <a:shade val="67500"/>
                      <a:satMod val="115000"/>
                    </a:srgbClr>
                  </a:gs>
                  <a:gs pos="100000">
                    <a:srgbClr val="009999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11800" y="2943348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3971064">
                  <a:off x="5482782" y="3174363"/>
                  <a:ext cx="489573" cy="155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6015956" y="3048449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511799" y="3690484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 rot="5400000">
                  <a:off x="6015955" y="3588266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 rot="18484838">
                  <a:off x="5480370" y="3470638"/>
                  <a:ext cx="493010" cy="147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200811" y="5224164"/>
                <a:ext cx="237070" cy="290619"/>
                <a:chOff x="6419849" y="2942587"/>
                <a:chExt cx="828234" cy="90487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419849" y="2942587"/>
                  <a:ext cx="53975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 rot="5400000">
                  <a:off x="6313601" y="3339662"/>
                  <a:ext cx="747160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6419849" y="3690484"/>
                  <a:ext cx="765007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 rot="5400000">
                  <a:off x="6967772" y="3567153"/>
                  <a:ext cx="40364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 rot="10800000">
                  <a:off x="6986058" y="3692091"/>
                  <a:ext cx="258648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22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986461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26163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5"/>
            <a:ext cx="9144000" cy="7856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bg>
      <p:bgPr>
        <a:gradFill flip="none" rotWithShape="1">
          <a:gsLst>
            <a:gs pos="0">
              <a:schemeClr val="accent1">
                <a:lumMod val="41000"/>
                <a:lumOff val="59000"/>
              </a:schemeClr>
            </a:gs>
            <a:gs pos="19000">
              <a:schemeClr val="accent1">
                <a:lumMod val="8000"/>
                <a:lumOff val="92000"/>
              </a:schemeClr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0800000" flipH="1">
            <a:off x="-2" y="6629400"/>
            <a:ext cx="9144001" cy="228600"/>
          </a:xfrm>
          <a:prstGeom prst="rect">
            <a:avLst/>
          </a:prstGeom>
          <a:gradFill flip="none" rotWithShape="1">
            <a:gsLst>
              <a:gs pos="0">
                <a:srgbClr val="72A4D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 fontScale="4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880"/>
          </a:xfrm>
          <a:prstGeom prst="rect">
            <a:avLst/>
          </a:prstGeom>
          <a:gradFill flip="none" rotWithShape="1">
            <a:gsLst>
              <a:gs pos="66000">
                <a:schemeClr val="accent1">
                  <a:lumMod val="75000"/>
                </a:schemeClr>
              </a:gs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00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730971"/>
            <a:ext cx="8280000" cy="515759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680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86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0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7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028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엠블렘 A 타입 이미지">
            <a:extLst>
              <a:ext uri="{FF2B5EF4-FFF2-40B4-BE49-F238E27FC236}">
                <a16:creationId xmlns:a16="http://schemas.microsoft.com/office/drawing/2014/main" id="{4120246F-011E-449C-A3D3-BAA57DEC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3910"/>
            <a:ext cx="1182030" cy="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 userDrawn="1"/>
        </p:nvGrpSpPr>
        <p:grpSpPr>
          <a:xfrm>
            <a:off x="109022" y="6579984"/>
            <a:ext cx="697611" cy="166853"/>
            <a:chOff x="1421130" y="5224164"/>
            <a:chExt cx="1016751" cy="291735"/>
          </a:xfrm>
        </p:grpSpPr>
        <p:grpSp>
          <p:nvGrpSpPr>
            <p:cNvPr id="44" name="그룹 43"/>
            <p:cNvGrpSpPr/>
            <p:nvPr/>
          </p:nvGrpSpPr>
          <p:grpSpPr>
            <a:xfrm>
              <a:off x="1421130" y="5224408"/>
              <a:ext cx="285042" cy="291299"/>
              <a:chOff x="3609143" y="2943348"/>
              <a:chExt cx="995831" cy="906994"/>
            </a:xfrm>
            <a:gradFill flip="none" rotWithShape="1">
              <a:gsLst>
                <a:gs pos="0">
                  <a:srgbClr val="0066CC">
                    <a:shade val="30000"/>
                    <a:satMod val="115000"/>
                  </a:srgbClr>
                </a:gs>
                <a:gs pos="50000">
                  <a:srgbClr val="0066CC">
                    <a:shade val="67500"/>
                    <a:satMod val="115000"/>
                  </a:srgbClr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916618" y="2943348"/>
                <a:ext cx="46308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8062367">
                <a:off x="3585752" y="3312274"/>
                <a:ext cx="855533" cy="1479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15537815">
                <a:off x="3975689" y="3294527"/>
                <a:ext cx="794516" cy="1666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609143" y="3693364"/>
                <a:ext cx="42522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190033" y="3693364"/>
                <a:ext cx="41494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22180" y="5224408"/>
              <a:ext cx="193877" cy="291299"/>
              <a:chOff x="4660899" y="2943348"/>
              <a:chExt cx="677333" cy="906994"/>
            </a:xfrm>
            <a:solidFill>
              <a:schemeClr val="bg2">
                <a:lumMod val="50000"/>
              </a:schemeClr>
            </a:solidFill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4660899" y="2943348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660899" y="3693364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6776631">
                <a:off x="4792855" y="3133506"/>
                <a:ext cx="346538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0800000">
                <a:off x="4818308" y="3310524"/>
                <a:ext cx="359511" cy="1569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6776631">
                <a:off x="4847672" y="3494979"/>
                <a:ext cx="359581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948166" y="5224408"/>
              <a:ext cx="219323" cy="291491"/>
              <a:chOff x="5511799" y="2943348"/>
              <a:chExt cx="766234" cy="907591"/>
            </a:xfrm>
            <a:gradFill flip="none" rotWithShape="1">
              <a:gsLst>
                <a:gs pos="0">
                  <a:srgbClr val="009999">
                    <a:shade val="30000"/>
                    <a:satMod val="115000"/>
                  </a:srgbClr>
                </a:gs>
                <a:gs pos="50000">
                  <a:srgbClr val="009999">
                    <a:shade val="67500"/>
                    <a:satMod val="115000"/>
                  </a:srgbClr>
                </a:gs>
                <a:gs pos="100000">
                  <a:srgbClr val="0099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53" name="직사각형 52"/>
              <p:cNvSpPr/>
              <p:nvPr/>
            </p:nvSpPr>
            <p:spPr>
              <a:xfrm>
                <a:off x="5511800" y="2943348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3971064">
                <a:off x="5507131" y="3174363"/>
                <a:ext cx="489573" cy="155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6015956" y="3048449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11799" y="3690484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6015955" y="3588266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 rot="18484838">
                <a:off x="5504718" y="3470637"/>
                <a:ext cx="493010" cy="147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00811" y="5224164"/>
              <a:ext cx="237070" cy="290619"/>
              <a:chOff x="6419849" y="2942587"/>
              <a:chExt cx="828234" cy="904876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419849" y="2942587"/>
                <a:ext cx="53975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5400000">
                <a:off x="6313601" y="3339662"/>
                <a:ext cx="747160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419849" y="3690484"/>
                <a:ext cx="765007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6967772" y="3567153"/>
                <a:ext cx="40364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10800000">
                <a:off x="6986058" y="3692091"/>
                <a:ext cx="258648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87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6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2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551">
            <a:off x="2081416" y="978537"/>
            <a:ext cx="5114175" cy="531551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6" y="2228043"/>
            <a:ext cx="5190995" cy="311843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839322"/>
            <a:ext cx="9144000" cy="599327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 userDrawn="1">
            <p:ph idx="1"/>
          </p:nvPr>
        </p:nvSpPr>
        <p:spPr>
          <a:xfrm>
            <a:off x="432000" y="1028245"/>
            <a:ext cx="8280000" cy="15117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30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02882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777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543319"/>
            <a:ext cx="8280000" cy="46288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9144000" cy="587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4541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32397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5875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158750" y="821944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85750" y="955563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4667250" y="820675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1"/>
          </p:nvPr>
        </p:nvSpPr>
        <p:spPr>
          <a:xfrm>
            <a:off x="4794250" y="954294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2"/>
          </p:nvPr>
        </p:nvSpPr>
        <p:spPr>
          <a:xfrm>
            <a:off x="467360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409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930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6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75" r:id="rId3"/>
    <p:sldLayoutId id="2147483667" r:id="rId4"/>
    <p:sldLayoutId id="2147483671" r:id="rId5"/>
    <p:sldLayoutId id="2147483668" r:id="rId6"/>
    <p:sldLayoutId id="2147483669" r:id="rId7"/>
    <p:sldLayoutId id="2147483670" r:id="rId8"/>
    <p:sldLayoutId id="2147483665" r:id="rId9"/>
    <p:sldLayoutId id="2147483673" r:id="rId10"/>
    <p:sldLayoutId id="2147483672" r:id="rId11"/>
    <p:sldLayoutId id="214748367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868-F2D0-4330-BE9A-C09510E26A8A}" type="datetimeFigureOut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9.jp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6.png"/><Relationship Id="rId18" Type="http://schemas.openxmlformats.org/officeDocument/2006/relationships/image" Target="../media/image72.png"/><Relationship Id="rId3" Type="http://schemas.openxmlformats.org/officeDocument/2006/relationships/image" Target="../media/image60.png"/><Relationship Id="rId21" Type="http://schemas.openxmlformats.org/officeDocument/2006/relationships/image" Target="../media/image75.png"/><Relationship Id="rId7" Type="http://schemas.openxmlformats.org/officeDocument/2006/relationships/image" Target="../media/image56.png"/><Relationship Id="rId12" Type="http://schemas.openxmlformats.org/officeDocument/2006/relationships/image" Target="../media/image65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0.png"/><Relationship Id="rId24" Type="http://schemas.openxmlformats.org/officeDocument/2006/relationships/image" Target="../media/image69.png"/><Relationship Id="rId5" Type="http://schemas.openxmlformats.org/officeDocument/2006/relationships/image" Target="../media/image62.png"/><Relationship Id="rId15" Type="http://schemas.openxmlformats.org/officeDocument/2006/relationships/image" Target="../media/image68.png"/><Relationship Id="rId23" Type="http://schemas.openxmlformats.org/officeDocument/2006/relationships/image" Target="../media/image77.png"/><Relationship Id="rId10" Type="http://schemas.openxmlformats.org/officeDocument/2006/relationships/image" Target="../media/image19.jp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7.png"/><Relationship Id="rId22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30.png"/><Relationship Id="rId18" Type="http://schemas.openxmlformats.org/officeDocument/2006/relationships/image" Target="../media/image81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8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79.png"/><Relationship Id="rId5" Type="http://schemas.openxmlformats.org/officeDocument/2006/relationships/image" Target="../media/image13.jp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82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jpg"/><Relationship Id="rId5" Type="http://schemas.openxmlformats.org/officeDocument/2006/relationships/image" Target="../media/image98.jpg"/><Relationship Id="rId4" Type="http://schemas.openxmlformats.org/officeDocument/2006/relationships/image" Target="../media/image9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09.png"/><Relationship Id="rId5" Type="http://schemas.openxmlformats.org/officeDocument/2006/relationships/image" Target="../media/image13.jpg"/><Relationship Id="rId10" Type="http://schemas.openxmlformats.org/officeDocument/2006/relationships/image" Target="../media/image10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40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38.png"/><Relationship Id="rId5" Type="http://schemas.openxmlformats.org/officeDocument/2006/relationships/image" Target="../media/image13.jpg"/><Relationship Id="rId15" Type="http://schemas.openxmlformats.org/officeDocument/2006/relationships/image" Target="../media/image42.png"/><Relationship Id="rId10" Type="http://schemas.openxmlformats.org/officeDocument/2006/relationships/image" Target="../media/image111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0.png"/><Relationship Id="rId18" Type="http://schemas.openxmlformats.org/officeDocument/2006/relationships/image" Target="../media/image102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80.png"/><Relationship Id="rId5" Type="http://schemas.openxmlformats.org/officeDocument/2006/relationships/image" Target="../media/image13.jp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1.jpg"/><Relationship Id="rId21" Type="http://schemas.openxmlformats.org/officeDocument/2006/relationships/image" Target="../media/image48.png"/><Relationship Id="rId7" Type="http://schemas.openxmlformats.org/officeDocument/2006/relationships/image" Target="../media/image15.jp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38.png"/><Relationship Id="rId5" Type="http://schemas.openxmlformats.org/officeDocument/2006/relationships/image" Target="../media/image13.jp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30.png"/><Relationship Id="rId18" Type="http://schemas.openxmlformats.org/officeDocument/2006/relationships/image" Target="../media/image81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8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3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79.png"/><Relationship Id="rId5" Type="http://schemas.openxmlformats.org/officeDocument/2006/relationships/image" Target="../media/image13.jp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82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80.png"/><Relationship Id="rId5" Type="http://schemas.openxmlformats.org/officeDocument/2006/relationships/image" Target="../media/image13.jp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80.png"/><Relationship Id="rId5" Type="http://schemas.openxmlformats.org/officeDocument/2006/relationships/image" Target="../media/image13.jp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27.png"/><Relationship Id="rId5" Type="http://schemas.openxmlformats.org/officeDocument/2006/relationships/image" Target="../media/image13.jpg"/><Relationship Id="rId15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35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1.jpg"/><Relationship Id="rId21" Type="http://schemas.openxmlformats.org/officeDocument/2006/relationships/image" Target="../media/image48.png"/><Relationship Id="rId7" Type="http://schemas.openxmlformats.org/officeDocument/2006/relationships/image" Target="../media/image15.jp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38.png"/><Relationship Id="rId5" Type="http://schemas.openxmlformats.org/officeDocument/2006/relationships/image" Target="../media/image13.jp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 txBox="1">
            <a:spLocks/>
          </p:cNvSpPr>
          <p:nvPr/>
        </p:nvSpPr>
        <p:spPr>
          <a:xfrm>
            <a:off x="1" y="610804"/>
            <a:ext cx="9144000" cy="1238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750C9CDA-A0EA-15DC-AB15-0126ADC01120}"/>
              </a:ext>
            </a:extLst>
          </p:cNvPr>
          <p:cNvSpPr txBox="1"/>
          <p:nvPr/>
        </p:nvSpPr>
        <p:spPr>
          <a:xfrm>
            <a:off x="-147869" y="491603"/>
            <a:ext cx="9220023" cy="116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3000"/>
            </a:pPr>
            <a:r>
              <a:rPr lang="en-US" altLang="ko-KR" sz="2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 Diffusion Probabilistic Model</a:t>
            </a:r>
            <a:endParaRPr lang="en-US" altLang="ko-KR" sz="1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EC99A-B5CA-8388-37A8-A02B375BF3AA}"/>
              </a:ext>
            </a:extLst>
          </p:cNvPr>
          <p:cNvSpPr txBox="1"/>
          <p:nvPr/>
        </p:nvSpPr>
        <p:spPr>
          <a:xfrm>
            <a:off x="-116711" y="4604852"/>
            <a:ext cx="9377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Jungwoo</a:t>
            </a:r>
            <a:r>
              <a:rPr lang="en-US" altLang="ko-KR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Jang,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Artificial Intelligence Convergence and College of Medicine 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Hallym</a:t>
            </a: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University, Republic of Korea,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Supervision of Prof. Dong-Ok Won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2024. 01. 15.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6" y="0"/>
            <a:ext cx="610804" cy="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What happens to a distribution in the forward diffusion?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DA7383-B954-BE19-5B79-93459540C182}"/>
              </a:ext>
            </a:extLst>
          </p:cNvPr>
          <p:cNvGrpSpPr/>
          <p:nvPr/>
        </p:nvGrpSpPr>
        <p:grpSpPr>
          <a:xfrm>
            <a:off x="5020797" y="2526650"/>
            <a:ext cx="3850268" cy="2346628"/>
            <a:chOff x="4859645" y="2673972"/>
            <a:chExt cx="3850268" cy="2346628"/>
          </a:xfrm>
        </p:grpSpPr>
        <p:pic>
          <p:nvPicPr>
            <p:cNvPr id="3" name="object 16">
              <a:extLst>
                <a:ext uri="{FF2B5EF4-FFF2-40B4-BE49-F238E27FC236}">
                  <a16:creationId xmlns:a16="http://schemas.microsoft.com/office/drawing/2014/main" id="{6ECBFE5E-2611-BDC4-4CE8-DD6584FCD8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645" y="3067624"/>
              <a:ext cx="3850268" cy="1952976"/>
            </a:xfrm>
            <a:prstGeom prst="rect">
              <a:avLst/>
            </a:prstGeom>
          </p:spPr>
        </p:pic>
        <p:sp>
          <p:nvSpPr>
            <p:cNvPr id="5" name="object 23">
              <a:extLst>
                <a:ext uri="{FF2B5EF4-FFF2-40B4-BE49-F238E27FC236}">
                  <a16:creationId xmlns:a16="http://schemas.microsoft.com/office/drawing/2014/main" id="{5B91CE89-DE76-8086-806C-44DDA914C37D}"/>
                </a:ext>
              </a:extLst>
            </p:cNvPr>
            <p:cNvSpPr txBox="1"/>
            <p:nvPr/>
          </p:nvSpPr>
          <p:spPr>
            <a:xfrm rot="10800000" flipV="1">
              <a:off x="5560511" y="2673972"/>
              <a:ext cx="244853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solidFill>
                    <a:srgbClr val="890C58"/>
                  </a:solidFill>
                  <a:latin typeface="Arial"/>
                  <a:cs typeface="Arial"/>
                </a:rPr>
                <a:t>Diffused</a:t>
              </a:r>
              <a:r>
                <a:rPr sz="1600" spc="-100" dirty="0">
                  <a:solidFill>
                    <a:srgbClr val="890C58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890C58"/>
                  </a:solidFill>
                  <a:latin typeface="Arial"/>
                  <a:cs typeface="Arial"/>
                </a:rPr>
                <a:t>Data</a:t>
              </a:r>
              <a:r>
                <a:rPr sz="1600" spc="-95" dirty="0">
                  <a:solidFill>
                    <a:srgbClr val="890C58"/>
                  </a:solidFill>
                  <a:latin typeface="Arial"/>
                  <a:cs typeface="Arial"/>
                </a:rPr>
                <a:t> </a:t>
              </a:r>
              <a:r>
                <a:rPr sz="1600" spc="-10" dirty="0">
                  <a:solidFill>
                    <a:srgbClr val="890C58"/>
                  </a:solidFill>
                  <a:latin typeface="Arial"/>
                  <a:cs typeface="Arial"/>
                </a:rPr>
                <a:t>Distributions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6" name="object 25">
              <a:extLst>
                <a:ext uri="{FF2B5EF4-FFF2-40B4-BE49-F238E27FC236}">
                  <a16:creationId xmlns:a16="http://schemas.microsoft.com/office/drawing/2014/main" id="{7F9F9BC5-930C-7FDD-0324-A1B8E7B407CB}"/>
                </a:ext>
              </a:extLst>
            </p:cNvPr>
            <p:cNvSpPr txBox="1"/>
            <p:nvPr/>
          </p:nvSpPr>
          <p:spPr>
            <a:xfrm>
              <a:off x="5009011" y="2813707"/>
              <a:ext cx="346814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20" dirty="0">
                  <a:latin typeface="Trebuchet MS"/>
                  <a:cs typeface="Trebuchet MS"/>
                </a:rPr>
                <a:t>Data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7" name="object 26">
              <a:extLst>
                <a:ext uri="{FF2B5EF4-FFF2-40B4-BE49-F238E27FC236}">
                  <a16:creationId xmlns:a16="http://schemas.microsoft.com/office/drawing/2014/main" id="{5615978E-B68E-6847-F01B-1B6017185A5C}"/>
                </a:ext>
              </a:extLst>
            </p:cNvPr>
            <p:cNvSpPr txBox="1"/>
            <p:nvPr/>
          </p:nvSpPr>
          <p:spPr>
            <a:xfrm>
              <a:off x="8213733" y="2814822"/>
              <a:ext cx="49618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0" dirty="0">
                  <a:latin typeface="Trebuchet MS"/>
                  <a:cs typeface="Trebuchet MS"/>
                </a:rPr>
                <a:t>Noise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5BF549-F092-A0C7-D4D7-D5FB064161BB}"/>
                  </a:ext>
                </a:extLst>
              </p:cNvPr>
              <p:cNvSpPr txBox="1"/>
              <p:nvPr/>
            </p:nvSpPr>
            <p:spPr>
              <a:xfrm>
                <a:off x="159375" y="3388216"/>
                <a:ext cx="4449218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5BF549-F092-A0C7-D4D7-D5FB06416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5" y="3388216"/>
                <a:ext cx="4449218" cy="738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DB11BC-E176-D632-112C-FE29AC7EB730}"/>
              </a:ext>
            </a:extLst>
          </p:cNvPr>
          <p:cNvSpPr txBox="1"/>
          <p:nvPr/>
        </p:nvSpPr>
        <p:spPr>
          <a:xfrm>
            <a:off x="215163" y="3972746"/>
            <a:ext cx="793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Diffused data dist.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E338B-2308-1F8A-B693-1218C2F6BF2F}"/>
              </a:ext>
            </a:extLst>
          </p:cNvPr>
          <p:cNvSpPr txBox="1"/>
          <p:nvPr/>
        </p:nvSpPr>
        <p:spPr>
          <a:xfrm>
            <a:off x="1271299" y="3972746"/>
            <a:ext cx="793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Joint dist.</a:t>
            </a:r>
            <a:endParaRPr lang="ko-KR" altLang="en-US" sz="1050" dirty="0"/>
          </a:p>
        </p:txBody>
      </p:sp>
      <p:sp>
        <p:nvSpPr>
          <p:cNvPr id="14" name="object 32">
            <a:extLst>
              <a:ext uri="{FF2B5EF4-FFF2-40B4-BE49-F238E27FC236}">
                <a16:creationId xmlns:a16="http://schemas.microsoft.com/office/drawing/2014/main" id="{DEA66D3F-FC9B-0DAA-6C35-37AB6199F09B}"/>
              </a:ext>
            </a:extLst>
          </p:cNvPr>
          <p:cNvSpPr/>
          <p:nvPr/>
        </p:nvSpPr>
        <p:spPr>
          <a:xfrm>
            <a:off x="365993" y="3903229"/>
            <a:ext cx="415556" cy="69517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EFF46CF0-96E4-57EF-093A-A9F0C2780358}"/>
              </a:ext>
            </a:extLst>
          </p:cNvPr>
          <p:cNvSpPr/>
          <p:nvPr/>
        </p:nvSpPr>
        <p:spPr>
          <a:xfrm>
            <a:off x="1240247" y="3901251"/>
            <a:ext cx="793967" cy="75956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2">
            <a:extLst>
              <a:ext uri="{FF2B5EF4-FFF2-40B4-BE49-F238E27FC236}">
                <a16:creationId xmlns:a16="http://schemas.microsoft.com/office/drawing/2014/main" id="{B664B1A4-AF0F-C240-E808-9C6833DB895C}"/>
              </a:ext>
            </a:extLst>
          </p:cNvPr>
          <p:cNvSpPr/>
          <p:nvPr/>
        </p:nvSpPr>
        <p:spPr>
          <a:xfrm>
            <a:off x="2791614" y="3909668"/>
            <a:ext cx="446700" cy="69517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84A786-DC3A-C7A9-0417-8A65F72495DC}"/>
              </a:ext>
            </a:extLst>
          </p:cNvPr>
          <p:cNvSpPr txBox="1"/>
          <p:nvPr/>
        </p:nvSpPr>
        <p:spPr>
          <a:xfrm>
            <a:off x="2617980" y="3970313"/>
            <a:ext cx="793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Input</a:t>
            </a:r>
          </a:p>
          <a:p>
            <a:pPr algn="ctr"/>
            <a:r>
              <a:rPr lang="en-US" altLang="ko-KR" sz="1050" dirty="0"/>
              <a:t>data dist.</a:t>
            </a:r>
            <a:endParaRPr lang="ko-KR" altLang="en-US" sz="1050" dirty="0"/>
          </a:p>
        </p:txBody>
      </p:sp>
      <p:sp>
        <p:nvSpPr>
          <p:cNvPr id="21" name="object 30">
            <a:extLst>
              <a:ext uri="{FF2B5EF4-FFF2-40B4-BE49-F238E27FC236}">
                <a16:creationId xmlns:a16="http://schemas.microsoft.com/office/drawing/2014/main" id="{52E4ACFA-ABF6-06CD-553B-E62262DFE771}"/>
              </a:ext>
            </a:extLst>
          </p:cNvPr>
          <p:cNvSpPr/>
          <p:nvPr/>
        </p:nvSpPr>
        <p:spPr>
          <a:xfrm>
            <a:off x="3303482" y="3912580"/>
            <a:ext cx="699821" cy="64627"/>
          </a:xfrm>
          <a:custGeom>
            <a:avLst/>
            <a:gdLst/>
            <a:ahLst/>
            <a:cxnLst/>
            <a:rect l="l" t="t" r="r" b="b"/>
            <a:pathLst>
              <a:path w="1128395" h="167004">
                <a:moveTo>
                  <a:pt x="1127993" y="1"/>
                </a:moveTo>
                <a:lnTo>
                  <a:pt x="1120048" y="32466"/>
                </a:lnTo>
                <a:lnTo>
                  <a:pt x="1098384" y="58977"/>
                </a:lnTo>
                <a:lnTo>
                  <a:pt x="1066252" y="76851"/>
                </a:lnTo>
                <a:lnTo>
                  <a:pt x="1026904" y="83405"/>
                </a:lnTo>
                <a:lnTo>
                  <a:pt x="855580" y="83404"/>
                </a:lnTo>
                <a:lnTo>
                  <a:pt x="816232" y="89958"/>
                </a:lnTo>
                <a:lnTo>
                  <a:pt x="784100" y="107833"/>
                </a:lnTo>
                <a:lnTo>
                  <a:pt x="762436" y="134344"/>
                </a:lnTo>
                <a:lnTo>
                  <a:pt x="754492" y="166809"/>
                </a:lnTo>
                <a:lnTo>
                  <a:pt x="746548" y="134344"/>
                </a:lnTo>
                <a:lnTo>
                  <a:pt x="724883" y="107833"/>
                </a:lnTo>
                <a:lnTo>
                  <a:pt x="692751" y="89958"/>
                </a:lnTo>
                <a:lnTo>
                  <a:pt x="653403" y="83404"/>
                </a:lnTo>
                <a:lnTo>
                  <a:pt x="101088" y="83404"/>
                </a:lnTo>
                <a:lnTo>
                  <a:pt x="61740" y="76850"/>
                </a:lnTo>
                <a:lnTo>
                  <a:pt x="29608" y="58975"/>
                </a:lnTo>
                <a:lnTo>
                  <a:pt x="7944" y="32464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CFEE3-C589-56EA-21F6-1FC759517100}"/>
              </a:ext>
            </a:extLst>
          </p:cNvPr>
          <p:cNvSpPr txBox="1"/>
          <p:nvPr/>
        </p:nvSpPr>
        <p:spPr>
          <a:xfrm>
            <a:off x="3454486" y="3977207"/>
            <a:ext cx="793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Diffusion</a:t>
            </a:r>
          </a:p>
          <a:p>
            <a:pPr algn="ctr"/>
            <a:r>
              <a:rPr lang="en-US" altLang="ko-KR" sz="1050" dirty="0"/>
              <a:t>kernel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22B88-D172-36BB-7F89-D414978F9EF4}"/>
                  </a:ext>
                </a:extLst>
              </p:cNvPr>
              <p:cNvSpPr txBox="1"/>
              <p:nvPr/>
            </p:nvSpPr>
            <p:spPr>
              <a:xfrm>
                <a:off x="4695393" y="3669430"/>
                <a:ext cx="294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22B88-D172-36BB-7F89-D414978F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3" y="3669430"/>
                <a:ext cx="2943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49894D-7AB7-4A69-33B4-699578474BD1}"/>
                  </a:ext>
                </a:extLst>
              </p:cNvPr>
              <p:cNvSpPr txBox="1"/>
              <p:nvPr/>
            </p:nvSpPr>
            <p:spPr>
              <a:xfrm>
                <a:off x="5052619" y="4838317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49894D-7AB7-4A69-33B4-69957847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19" y="4838317"/>
                <a:ext cx="458973" cy="307777"/>
              </a:xfrm>
              <a:prstGeom prst="rect">
                <a:avLst/>
              </a:prstGeom>
              <a:blipFill>
                <a:blip r:embed="rId6"/>
                <a:stretch>
                  <a:fillRect r="-29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A417D1-2CE7-4DAE-85E3-D061B65D8068}"/>
                  </a:ext>
                </a:extLst>
              </p:cNvPr>
              <p:cNvSpPr txBox="1"/>
              <p:nvPr/>
            </p:nvSpPr>
            <p:spPr>
              <a:xfrm>
                <a:off x="5666938" y="4825589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A417D1-2CE7-4DAE-85E3-D061B65D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938" y="4825589"/>
                <a:ext cx="458973" cy="307777"/>
              </a:xfrm>
              <a:prstGeom prst="rect">
                <a:avLst/>
              </a:prstGeom>
              <a:blipFill>
                <a:blip r:embed="rId7"/>
                <a:stretch>
                  <a:fillRect r="-28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20FB0-E081-4B60-B699-C835B957EC55}"/>
                  </a:ext>
                </a:extLst>
              </p:cNvPr>
              <p:cNvSpPr txBox="1"/>
              <p:nvPr/>
            </p:nvSpPr>
            <p:spPr>
              <a:xfrm>
                <a:off x="6278311" y="4840063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20FB0-E081-4B60-B699-C835B957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11" y="4840063"/>
                <a:ext cx="458973" cy="307777"/>
              </a:xfrm>
              <a:prstGeom prst="rect">
                <a:avLst/>
              </a:prstGeom>
              <a:blipFill>
                <a:blip r:embed="rId8"/>
                <a:stretch>
                  <a:fillRect r="-29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CCCE72-9FB5-523D-C73B-C01AF7C7031C}"/>
                  </a:ext>
                </a:extLst>
              </p:cNvPr>
              <p:cNvSpPr txBox="1"/>
              <p:nvPr/>
            </p:nvSpPr>
            <p:spPr>
              <a:xfrm>
                <a:off x="6887197" y="4849434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CCCE72-9FB5-523D-C73B-C01AF7C7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97" y="4849434"/>
                <a:ext cx="458973" cy="307777"/>
              </a:xfrm>
              <a:prstGeom prst="rect">
                <a:avLst/>
              </a:prstGeom>
              <a:blipFill>
                <a:blip r:embed="rId9"/>
                <a:stretch>
                  <a:fillRect r="-29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397994-D296-1B12-B609-ED30BD963E33}"/>
                  </a:ext>
                </a:extLst>
              </p:cNvPr>
              <p:cNvSpPr txBox="1"/>
              <p:nvPr/>
            </p:nvSpPr>
            <p:spPr>
              <a:xfrm>
                <a:off x="7684511" y="4825589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397994-D296-1B12-B609-ED30BD963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511" y="4825589"/>
                <a:ext cx="45897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84D97-A220-5F20-3DC1-3A3433C0DAF7}"/>
                  </a:ext>
                </a:extLst>
              </p:cNvPr>
              <p:cNvSpPr txBox="1"/>
              <p:nvPr/>
            </p:nvSpPr>
            <p:spPr>
              <a:xfrm>
                <a:off x="8312655" y="4834060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84D97-A220-5F20-3DC1-3A3433C0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55" y="4834060"/>
                <a:ext cx="458973" cy="307777"/>
              </a:xfrm>
              <a:prstGeom prst="rect">
                <a:avLst/>
              </a:prstGeom>
              <a:blipFill>
                <a:blip r:embed="rId11"/>
                <a:stretch>
                  <a:fillRect r="-33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F5848D-41A4-67BD-8963-D69F92153CC9}"/>
                  </a:ext>
                </a:extLst>
              </p:cNvPr>
              <p:cNvSpPr txBox="1"/>
              <p:nvPr/>
            </p:nvSpPr>
            <p:spPr>
              <a:xfrm>
                <a:off x="165038" y="5610642"/>
                <a:ext cx="8775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We can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by first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then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200" dirty="0"/>
                  <a:t>(i.e., ancestral sampling)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F5848D-41A4-67BD-8963-D69F9215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38" y="5610642"/>
                <a:ext cx="8775762" cy="307777"/>
              </a:xfrm>
              <a:prstGeom prst="rect">
                <a:avLst/>
              </a:prstGeom>
              <a:blipFill>
                <a:blip r:embed="rId12"/>
                <a:stretch>
                  <a:fillRect l="-208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2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What happens to a distribution in the forward diffusion?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5B91CE89-DE76-8086-806C-44DDA914C37D}"/>
              </a:ext>
            </a:extLst>
          </p:cNvPr>
          <p:cNvSpPr txBox="1"/>
          <p:nvPr/>
        </p:nvSpPr>
        <p:spPr>
          <a:xfrm rot="10800000" flipV="1">
            <a:off x="5773694" y="2356544"/>
            <a:ext cx="244853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90C58"/>
                </a:solidFill>
                <a:latin typeface="Arial"/>
                <a:cs typeface="Arial"/>
              </a:rPr>
              <a:t>Diffused</a:t>
            </a:r>
            <a:r>
              <a:rPr sz="1600" spc="-100" dirty="0">
                <a:solidFill>
                  <a:srgbClr val="890C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0C58"/>
                </a:solidFill>
                <a:latin typeface="Arial"/>
                <a:cs typeface="Arial"/>
              </a:rPr>
              <a:t>Data</a:t>
            </a:r>
            <a:r>
              <a:rPr sz="1600" spc="-95" dirty="0">
                <a:solidFill>
                  <a:srgbClr val="890C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890C58"/>
                </a:solidFill>
                <a:latin typeface="Arial"/>
                <a:cs typeface="Arial"/>
              </a:rPr>
              <a:t>Distributions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E338B-2308-1F8A-B693-1218C2F6BF2F}"/>
              </a:ext>
            </a:extLst>
          </p:cNvPr>
          <p:cNvSpPr txBox="1"/>
          <p:nvPr/>
        </p:nvSpPr>
        <p:spPr>
          <a:xfrm>
            <a:off x="2501882" y="4261025"/>
            <a:ext cx="1475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True Denoising Dist.</a:t>
            </a:r>
            <a:endParaRPr lang="ko-KR" altLang="en-US" sz="1100" dirty="0"/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EFF46CF0-96E4-57EF-093A-A9F0C2780358}"/>
              </a:ext>
            </a:extLst>
          </p:cNvPr>
          <p:cNvSpPr/>
          <p:nvPr/>
        </p:nvSpPr>
        <p:spPr>
          <a:xfrm>
            <a:off x="2748038" y="4152437"/>
            <a:ext cx="993195" cy="76599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22B88-D172-36BB-7F89-D414978F9EF4}"/>
                  </a:ext>
                </a:extLst>
              </p:cNvPr>
              <p:cNvSpPr txBox="1"/>
              <p:nvPr/>
            </p:nvSpPr>
            <p:spPr>
              <a:xfrm>
                <a:off x="4695393" y="3446430"/>
                <a:ext cx="294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22B88-D172-36BB-7F89-D414978F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3" y="3446430"/>
                <a:ext cx="2943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49894D-7AB7-4A69-33B4-699578474BD1}"/>
                  </a:ext>
                </a:extLst>
              </p:cNvPr>
              <p:cNvSpPr txBox="1"/>
              <p:nvPr/>
            </p:nvSpPr>
            <p:spPr>
              <a:xfrm>
                <a:off x="5015461" y="4529986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49894D-7AB7-4A69-33B4-69957847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61" y="4529986"/>
                <a:ext cx="458973" cy="307777"/>
              </a:xfrm>
              <a:prstGeom prst="rect">
                <a:avLst/>
              </a:prstGeom>
              <a:blipFill>
                <a:blip r:embed="rId4"/>
                <a:stretch>
                  <a:fillRect r="-2933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A417D1-2CE7-4DAE-85E3-D061B65D8068}"/>
                  </a:ext>
                </a:extLst>
              </p:cNvPr>
              <p:cNvSpPr txBox="1"/>
              <p:nvPr/>
            </p:nvSpPr>
            <p:spPr>
              <a:xfrm>
                <a:off x="5707904" y="4529985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A417D1-2CE7-4DAE-85E3-D061B65D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04" y="4529985"/>
                <a:ext cx="458973" cy="307777"/>
              </a:xfrm>
              <a:prstGeom prst="rect">
                <a:avLst/>
              </a:prstGeom>
              <a:blipFill>
                <a:blip r:embed="rId5"/>
                <a:stretch>
                  <a:fillRect r="-27632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20FB0-E081-4B60-B699-C835B957EC55}"/>
                  </a:ext>
                </a:extLst>
              </p:cNvPr>
              <p:cNvSpPr txBox="1"/>
              <p:nvPr/>
            </p:nvSpPr>
            <p:spPr>
              <a:xfrm>
                <a:off x="6336048" y="4529985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20FB0-E081-4B60-B699-C835B957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48" y="4529985"/>
                <a:ext cx="458973" cy="307777"/>
              </a:xfrm>
              <a:prstGeom prst="rect">
                <a:avLst/>
              </a:prstGeom>
              <a:blipFill>
                <a:blip r:embed="rId6"/>
                <a:stretch>
                  <a:fillRect r="-2894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CCCE72-9FB5-523D-C73B-C01AF7C7031C}"/>
                  </a:ext>
                </a:extLst>
              </p:cNvPr>
              <p:cNvSpPr txBox="1"/>
              <p:nvPr/>
            </p:nvSpPr>
            <p:spPr>
              <a:xfrm>
                <a:off x="7062704" y="4528880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CCCE72-9FB5-523D-C73B-C01AF7C7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704" y="4528880"/>
                <a:ext cx="458973" cy="307777"/>
              </a:xfrm>
              <a:prstGeom prst="rect">
                <a:avLst/>
              </a:prstGeom>
              <a:blipFill>
                <a:blip r:embed="rId7"/>
                <a:stretch>
                  <a:fillRect r="-29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397994-D296-1B12-B609-ED30BD963E33}"/>
                  </a:ext>
                </a:extLst>
              </p:cNvPr>
              <p:cNvSpPr txBox="1"/>
              <p:nvPr/>
            </p:nvSpPr>
            <p:spPr>
              <a:xfrm>
                <a:off x="7755147" y="4528879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397994-D296-1B12-B609-ED30BD963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47" y="4528879"/>
                <a:ext cx="45897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84D97-A220-5F20-3DC1-3A3433C0DAF7}"/>
                  </a:ext>
                </a:extLst>
              </p:cNvPr>
              <p:cNvSpPr txBox="1"/>
              <p:nvPr/>
            </p:nvSpPr>
            <p:spPr>
              <a:xfrm>
                <a:off x="8414391" y="4524130"/>
                <a:ext cx="458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84D97-A220-5F20-3DC1-3A3433C0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391" y="4524130"/>
                <a:ext cx="458973" cy="307777"/>
              </a:xfrm>
              <a:prstGeom prst="rect">
                <a:avLst/>
              </a:prstGeom>
              <a:blipFill>
                <a:blip r:embed="rId9"/>
                <a:stretch>
                  <a:fillRect r="-32895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78421B7D-ED08-6B6E-6D4D-9FA4825B3F6A}"/>
              </a:ext>
            </a:extLst>
          </p:cNvPr>
          <p:cNvGrpSpPr/>
          <p:nvPr/>
        </p:nvGrpSpPr>
        <p:grpSpPr>
          <a:xfrm>
            <a:off x="4989785" y="2692106"/>
            <a:ext cx="3990679" cy="1885887"/>
            <a:chOff x="9448740" y="4300659"/>
            <a:chExt cx="8248536" cy="3189427"/>
          </a:xfrm>
        </p:grpSpPr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F1C2A120-204D-AC6D-4463-536E51DCCEC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1812" y="4300659"/>
              <a:ext cx="8195464" cy="3189427"/>
            </a:xfrm>
            <a:prstGeom prst="rect">
              <a:avLst/>
            </a:prstGeom>
          </p:spPr>
        </p:pic>
        <p:grpSp>
          <p:nvGrpSpPr>
            <p:cNvPr id="19" name="object 27">
              <a:extLst>
                <a:ext uri="{FF2B5EF4-FFF2-40B4-BE49-F238E27FC236}">
                  <a16:creationId xmlns:a16="http://schemas.microsoft.com/office/drawing/2014/main" id="{05727B86-7E26-1959-F48A-5BA7ADA999F5}"/>
                </a:ext>
              </a:extLst>
            </p:cNvPr>
            <p:cNvGrpSpPr/>
            <p:nvPr/>
          </p:nvGrpSpPr>
          <p:grpSpPr>
            <a:xfrm>
              <a:off x="9448740" y="6013701"/>
              <a:ext cx="7125334" cy="683260"/>
              <a:chOff x="9448740" y="6013701"/>
              <a:chExt cx="7125334" cy="683260"/>
            </a:xfrm>
          </p:grpSpPr>
          <p:pic>
            <p:nvPicPr>
              <p:cNvPr id="20" name="object 28">
                <a:extLst>
                  <a:ext uri="{FF2B5EF4-FFF2-40B4-BE49-F238E27FC236}">
                    <a16:creationId xmlns:a16="http://schemas.microsoft.com/office/drawing/2014/main" id="{ADCB118F-8959-CCBE-F5AB-79A74A163B0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13670" y="6375171"/>
                <a:ext cx="160121" cy="160121"/>
              </a:xfrm>
              <a:prstGeom prst="rect">
                <a:avLst/>
              </a:prstGeom>
            </p:spPr>
          </p:pic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73784B6E-CF8B-CAAC-4683-DCCDEC48BAAD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024950" y="6013701"/>
                <a:ext cx="160121" cy="160120"/>
              </a:xfrm>
              <a:prstGeom prst="rect">
                <a:avLst/>
              </a:prstGeom>
            </p:spPr>
          </p:pic>
          <p:pic>
            <p:nvPicPr>
              <p:cNvPr id="32" name="object 30">
                <a:extLst>
                  <a:ext uri="{FF2B5EF4-FFF2-40B4-BE49-F238E27FC236}">
                    <a16:creationId xmlns:a16="http://schemas.microsoft.com/office/drawing/2014/main" id="{0A539EC2-BA61-7BC8-4F06-BC5DDC1F9C06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653350" y="6079017"/>
                <a:ext cx="160121" cy="160120"/>
              </a:xfrm>
              <a:prstGeom prst="rect">
                <a:avLst/>
              </a:prstGeom>
            </p:spPr>
          </p:pic>
          <p:pic>
            <p:nvPicPr>
              <p:cNvPr id="33" name="object 31">
                <a:extLst>
                  <a:ext uri="{FF2B5EF4-FFF2-40B4-BE49-F238E27FC236}">
                    <a16:creationId xmlns:a16="http://schemas.microsoft.com/office/drawing/2014/main" id="{E5E9FEEF-09E2-FEBF-BCCA-0A05D4EEF040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232761" y="6291287"/>
                <a:ext cx="160121" cy="160121"/>
              </a:xfrm>
              <a:prstGeom prst="rect">
                <a:avLst/>
              </a:prstGeom>
            </p:spPr>
          </p:pic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id="{B5AE1C9C-9158-676A-53F2-B72B5AA6A9E3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852998" y="6397425"/>
                <a:ext cx="160120" cy="160120"/>
              </a:xfrm>
              <a:prstGeom prst="rect">
                <a:avLst/>
              </a:prstGeom>
            </p:spPr>
          </p:pic>
          <p:pic>
            <p:nvPicPr>
              <p:cNvPr id="35" name="object 33">
                <a:extLst>
                  <a:ext uri="{FF2B5EF4-FFF2-40B4-BE49-F238E27FC236}">
                    <a16:creationId xmlns:a16="http://schemas.microsoft.com/office/drawing/2014/main" id="{472497A9-3BC9-8948-6CC4-79ABCD0591E3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48740" y="6536218"/>
                <a:ext cx="160120" cy="160120"/>
              </a:xfrm>
              <a:prstGeom prst="rect">
                <a:avLst/>
              </a:prstGeom>
            </p:spPr>
          </p:pic>
        </p:grpSp>
      </p:grpSp>
      <p:sp>
        <p:nvSpPr>
          <p:cNvPr id="36" name="object 26">
            <a:extLst>
              <a:ext uri="{FF2B5EF4-FFF2-40B4-BE49-F238E27FC236}">
                <a16:creationId xmlns:a16="http://schemas.microsoft.com/office/drawing/2014/main" id="{D9E8C758-57C1-2642-47E3-5BE44555FA24}"/>
              </a:ext>
            </a:extLst>
          </p:cNvPr>
          <p:cNvSpPr/>
          <p:nvPr/>
        </p:nvSpPr>
        <p:spPr>
          <a:xfrm>
            <a:off x="5305963" y="4934954"/>
            <a:ext cx="600923" cy="111681"/>
          </a:xfrm>
          <a:custGeom>
            <a:avLst/>
            <a:gdLst/>
            <a:ahLst/>
            <a:cxnLst/>
            <a:rect l="l" t="t" r="r" b="b"/>
            <a:pathLst>
              <a:path w="1127125" h="190500">
                <a:moveTo>
                  <a:pt x="101371" y="57336"/>
                </a:moveTo>
                <a:lnTo>
                  <a:pt x="76955" y="86805"/>
                </a:lnTo>
                <a:lnTo>
                  <a:pt x="95568" y="99477"/>
                </a:lnTo>
                <a:lnTo>
                  <a:pt x="96518" y="100012"/>
                </a:lnTo>
                <a:lnTo>
                  <a:pt x="134903" y="117464"/>
                </a:lnTo>
                <a:lnTo>
                  <a:pt x="177201" y="133347"/>
                </a:lnTo>
                <a:lnTo>
                  <a:pt x="222702" y="147393"/>
                </a:lnTo>
                <a:lnTo>
                  <a:pt x="271072" y="159562"/>
                </a:lnTo>
                <a:lnTo>
                  <a:pt x="321978" y="169798"/>
                </a:lnTo>
                <a:lnTo>
                  <a:pt x="375079" y="178036"/>
                </a:lnTo>
                <a:lnTo>
                  <a:pt x="430030" y="184204"/>
                </a:lnTo>
                <a:lnTo>
                  <a:pt x="486486" y="188229"/>
                </a:lnTo>
                <a:lnTo>
                  <a:pt x="544099" y="190032"/>
                </a:lnTo>
                <a:lnTo>
                  <a:pt x="602518" y="189534"/>
                </a:lnTo>
                <a:lnTo>
                  <a:pt x="661394" y="186655"/>
                </a:lnTo>
                <a:lnTo>
                  <a:pt x="720374" y="181309"/>
                </a:lnTo>
                <a:lnTo>
                  <a:pt x="788667" y="171811"/>
                </a:lnTo>
                <a:lnTo>
                  <a:pt x="853321" y="159111"/>
                </a:lnTo>
                <a:lnTo>
                  <a:pt x="882678" y="151950"/>
                </a:lnTo>
                <a:lnTo>
                  <a:pt x="545280" y="151950"/>
                </a:lnTo>
                <a:lnTo>
                  <a:pt x="489184" y="150224"/>
                </a:lnTo>
                <a:lnTo>
                  <a:pt x="434268" y="146340"/>
                </a:lnTo>
                <a:lnTo>
                  <a:pt x="380906" y="140384"/>
                </a:lnTo>
                <a:lnTo>
                  <a:pt x="329473" y="132443"/>
                </a:lnTo>
                <a:lnTo>
                  <a:pt x="280348" y="122609"/>
                </a:lnTo>
                <a:lnTo>
                  <a:pt x="233914" y="110981"/>
                </a:lnTo>
                <a:lnTo>
                  <a:pt x="190559" y="97665"/>
                </a:lnTo>
                <a:lnTo>
                  <a:pt x="150672" y="82781"/>
                </a:lnTo>
                <a:lnTo>
                  <a:pt x="116785" y="67373"/>
                </a:lnTo>
                <a:lnTo>
                  <a:pt x="116113" y="67373"/>
                </a:lnTo>
                <a:lnTo>
                  <a:pt x="113277" y="65778"/>
                </a:lnTo>
                <a:lnTo>
                  <a:pt x="113770" y="65778"/>
                </a:lnTo>
                <a:lnTo>
                  <a:pt x="101371" y="57336"/>
                </a:lnTo>
                <a:close/>
              </a:path>
              <a:path w="1127125" h="190500">
                <a:moveTo>
                  <a:pt x="1098778" y="0"/>
                </a:moveTo>
                <a:lnTo>
                  <a:pt x="1058531" y="36174"/>
                </a:lnTo>
                <a:lnTo>
                  <a:pt x="1022264" y="58756"/>
                </a:lnTo>
                <a:lnTo>
                  <a:pt x="979142" y="79584"/>
                </a:lnTo>
                <a:lnTo>
                  <a:pt x="929787" y="98313"/>
                </a:lnTo>
                <a:lnTo>
                  <a:pt x="874815" y="114651"/>
                </a:lnTo>
                <a:lnTo>
                  <a:pt x="814833" y="128339"/>
                </a:lnTo>
                <a:lnTo>
                  <a:pt x="716923" y="143365"/>
                </a:lnTo>
                <a:lnTo>
                  <a:pt x="659522" y="148601"/>
                </a:lnTo>
                <a:lnTo>
                  <a:pt x="602184" y="151436"/>
                </a:lnTo>
                <a:lnTo>
                  <a:pt x="545280" y="151950"/>
                </a:lnTo>
                <a:lnTo>
                  <a:pt x="882678" y="151950"/>
                </a:lnTo>
                <a:lnTo>
                  <a:pt x="941263" y="134644"/>
                </a:lnTo>
                <a:lnTo>
                  <a:pt x="993362" y="114931"/>
                </a:lnTo>
                <a:lnTo>
                  <a:pt x="1039643" y="92661"/>
                </a:lnTo>
                <a:lnTo>
                  <a:pt x="1079605" y="67915"/>
                </a:lnTo>
                <a:lnTo>
                  <a:pt x="1112728" y="40681"/>
                </a:lnTo>
                <a:lnTo>
                  <a:pt x="1126538" y="26095"/>
                </a:lnTo>
                <a:lnTo>
                  <a:pt x="1098778" y="0"/>
                </a:lnTo>
                <a:close/>
              </a:path>
              <a:path w="1127125" h="190500">
                <a:moveTo>
                  <a:pt x="148784" y="109"/>
                </a:moveTo>
                <a:lnTo>
                  <a:pt x="0" y="534"/>
                </a:lnTo>
                <a:lnTo>
                  <a:pt x="27247" y="146803"/>
                </a:lnTo>
                <a:lnTo>
                  <a:pt x="76955" y="86805"/>
                </a:lnTo>
                <a:lnTo>
                  <a:pt x="62626" y="77049"/>
                </a:lnTo>
                <a:lnTo>
                  <a:pt x="84067" y="45556"/>
                </a:lnTo>
                <a:lnTo>
                  <a:pt x="111131" y="45556"/>
                </a:lnTo>
                <a:lnTo>
                  <a:pt x="148784" y="109"/>
                </a:lnTo>
                <a:close/>
              </a:path>
              <a:path w="1127125" h="190500">
                <a:moveTo>
                  <a:pt x="84067" y="45556"/>
                </a:moveTo>
                <a:lnTo>
                  <a:pt x="62626" y="77049"/>
                </a:lnTo>
                <a:lnTo>
                  <a:pt x="76955" y="86805"/>
                </a:lnTo>
                <a:lnTo>
                  <a:pt x="101371" y="57336"/>
                </a:lnTo>
                <a:lnTo>
                  <a:pt x="84067" y="45556"/>
                </a:lnTo>
                <a:close/>
              </a:path>
              <a:path w="1127125" h="190500">
                <a:moveTo>
                  <a:pt x="113277" y="65778"/>
                </a:moveTo>
                <a:lnTo>
                  <a:pt x="116113" y="67373"/>
                </a:lnTo>
                <a:lnTo>
                  <a:pt x="114761" y="66453"/>
                </a:lnTo>
                <a:lnTo>
                  <a:pt x="113277" y="65778"/>
                </a:lnTo>
                <a:close/>
              </a:path>
              <a:path w="1127125" h="190500">
                <a:moveTo>
                  <a:pt x="114761" y="66453"/>
                </a:moveTo>
                <a:lnTo>
                  <a:pt x="116113" y="67373"/>
                </a:lnTo>
                <a:lnTo>
                  <a:pt x="116785" y="67373"/>
                </a:lnTo>
                <a:lnTo>
                  <a:pt x="114761" y="66453"/>
                </a:lnTo>
                <a:close/>
              </a:path>
              <a:path w="1127125" h="190500">
                <a:moveTo>
                  <a:pt x="113770" y="65778"/>
                </a:moveTo>
                <a:lnTo>
                  <a:pt x="113277" y="65778"/>
                </a:lnTo>
                <a:lnTo>
                  <a:pt x="114761" y="66453"/>
                </a:lnTo>
                <a:lnTo>
                  <a:pt x="113770" y="65778"/>
                </a:lnTo>
                <a:close/>
              </a:path>
              <a:path w="1127125" h="190500">
                <a:moveTo>
                  <a:pt x="111131" y="45556"/>
                </a:moveTo>
                <a:lnTo>
                  <a:pt x="84067" y="45556"/>
                </a:lnTo>
                <a:lnTo>
                  <a:pt x="101371" y="57336"/>
                </a:lnTo>
                <a:lnTo>
                  <a:pt x="111131" y="45556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CC3CA55A-B716-E5A3-5C47-68AE69DAA522}"/>
              </a:ext>
            </a:extLst>
          </p:cNvPr>
          <p:cNvSpPr/>
          <p:nvPr/>
        </p:nvSpPr>
        <p:spPr>
          <a:xfrm>
            <a:off x="6033478" y="4934954"/>
            <a:ext cx="600923" cy="111681"/>
          </a:xfrm>
          <a:custGeom>
            <a:avLst/>
            <a:gdLst/>
            <a:ahLst/>
            <a:cxnLst/>
            <a:rect l="l" t="t" r="r" b="b"/>
            <a:pathLst>
              <a:path w="1127125" h="190500">
                <a:moveTo>
                  <a:pt x="101371" y="57336"/>
                </a:moveTo>
                <a:lnTo>
                  <a:pt x="76955" y="86805"/>
                </a:lnTo>
                <a:lnTo>
                  <a:pt x="95568" y="99477"/>
                </a:lnTo>
                <a:lnTo>
                  <a:pt x="96518" y="100012"/>
                </a:lnTo>
                <a:lnTo>
                  <a:pt x="134903" y="117464"/>
                </a:lnTo>
                <a:lnTo>
                  <a:pt x="177201" y="133347"/>
                </a:lnTo>
                <a:lnTo>
                  <a:pt x="222702" y="147393"/>
                </a:lnTo>
                <a:lnTo>
                  <a:pt x="271072" y="159562"/>
                </a:lnTo>
                <a:lnTo>
                  <a:pt x="321978" y="169798"/>
                </a:lnTo>
                <a:lnTo>
                  <a:pt x="375079" y="178036"/>
                </a:lnTo>
                <a:lnTo>
                  <a:pt x="430030" y="184204"/>
                </a:lnTo>
                <a:lnTo>
                  <a:pt x="486486" y="188229"/>
                </a:lnTo>
                <a:lnTo>
                  <a:pt x="544099" y="190032"/>
                </a:lnTo>
                <a:lnTo>
                  <a:pt x="602518" y="189534"/>
                </a:lnTo>
                <a:lnTo>
                  <a:pt x="661394" y="186655"/>
                </a:lnTo>
                <a:lnTo>
                  <a:pt x="720374" y="181309"/>
                </a:lnTo>
                <a:lnTo>
                  <a:pt x="788667" y="171811"/>
                </a:lnTo>
                <a:lnTo>
                  <a:pt x="853321" y="159111"/>
                </a:lnTo>
                <a:lnTo>
                  <a:pt x="882678" y="151950"/>
                </a:lnTo>
                <a:lnTo>
                  <a:pt x="545280" y="151950"/>
                </a:lnTo>
                <a:lnTo>
                  <a:pt x="489184" y="150224"/>
                </a:lnTo>
                <a:lnTo>
                  <a:pt x="434268" y="146340"/>
                </a:lnTo>
                <a:lnTo>
                  <a:pt x="380906" y="140384"/>
                </a:lnTo>
                <a:lnTo>
                  <a:pt x="329473" y="132443"/>
                </a:lnTo>
                <a:lnTo>
                  <a:pt x="280348" y="122609"/>
                </a:lnTo>
                <a:lnTo>
                  <a:pt x="233914" y="110981"/>
                </a:lnTo>
                <a:lnTo>
                  <a:pt x="190559" y="97665"/>
                </a:lnTo>
                <a:lnTo>
                  <a:pt x="150672" y="82781"/>
                </a:lnTo>
                <a:lnTo>
                  <a:pt x="116785" y="67373"/>
                </a:lnTo>
                <a:lnTo>
                  <a:pt x="116113" y="67373"/>
                </a:lnTo>
                <a:lnTo>
                  <a:pt x="113277" y="65778"/>
                </a:lnTo>
                <a:lnTo>
                  <a:pt x="113770" y="65778"/>
                </a:lnTo>
                <a:lnTo>
                  <a:pt x="101371" y="57336"/>
                </a:lnTo>
                <a:close/>
              </a:path>
              <a:path w="1127125" h="190500">
                <a:moveTo>
                  <a:pt x="1098778" y="0"/>
                </a:moveTo>
                <a:lnTo>
                  <a:pt x="1058531" y="36174"/>
                </a:lnTo>
                <a:lnTo>
                  <a:pt x="1022264" y="58756"/>
                </a:lnTo>
                <a:lnTo>
                  <a:pt x="979142" y="79584"/>
                </a:lnTo>
                <a:lnTo>
                  <a:pt x="929787" y="98313"/>
                </a:lnTo>
                <a:lnTo>
                  <a:pt x="874815" y="114651"/>
                </a:lnTo>
                <a:lnTo>
                  <a:pt x="814833" y="128339"/>
                </a:lnTo>
                <a:lnTo>
                  <a:pt x="716923" y="143365"/>
                </a:lnTo>
                <a:lnTo>
                  <a:pt x="659522" y="148601"/>
                </a:lnTo>
                <a:lnTo>
                  <a:pt x="602184" y="151436"/>
                </a:lnTo>
                <a:lnTo>
                  <a:pt x="545280" y="151950"/>
                </a:lnTo>
                <a:lnTo>
                  <a:pt x="882678" y="151950"/>
                </a:lnTo>
                <a:lnTo>
                  <a:pt x="941263" y="134644"/>
                </a:lnTo>
                <a:lnTo>
                  <a:pt x="993362" y="114931"/>
                </a:lnTo>
                <a:lnTo>
                  <a:pt x="1039643" y="92661"/>
                </a:lnTo>
                <a:lnTo>
                  <a:pt x="1079605" y="67915"/>
                </a:lnTo>
                <a:lnTo>
                  <a:pt x="1112728" y="40681"/>
                </a:lnTo>
                <a:lnTo>
                  <a:pt x="1126538" y="26095"/>
                </a:lnTo>
                <a:lnTo>
                  <a:pt x="1098778" y="0"/>
                </a:lnTo>
                <a:close/>
              </a:path>
              <a:path w="1127125" h="190500">
                <a:moveTo>
                  <a:pt x="148784" y="109"/>
                </a:moveTo>
                <a:lnTo>
                  <a:pt x="0" y="534"/>
                </a:lnTo>
                <a:lnTo>
                  <a:pt x="27247" y="146803"/>
                </a:lnTo>
                <a:lnTo>
                  <a:pt x="76955" y="86805"/>
                </a:lnTo>
                <a:lnTo>
                  <a:pt x="62626" y="77049"/>
                </a:lnTo>
                <a:lnTo>
                  <a:pt x="84067" y="45556"/>
                </a:lnTo>
                <a:lnTo>
                  <a:pt x="111131" y="45556"/>
                </a:lnTo>
                <a:lnTo>
                  <a:pt x="148784" y="109"/>
                </a:lnTo>
                <a:close/>
              </a:path>
              <a:path w="1127125" h="190500">
                <a:moveTo>
                  <a:pt x="84067" y="45556"/>
                </a:moveTo>
                <a:lnTo>
                  <a:pt x="62626" y="77049"/>
                </a:lnTo>
                <a:lnTo>
                  <a:pt x="76955" y="86805"/>
                </a:lnTo>
                <a:lnTo>
                  <a:pt x="101371" y="57336"/>
                </a:lnTo>
                <a:lnTo>
                  <a:pt x="84067" y="45556"/>
                </a:lnTo>
                <a:close/>
              </a:path>
              <a:path w="1127125" h="190500">
                <a:moveTo>
                  <a:pt x="113277" y="65778"/>
                </a:moveTo>
                <a:lnTo>
                  <a:pt x="116113" y="67373"/>
                </a:lnTo>
                <a:lnTo>
                  <a:pt x="114761" y="66453"/>
                </a:lnTo>
                <a:lnTo>
                  <a:pt x="113277" y="65778"/>
                </a:lnTo>
                <a:close/>
              </a:path>
              <a:path w="1127125" h="190500">
                <a:moveTo>
                  <a:pt x="114761" y="66453"/>
                </a:moveTo>
                <a:lnTo>
                  <a:pt x="116113" y="67373"/>
                </a:lnTo>
                <a:lnTo>
                  <a:pt x="116785" y="67373"/>
                </a:lnTo>
                <a:lnTo>
                  <a:pt x="114761" y="66453"/>
                </a:lnTo>
                <a:close/>
              </a:path>
              <a:path w="1127125" h="190500">
                <a:moveTo>
                  <a:pt x="113770" y="65778"/>
                </a:moveTo>
                <a:lnTo>
                  <a:pt x="113277" y="65778"/>
                </a:lnTo>
                <a:lnTo>
                  <a:pt x="114761" y="66453"/>
                </a:lnTo>
                <a:lnTo>
                  <a:pt x="113770" y="65778"/>
                </a:lnTo>
                <a:close/>
              </a:path>
              <a:path w="1127125" h="190500">
                <a:moveTo>
                  <a:pt x="111131" y="45556"/>
                </a:moveTo>
                <a:lnTo>
                  <a:pt x="84067" y="45556"/>
                </a:lnTo>
                <a:lnTo>
                  <a:pt x="101371" y="57336"/>
                </a:lnTo>
                <a:lnTo>
                  <a:pt x="111131" y="45556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B23B419D-CE55-16A2-B327-F9EC60CDE184}"/>
              </a:ext>
            </a:extLst>
          </p:cNvPr>
          <p:cNvSpPr/>
          <p:nvPr/>
        </p:nvSpPr>
        <p:spPr>
          <a:xfrm>
            <a:off x="6743039" y="4934954"/>
            <a:ext cx="600923" cy="111681"/>
          </a:xfrm>
          <a:custGeom>
            <a:avLst/>
            <a:gdLst/>
            <a:ahLst/>
            <a:cxnLst/>
            <a:rect l="l" t="t" r="r" b="b"/>
            <a:pathLst>
              <a:path w="1127125" h="190500">
                <a:moveTo>
                  <a:pt x="101371" y="57336"/>
                </a:moveTo>
                <a:lnTo>
                  <a:pt x="76955" y="86805"/>
                </a:lnTo>
                <a:lnTo>
                  <a:pt x="95568" y="99477"/>
                </a:lnTo>
                <a:lnTo>
                  <a:pt x="96518" y="100012"/>
                </a:lnTo>
                <a:lnTo>
                  <a:pt x="134903" y="117464"/>
                </a:lnTo>
                <a:lnTo>
                  <a:pt x="177201" y="133347"/>
                </a:lnTo>
                <a:lnTo>
                  <a:pt x="222702" y="147393"/>
                </a:lnTo>
                <a:lnTo>
                  <a:pt x="271072" y="159562"/>
                </a:lnTo>
                <a:lnTo>
                  <a:pt x="321978" y="169798"/>
                </a:lnTo>
                <a:lnTo>
                  <a:pt x="375079" y="178036"/>
                </a:lnTo>
                <a:lnTo>
                  <a:pt x="430030" y="184204"/>
                </a:lnTo>
                <a:lnTo>
                  <a:pt x="486486" y="188229"/>
                </a:lnTo>
                <a:lnTo>
                  <a:pt x="544099" y="190032"/>
                </a:lnTo>
                <a:lnTo>
                  <a:pt x="602518" y="189534"/>
                </a:lnTo>
                <a:lnTo>
                  <a:pt x="661394" y="186655"/>
                </a:lnTo>
                <a:lnTo>
                  <a:pt x="720374" y="181309"/>
                </a:lnTo>
                <a:lnTo>
                  <a:pt x="788667" y="171811"/>
                </a:lnTo>
                <a:lnTo>
                  <a:pt x="853321" y="159111"/>
                </a:lnTo>
                <a:lnTo>
                  <a:pt x="882678" y="151950"/>
                </a:lnTo>
                <a:lnTo>
                  <a:pt x="545280" y="151950"/>
                </a:lnTo>
                <a:lnTo>
                  <a:pt x="489184" y="150224"/>
                </a:lnTo>
                <a:lnTo>
                  <a:pt x="434268" y="146340"/>
                </a:lnTo>
                <a:lnTo>
                  <a:pt x="380906" y="140384"/>
                </a:lnTo>
                <a:lnTo>
                  <a:pt x="329473" y="132443"/>
                </a:lnTo>
                <a:lnTo>
                  <a:pt x="280348" y="122609"/>
                </a:lnTo>
                <a:lnTo>
                  <a:pt x="233914" y="110981"/>
                </a:lnTo>
                <a:lnTo>
                  <a:pt x="190559" y="97665"/>
                </a:lnTo>
                <a:lnTo>
                  <a:pt x="150672" y="82781"/>
                </a:lnTo>
                <a:lnTo>
                  <a:pt x="116785" y="67373"/>
                </a:lnTo>
                <a:lnTo>
                  <a:pt x="116113" y="67373"/>
                </a:lnTo>
                <a:lnTo>
                  <a:pt x="113277" y="65778"/>
                </a:lnTo>
                <a:lnTo>
                  <a:pt x="113770" y="65778"/>
                </a:lnTo>
                <a:lnTo>
                  <a:pt x="101371" y="57336"/>
                </a:lnTo>
                <a:close/>
              </a:path>
              <a:path w="1127125" h="190500">
                <a:moveTo>
                  <a:pt x="1098778" y="0"/>
                </a:moveTo>
                <a:lnTo>
                  <a:pt x="1058531" y="36174"/>
                </a:lnTo>
                <a:lnTo>
                  <a:pt x="1022264" y="58756"/>
                </a:lnTo>
                <a:lnTo>
                  <a:pt x="979142" y="79584"/>
                </a:lnTo>
                <a:lnTo>
                  <a:pt x="929787" y="98313"/>
                </a:lnTo>
                <a:lnTo>
                  <a:pt x="874815" y="114651"/>
                </a:lnTo>
                <a:lnTo>
                  <a:pt x="814833" y="128339"/>
                </a:lnTo>
                <a:lnTo>
                  <a:pt x="716923" y="143365"/>
                </a:lnTo>
                <a:lnTo>
                  <a:pt x="659522" y="148601"/>
                </a:lnTo>
                <a:lnTo>
                  <a:pt x="602184" y="151436"/>
                </a:lnTo>
                <a:lnTo>
                  <a:pt x="545280" y="151950"/>
                </a:lnTo>
                <a:lnTo>
                  <a:pt x="882678" y="151950"/>
                </a:lnTo>
                <a:lnTo>
                  <a:pt x="941263" y="134644"/>
                </a:lnTo>
                <a:lnTo>
                  <a:pt x="993362" y="114931"/>
                </a:lnTo>
                <a:lnTo>
                  <a:pt x="1039643" y="92661"/>
                </a:lnTo>
                <a:lnTo>
                  <a:pt x="1079605" y="67915"/>
                </a:lnTo>
                <a:lnTo>
                  <a:pt x="1112728" y="40681"/>
                </a:lnTo>
                <a:lnTo>
                  <a:pt x="1126538" y="26095"/>
                </a:lnTo>
                <a:lnTo>
                  <a:pt x="1098778" y="0"/>
                </a:lnTo>
                <a:close/>
              </a:path>
              <a:path w="1127125" h="190500">
                <a:moveTo>
                  <a:pt x="148784" y="109"/>
                </a:moveTo>
                <a:lnTo>
                  <a:pt x="0" y="534"/>
                </a:lnTo>
                <a:lnTo>
                  <a:pt x="27247" y="146803"/>
                </a:lnTo>
                <a:lnTo>
                  <a:pt x="76955" y="86805"/>
                </a:lnTo>
                <a:lnTo>
                  <a:pt x="62626" y="77049"/>
                </a:lnTo>
                <a:lnTo>
                  <a:pt x="84067" y="45556"/>
                </a:lnTo>
                <a:lnTo>
                  <a:pt x="111131" y="45556"/>
                </a:lnTo>
                <a:lnTo>
                  <a:pt x="148784" y="109"/>
                </a:lnTo>
                <a:close/>
              </a:path>
              <a:path w="1127125" h="190500">
                <a:moveTo>
                  <a:pt x="84067" y="45556"/>
                </a:moveTo>
                <a:lnTo>
                  <a:pt x="62626" y="77049"/>
                </a:lnTo>
                <a:lnTo>
                  <a:pt x="76955" y="86805"/>
                </a:lnTo>
                <a:lnTo>
                  <a:pt x="101371" y="57336"/>
                </a:lnTo>
                <a:lnTo>
                  <a:pt x="84067" y="45556"/>
                </a:lnTo>
                <a:close/>
              </a:path>
              <a:path w="1127125" h="190500">
                <a:moveTo>
                  <a:pt x="113277" y="65778"/>
                </a:moveTo>
                <a:lnTo>
                  <a:pt x="116113" y="67373"/>
                </a:lnTo>
                <a:lnTo>
                  <a:pt x="114761" y="66453"/>
                </a:lnTo>
                <a:lnTo>
                  <a:pt x="113277" y="65778"/>
                </a:lnTo>
                <a:close/>
              </a:path>
              <a:path w="1127125" h="190500">
                <a:moveTo>
                  <a:pt x="114761" y="66453"/>
                </a:moveTo>
                <a:lnTo>
                  <a:pt x="116113" y="67373"/>
                </a:lnTo>
                <a:lnTo>
                  <a:pt x="116785" y="67373"/>
                </a:lnTo>
                <a:lnTo>
                  <a:pt x="114761" y="66453"/>
                </a:lnTo>
                <a:close/>
              </a:path>
              <a:path w="1127125" h="190500">
                <a:moveTo>
                  <a:pt x="113770" y="65778"/>
                </a:moveTo>
                <a:lnTo>
                  <a:pt x="113277" y="65778"/>
                </a:lnTo>
                <a:lnTo>
                  <a:pt x="114761" y="66453"/>
                </a:lnTo>
                <a:lnTo>
                  <a:pt x="113770" y="65778"/>
                </a:lnTo>
                <a:close/>
              </a:path>
              <a:path w="1127125" h="190500">
                <a:moveTo>
                  <a:pt x="111131" y="45556"/>
                </a:moveTo>
                <a:lnTo>
                  <a:pt x="84067" y="45556"/>
                </a:lnTo>
                <a:lnTo>
                  <a:pt x="101371" y="57336"/>
                </a:lnTo>
                <a:lnTo>
                  <a:pt x="111131" y="45556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96A6E783-1616-6E21-2F6E-CA21AA10734F}"/>
              </a:ext>
            </a:extLst>
          </p:cNvPr>
          <p:cNvSpPr/>
          <p:nvPr/>
        </p:nvSpPr>
        <p:spPr>
          <a:xfrm>
            <a:off x="7439652" y="4933848"/>
            <a:ext cx="600923" cy="111681"/>
          </a:xfrm>
          <a:custGeom>
            <a:avLst/>
            <a:gdLst/>
            <a:ahLst/>
            <a:cxnLst/>
            <a:rect l="l" t="t" r="r" b="b"/>
            <a:pathLst>
              <a:path w="1127125" h="190500">
                <a:moveTo>
                  <a:pt x="101371" y="57336"/>
                </a:moveTo>
                <a:lnTo>
                  <a:pt x="76955" y="86805"/>
                </a:lnTo>
                <a:lnTo>
                  <a:pt x="95568" y="99477"/>
                </a:lnTo>
                <a:lnTo>
                  <a:pt x="96518" y="100012"/>
                </a:lnTo>
                <a:lnTo>
                  <a:pt x="134903" y="117464"/>
                </a:lnTo>
                <a:lnTo>
                  <a:pt x="177201" y="133347"/>
                </a:lnTo>
                <a:lnTo>
                  <a:pt x="222702" y="147393"/>
                </a:lnTo>
                <a:lnTo>
                  <a:pt x="271072" y="159562"/>
                </a:lnTo>
                <a:lnTo>
                  <a:pt x="321978" y="169798"/>
                </a:lnTo>
                <a:lnTo>
                  <a:pt x="375079" y="178036"/>
                </a:lnTo>
                <a:lnTo>
                  <a:pt x="430030" y="184204"/>
                </a:lnTo>
                <a:lnTo>
                  <a:pt x="486486" y="188229"/>
                </a:lnTo>
                <a:lnTo>
                  <a:pt x="544099" y="190032"/>
                </a:lnTo>
                <a:lnTo>
                  <a:pt x="602518" y="189534"/>
                </a:lnTo>
                <a:lnTo>
                  <a:pt x="661394" y="186655"/>
                </a:lnTo>
                <a:lnTo>
                  <a:pt x="720374" y="181309"/>
                </a:lnTo>
                <a:lnTo>
                  <a:pt x="788667" y="171811"/>
                </a:lnTo>
                <a:lnTo>
                  <a:pt x="853321" y="159111"/>
                </a:lnTo>
                <a:lnTo>
                  <a:pt x="882678" y="151950"/>
                </a:lnTo>
                <a:lnTo>
                  <a:pt x="545280" y="151950"/>
                </a:lnTo>
                <a:lnTo>
                  <a:pt x="489184" y="150224"/>
                </a:lnTo>
                <a:lnTo>
                  <a:pt x="434268" y="146340"/>
                </a:lnTo>
                <a:lnTo>
                  <a:pt x="380906" y="140384"/>
                </a:lnTo>
                <a:lnTo>
                  <a:pt x="329473" y="132443"/>
                </a:lnTo>
                <a:lnTo>
                  <a:pt x="280348" y="122609"/>
                </a:lnTo>
                <a:lnTo>
                  <a:pt x="233914" y="110981"/>
                </a:lnTo>
                <a:lnTo>
                  <a:pt x="190559" y="97665"/>
                </a:lnTo>
                <a:lnTo>
                  <a:pt x="150672" y="82781"/>
                </a:lnTo>
                <a:lnTo>
                  <a:pt x="116785" y="67373"/>
                </a:lnTo>
                <a:lnTo>
                  <a:pt x="116113" y="67373"/>
                </a:lnTo>
                <a:lnTo>
                  <a:pt x="113277" y="65778"/>
                </a:lnTo>
                <a:lnTo>
                  <a:pt x="113770" y="65778"/>
                </a:lnTo>
                <a:lnTo>
                  <a:pt x="101371" y="57336"/>
                </a:lnTo>
                <a:close/>
              </a:path>
              <a:path w="1127125" h="190500">
                <a:moveTo>
                  <a:pt x="1098778" y="0"/>
                </a:moveTo>
                <a:lnTo>
                  <a:pt x="1058531" y="36174"/>
                </a:lnTo>
                <a:lnTo>
                  <a:pt x="1022264" y="58756"/>
                </a:lnTo>
                <a:lnTo>
                  <a:pt x="979142" y="79584"/>
                </a:lnTo>
                <a:lnTo>
                  <a:pt x="929787" y="98313"/>
                </a:lnTo>
                <a:lnTo>
                  <a:pt x="874815" y="114651"/>
                </a:lnTo>
                <a:lnTo>
                  <a:pt x="814833" y="128339"/>
                </a:lnTo>
                <a:lnTo>
                  <a:pt x="716923" y="143365"/>
                </a:lnTo>
                <a:lnTo>
                  <a:pt x="659522" y="148601"/>
                </a:lnTo>
                <a:lnTo>
                  <a:pt x="602184" y="151436"/>
                </a:lnTo>
                <a:lnTo>
                  <a:pt x="545280" y="151950"/>
                </a:lnTo>
                <a:lnTo>
                  <a:pt x="882678" y="151950"/>
                </a:lnTo>
                <a:lnTo>
                  <a:pt x="941263" y="134644"/>
                </a:lnTo>
                <a:lnTo>
                  <a:pt x="993362" y="114931"/>
                </a:lnTo>
                <a:lnTo>
                  <a:pt x="1039643" y="92661"/>
                </a:lnTo>
                <a:lnTo>
                  <a:pt x="1079605" y="67915"/>
                </a:lnTo>
                <a:lnTo>
                  <a:pt x="1112728" y="40681"/>
                </a:lnTo>
                <a:lnTo>
                  <a:pt x="1126538" y="26095"/>
                </a:lnTo>
                <a:lnTo>
                  <a:pt x="1098778" y="0"/>
                </a:lnTo>
                <a:close/>
              </a:path>
              <a:path w="1127125" h="190500">
                <a:moveTo>
                  <a:pt x="148784" y="109"/>
                </a:moveTo>
                <a:lnTo>
                  <a:pt x="0" y="534"/>
                </a:lnTo>
                <a:lnTo>
                  <a:pt x="27247" y="146803"/>
                </a:lnTo>
                <a:lnTo>
                  <a:pt x="76955" y="86805"/>
                </a:lnTo>
                <a:lnTo>
                  <a:pt x="62626" y="77049"/>
                </a:lnTo>
                <a:lnTo>
                  <a:pt x="84067" y="45556"/>
                </a:lnTo>
                <a:lnTo>
                  <a:pt x="111131" y="45556"/>
                </a:lnTo>
                <a:lnTo>
                  <a:pt x="148784" y="109"/>
                </a:lnTo>
                <a:close/>
              </a:path>
              <a:path w="1127125" h="190500">
                <a:moveTo>
                  <a:pt x="84067" y="45556"/>
                </a:moveTo>
                <a:lnTo>
                  <a:pt x="62626" y="77049"/>
                </a:lnTo>
                <a:lnTo>
                  <a:pt x="76955" y="86805"/>
                </a:lnTo>
                <a:lnTo>
                  <a:pt x="101371" y="57336"/>
                </a:lnTo>
                <a:lnTo>
                  <a:pt x="84067" y="45556"/>
                </a:lnTo>
                <a:close/>
              </a:path>
              <a:path w="1127125" h="190500">
                <a:moveTo>
                  <a:pt x="113277" y="65778"/>
                </a:moveTo>
                <a:lnTo>
                  <a:pt x="116113" y="67373"/>
                </a:lnTo>
                <a:lnTo>
                  <a:pt x="114761" y="66453"/>
                </a:lnTo>
                <a:lnTo>
                  <a:pt x="113277" y="65778"/>
                </a:lnTo>
                <a:close/>
              </a:path>
              <a:path w="1127125" h="190500">
                <a:moveTo>
                  <a:pt x="114761" y="66453"/>
                </a:moveTo>
                <a:lnTo>
                  <a:pt x="116113" y="67373"/>
                </a:lnTo>
                <a:lnTo>
                  <a:pt x="116785" y="67373"/>
                </a:lnTo>
                <a:lnTo>
                  <a:pt x="114761" y="66453"/>
                </a:lnTo>
                <a:close/>
              </a:path>
              <a:path w="1127125" h="190500">
                <a:moveTo>
                  <a:pt x="113770" y="65778"/>
                </a:moveTo>
                <a:lnTo>
                  <a:pt x="113277" y="65778"/>
                </a:lnTo>
                <a:lnTo>
                  <a:pt x="114761" y="66453"/>
                </a:lnTo>
                <a:lnTo>
                  <a:pt x="113770" y="65778"/>
                </a:lnTo>
                <a:close/>
              </a:path>
              <a:path w="1127125" h="190500">
                <a:moveTo>
                  <a:pt x="111131" y="45556"/>
                </a:moveTo>
                <a:lnTo>
                  <a:pt x="84067" y="45556"/>
                </a:lnTo>
                <a:lnTo>
                  <a:pt x="101371" y="57336"/>
                </a:lnTo>
                <a:lnTo>
                  <a:pt x="111131" y="45556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A43DC319-0AFA-DCBD-74FE-4CD51E33AE29}"/>
              </a:ext>
            </a:extLst>
          </p:cNvPr>
          <p:cNvSpPr/>
          <p:nvPr/>
        </p:nvSpPr>
        <p:spPr>
          <a:xfrm>
            <a:off x="8149213" y="4933847"/>
            <a:ext cx="600923" cy="111681"/>
          </a:xfrm>
          <a:custGeom>
            <a:avLst/>
            <a:gdLst/>
            <a:ahLst/>
            <a:cxnLst/>
            <a:rect l="l" t="t" r="r" b="b"/>
            <a:pathLst>
              <a:path w="1127125" h="190500">
                <a:moveTo>
                  <a:pt x="101371" y="57336"/>
                </a:moveTo>
                <a:lnTo>
                  <a:pt x="76955" y="86805"/>
                </a:lnTo>
                <a:lnTo>
                  <a:pt x="95568" y="99477"/>
                </a:lnTo>
                <a:lnTo>
                  <a:pt x="96518" y="100012"/>
                </a:lnTo>
                <a:lnTo>
                  <a:pt x="134903" y="117464"/>
                </a:lnTo>
                <a:lnTo>
                  <a:pt x="177201" y="133347"/>
                </a:lnTo>
                <a:lnTo>
                  <a:pt x="222702" y="147393"/>
                </a:lnTo>
                <a:lnTo>
                  <a:pt x="271072" y="159562"/>
                </a:lnTo>
                <a:lnTo>
                  <a:pt x="321978" y="169798"/>
                </a:lnTo>
                <a:lnTo>
                  <a:pt x="375079" y="178036"/>
                </a:lnTo>
                <a:lnTo>
                  <a:pt x="430030" y="184204"/>
                </a:lnTo>
                <a:lnTo>
                  <a:pt x="486486" y="188229"/>
                </a:lnTo>
                <a:lnTo>
                  <a:pt x="544099" y="190032"/>
                </a:lnTo>
                <a:lnTo>
                  <a:pt x="602518" y="189534"/>
                </a:lnTo>
                <a:lnTo>
                  <a:pt x="661394" y="186655"/>
                </a:lnTo>
                <a:lnTo>
                  <a:pt x="720374" y="181309"/>
                </a:lnTo>
                <a:lnTo>
                  <a:pt x="788667" y="171811"/>
                </a:lnTo>
                <a:lnTo>
                  <a:pt x="853321" y="159111"/>
                </a:lnTo>
                <a:lnTo>
                  <a:pt x="882678" y="151950"/>
                </a:lnTo>
                <a:lnTo>
                  <a:pt x="545280" y="151950"/>
                </a:lnTo>
                <a:lnTo>
                  <a:pt x="489184" y="150224"/>
                </a:lnTo>
                <a:lnTo>
                  <a:pt x="434268" y="146340"/>
                </a:lnTo>
                <a:lnTo>
                  <a:pt x="380906" y="140384"/>
                </a:lnTo>
                <a:lnTo>
                  <a:pt x="329473" y="132443"/>
                </a:lnTo>
                <a:lnTo>
                  <a:pt x="280348" y="122609"/>
                </a:lnTo>
                <a:lnTo>
                  <a:pt x="233914" y="110981"/>
                </a:lnTo>
                <a:lnTo>
                  <a:pt x="190559" y="97665"/>
                </a:lnTo>
                <a:lnTo>
                  <a:pt x="150672" y="82781"/>
                </a:lnTo>
                <a:lnTo>
                  <a:pt x="116785" y="67373"/>
                </a:lnTo>
                <a:lnTo>
                  <a:pt x="116113" y="67373"/>
                </a:lnTo>
                <a:lnTo>
                  <a:pt x="113277" y="65778"/>
                </a:lnTo>
                <a:lnTo>
                  <a:pt x="113770" y="65778"/>
                </a:lnTo>
                <a:lnTo>
                  <a:pt x="101371" y="57336"/>
                </a:lnTo>
                <a:close/>
              </a:path>
              <a:path w="1127125" h="190500">
                <a:moveTo>
                  <a:pt x="1098778" y="0"/>
                </a:moveTo>
                <a:lnTo>
                  <a:pt x="1058531" y="36174"/>
                </a:lnTo>
                <a:lnTo>
                  <a:pt x="1022264" y="58756"/>
                </a:lnTo>
                <a:lnTo>
                  <a:pt x="979142" y="79584"/>
                </a:lnTo>
                <a:lnTo>
                  <a:pt x="929787" y="98313"/>
                </a:lnTo>
                <a:lnTo>
                  <a:pt x="874815" y="114651"/>
                </a:lnTo>
                <a:lnTo>
                  <a:pt x="814833" y="128339"/>
                </a:lnTo>
                <a:lnTo>
                  <a:pt x="716923" y="143365"/>
                </a:lnTo>
                <a:lnTo>
                  <a:pt x="659522" y="148601"/>
                </a:lnTo>
                <a:lnTo>
                  <a:pt x="602184" y="151436"/>
                </a:lnTo>
                <a:lnTo>
                  <a:pt x="545280" y="151950"/>
                </a:lnTo>
                <a:lnTo>
                  <a:pt x="882678" y="151950"/>
                </a:lnTo>
                <a:lnTo>
                  <a:pt x="941263" y="134644"/>
                </a:lnTo>
                <a:lnTo>
                  <a:pt x="993362" y="114931"/>
                </a:lnTo>
                <a:lnTo>
                  <a:pt x="1039643" y="92661"/>
                </a:lnTo>
                <a:lnTo>
                  <a:pt x="1079605" y="67915"/>
                </a:lnTo>
                <a:lnTo>
                  <a:pt x="1112728" y="40681"/>
                </a:lnTo>
                <a:lnTo>
                  <a:pt x="1126538" y="26095"/>
                </a:lnTo>
                <a:lnTo>
                  <a:pt x="1098778" y="0"/>
                </a:lnTo>
                <a:close/>
              </a:path>
              <a:path w="1127125" h="190500">
                <a:moveTo>
                  <a:pt x="148784" y="109"/>
                </a:moveTo>
                <a:lnTo>
                  <a:pt x="0" y="534"/>
                </a:lnTo>
                <a:lnTo>
                  <a:pt x="27247" y="146803"/>
                </a:lnTo>
                <a:lnTo>
                  <a:pt x="76955" y="86805"/>
                </a:lnTo>
                <a:lnTo>
                  <a:pt x="62626" y="77049"/>
                </a:lnTo>
                <a:lnTo>
                  <a:pt x="84067" y="45556"/>
                </a:lnTo>
                <a:lnTo>
                  <a:pt x="111131" y="45556"/>
                </a:lnTo>
                <a:lnTo>
                  <a:pt x="148784" y="109"/>
                </a:lnTo>
                <a:close/>
              </a:path>
              <a:path w="1127125" h="190500">
                <a:moveTo>
                  <a:pt x="84067" y="45556"/>
                </a:moveTo>
                <a:lnTo>
                  <a:pt x="62626" y="77049"/>
                </a:lnTo>
                <a:lnTo>
                  <a:pt x="76955" y="86805"/>
                </a:lnTo>
                <a:lnTo>
                  <a:pt x="101371" y="57336"/>
                </a:lnTo>
                <a:lnTo>
                  <a:pt x="84067" y="45556"/>
                </a:lnTo>
                <a:close/>
              </a:path>
              <a:path w="1127125" h="190500">
                <a:moveTo>
                  <a:pt x="113277" y="65778"/>
                </a:moveTo>
                <a:lnTo>
                  <a:pt x="116113" y="67373"/>
                </a:lnTo>
                <a:lnTo>
                  <a:pt x="114761" y="66453"/>
                </a:lnTo>
                <a:lnTo>
                  <a:pt x="113277" y="65778"/>
                </a:lnTo>
                <a:close/>
              </a:path>
              <a:path w="1127125" h="190500">
                <a:moveTo>
                  <a:pt x="114761" y="66453"/>
                </a:moveTo>
                <a:lnTo>
                  <a:pt x="116113" y="67373"/>
                </a:lnTo>
                <a:lnTo>
                  <a:pt x="116785" y="67373"/>
                </a:lnTo>
                <a:lnTo>
                  <a:pt x="114761" y="66453"/>
                </a:lnTo>
                <a:close/>
              </a:path>
              <a:path w="1127125" h="190500">
                <a:moveTo>
                  <a:pt x="113770" y="65778"/>
                </a:moveTo>
                <a:lnTo>
                  <a:pt x="113277" y="65778"/>
                </a:lnTo>
                <a:lnTo>
                  <a:pt x="114761" y="66453"/>
                </a:lnTo>
                <a:lnTo>
                  <a:pt x="113770" y="65778"/>
                </a:lnTo>
                <a:close/>
              </a:path>
              <a:path w="1127125" h="190500">
                <a:moveTo>
                  <a:pt x="111131" y="45556"/>
                </a:moveTo>
                <a:lnTo>
                  <a:pt x="84067" y="45556"/>
                </a:lnTo>
                <a:lnTo>
                  <a:pt x="101371" y="57336"/>
                </a:lnTo>
                <a:lnTo>
                  <a:pt x="111131" y="45556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89F3BC-E305-C2CE-AF1A-DF2DEAE77760}"/>
                  </a:ext>
                </a:extLst>
              </p:cNvPr>
              <p:cNvSpPr txBox="1"/>
              <p:nvPr/>
            </p:nvSpPr>
            <p:spPr>
              <a:xfrm>
                <a:off x="5224467" y="5056223"/>
                <a:ext cx="6714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89F3BC-E305-C2CE-AF1A-DF2DEAE7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67" y="5056223"/>
                <a:ext cx="671490" cy="276999"/>
              </a:xfrm>
              <a:prstGeom prst="rect">
                <a:avLst/>
              </a:prstGeom>
              <a:blipFill>
                <a:blip r:embed="rId16"/>
                <a:stretch>
                  <a:fillRect r="-727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13978-56ED-D54A-0C73-4F9CFD2EC19A}"/>
                  </a:ext>
                </a:extLst>
              </p:cNvPr>
              <p:cNvSpPr txBox="1"/>
              <p:nvPr/>
            </p:nvSpPr>
            <p:spPr>
              <a:xfrm>
                <a:off x="5998194" y="5051593"/>
                <a:ext cx="6714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13978-56ED-D54A-0C73-4F9CFD2E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94" y="5051593"/>
                <a:ext cx="671490" cy="276999"/>
              </a:xfrm>
              <a:prstGeom prst="rect">
                <a:avLst/>
              </a:prstGeom>
              <a:blipFill>
                <a:blip r:embed="rId17"/>
                <a:stretch>
                  <a:fillRect r="-6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1BFD2-6663-8912-BD33-61F3CAB319FC}"/>
                  </a:ext>
                </a:extLst>
              </p:cNvPr>
              <p:cNvSpPr txBox="1"/>
              <p:nvPr/>
            </p:nvSpPr>
            <p:spPr>
              <a:xfrm>
                <a:off x="6707755" y="5061168"/>
                <a:ext cx="6714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1BFD2-6663-8912-BD33-61F3CAB31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55" y="5061168"/>
                <a:ext cx="671490" cy="276999"/>
              </a:xfrm>
              <a:prstGeom prst="rect">
                <a:avLst/>
              </a:prstGeom>
              <a:blipFill>
                <a:blip r:embed="rId18"/>
                <a:stretch>
                  <a:fillRect r="-7207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05DB5E-96B9-8E41-3ADA-1B117DA0BD2E}"/>
                  </a:ext>
                </a:extLst>
              </p:cNvPr>
              <p:cNvSpPr txBox="1"/>
              <p:nvPr/>
            </p:nvSpPr>
            <p:spPr>
              <a:xfrm>
                <a:off x="7424902" y="5047669"/>
                <a:ext cx="6714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05DB5E-96B9-8E41-3ADA-1B117DA0B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02" y="5047669"/>
                <a:ext cx="671490" cy="276999"/>
              </a:xfrm>
              <a:prstGeom prst="rect">
                <a:avLst/>
              </a:prstGeom>
              <a:blipFill>
                <a:blip r:embed="rId19"/>
                <a:stretch>
                  <a:fillRect r="-727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153049-9644-41D9-38DF-0560B346BC7E}"/>
                  </a:ext>
                </a:extLst>
              </p:cNvPr>
              <p:cNvSpPr txBox="1"/>
              <p:nvPr/>
            </p:nvSpPr>
            <p:spPr>
              <a:xfrm>
                <a:off x="8078646" y="5037743"/>
                <a:ext cx="6714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/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/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153049-9644-41D9-38DF-0560B346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46" y="5037743"/>
                <a:ext cx="671490" cy="276999"/>
              </a:xfrm>
              <a:prstGeom prst="rect">
                <a:avLst/>
              </a:prstGeom>
              <a:blipFill>
                <a:blip r:embed="rId20"/>
                <a:stretch>
                  <a:fillRect r="-19091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BB616-B879-A1D3-E4FC-67767D1075FB}"/>
                  </a:ext>
                </a:extLst>
              </p:cNvPr>
              <p:cNvSpPr txBox="1"/>
              <p:nvPr/>
            </p:nvSpPr>
            <p:spPr>
              <a:xfrm>
                <a:off x="8107836" y="5216091"/>
                <a:ext cx="671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BB616-B879-A1D3-E4FC-67767D10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836" y="5216091"/>
                <a:ext cx="671490" cy="261610"/>
              </a:xfrm>
              <a:prstGeom prst="rect">
                <a:avLst/>
              </a:prstGeom>
              <a:blipFill>
                <a:blip r:embed="rId21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AD7F0-C6D2-9D18-5284-F89CD63616C7}"/>
                  </a:ext>
                </a:extLst>
              </p:cNvPr>
              <p:cNvSpPr txBox="1"/>
              <p:nvPr/>
            </p:nvSpPr>
            <p:spPr>
              <a:xfrm>
                <a:off x="347564" y="2676372"/>
                <a:ext cx="37527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Generation:</a:t>
                </a: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sz="1600" dirty="0"/>
                  <a:t>Sample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sz="1600" dirty="0"/>
                  <a:t>Iteratively sample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AD7F0-C6D2-9D18-5284-F89CD636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4" y="2676372"/>
                <a:ext cx="3752772" cy="1477328"/>
              </a:xfrm>
              <a:prstGeom prst="rect">
                <a:avLst/>
              </a:prstGeom>
              <a:blipFill>
                <a:blip r:embed="rId22"/>
                <a:stretch>
                  <a:fillRect l="-812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FEC939-9EFB-67EC-15D4-15E5CED1A9F9}"/>
                  </a:ext>
                </a:extLst>
              </p:cNvPr>
              <p:cNvSpPr txBox="1"/>
              <p:nvPr/>
            </p:nvSpPr>
            <p:spPr>
              <a:xfrm>
                <a:off x="347564" y="1863530"/>
                <a:ext cx="7424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Recall, that the diffusion parameters are designed such that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FEC939-9EFB-67EC-15D4-15E5CED1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4" y="1863530"/>
                <a:ext cx="7424489" cy="307777"/>
              </a:xfrm>
              <a:prstGeom prst="rect">
                <a:avLst/>
              </a:prstGeom>
              <a:blipFill>
                <a:blip r:embed="rId23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D8DC65-C97A-566A-A203-89ED69CFBB70}"/>
                  </a:ext>
                </a:extLst>
              </p:cNvPr>
              <p:cNvSpPr txBox="1"/>
              <p:nvPr/>
            </p:nvSpPr>
            <p:spPr>
              <a:xfrm>
                <a:off x="347564" y="5420353"/>
                <a:ext cx="859323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In general,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300" dirty="0"/>
                  <a:t>is intractable.</a:t>
                </a:r>
              </a:p>
              <a:p>
                <a:endParaRPr lang="en-US" altLang="ko-KR" sz="1400" dirty="0"/>
              </a:p>
              <a:p>
                <a:r>
                  <a:rPr lang="en-US" altLang="ko-KR" sz="1300" dirty="0"/>
                  <a:t>Can we approximate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? </a:t>
                </a:r>
                <a:r>
                  <a:rPr lang="en-US" altLang="ko-KR" sz="1300" dirty="0"/>
                  <a:t>Yes, we can use a </a:t>
                </a:r>
                <a:r>
                  <a:rPr lang="en-US" altLang="ko-KR" sz="1300" dirty="0">
                    <a:solidFill>
                      <a:srgbClr val="00B050"/>
                    </a:solidFill>
                  </a:rPr>
                  <a:t>Normal distribution</a:t>
                </a:r>
                <a:r>
                  <a:rPr lang="en-US" altLang="ko-KR" sz="13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is small in each forward diffusion step.</a:t>
                </a:r>
                <a:endParaRPr lang="ko-KR" altLang="en-US" sz="13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D8DC65-C97A-566A-A203-89ED69CF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4" y="5420353"/>
                <a:ext cx="8593236" cy="984885"/>
              </a:xfrm>
              <a:prstGeom prst="rect">
                <a:avLst/>
              </a:prstGeom>
              <a:blipFill>
                <a:blip r:embed="rId24"/>
                <a:stretch>
                  <a:fillRect l="-71" r="-284" b="-3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2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Reverse Denoising Process</a:t>
            </a:r>
          </a:p>
          <a:p>
            <a:pPr lvl="1"/>
            <a:r>
              <a:rPr lang="en-US" altLang="ko-KR" dirty="0"/>
              <a:t>Formal definition of forward and reverse process in T steps: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071911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070900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2051734-F8AE-1A56-0073-4932D059756F}"/>
              </a:ext>
            </a:extLst>
          </p:cNvPr>
          <p:cNvSpPr txBox="1"/>
          <p:nvPr/>
        </p:nvSpPr>
        <p:spPr>
          <a:xfrm>
            <a:off x="2855557" y="217265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Reverse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(generative)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703502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703502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703502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703502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703502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703502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703502"/>
            <a:ext cx="1080000" cy="10800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B04E7F3E-C56E-1847-EEB2-510AC1942569}"/>
              </a:ext>
            </a:extLst>
          </p:cNvPr>
          <p:cNvSpPr/>
          <p:nvPr/>
        </p:nvSpPr>
        <p:spPr>
          <a:xfrm>
            <a:off x="2462400" y="2494837"/>
            <a:ext cx="421920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124722" y="0"/>
                </a:moveTo>
                <a:lnTo>
                  <a:pt x="118756" y="2036"/>
                </a:lnTo>
                <a:lnTo>
                  <a:pt x="0" y="71310"/>
                </a:lnTo>
                <a:lnTo>
                  <a:pt x="118756" y="140585"/>
                </a:lnTo>
                <a:lnTo>
                  <a:pt x="124722" y="142621"/>
                </a:lnTo>
                <a:lnTo>
                  <a:pt x="130795" y="142226"/>
                </a:lnTo>
                <a:lnTo>
                  <a:pt x="136276" y="139581"/>
                </a:lnTo>
                <a:lnTo>
                  <a:pt x="140468" y="134873"/>
                </a:lnTo>
                <a:lnTo>
                  <a:pt x="142503" y="128906"/>
                </a:lnTo>
                <a:lnTo>
                  <a:pt x="142107" y="122833"/>
                </a:lnTo>
                <a:lnTo>
                  <a:pt x="139463" y="117351"/>
                </a:lnTo>
                <a:lnTo>
                  <a:pt x="134754" y="113161"/>
                </a:lnTo>
                <a:lnTo>
                  <a:pt x="90225" y="87185"/>
                </a:lnTo>
                <a:lnTo>
                  <a:pt x="31535" y="87185"/>
                </a:lnTo>
                <a:lnTo>
                  <a:pt x="31535" y="55435"/>
                </a:lnTo>
                <a:lnTo>
                  <a:pt x="90225" y="55435"/>
                </a:lnTo>
                <a:lnTo>
                  <a:pt x="134754" y="29460"/>
                </a:lnTo>
                <a:lnTo>
                  <a:pt x="139463" y="25269"/>
                </a:lnTo>
                <a:lnTo>
                  <a:pt x="142107" y="19788"/>
                </a:lnTo>
                <a:lnTo>
                  <a:pt x="142503" y="13715"/>
                </a:lnTo>
                <a:lnTo>
                  <a:pt x="140468" y="7749"/>
                </a:lnTo>
                <a:lnTo>
                  <a:pt x="136276" y="3040"/>
                </a:lnTo>
                <a:lnTo>
                  <a:pt x="130795" y="396"/>
                </a:lnTo>
                <a:lnTo>
                  <a:pt x="124722" y="0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63011" y="71310"/>
                </a:lnTo>
                <a:lnTo>
                  <a:pt x="90225" y="87185"/>
                </a:lnTo>
                <a:lnTo>
                  <a:pt x="6214261" y="87187"/>
                </a:lnTo>
                <a:lnTo>
                  <a:pt x="6214261" y="55437"/>
                </a:lnTo>
                <a:lnTo>
                  <a:pt x="90225" y="55435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31535" y="55435"/>
                </a:lnTo>
                <a:lnTo>
                  <a:pt x="31535" y="87185"/>
                </a:lnTo>
                <a:lnTo>
                  <a:pt x="90225" y="87185"/>
                </a:lnTo>
                <a:lnTo>
                  <a:pt x="86517" y="85023"/>
                </a:lnTo>
                <a:lnTo>
                  <a:pt x="39504" y="85023"/>
                </a:lnTo>
                <a:lnTo>
                  <a:pt x="39504" y="57598"/>
                </a:lnTo>
                <a:lnTo>
                  <a:pt x="86517" y="57598"/>
                </a:lnTo>
                <a:lnTo>
                  <a:pt x="90225" y="55435"/>
                </a:lnTo>
                <a:close/>
              </a:path>
              <a:path w="6214745" h="142875">
                <a:moveTo>
                  <a:pt x="39504" y="57598"/>
                </a:moveTo>
                <a:lnTo>
                  <a:pt x="39504" y="85023"/>
                </a:lnTo>
                <a:lnTo>
                  <a:pt x="63011" y="71310"/>
                </a:lnTo>
                <a:lnTo>
                  <a:pt x="39504" y="57598"/>
                </a:lnTo>
                <a:close/>
              </a:path>
              <a:path w="6214745" h="142875">
                <a:moveTo>
                  <a:pt x="63011" y="71310"/>
                </a:moveTo>
                <a:lnTo>
                  <a:pt x="39504" y="85023"/>
                </a:lnTo>
                <a:lnTo>
                  <a:pt x="86517" y="85023"/>
                </a:lnTo>
                <a:lnTo>
                  <a:pt x="63011" y="71310"/>
                </a:lnTo>
                <a:close/>
              </a:path>
              <a:path w="6214745" h="142875">
                <a:moveTo>
                  <a:pt x="86517" y="57598"/>
                </a:moveTo>
                <a:lnTo>
                  <a:pt x="39504" y="57598"/>
                </a:lnTo>
                <a:lnTo>
                  <a:pt x="63011" y="71310"/>
                </a:lnTo>
                <a:lnTo>
                  <a:pt x="86517" y="575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/>
              <p:nvPr/>
            </p:nvSpPr>
            <p:spPr>
              <a:xfrm>
                <a:off x="989482" y="377073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82" y="3770735"/>
                <a:ext cx="330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/>
              <p:nvPr/>
            </p:nvSpPr>
            <p:spPr>
              <a:xfrm>
                <a:off x="2123759" y="377073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9" y="3770734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/>
              <p:nvPr/>
            </p:nvSpPr>
            <p:spPr>
              <a:xfrm>
                <a:off x="3258036" y="376847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36" y="3768474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/>
              <p:nvPr/>
            </p:nvSpPr>
            <p:spPr>
              <a:xfrm>
                <a:off x="4361763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63" y="3768473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/>
              <p:nvPr/>
            </p:nvSpPr>
            <p:spPr>
              <a:xfrm>
                <a:off x="7795144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44" y="3768473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/>
              <p:nvPr/>
            </p:nvSpPr>
            <p:spPr>
              <a:xfrm>
                <a:off x="5534174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4" y="3768473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/>
              <p:nvPr/>
            </p:nvSpPr>
            <p:spPr>
              <a:xfrm>
                <a:off x="6660867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67" y="3768473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14">
            <a:extLst>
              <a:ext uri="{FF2B5EF4-FFF2-40B4-BE49-F238E27FC236}">
                <a16:creationId xmlns:a16="http://schemas.microsoft.com/office/drawing/2014/main" id="{0B0AFD6F-CA85-1F84-0D0F-FA22988B8491}"/>
              </a:ext>
            </a:extLst>
          </p:cNvPr>
          <p:cNvSpPr/>
          <p:nvPr/>
        </p:nvSpPr>
        <p:spPr>
          <a:xfrm flipH="1">
            <a:off x="1249423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66349955-28AA-07AB-3AC7-D06463AC1144}"/>
              </a:ext>
            </a:extLst>
          </p:cNvPr>
          <p:cNvGrpSpPr/>
          <p:nvPr/>
        </p:nvGrpSpPr>
        <p:grpSpPr>
          <a:xfrm>
            <a:off x="1392444" y="4334113"/>
            <a:ext cx="657671" cy="280889"/>
            <a:chOff x="4680184" y="7272528"/>
            <a:chExt cx="779145" cy="384810"/>
          </a:xfrm>
        </p:grpSpPr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61354891-4C23-63B3-1F88-5304FB2FA7F6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BC86B1E8-ABDA-AA20-A83B-A96DD09C37A9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sp>
        <p:nvSpPr>
          <p:cNvPr id="29" name="object 14">
            <a:extLst>
              <a:ext uri="{FF2B5EF4-FFF2-40B4-BE49-F238E27FC236}">
                <a16:creationId xmlns:a16="http://schemas.microsoft.com/office/drawing/2014/main" id="{576DC6BC-069D-E4CD-2173-6D2AA51338E0}"/>
              </a:ext>
            </a:extLst>
          </p:cNvPr>
          <p:cNvSpPr/>
          <p:nvPr/>
        </p:nvSpPr>
        <p:spPr>
          <a:xfrm flipH="1">
            <a:off x="2383700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41AC3F2-DDB3-8372-204F-E37C24CF6546}"/>
              </a:ext>
            </a:extLst>
          </p:cNvPr>
          <p:cNvSpPr/>
          <p:nvPr/>
        </p:nvSpPr>
        <p:spPr>
          <a:xfrm flipH="1">
            <a:off x="5840808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BFDEA327-C84B-7F43-319E-7C896DCBB2FC}"/>
              </a:ext>
            </a:extLst>
          </p:cNvPr>
          <p:cNvSpPr/>
          <p:nvPr/>
        </p:nvSpPr>
        <p:spPr>
          <a:xfrm flipH="1">
            <a:off x="4703304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835FC744-9A27-93CA-65FB-13B50D425F2A}"/>
              </a:ext>
            </a:extLst>
          </p:cNvPr>
          <p:cNvSpPr/>
          <p:nvPr/>
        </p:nvSpPr>
        <p:spPr>
          <a:xfrm flipH="1">
            <a:off x="3517977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818077E8-8D8F-CF50-0E3F-2C82DFC94D2C}"/>
              </a:ext>
            </a:extLst>
          </p:cNvPr>
          <p:cNvSpPr/>
          <p:nvPr/>
        </p:nvSpPr>
        <p:spPr>
          <a:xfrm flipH="1">
            <a:off x="6978312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15">
            <a:extLst>
              <a:ext uri="{FF2B5EF4-FFF2-40B4-BE49-F238E27FC236}">
                <a16:creationId xmlns:a16="http://schemas.microsoft.com/office/drawing/2014/main" id="{208B290D-A6F5-B8C7-A999-3782BE260FEA}"/>
              </a:ext>
            </a:extLst>
          </p:cNvPr>
          <p:cNvGrpSpPr/>
          <p:nvPr/>
        </p:nvGrpSpPr>
        <p:grpSpPr>
          <a:xfrm>
            <a:off x="7145762" y="4327921"/>
            <a:ext cx="657671" cy="280889"/>
            <a:chOff x="4680184" y="7272528"/>
            <a:chExt cx="779145" cy="384810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A5611BD-B3B4-2078-7C4F-0CEAC88474A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881AB9CC-C9BC-D5CD-8EE8-6C0C4882E25A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7" name="object 15">
            <a:extLst>
              <a:ext uri="{FF2B5EF4-FFF2-40B4-BE49-F238E27FC236}">
                <a16:creationId xmlns:a16="http://schemas.microsoft.com/office/drawing/2014/main" id="{69CB13CD-CFD1-80C9-645C-FD05E463F6D5}"/>
              </a:ext>
            </a:extLst>
          </p:cNvPr>
          <p:cNvGrpSpPr/>
          <p:nvPr/>
        </p:nvGrpSpPr>
        <p:grpSpPr>
          <a:xfrm>
            <a:off x="6017026" y="4327921"/>
            <a:ext cx="657671" cy="280889"/>
            <a:chOff x="4680184" y="7272528"/>
            <a:chExt cx="779145" cy="384810"/>
          </a:xfrm>
        </p:grpSpPr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3746074D-0836-9C03-B351-C7C54B62B1A3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59693CF8-B44B-6811-4F9E-44CA66441D12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0" name="object 15">
            <a:extLst>
              <a:ext uri="{FF2B5EF4-FFF2-40B4-BE49-F238E27FC236}">
                <a16:creationId xmlns:a16="http://schemas.microsoft.com/office/drawing/2014/main" id="{8D2FA4E9-8CBF-CE0B-B8E0-184DCD601FBF}"/>
              </a:ext>
            </a:extLst>
          </p:cNvPr>
          <p:cNvGrpSpPr/>
          <p:nvPr/>
        </p:nvGrpSpPr>
        <p:grpSpPr>
          <a:xfrm>
            <a:off x="4888290" y="4327921"/>
            <a:ext cx="657671" cy="280889"/>
            <a:chOff x="4680184" y="7272528"/>
            <a:chExt cx="779145" cy="384810"/>
          </a:xfrm>
        </p:grpSpPr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7EE647EE-6014-185A-EE93-FE459B83C460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5CE2920E-2FC4-1DB4-F914-95A2DA21D03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3" name="object 15">
            <a:extLst>
              <a:ext uri="{FF2B5EF4-FFF2-40B4-BE49-F238E27FC236}">
                <a16:creationId xmlns:a16="http://schemas.microsoft.com/office/drawing/2014/main" id="{4BE7D273-3218-4CDD-179F-0C337A9990A7}"/>
              </a:ext>
            </a:extLst>
          </p:cNvPr>
          <p:cNvGrpSpPr/>
          <p:nvPr/>
        </p:nvGrpSpPr>
        <p:grpSpPr>
          <a:xfrm>
            <a:off x="2526721" y="4327921"/>
            <a:ext cx="657671" cy="280889"/>
            <a:chOff x="4680184" y="7272528"/>
            <a:chExt cx="779145" cy="384810"/>
          </a:xfrm>
        </p:grpSpPr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00986E82-BBE1-A61E-2384-673D151E235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35055F2E-1D4C-68D3-2FCE-D47D4C084D77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6" name="object 15">
            <a:extLst>
              <a:ext uri="{FF2B5EF4-FFF2-40B4-BE49-F238E27FC236}">
                <a16:creationId xmlns:a16="http://schemas.microsoft.com/office/drawing/2014/main" id="{35646BF4-1EB4-19F1-8866-CFD08827F7C4}"/>
              </a:ext>
            </a:extLst>
          </p:cNvPr>
          <p:cNvGrpSpPr/>
          <p:nvPr/>
        </p:nvGrpSpPr>
        <p:grpSpPr>
          <a:xfrm>
            <a:off x="3660346" y="4333553"/>
            <a:ext cx="657671" cy="280889"/>
            <a:chOff x="4680184" y="7272528"/>
            <a:chExt cx="779145" cy="384810"/>
          </a:xfrm>
        </p:grpSpPr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611D4581-5F32-BD71-7ED1-C90E17B2FE9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17">
              <a:extLst>
                <a:ext uri="{FF2B5EF4-FFF2-40B4-BE49-F238E27FC236}">
                  <a16:creationId xmlns:a16="http://schemas.microsoft.com/office/drawing/2014/main" id="{ED11CB9A-8DA0-2026-610A-7D98311608C6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D2D33A-C5EF-3290-DFFB-EBCCB9CB67DE}"/>
                  </a:ext>
                </a:extLst>
              </p:cNvPr>
              <p:cNvSpPr txBox="1"/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D2D33A-C5EF-3290-DFFB-EBCCB9CB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C5155F-CA6D-3AF7-5321-FE218B08B1E2}"/>
                  </a:ext>
                </a:extLst>
              </p:cNvPr>
              <p:cNvSpPr txBox="1"/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C5155F-CA6D-3AF7-5321-FE218B08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32">
            <a:extLst>
              <a:ext uri="{FF2B5EF4-FFF2-40B4-BE49-F238E27FC236}">
                <a16:creationId xmlns:a16="http://schemas.microsoft.com/office/drawing/2014/main" id="{5421C9DC-0AE6-4F40-D59B-059323333BB6}"/>
              </a:ext>
            </a:extLst>
          </p:cNvPr>
          <p:cNvSpPr/>
          <p:nvPr/>
        </p:nvSpPr>
        <p:spPr>
          <a:xfrm>
            <a:off x="3147930" y="5806336"/>
            <a:ext cx="880363" cy="137551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4DADCC-65F0-C763-66B1-A1F2AE307A1E}"/>
              </a:ext>
            </a:extLst>
          </p:cNvPr>
          <p:cNvSpPr txBox="1"/>
          <p:nvPr/>
        </p:nvSpPr>
        <p:spPr>
          <a:xfrm>
            <a:off x="2424202" y="5997657"/>
            <a:ext cx="2327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Trainable network</a:t>
            </a:r>
          </a:p>
          <a:p>
            <a:pPr algn="ctr"/>
            <a:r>
              <a:rPr lang="en-US" altLang="ko-KR" sz="1100" dirty="0"/>
              <a:t>(U-net, Denoising Autoencoder)</a:t>
            </a:r>
            <a:endParaRPr lang="ko-KR" altLang="en-US" sz="1100" dirty="0"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8A6340D7-6F1B-2C49-085B-096772913500}"/>
              </a:ext>
            </a:extLst>
          </p:cNvPr>
          <p:cNvSpPr/>
          <p:nvPr/>
        </p:nvSpPr>
        <p:spPr>
          <a:xfrm>
            <a:off x="4641975" y="530480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8D1DF1-5869-3211-B6BD-47CAB6F2EC6F}"/>
                  </a:ext>
                </a:extLst>
              </p:cNvPr>
              <p:cNvSpPr txBox="1"/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8D1DF1-5869-3211-B6BD-47CAB6F2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Learning Denoising Model</a:t>
            </a:r>
          </a:p>
          <a:p>
            <a:pPr lvl="1"/>
            <a:r>
              <a:rPr lang="en-US" altLang="ko-KR" dirty="0"/>
              <a:t>Variational upper bound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72ACA766-2C75-B601-6F4A-409620F7F0DF}"/>
              </a:ext>
            </a:extLst>
          </p:cNvPr>
          <p:cNvSpPr txBox="1"/>
          <p:nvPr/>
        </p:nvSpPr>
        <p:spPr>
          <a:xfrm>
            <a:off x="437888" y="1865345"/>
            <a:ext cx="84340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cs typeface="Trebuchet MS"/>
              </a:rPr>
              <a:t>For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training,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we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can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form</a:t>
            </a:r>
            <a:r>
              <a:rPr sz="1200" spc="4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variational</a:t>
            </a:r>
            <a:r>
              <a:rPr sz="1200" spc="2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upper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bound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that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is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commonly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used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for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training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variational</a:t>
            </a:r>
            <a:r>
              <a:rPr sz="1200" spc="25" dirty="0">
                <a:cs typeface="Trebuchet MS"/>
              </a:rPr>
              <a:t> </a:t>
            </a:r>
            <a:r>
              <a:rPr sz="1200" spc="-10" dirty="0">
                <a:cs typeface="Trebuchet MS"/>
              </a:rPr>
              <a:t>autoencoders:</a:t>
            </a:r>
            <a:endParaRPr sz="1200" dirty="0">
              <a:cs typeface="Trebuchet MS"/>
            </a:endParaRPr>
          </a:p>
        </p:txBody>
      </p:sp>
      <p:pic>
        <p:nvPicPr>
          <p:cNvPr id="56" name="object 6">
            <a:extLst>
              <a:ext uri="{FF2B5EF4-FFF2-40B4-BE49-F238E27FC236}">
                <a16:creationId xmlns:a16="http://schemas.microsoft.com/office/drawing/2014/main" id="{4EFDA84C-66C8-F9A0-96DA-55F38A5459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219" y="2215868"/>
            <a:ext cx="7299959" cy="710184"/>
          </a:xfrm>
          <a:prstGeom prst="rect">
            <a:avLst/>
          </a:prstGeom>
        </p:spPr>
      </p:pic>
      <p:sp>
        <p:nvSpPr>
          <p:cNvPr id="57" name="object 3">
            <a:extLst>
              <a:ext uri="{FF2B5EF4-FFF2-40B4-BE49-F238E27FC236}">
                <a16:creationId xmlns:a16="http://schemas.microsoft.com/office/drawing/2014/main" id="{A238B726-966C-2640-B689-CD579BEFC46B}"/>
              </a:ext>
            </a:extLst>
          </p:cNvPr>
          <p:cNvSpPr txBox="1"/>
          <p:nvPr/>
        </p:nvSpPr>
        <p:spPr>
          <a:xfrm>
            <a:off x="437887" y="3166816"/>
            <a:ext cx="57711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Sohl-Dickstein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et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al.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ICML</a:t>
            </a:r>
            <a:r>
              <a:rPr sz="1200" u="sng" spc="5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2015</a:t>
            </a:r>
            <a:r>
              <a:rPr sz="1200" spc="45" dirty="0">
                <a:solidFill>
                  <a:srgbClr val="0071C5"/>
                </a:solidFill>
                <a:cs typeface="Trebuchet MS"/>
              </a:rPr>
              <a:t> </a:t>
            </a:r>
            <a:r>
              <a:rPr sz="1200" dirty="0">
                <a:cs typeface="Trebuchet MS"/>
              </a:rPr>
              <a:t>and</a:t>
            </a:r>
            <a:r>
              <a:rPr sz="1200" spc="45" dirty="0"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Ho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et</a:t>
            </a:r>
            <a:r>
              <a:rPr sz="1200" u="sng" spc="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al.</a:t>
            </a:r>
            <a:r>
              <a:rPr sz="1200" u="sng" spc="5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NeurIPS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2020</a:t>
            </a:r>
            <a:r>
              <a:rPr sz="1200" spc="25" dirty="0">
                <a:solidFill>
                  <a:srgbClr val="0071C5"/>
                </a:solidFill>
                <a:cs typeface="Trebuchet MS"/>
              </a:rPr>
              <a:t> </a:t>
            </a:r>
            <a:r>
              <a:rPr sz="1200" dirty="0">
                <a:cs typeface="Trebuchet MS"/>
              </a:rPr>
              <a:t>show</a:t>
            </a:r>
            <a:r>
              <a:rPr sz="1200" spc="55" dirty="0">
                <a:cs typeface="Trebuchet MS"/>
              </a:rPr>
              <a:t> </a:t>
            </a:r>
            <a:r>
              <a:rPr sz="1200" spc="-10" dirty="0">
                <a:cs typeface="Trebuchet MS"/>
              </a:rPr>
              <a:t>that:</a:t>
            </a:r>
            <a:endParaRPr sz="1200" dirty="0">
              <a:cs typeface="Trebuchet MS"/>
            </a:endParaRPr>
          </a:p>
        </p:txBody>
      </p:sp>
      <p:pic>
        <p:nvPicPr>
          <p:cNvPr id="58" name="object 9">
            <a:extLst>
              <a:ext uri="{FF2B5EF4-FFF2-40B4-BE49-F238E27FC236}">
                <a16:creationId xmlns:a16="http://schemas.microsoft.com/office/drawing/2014/main" id="{5BD7168B-4A15-D0DC-6C6D-88813B44E1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707" y="3517274"/>
            <a:ext cx="7299959" cy="710184"/>
          </a:xfrm>
          <a:prstGeom prst="rect">
            <a:avLst/>
          </a:prstGeom>
        </p:spPr>
      </p:pic>
      <p:sp>
        <p:nvSpPr>
          <p:cNvPr id="59" name="object 47">
            <a:extLst>
              <a:ext uri="{FF2B5EF4-FFF2-40B4-BE49-F238E27FC236}">
                <a16:creationId xmlns:a16="http://schemas.microsoft.com/office/drawing/2014/main" id="{C6D39679-A2E4-DE20-A3ED-01603FAD7FCB}"/>
              </a:ext>
            </a:extLst>
          </p:cNvPr>
          <p:cNvSpPr/>
          <p:nvPr/>
        </p:nvSpPr>
        <p:spPr>
          <a:xfrm>
            <a:off x="6296816" y="4384886"/>
            <a:ext cx="853346" cy="400159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4AAC-9B6B-4DD1-0160-DFEA2B6490B5}"/>
              </a:ext>
            </a:extLst>
          </p:cNvPr>
          <p:cNvSpPr txBox="1"/>
          <p:nvPr/>
        </p:nvSpPr>
        <p:spPr>
          <a:xfrm>
            <a:off x="7262935" y="4454160"/>
            <a:ext cx="912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Regression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F9D5EB32-A45D-6826-027C-1A78F721A309}"/>
                  </a:ext>
                </a:extLst>
              </p:cNvPr>
              <p:cNvSpPr txBox="1"/>
              <p:nvPr/>
            </p:nvSpPr>
            <p:spPr>
              <a:xfrm>
                <a:off x="437887" y="4798324"/>
                <a:ext cx="5093335" cy="2128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300" dirty="0">
                    <a:cs typeface="Trebuchet MS"/>
                  </a:rPr>
                  <a:t>Where</a:t>
                </a:r>
                <a:r>
                  <a:rPr lang="en-US" sz="1300" dirty="0"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  <a:cs typeface="Trebuchet MS"/>
                      </a:rPr>
                      <m:t>𝒒</m:t>
                    </m:r>
                    <m:d>
                      <m:dPr>
                        <m:ctrlPr>
                          <a:rPr lang="en-US" sz="1300" b="1" i="1" smtClean="0"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latin typeface="Trebuchet MS"/>
                    <a:cs typeface="Trebuchet MS"/>
                  </a:rPr>
                  <a:t> </a:t>
                </a:r>
                <a:r>
                  <a:rPr lang="en-US" sz="1300" dirty="0">
                    <a:latin typeface="+mn-ea"/>
                    <a:cs typeface="Trebuchet MS"/>
                  </a:rPr>
                  <a:t>is</a:t>
                </a:r>
                <a:r>
                  <a:rPr lang="en-US" sz="1300" spc="45" dirty="0">
                    <a:latin typeface="+mn-ea"/>
                    <a:cs typeface="Trebuchet MS"/>
                  </a:rPr>
                  <a:t> </a:t>
                </a:r>
                <a:r>
                  <a:rPr lang="en-US" sz="1300" dirty="0">
                    <a:latin typeface="+mn-ea"/>
                    <a:cs typeface="Trebuchet MS"/>
                  </a:rPr>
                  <a:t>the</a:t>
                </a:r>
                <a:r>
                  <a:rPr lang="en-US" sz="1300" spc="45" dirty="0">
                    <a:latin typeface="+mn-ea"/>
                    <a:cs typeface="Trebuchet MS"/>
                  </a:rPr>
                  <a:t> </a:t>
                </a:r>
                <a:r>
                  <a:rPr lang="en-US" sz="1300" dirty="0">
                    <a:latin typeface="+mn-ea"/>
                    <a:cs typeface="Trebuchet MS"/>
                  </a:rPr>
                  <a:t>tractable</a:t>
                </a:r>
                <a:r>
                  <a:rPr lang="en-US" sz="1300" spc="45" dirty="0">
                    <a:latin typeface="+mn-ea"/>
                    <a:cs typeface="Trebuchet MS"/>
                  </a:rPr>
                  <a:t> </a:t>
                </a:r>
                <a:r>
                  <a:rPr lang="en-US" sz="1300" dirty="0">
                    <a:latin typeface="+mn-ea"/>
                    <a:cs typeface="Trebuchet MS"/>
                  </a:rPr>
                  <a:t>posterior</a:t>
                </a:r>
                <a:r>
                  <a:rPr lang="en-US" sz="1300" spc="45" dirty="0">
                    <a:latin typeface="+mn-ea"/>
                    <a:cs typeface="Trebuchet MS"/>
                  </a:rPr>
                  <a:t> </a:t>
                </a:r>
                <a:r>
                  <a:rPr lang="en-US" sz="1300" spc="-10" dirty="0">
                    <a:latin typeface="+mn-ea"/>
                    <a:cs typeface="Trebuchet MS"/>
                  </a:rPr>
                  <a:t>distribution:</a:t>
                </a:r>
                <a:endParaRPr sz="1300" dirty="0">
                  <a:latin typeface="+mn-ea"/>
                  <a:cs typeface="Trebuchet MS"/>
                </a:endParaRPr>
              </a:p>
            </p:txBody>
          </p:sp>
        </mc:Choice>
        <mc:Fallback xmlns="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F9D5EB32-A45D-6826-027C-1A78F721A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7" y="4798324"/>
                <a:ext cx="5093335" cy="212879"/>
              </a:xfrm>
              <a:prstGeom prst="rect">
                <a:avLst/>
              </a:prstGeom>
              <a:blipFill>
                <a:blip r:embed="rId5"/>
                <a:stretch>
                  <a:fillRect l="-1796" t="-17143" b="-4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object 10">
            <a:extLst>
              <a:ext uri="{FF2B5EF4-FFF2-40B4-BE49-F238E27FC236}">
                <a16:creationId xmlns:a16="http://schemas.microsoft.com/office/drawing/2014/main" id="{07B1A33E-53BA-42EE-EE03-2EC027D83A9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0018" y="5355911"/>
            <a:ext cx="5093335" cy="7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2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Parameterizing the Denoising Model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E2120-3EF0-71FE-35DB-53A69516B982}"/>
                  </a:ext>
                </a:extLst>
              </p:cNvPr>
              <p:cNvSpPr txBox="1"/>
              <p:nvPr/>
            </p:nvSpPr>
            <p:spPr>
              <a:xfrm>
                <a:off x="312234" y="1660248"/>
                <a:ext cx="8628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Since both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are Normal distributions, the KL divergence has a simple form: 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E2120-3EF0-71FE-35DB-53A69516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4" y="1660248"/>
                <a:ext cx="8628566" cy="307777"/>
              </a:xfrm>
              <a:prstGeom prst="rect">
                <a:avLst/>
              </a:prstGeom>
              <a:blipFill>
                <a:blip r:embed="rId3"/>
                <a:stretch>
                  <a:fillRect l="-71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57D071-CE11-42ED-94D3-8659ABD745A7}"/>
                  </a:ext>
                </a:extLst>
              </p:cNvPr>
              <p:cNvSpPr txBox="1"/>
              <p:nvPr/>
            </p:nvSpPr>
            <p:spPr>
              <a:xfrm>
                <a:off x="472658" y="2053893"/>
                <a:ext cx="8068058" cy="7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6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57D071-CE11-42ED-94D3-8659ABD74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8" y="2053893"/>
                <a:ext cx="8068058" cy="73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EDF38-F34B-041D-94DC-C4E4FBBDF495}"/>
                  </a:ext>
                </a:extLst>
              </p:cNvPr>
              <p:cNvSpPr txBox="1"/>
              <p:nvPr/>
            </p:nvSpPr>
            <p:spPr>
              <a:xfrm>
                <a:off x="312234" y="3011019"/>
                <a:ext cx="611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Recall that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b="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400" dirty="0"/>
                  <a:t>. </a:t>
                </a:r>
                <a:r>
                  <a:rPr lang="en-US" altLang="ko-KR" sz="14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Ho</a:t>
                </a:r>
                <a:r>
                  <a:rPr lang="en-US" altLang="ko-KR" sz="14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4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et</a:t>
                </a:r>
                <a:r>
                  <a:rPr lang="en-US" altLang="ko-KR" sz="14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4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al.</a:t>
                </a:r>
                <a:r>
                  <a:rPr lang="en-US" altLang="ko-KR" sz="1400" u="sng" spc="5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400" u="sng" dirty="0" err="1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NeurIPS</a:t>
                </a:r>
                <a:r>
                  <a:rPr lang="en-US" altLang="ko-KR" sz="14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4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2020</a:t>
                </a:r>
                <a:r>
                  <a:rPr lang="en-US" altLang="ko-KR" sz="1400" dirty="0"/>
                  <a:t> observe that: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EDF38-F34B-041D-94DC-C4E4FBBD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4" y="3011019"/>
                <a:ext cx="6119790" cy="369332"/>
              </a:xfrm>
              <a:prstGeom prst="rect">
                <a:avLst/>
              </a:prstGeom>
              <a:blipFill>
                <a:blip r:embed="rId5"/>
                <a:stretch>
                  <a:fillRect l="-100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C38653-2AEF-EE93-6AD5-566FC88CBAEA}"/>
                  </a:ext>
                </a:extLst>
              </p:cNvPr>
              <p:cNvSpPr txBox="1"/>
              <p:nvPr/>
            </p:nvSpPr>
            <p:spPr>
              <a:xfrm>
                <a:off x="2274213" y="3479447"/>
                <a:ext cx="4464948" cy="66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C38653-2AEF-EE93-6AD5-566FC8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13" y="3479447"/>
                <a:ext cx="4464948" cy="663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4CA0D36-F18D-394A-2FFC-9BFFB293E3B1}"/>
              </a:ext>
            </a:extLst>
          </p:cNvPr>
          <p:cNvSpPr txBox="1"/>
          <p:nvPr/>
        </p:nvSpPr>
        <p:spPr>
          <a:xfrm>
            <a:off x="312234" y="4419887"/>
            <a:ext cx="73598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They propose to represent the mean of the denoising model using a </a:t>
            </a:r>
            <a:r>
              <a:rPr lang="en-US" altLang="ko-KR" sz="1300" i="1" dirty="0"/>
              <a:t>noise-prediction</a:t>
            </a:r>
            <a:r>
              <a:rPr lang="en-US" altLang="ko-KR" sz="1300" dirty="0"/>
              <a:t> network: 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5C65D-EC87-A17D-8737-9931DCA16F83}"/>
                  </a:ext>
                </a:extLst>
              </p:cNvPr>
              <p:cNvSpPr txBox="1"/>
              <p:nvPr/>
            </p:nvSpPr>
            <p:spPr>
              <a:xfrm>
                <a:off x="2777861" y="4776226"/>
                <a:ext cx="3457651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5C65D-EC87-A17D-8737-9931DCA1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61" y="4776226"/>
                <a:ext cx="3457651" cy="506742"/>
              </a:xfrm>
              <a:prstGeom prst="rect">
                <a:avLst/>
              </a:prstGeom>
              <a:blipFill>
                <a:blip r:embed="rId7"/>
                <a:stretch>
                  <a:fillRect r="-705"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B0FBDF-3C81-0139-3121-208CAE066FBC}"/>
              </a:ext>
            </a:extLst>
          </p:cNvPr>
          <p:cNvSpPr txBox="1"/>
          <p:nvPr/>
        </p:nvSpPr>
        <p:spPr>
          <a:xfrm>
            <a:off x="312233" y="5485812"/>
            <a:ext cx="2359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With this parameterization</a:t>
            </a:r>
            <a:endParaRPr lang="ko-KR" altLang="en-US" sz="1300" dirty="0"/>
          </a:p>
        </p:txBody>
      </p:sp>
      <p:pic>
        <p:nvPicPr>
          <p:cNvPr id="14" name="object 17">
            <a:extLst>
              <a:ext uri="{FF2B5EF4-FFF2-40B4-BE49-F238E27FC236}">
                <a16:creationId xmlns:a16="http://schemas.microsoft.com/office/drawing/2014/main" id="{72AAE7FA-6A5F-C7F5-7C8B-EFE78B79BC7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32028" y="5930822"/>
            <a:ext cx="480022" cy="201619"/>
          </a:xfrm>
          <a:prstGeom prst="rect">
            <a:avLst/>
          </a:prstGeom>
        </p:spPr>
      </p:pic>
      <p:grpSp>
        <p:nvGrpSpPr>
          <p:cNvPr id="15" name="object 18">
            <a:extLst>
              <a:ext uri="{FF2B5EF4-FFF2-40B4-BE49-F238E27FC236}">
                <a16:creationId xmlns:a16="http://schemas.microsoft.com/office/drawing/2014/main" id="{0AA35A57-C7FA-AC65-8BFD-F1F3D6594D02}"/>
              </a:ext>
            </a:extLst>
          </p:cNvPr>
          <p:cNvGrpSpPr/>
          <p:nvPr/>
        </p:nvGrpSpPr>
        <p:grpSpPr>
          <a:xfrm>
            <a:off x="1178739" y="5781780"/>
            <a:ext cx="6087395" cy="881263"/>
            <a:chOff x="4215384" y="8964167"/>
            <a:chExt cx="8943340" cy="1155700"/>
          </a:xfrm>
        </p:grpSpPr>
        <p:pic>
          <p:nvPicPr>
            <p:cNvPr id="16" name="object 19">
              <a:extLst>
                <a:ext uri="{FF2B5EF4-FFF2-40B4-BE49-F238E27FC236}">
                  <a16:creationId xmlns:a16="http://schemas.microsoft.com/office/drawing/2014/main" id="{75CAC6EA-60C0-049B-B02F-60D5F9A7BE6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5384" y="8964167"/>
              <a:ext cx="8942831" cy="655320"/>
            </a:xfrm>
            <a:prstGeom prst="rect">
              <a:avLst/>
            </a:prstGeom>
          </p:spPr>
        </p:pic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CBFC341D-20E1-3FED-1B64-89BF8CA4F3DE}"/>
                </a:ext>
              </a:extLst>
            </p:cNvPr>
            <p:cNvSpPr/>
            <p:nvPr/>
          </p:nvSpPr>
          <p:spPr>
            <a:xfrm>
              <a:off x="10262061" y="9473955"/>
              <a:ext cx="2218055" cy="252729"/>
            </a:xfrm>
            <a:custGeom>
              <a:avLst/>
              <a:gdLst/>
              <a:ahLst/>
              <a:cxnLst/>
              <a:rect l="l" t="t" r="r" b="b"/>
              <a:pathLst>
                <a:path w="2218054" h="252729">
                  <a:moveTo>
                    <a:pt x="2217680" y="0"/>
                  </a:moveTo>
                  <a:lnTo>
                    <a:pt x="2209886" y="39865"/>
                  </a:lnTo>
                  <a:lnTo>
                    <a:pt x="2188185" y="74487"/>
                  </a:lnTo>
                  <a:lnTo>
                    <a:pt x="2155094" y="101789"/>
                  </a:lnTo>
                  <a:lnTo>
                    <a:pt x="2113130" y="119694"/>
                  </a:lnTo>
                  <a:lnTo>
                    <a:pt x="2064812" y="126124"/>
                  </a:lnTo>
                  <a:lnTo>
                    <a:pt x="1243346" y="126124"/>
                  </a:lnTo>
                  <a:lnTo>
                    <a:pt x="1195028" y="132554"/>
                  </a:lnTo>
                  <a:lnTo>
                    <a:pt x="1153064" y="150459"/>
                  </a:lnTo>
                  <a:lnTo>
                    <a:pt x="1119972" y="177761"/>
                  </a:lnTo>
                  <a:lnTo>
                    <a:pt x="1098271" y="212383"/>
                  </a:lnTo>
                  <a:lnTo>
                    <a:pt x="1090478" y="252249"/>
                  </a:lnTo>
                  <a:lnTo>
                    <a:pt x="1082684" y="212383"/>
                  </a:lnTo>
                  <a:lnTo>
                    <a:pt x="1060983" y="177761"/>
                  </a:lnTo>
                  <a:lnTo>
                    <a:pt x="1027892" y="150459"/>
                  </a:lnTo>
                  <a:lnTo>
                    <a:pt x="985928" y="132554"/>
                  </a:lnTo>
                  <a:lnTo>
                    <a:pt x="937610" y="126124"/>
                  </a:lnTo>
                  <a:lnTo>
                    <a:pt x="152868" y="126124"/>
                  </a:lnTo>
                  <a:lnTo>
                    <a:pt x="104549" y="119694"/>
                  </a:lnTo>
                  <a:lnTo>
                    <a:pt x="62586" y="101789"/>
                  </a:lnTo>
                  <a:lnTo>
                    <a:pt x="29494" y="74487"/>
                  </a:lnTo>
                  <a:lnTo>
                    <a:pt x="7793" y="3986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21">
              <a:extLst>
                <a:ext uri="{FF2B5EF4-FFF2-40B4-BE49-F238E27FC236}">
                  <a16:creationId xmlns:a16="http://schemas.microsoft.com/office/drawing/2014/main" id="{BB9C0C78-46AD-DA3C-479D-E76F27A8841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44072" y="9656063"/>
              <a:ext cx="359664" cy="463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0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Training Objective Weighting</a:t>
            </a:r>
          </a:p>
          <a:p>
            <a:pPr lvl="1"/>
            <a:r>
              <a:rPr lang="en-US" altLang="ko-KR" dirty="0"/>
              <a:t>Trading likelihood for perceptual quality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EDF38-F34B-041D-94DC-C4E4FBBDF495}"/>
                  </a:ext>
                </a:extLst>
              </p:cNvPr>
              <p:cNvSpPr txBox="1"/>
              <p:nvPr/>
            </p:nvSpPr>
            <p:spPr>
              <a:xfrm>
                <a:off x="539718" y="4245828"/>
                <a:ext cx="8171614" cy="70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Ho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et</a:t>
                </a:r>
                <a:r>
                  <a:rPr lang="en-US" altLang="ko-KR" sz="13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al.</a:t>
                </a:r>
                <a:r>
                  <a:rPr lang="en-US" altLang="ko-KR" sz="1300" u="sng" spc="5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300" u="sng" dirty="0" err="1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NeurIPS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cs typeface="Trebuchet MS"/>
                  </a:rPr>
                  <a:t>2020</a:t>
                </a:r>
                <a:r>
                  <a:rPr lang="en-US" altLang="ko-KR" sz="1300" dirty="0"/>
                  <a:t> observe that simply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improves sample quality.</a:t>
                </a:r>
                <a:r>
                  <a:rPr lang="ko-KR" altLang="en-US" sz="1300" dirty="0"/>
                  <a:t> </a:t>
                </a:r>
                <a:endParaRPr lang="en-US" altLang="ko-KR" sz="1300" dirty="0"/>
              </a:p>
              <a:p>
                <a:endParaRPr lang="en-US" altLang="ko-KR" sz="1300" dirty="0"/>
              </a:p>
              <a:p>
                <a:r>
                  <a:rPr lang="en-US" altLang="ko-KR" sz="1300" dirty="0"/>
                  <a:t>So, they propose to use: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EDF38-F34B-041D-94DC-C4E4FBBD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8" y="4245828"/>
                <a:ext cx="8171614" cy="702949"/>
              </a:xfrm>
              <a:prstGeom prst="rect">
                <a:avLst/>
              </a:prstGeom>
              <a:blipFill>
                <a:blip r:embed="rId3"/>
                <a:stretch>
                  <a:fillRect l="-149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B0FBDF-3C81-0139-3121-208CAE066FBC}"/>
              </a:ext>
            </a:extLst>
          </p:cNvPr>
          <p:cNvSpPr txBox="1"/>
          <p:nvPr/>
        </p:nvSpPr>
        <p:spPr>
          <a:xfrm>
            <a:off x="539718" y="3771445"/>
            <a:ext cx="42642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However, this weight is often very large for small t’s.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6DB81-412B-2C95-1CEC-E20ED4D1D085}"/>
                  </a:ext>
                </a:extLst>
              </p:cNvPr>
              <p:cNvSpPr txBox="1"/>
              <p:nvPr/>
            </p:nvSpPr>
            <p:spPr>
              <a:xfrm>
                <a:off x="432667" y="1781239"/>
                <a:ext cx="8278665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0~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b="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ko-KR" altLang="en-US" sz="1600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ko-KR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6DB81-412B-2C95-1CEC-E20ED4D1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7" y="1781239"/>
                <a:ext cx="8278665" cy="673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32">
            <a:extLst>
              <a:ext uri="{FF2B5EF4-FFF2-40B4-BE49-F238E27FC236}">
                <a16:creationId xmlns:a16="http://schemas.microsoft.com/office/drawing/2014/main" id="{885CB889-CC1B-9BE9-8C13-6405E92F4015}"/>
              </a:ext>
            </a:extLst>
          </p:cNvPr>
          <p:cNvSpPr/>
          <p:nvPr/>
        </p:nvSpPr>
        <p:spPr>
          <a:xfrm>
            <a:off x="3179153" y="2455206"/>
            <a:ext cx="1812132" cy="205508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D8CA46-991B-71BA-4DA7-E67571AD4FEB}"/>
                  </a:ext>
                </a:extLst>
              </p:cNvPr>
              <p:cNvSpPr txBox="1"/>
              <p:nvPr/>
            </p:nvSpPr>
            <p:spPr>
              <a:xfrm>
                <a:off x="3864425" y="2673659"/>
                <a:ext cx="441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D8CA46-991B-71BA-4DA7-E67571AD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25" y="2673659"/>
                <a:ext cx="44158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65D7DB-9FEB-7537-1F6D-CCCB5825CBA1}"/>
                  </a:ext>
                </a:extLst>
              </p:cNvPr>
              <p:cNvSpPr txBox="1"/>
              <p:nvPr/>
            </p:nvSpPr>
            <p:spPr>
              <a:xfrm>
                <a:off x="539718" y="3086555"/>
                <a:ext cx="8675650" cy="50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The time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ensures that the training objective is weighted properly for the maximum data likelihood training. 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65D7DB-9FEB-7537-1F6D-CCCB5825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8" y="3086555"/>
                <a:ext cx="8675650" cy="502895"/>
              </a:xfrm>
              <a:prstGeom prst="rect">
                <a:avLst/>
              </a:prstGeom>
              <a:blipFill>
                <a:blip r:embed="rId6"/>
                <a:stretch>
                  <a:fillRect l="-141"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108F79-3BF0-CE24-17C8-CB4D2BFE5A8E}"/>
                  </a:ext>
                </a:extLst>
              </p:cNvPr>
              <p:cNvSpPr txBox="1"/>
              <p:nvPr/>
            </p:nvSpPr>
            <p:spPr>
              <a:xfrm>
                <a:off x="367354" y="5120586"/>
                <a:ext cx="8278665" cy="507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0~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b="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ko-KR" altLang="en-US" sz="1600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ko-KR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108F79-3BF0-CE24-17C8-CB4D2BFE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4" y="5120586"/>
                <a:ext cx="8278665" cy="507639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32">
            <a:extLst>
              <a:ext uri="{FF2B5EF4-FFF2-40B4-BE49-F238E27FC236}">
                <a16:creationId xmlns:a16="http://schemas.microsoft.com/office/drawing/2014/main" id="{CACF483B-A125-2704-57C9-FBCF4E8C1317}"/>
              </a:ext>
            </a:extLst>
          </p:cNvPr>
          <p:cNvSpPr/>
          <p:nvPr/>
        </p:nvSpPr>
        <p:spPr>
          <a:xfrm>
            <a:off x="4915457" y="5579728"/>
            <a:ext cx="1601315" cy="201530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E57C9-452E-3C6B-A8C2-A2415101F832}"/>
                  </a:ext>
                </a:extLst>
              </p:cNvPr>
              <p:cNvSpPr txBox="1"/>
              <p:nvPr/>
            </p:nvSpPr>
            <p:spPr>
              <a:xfrm>
                <a:off x="5495320" y="5728483"/>
                <a:ext cx="441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E57C9-452E-3C6B-A8C2-A2415101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20" y="5728483"/>
                <a:ext cx="44158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9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Summary</a:t>
            </a:r>
          </a:p>
          <a:p>
            <a:pPr lvl="1"/>
            <a:r>
              <a:rPr lang="en-US" altLang="ko-KR" dirty="0"/>
              <a:t>Training and Sample Generation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70224243-8154-44F4-2166-707383663F3E}"/>
              </a:ext>
            </a:extLst>
          </p:cNvPr>
          <p:cNvGrpSpPr/>
          <p:nvPr/>
        </p:nvGrpSpPr>
        <p:grpSpPr>
          <a:xfrm>
            <a:off x="352379" y="2402090"/>
            <a:ext cx="4204221" cy="2469440"/>
            <a:chOff x="780797" y="4105797"/>
            <a:chExt cx="8211184" cy="395922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21CCEA72-AB30-7A3B-3DCF-8F46994D28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97" y="4105797"/>
              <a:ext cx="8210802" cy="3958676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37E7C66-A070-5903-DFB1-01533FB31577}"/>
                </a:ext>
              </a:extLst>
            </p:cNvPr>
            <p:cNvSpPr/>
            <p:nvPr/>
          </p:nvSpPr>
          <p:spPr>
            <a:xfrm>
              <a:off x="4182257" y="6912963"/>
              <a:ext cx="3178175" cy="657225"/>
            </a:xfrm>
            <a:custGeom>
              <a:avLst/>
              <a:gdLst/>
              <a:ahLst/>
              <a:cxnLst/>
              <a:rect l="l" t="t" r="r" b="b"/>
              <a:pathLst>
                <a:path w="3178175" h="657225">
                  <a:moveTo>
                    <a:pt x="0" y="0"/>
                  </a:moveTo>
                  <a:lnTo>
                    <a:pt x="3177914" y="0"/>
                  </a:lnTo>
                  <a:lnTo>
                    <a:pt x="3177914" y="657069"/>
                  </a:lnTo>
                  <a:lnTo>
                    <a:pt x="0" y="65706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CB016AC6-579C-45E5-23C6-BFE9C18A243D}"/>
              </a:ext>
            </a:extLst>
          </p:cNvPr>
          <p:cNvGrpSpPr/>
          <p:nvPr/>
        </p:nvGrpSpPr>
        <p:grpSpPr>
          <a:xfrm>
            <a:off x="4587598" y="2402090"/>
            <a:ext cx="4204025" cy="2469098"/>
            <a:chOff x="9086193" y="4105797"/>
            <a:chExt cx="8238490" cy="3959225"/>
          </a:xfrm>
        </p:grpSpPr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9CA5996D-AC91-C7A0-7B3F-54655B99619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6193" y="4105797"/>
              <a:ext cx="8238131" cy="3958676"/>
            </a:xfrm>
            <a:prstGeom prst="rect">
              <a:avLst/>
            </a:prstGeom>
          </p:spPr>
        </p:pic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652BD321-8BAF-FDA1-1A48-0CBB7A8EDB9C}"/>
                </a:ext>
              </a:extLst>
            </p:cNvPr>
            <p:cNvSpPr/>
            <p:nvPr/>
          </p:nvSpPr>
          <p:spPr>
            <a:xfrm>
              <a:off x="11212643" y="6205928"/>
              <a:ext cx="4482465" cy="884555"/>
            </a:xfrm>
            <a:custGeom>
              <a:avLst/>
              <a:gdLst/>
              <a:ahLst/>
              <a:cxnLst/>
              <a:rect l="l" t="t" r="r" b="b"/>
              <a:pathLst>
                <a:path w="4482465" h="884554">
                  <a:moveTo>
                    <a:pt x="0" y="0"/>
                  </a:moveTo>
                  <a:lnTo>
                    <a:pt x="4482059" y="0"/>
                  </a:lnTo>
                  <a:lnTo>
                    <a:pt x="4482059" y="884420"/>
                  </a:lnTo>
                  <a:lnTo>
                    <a:pt x="0" y="88442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7A70EAD0-1B0E-96F6-8B81-A8343E6DC533}"/>
                </a:ext>
              </a:extLst>
            </p:cNvPr>
            <p:cNvSpPr/>
            <p:nvPr/>
          </p:nvSpPr>
          <p:spPr>
            <a:xfrm>
              <a:off x="11917179" y="5861154"/>
              <a:ext cx="3253104" cy="330200"/>
            </a:xfrm>
            <a:custGeom>
              <a:avLst/>
              <a:gdLst/>
              <a:ahLst/>
              <a:cxnLst/>
              <a:rect l="l" t="t" r="r" b="b"/>
              <a:pathLst>
                <a:path w="3253105" h="330200">
                  <a:moveTo>
                    <a:pt x="3252868" y="0"/>
                  </a:moveTo>
                  <a:lnTo>
                    <a:pt x="0" y="0"/>
                  </a:lnTo>
                  <a:lnTo>
                    <a:pt x="0" y="329783"/>
                  </a:lnTo>
                  <a:lnTo>
                    <a:pt x="3252868" y="329783"/>
                  </a:lnTo>
                  <a:lnTo>
                    <a:pt x="3252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665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128503"/>
                <a:ext cx="8868226" cy="56622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Implementation Considerations</a:t>
                </a:r>
              </a:p>
              <a:p>
                <a:pPr lvl="1"/>
                <a:r>
                  <a:rPr lang="en-US" altLang="ko-KR" dirty="0"/>
                  <a:t>Network Architectures</a:t>
                </a:r>
              </a:p>
              <a:p>
                <a:pPr lvl="2"/>
                <a:r>
                  <a:rPr lang="en-US" altLang="ko-KR" dirty="0"/>
                  <a:t>Diffusion models often use U-Net architectures with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blocks and self-attention layers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128503"/>
                <a:ext cx="8868226" cy="5662262"/>
              </a:xfrm>
              <a:prstGeom prst="rect">
                <a:avLst/>
              </a:prstGeom>
              <a:blipFill>
                <a:blip r:embed="rId3"/>
                <a:stretch>
                  <a:fillRect l="-481" t="-1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738F1AC9-B9AB-9A47-A30B-2BDAC6472DC5}"/>
              </a:ext>
            </a:extLst>
          </p:cNvPr>
          <p:cNvGrpSpPr/>
          <p:nvPr/>
        </p:nvGrpSpPr>
        <p:grpSpPr>
          <a:xfrm>
            <a:off x="2322800" y="2685479"/>
            <a:ext cx="4787060" cy="1833085"/>
            <a:chOff x="5163313" y="4112746"/>
            <a:chExt cx="8398849" cy="3330147"/>
          </a:xfrm>
        </p:grpSpPr>
        <p:grpSp>
          <p:nvGrpSpPr>
            <p:cNvPr id="4" name="object 5">
              <a:extLst>
                <a:ext uri="{FF2B5EF4-FFF2-40B4-BE49-F238E27FC236}">
                  <a16:creationId xmlns:a16="http://schemas.microsoft.com/office/drawing/2014/main" id="{2C0B49CF-B0CF-C9B2-6AB3-F18897F86EE8}"/>
                </a:ext>
              </a:extLst>
            </p:cNvPr>
            <p:cNvGrpSpPr/>
            <p:nvPr/>
          </p:nvGrpSpPr>
          <p:grpSpPr>
            <a:xfrm>
              <a:off x="5163313" y="4112746"/>
              <a:ext cx="6936777" cy="3317447"/>
              <a:chOff x="5163313" y="4112746"/>
              <a:chExt cx="6936777" cy="3317447"/>
            </a:xfrm>
          </p:grpSpPr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90B91689-699B-2B7C-2D7F-A53D53059C3B}"/>
                  </a:ext>
                </a:extLst>
              </p:cNvPr>
              <p:cNvSpPr/>
              <p:nvPr/>
            </p:nvSpPr>
            <p:spPr>
              <a:xfrm>
                <a:off x="6781646" y="4112746"/>
                <a:ext cx="471805" cy="2228850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2228850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2228562"/>
                    </a:lnTo>
                    <a:lnTo>
                      <a:pt x="471426" y="2228562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5F934B47-420F-49B2-DE7D-9497DFBB6E0C}"/>
                  </a:ext>
                </a:extLst>
              </p:cNvPr>
              <p:cNvSpPr/>
              <p:nvPr/>
            </p:nvSpPr>
            <p:spPr>
              <a:xfrm>
                <a:off x="6781646" y="4112746"/>
                <a:ext cx="471805" cy="2228850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2228850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2228564"/>
                    </a:lnTo>
                    <a:lnTo>
                      <a:pt x="0" y="2228564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DF1F9AB3-EFCC-A26A-0E90-1F2D4A2C6A7D}"/>
                  </a:ext>
                </a:extLst>
              </p:cNvPr>
              <p:cNvSpPr/>
              <p:nvPr/>
            </p:nvSpPr>
            <p:spPr>
              <a:xfrm>
                <a:off x="7379262" y="4385436"/>
                <a:ext cx="471805" cy="168338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683385">
                    <a:moveTo>
                      <a:pt x="471427" y="0"/>
                    </a:moveTo>
                    <a:lnTo>
                      <a:pt x="0" y="0"/>
                    </a:lnTo>
                    <a:lnTo>
                      <a:pt x="0" y="1683180"/>
                    </a:lnTo>
                    <a:lnTo>
                      <a:pt x="471427" y="1683180"/>
                    </a:lnTo>
                    <a:lnTo>
                      <a:pt x="471427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8E83B395-6D1D-5F20-40B5-2E9D3221D639}"/>
                  </a:ext>
                </a:extLst>
              </p:cNvPr>
              <p:cNvSpPr/>
              <p:nvPr/>
            </p:nvSpPr>
            <p:spPr>
              <a:xfrm>
                <a:off x="7379262" y="4385436"/>
                <a:ext cx="471805" cy="168338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68338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1683181"/>
                    </a:lnTo>
                    <a:lnTo>
                      <a:pt x="0" y="1683181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F2D703BE-4B96-125B-E25C-4AF80EEC36C4}"/>
                  </a:ext>
                </a:extLst>
              </p:cNvPr>
              <p:cNvSpPr/>
              <p:nvPr/>
            </p:nvSpPr>
            <p:spPr>
              <a:xfrm>
                <a:off x="7976879" y="4602661"/>
                <a:ext cx="471805" cy="124904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249045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1248732"/>
                    </a:lnTo>
                    <a:lnTo>
                      <a:pt x="471426" y="1248732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8150CE4E-AE9A-BAF2-6E1E-2C0420146D43}"/>
                  </a:ext>
                </a:extLst>
              </p:cNvPr>
              <p:cNvSpPr/>
              <p:nvPr/>
            </p:nvSpPr>
            <p:spPr>
              <a:xfrm>
                <a:off x="7976879" y="4602661"/>
                <a:ext cx="471805" cy="124904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24904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1248732"/>
                    </a:lnTo>
                    <a:lnTo>
                      <a:pt x="0" y="1248732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2">
                <a:extLst>
                  <a:ext uri="{FF2B5EF4-FFF2-40B4-BE49-F238E27FC236}">
                    <a16:creationId xmlns:a16="http://schemas.microsoft.com/office/drawing/2014/main" id="{476B64D1-FA73-DFFB-E3F1-89FDD479D75D}"/>
                  </a:ext>
                </a:extLst>
              </p:cNvPr>
              <p:cNvSpPr/>
              <p:nvPr/>
            </p:nvSpPr>
            <p:spPr>
              <a:xfrm>
                <a:off x="8574497" y="4857338"/>
                <a:ext cx="471805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739775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739378"/>
                    </a:lnTo>
                    <a:lnTo>
                      <a:pt x="471426" y="739378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C51E47A2-B88D-4F65-BF54-23D628FB5164}"/>
                  </a:ext>
                </a:extLst>
              </p:cNvPr>
              <p:cNvSpPr/>
              <p:nvPr/>
            </p:nvSpPr>
            <p:spPr>
              <a:xfrm>
                <a:off x="8574497" y="4857338"/>
                <a:ext cx="471805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73977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739379"/>
                    </a:lnTo>
                    <a:lnTo>
                      <a:pt x="0" y="739379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4">
                <a:extLst>
                  <a:ext uri="{FF2B5EF4-FFF2-40B4-BE49-F238E27FC236}">
                    <a16:creationId xmlns:a16="http://schemas.microsoft.com/office/drawing/2014/main" id="{AC2D615C-D18C-5563-C9DA-06F18292E989}"/>
                  </a:ext>
                </a:extLst>
              </p:cNvPr>
              <p:cNvSpPr/>
              <p:nvPr/>
            </p:nvSpPr>
            <p:spPr>
              <a:xfrm>
                <a:off x="9172113" y="4857338"/>
                <a:ext cx="471805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739775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739378"/>
                    </a:lnTo>
                    <a:lnTo>
                      <a:pt x="471426" y="739378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5">
                <a:extLst>
                  <a:ext uri="{FF2B5EF4-FFF2-40B4-BE49-F238E27FC236}">
                    <a16:creationId xmlns:a16="http://schemas.microsoft.com/office/drawing/2014/main" id="{F1A9C703-AA41-0E6B-372B-A2F230281102}"/>
                  </a:ext>
                </a:extLst>
              </p:cNvPr>
              <p:cNvSpPr/>
              <p:nvPr/>
            </p:nvSpPr>
            <p:spPr>
              <a:xfrm>
                <a:off x="9172113" y="4857338"/>
                <a:ext cx="471805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73977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739379"/>
                    </a:lnTo>
                    <a:lnTo>
                      <a:pt x="0" y="739379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1D9241E8-FFB0-5642-14DC-414775633064}"/>
                  </a:ext>
                </a:extLst>
              </p:cNvPr>
              <p:cNvSpPr/>
              <p:nvPr/>
            </p:nvSpPr>
            <p:spPr>
              <a:xfrm>
                <a:off x="9769730" y="4602661"/>
                <a:ext cx="471805" cy="124904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249045">
                    <a:moveTo>
                      <a:pt x="471427" y="0"/>
                    </a:moveTo>
                    <a:lnTo>
                      <a:pt x="0" y="0"/>
                    </a:lnTo>
                    <a:lnTo>
                      <a:pt x="0" y="1248732"/>
                    </a:lnTo>
                    <a:lnTo>
                      <a:pt x="471427" y="1248732"/>
                    </a:lnTo>
                    <a:lnTo>
                      <a:pt x="471427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17">
                <a:extLst>
                  <a:ext uri="{FF2B5EF4-FFF2-40B4-BE49-F238E27FC236}">
                    <a16:creationId xmlns:a16="http://schemas.microsoft.com/office/drawing/2014/main" id="{0B9E96F2-E694-2353-182C-589F1B45AD1E}"/>
                  </a:ext>
                </a:extLst>
              </p:cNvPr>
              <p:cNvSpPr/>
              <p:nvPr/>
            </p:nvSpPr>
            <p:spPr>
              <a:xfrm>
                <a:off x="9769730" y="4602661"/>
                <a:ext cx="471805" cy="124904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24904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1248732"/>
                    </a:lnTo>
                    <a:lnTo>
                      <a:pt x="0" y="1248732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656D7F60-A573-8FB0-A8BF-5399A359F5A2}"/>
                  </a:ext>
                </a:extLst>
              </p:cNvPr>
              <p:cNvSpPr/>
              <p:nvPr/>
            </p:nvSpPr>
            <p:spPr>
              <a:xfrm>
                <a:off x="10367348" y="4385436"/>
                <a:ext cx="471805" cy="168338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683385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1683180"/>
                    </a:lnTo>
                    <a:lnTo>
                      <a:pt x="471426" y="1683180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560FA825-5F92-3D5B-A9D9-02CC3B320B0E}"/>
                  </a:ext>
                </a:extLst>
              </p:cNvPr>
              <p:cNvSpPr/>
              <p:nvPr/>
            </p:nvSpPr>
            <p:spPr>
              <a:xfrm>
                <a:off x="10367348" y="4385436"/>
                <a:ext cx="471805" cy="1683385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1683385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1683181"/>
                    </a:lnTo>
                    <a:lnTo>
                      <a:pt x="0" y="1683181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0">
                <a:extLst>
                  <a:ext uri="{FF2B5EF4-FFF2-40B4-BE49-F238E27FC236}">
                    <a16:creationId xmlns:a16="http://schemas.microsoft.com/office/drawing/2014/main" id="{7A215877-EAF0-3BB8-3279-410A5F3046BF}"/>
                  </a:ext>
                </a:extLst>
              </p:cNvPr>
              <p:cNvSpPr/>
              <p:nvPr/>
            </p:nvSpPr>
            <p:spPr>
              <a:xfrm>
                <a:off x="10964965" y="4112746"/>
                <a:ext cx="471805" cy="2228850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2228850">
                    <a:moveTo>
                      <a:pt x="471426" y="0"/>
                    </a:moveTo>
                    <a:lnTo>
                      <a:pt x="0" y="0"/>
                    </a:lnTo>
                    <a:lnTo>
                      <a:pt x="0" y="2228562"/>
                    </a:lnTo>
                    <a:lnTo>
                      <a:pt x="471426" y="2228562"/>
                    </a:lnTo>
                    <a:lnTo>
                      <a:pt x="471426" y="0"/>
                    </a:lnTo>
                    <a:close/>
                  </a:path>
                </a:pathLst>
              </a:custGeom>
              <a:solidFill>
                <a:srgbClr val="A03F7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1">
                <a:extLst>
                  <a:ext uri="{FF2B5EF4-FFF2-40B4-BE49-F238E27FC236}">
                    <a16:creationId xmlns:a16="http://schemas.microsoft.com/office/drawing/2014/main" id="{7E1D8585-1F05-41A8-6F76-EA08E8DF2A34}"/>
                  </a:ext>
                </a:extLst>
              </p:cNvPr>
              <p:cNvSpPr/>
              <p:nvPr/>
            </p:nvSpPr>
            <p:spPr>
              <a:xfrm>
                <a:off x="10964965" y="4112746"/>
                <a:ext cx="471805" cy="2228850"/>
              </a:xfrm>
              <a:custGeom>
                <a:avLst/>
                <a:gdLst/>
                <a:ahLst/>
                <a:cxnLst/>
                <a:rect l="l" t="t" r="r" b="b"/>
                <a:pathLst>
                  <a:path w="471804" h="2228850">
                    <a:moveTo>
                      <a:pt x="0" y="0"/>
                    </a:moveTo>
                    <a:lnTo>
                      <a:pt x="471427" y="0"/>
                    </a:lnTo>
                    <a:lnTo>
                      <a:pt x="471427" y="2228564"/>
                    </a:lnTo>
                    <a:lnTo>
                      <a:pt x="0" y="2228564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A03F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4" name="object 22">
                <a:extLst>
                  <a:ext uri="{FF2B5EF4-FFF2-40B4-BE49-F238E27FC236}">
                    <a16:creationId xmlns:a16="http://schemas.microsoft.com/office/drawing/2014/main" id="{87FF6638-1BF1-8531-923E-B04A1883623C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63313" y="5070576"/>
                <a:ext cx="509127" cy="355329"/>
              </a:xfrm>
              <a:prstGeom prst="rect">
                <a:avLst/>
              </a:prstGeom>
            </p:spPr>
          </p:pic>
          <p:pic>
            <p:nvPicPr>
              <p:cNvPr id="35" name="object 23">
                <a:extLst>
                  <a:ext uri="{FF2B5EF4-FFF2-40B4-BE49-F238E27FC236}">
                    <a16:creationId xmlns:a16="http://schemas.microsoft.com/office/drawing/2014/main" id="{84F8CAF5-97CF-4617-3E98-966470EF26B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66885" y="6895418"/>
                <a:ext cx="181911" cy="381845"/>
              </a:xfrm>
              <a:prstGeom prst="rect">
                <a:avLst/>
              </a:prstGeom>
            </p:spPr>
          </p:pic>
          <p:sp>
            <p:nvSpPr>
              <p:cNvPr id="36" name="object 24">
                <a:extLst>
                  <a:ext uri="{FF2B5EF4-FFF2-40B4-BE49-F238E27FC236}">
                    <a16:creationId xmlns:a16="http://schemas.microsoft.com/office/drawing/2014/main" id="{90A02FED-115C-63AB-4589-75016C0DE866}"/>
                  </a:ext>
                </a:extLst>
              </p:cNvPr>
              <p:cNvSpPr/>
              <p:nvPr/>
            </p:nvSpPr>
            <p:spPr>
              <a:xfrm>
                <a:off x="5986896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629284">
                    <a:moveTo>
                      <a:pt x="179771" y="0"/>
                    </a:moveTo>
                    <a:lnTo>
                      <a:pt x="0" y="0"/>
                    </a:lnTo>
                    <a:lnTo>
                      <a:pt x="0" y="629202"/>
                    </a:lnTo>
                    <a:lnTo>
                      <a:pt x="179771" y="629202"/>
                    </a:lnTo>
                    <a:lnTo>
                      <a:pt x="179771" y="0"/>
                    </a:lnTo>
                    <a:close/>
                  </a:path>
                </a:pathLst>
              </a:custGeom>
              <a:solidFill>
                <a:srgbClr val="EE6A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25">
                <a:extLst>
                  <a:ext uri="{FF2B5EF4-FFF2-40B4-BE49-F238E27FC236}">
                    <a16:creationId xmlns:a16="http://schemas.microsoft.com/office/drawing/2014/main" id="{944F6AA7-FF77-04CF-7CAE-C3B9CAD576C1}"/>
                  </a:ext>
                </a:extLst>
              </p:cNvPr>
              <p:cNvSpPr/>
              <p:nvPr/>
            </p:nvSpPr>
            <p:spPr>
              <a:xfrm>
                <a:off x="5986896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629284">
                    <a:moveTo>
                      <a:pt x="0" y="0"/>
                    </a:moveTo>
                    <a:lnTo>
                      <a:pt x="179771" y="0"/>
                    </a:lnTo>
                    <a:lnTo>
                      <a:pt x="179771" y="629203"/>
                    </a:lnTo>
                    <a:lnTo>
                      <a:pt x="0" y="629203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EE6A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6">
                <a:extLst>
                  <a:ext uri="{FF2B5EF4-FFF2-40B4-BE49-F238E27FC236}">
                    <a16:creationId xmlns:a16="http://schemas.microsoft.com/office/drawing/2014/main" id="{0A7FA647-8ACA-E615-8FD3-48733E80E1FD}"/>
                  </a:ext>
                </a:extLst>
              </p:cNvPr>
              <p:cNvSpPr/>
              <p:nvPr/>
            </p:nvSpPr>
            <p:spPr>
              <a:xfrm>
                <a:off x="6511231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40" h="629284">
                    <a:moveTo>
                      <a:pt x="179771" y="0"/>
                    </a:moveTo>
                    <a:lnTo>
                      <a:pt x="0" y="0"/>
                    </a:lnTo>
                    <a:lnTo>
                      <a:pt x="0" y="629202"/>
                    </a:lnTo>
                    <a:lnTo>
                      <a:pt x="179771" y="629202"/>
                    </a:lnTo>
                    <a:lnTo>
                      <a:pt x="179771" y="0"/>
                    </a:lnTo>
                    <a:close/>
                  </a:path>
                </a:pathLst>
              </a:custGeom>
              <a:solidFill>
                <a:srgbClr val="EE6A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27">
                <a:extLst>
                  <a:ext uri="{FF2B5EF4-FFF2-40B4-BE49-F238E27FC236}">
                    <a16:creationId xmlns:a16="http://schemas.microsoft.com/office/drawing/2014/main" id="{91B66ABC-A4C9-68C9-087D-E3AF497E47B0}"/>
                  </a:ext>
                </a:extLst>
              </p:cNvPr>
              <p:cNvSpPr/>
              <p:nvPr/>
            </p:nvSpPr>
            <p:spPr>
              <a:xfrm>
                <a:off x="6511231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40" h="629284">
                    <a:moveTo>
                      <a:pt x="0" y="0"/>
                    </a:moveTo>
                    <a:lnTo>
                      <a:pt x="179771" y="0"/>
                    </a:lnTo>
                    <a:lnTo>
                      <a:pt x="179771" y="629203"/>
                    </a:lnTo>
                    <a:lnTo>
                      <a:pt x="0" y="629203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EE6A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28">
                <a:extLst>
                  <a:ext uri="{FF2B5EF4-FFF2-40B4-BE49-F238E27FC236}">
                    <a16:creationId xmlns:a16="http://schemas.microsoft.com/office/drawing/2014/main" id="{36CC507B-3C7D-84BA-DAF5-5DE8DAED712D}"/>
                  </a:ext>
                </a:extLst>
              </p:cNvPr>
              <p:cNvSpPr/>
              <p:nvPr/>
            </p:nvSpPr>
            <p:spPr>
              <a:xfrm>
                <a:off x="5548795" y="5163514"/>
                <a:ext cx="6551295" cy="2014855"/>
              </a:xfrm>
              <a:custGeom>
                <a:avLst/>
                <a:gdLst/>
                <a:ahLst/>
                <a:cxnLst/>
                <a:rect l="l" t="t" r="r" b="b"/>
                <a:pathLst>
                  <a:path w="6551295" h="2014854">
                    <a:moveTo>
                      <a:pt x="76200" y="1941309"/>
                    </a:moveTo>
                    <a:lnTo>
                      <a:pt x="0" y="1941309"/>
                    </a:lnTo>
                    <a:lnTo>
                      <a:pt x="0" y="1960359"/>
                    </a:lnTo>
                    <a:lnTo>
                      <a:pt x="76200" y="1960359"/>
                    </a:lnTo>
                    <a:lnTo>
                      <a:pt x="76200" y="1941309"/>
                    </a:lnTo>
                    <a:close/>
                  </a:path>
                  <a:path w="6551295" h="2014854">
                    <a:moveTo>
                      <a:pt x="209550" y="1941309"/>
                    </a:moveTo>
                    <a:lnTo>
                      <a:pt x="133350" y="1941309"/>
                    </a:lnTo>
                    <a:lnTo>
                      <a:pt x="133350" y="1960359"/>
                    </a:lnTo>
                    <a:lnTo>
                      <a:pt x="209550" y="1960359"/>
                    </a:lnTo>
                    <a:lnTo>
                      <a:pt x="209550" y="1941309"/>
                    </a:lnTo>
                    <a:close/>
                  </a:path>
                  <a:path w="6551295" h="2014854">
                    <a:moveTo>
                      <a:pt x="236969" y="53975"/>
                    </a:moveTo>
                    <a:lnTo>
                      <a:pt x="160769" y="53975"/>
                    </a:lnTo>
                    <a:lnTo>
                      <a:pt x="160769" y="73025"/>
                    </a:lnTo>
                    <a:lnTo>
                      <a:pt x="236969" y="73025"/>
                    </a:lnTo>
                    <a:lnTo>
                      <a:pt x="236969" y="53975"/>
                    </a:lnTo>
                    <a:close/>
                  </a:path>
                  <a:path w="6551295" h="2014854">
                    <a:moveTo>
                      <a:pt x="370319" y="53975"/>
                    </a:moveTo>
                    <a:lnTo>
                      <a:pt x="294119" y="53975"/>
                    </a:lnTo>
                    <a:lnTo>
                      <a:pt x="294119" y="73025"/>
                    </a:lnTo>
                    <a:lnTo>
                      <a:pt x="370319" y="73025"/>
                    </a:lnTo>
                    <a:lnTo>
                      <a:pt x="370319" y="53975"/>
                    </a:lnTo>
                    <a:close/>
                  </a:path>
                  <a:path w="6551295" h="2014854">
                    <a:moveTo>
                      <a:pt x="438099" y="1950834"/>
                    </a:moveTo>
                    <a:lnTo>
                      <a:pt x="419049" y="1941309"/>
                    </a:lnTo>
                    <a:lnTo>
                      <a:pt x="311099" y="1887334"/>
                    </a:lnTo>
                    <a:lnTo>
                      <a:pt x="311099" y="1941309"/>
                    </a:lnTo>
                    <a:lnTo>
                      <a:pt x="266700" y="1941309"/>
                    </a:lnTo>
                    <a:lnTo>
                      <a:pt x="266700" y="1960359"/>
                    </a:lnTo>
                    <a:lnTo>
                      <a:pt x="311099" y="1960359"/>
                    </a:lnTo>
                    <a:lnTo>
                      <a:pt x="311099" y="2014334"/>
                    </a:lnTo>
                    <a:lnTo>
                      <a:pt x="419049" y="1960359"/>
                    </a:lnTo>
                    <a:lnTo>
                      <a:pt x="438099" y="1950834"/>
                    </a:lnTo>
                    <a:close/>
                  </a:path>
                  <a:path w="6551295" h="2014854">
                    <a:moveTo>
                      <a:pt x="503669" y="53975"/>
                    </a:moveTo>
                    <a:lnTo>
                      <a:pt x="427469" y="53975"/>
                    </a:lnTo>
                    <a:lnTo>
                      <a:pt x="427469" y="73025"/>
                    </a:lnTo>
                    <a:lnTo>
                      <a:pt x="503669" y="73025"/>
                    </a:lnTo>
                    <a:lnTo>
                      <a:pt x="503669" y="53975"/>
                    </a:lnTo>
                    <a:close/>
                  </a:path>
                  <a:path w="6551295" h="2014854">
                    <a:moveTo>
                      <a:pt x="637019" y="53975"/>
                    </a:moveTo>
                    <a:lnTo>
                      <a:pt x="560819" y="53975"/>
                    </a:lnTo>
                    <a:lnTo>
                      <a:pt x="560819" y="73025"/>
                    </a:lnTo>
                    <a:lnTo>
                      <a:pt x="637019" y="73025"/>
                    </a:lnTo>
                    <a:lnTo>
                      <a:pt x="637019" y="53975"/>
                    </a:lnTo>
                    <a:close/>
                  </a:path>
                  <a:path w="6551295" h="2014854">
                    <a:moveTo>
                      <a:pt x="770369" y="53975"/>
                    </a:moveTo>
                    <a:lnTo>
                      <a:pt x="694169" y="53975"/>
                    </a:lnTo>
                    <a:lnTo>
                      <a:pt x="694169" y="73025"/>
                    </a:lnTo>
                    <a:lnTo>
                      <a:pt x="770369" y="73025"/>
                    </a:lnTo>
                    <a:lnTo>
                      <a:pt x="770369" y="53975"/>
                    </a:lnTo>
                    <a:close/>
                  </a:path>
                  <a:path w="6551295" h="2014854">
                    <a:moveTo>
                      <a:pt x="903719" y="53975"/>
                    </a:moveTo>
                    <a:lnTo>
                      <a:pt x="827519" y="53975"/>
                    </a:lnTo>
                    <a:lnTo>
                      <a:pt x="827519" y="73025"/>
                    </a:lnTo>
                    <a:lnTo>
                      <a:pt x="903719" y="73025"/>
                    </a:lnTo>
                    <a:lnTo>
                      <a:pt x="903719" y="53975"/>
                    </a:lnTo>
                    <a:close/>
                  </a:path>
                  <a:path w="6551295" h="2014854">
                    <a:moveTo>
                      <a:pt x="1037069" y="53975"/>
                    </a:moveTo>
                    <a:lnTo>
                      <a:pt x="960869" y="53975"/>
                    </a:lnTo>
                    <a:lnTo>
                      <a:pt x="960869" y="73025"/>
                    </a:lnTo>
                    <a:lnTo>
                      <a:pt x="1037069" y="73025"/>
                    </a:lnTo>
                    <a:lnTo>
                      <a:pt x="1037069" y="53975"/>
                    </a:lnTo>
                    <a:close/>
                  </a:path>
                  <a:path w="6551295" h="2014854">
                    <a:moveTo>
                      <a:pt x="1218399" y="1942477"/>
                    </a:moveTo>
                    <a:lnTo>
                      <a:pt x="1142199" y="1942477"/>
                    </a:lnTo>
                    <a:lnTo>
                      <a:pt x="1142199" y="1961527"/>
                    </a:lnTo>
                    <a:lnTo>
                      <a:pt x="1218399" y="1961527"/>
                    </a:lnTo>
                    <a:lnTo>
                      <a:pt x="1218399" y="1942477"/>
                    </a:lnTo>
                    <a:close/>
                  </a:path>
                  <a:path w="6551295" h="2014854">
                    <a:moveTo>
                      <a:pt x="1232839" y="63500"/>
                    </a:moveTo>
                    <a:lnTo>
                      <a:pt x="1213789" y="53975"/>
                    </a:lnTo>
                    <a:lnTo>
                      <a:pt x="1105839" y="0"/>
                    </a:lnTo>
                    <a:lnTo>
                      <a:pt x="1105839" y="53975"/>
                    </a:lnTo>
                    <a:lnTo>
                      <a:pt x="1094219" y="53975"/>
                    </a:lnTo>
                    <a:lnTo>
                      <a:pt x="1094219" y="73025"/>
                    </a:lnTo>
                    <a:lnTo>
                      <a:pt x="1105839" y="73025"/>
                    </a:lnTo>
                    <a:lnTo>
                      <a:pt x="1105839" y="127000"/>
                    </a:lnTo>
                    <a:lnTo>
                      <a:pt x="1213789" y="73025"/>
                    </a:lnTo>
                    <a:lnTo>
                      <a:pt x="1232839" y="63500"/>
                    </a:lnTo>
                    <a:close/>
                  </a:path>
                  <a:path w="6551295" h="2014854">
                    <a:moveTo>
                      <a:pt x="1351749" y="1942477"/>
                    </a:moveTo>
                    <a:lnTo>
                      <a:pt x="1275549" y="1942477"/>
                    </a:lnTo>
                    <a:lnTo>
                      <a:pt x="1275549" y="1961527"/>
                    </a:lnTo>
                    <a:lnTo>
                      <a:pt x="1351749" y="1961527"/>
                    </a:lnTo>
                    <a:lnTo>
                      <a:pt x="1351749" y="1942477"/>
                    </a:lnTo>
                    <a:close/>
                  </a:path>
                  <a:path w="6551295" h="2014854">
                    <a:moveTo>
                      <a:pt x="1478089" y="1747481"/>
                    </a:moveTo>
                    <a:lnTo>
                      <a:pt x="1459039" y="1747481"/>
                    </a:lnTo>
                    <a:lnTo>
                      <a:pt x="1459039" y="1823681"/>
                    </a:lnTo>
                    <a:lnTo>
                      <a:pt x="1478089" y="1823681"/>
                    </a:lnTo>
                    <a:lnTo>
                      <a:pt x="1478089" y="1747481"/>
                    </a:lnTo>
                    <a:close/>
                  </a:path>
                  <a:path w="6551295" h="2014854">
                    <a:moveTo>
                      <a:pt x="1478089" y="1614131"/>
                    </a:moveTo>
                    <a:lnTo>
                      <a:pt x="1459039" y="1614131"/>
                    </a:lnTo>
                    <a:lnTo>
                      <a:pt x="1459039" y="1690331"/>
                    </a:lnTo>
                    <a:lnTo>
                      <a:pt x="1478089" y="1690331"/>
                    </a:lnTo>
                    <a:lnTo>
                      <a:pt x="1478089" y="1614131"/>
                    </a:lnTo>
                    <a:close/>
                  </a:path>
                  <a:path w="6551295" h="2014854">
                    <a:moveTo>
                      <a:pt x="1478089" y="1480781"/>
                    </a:moveTo>
                    <a:lnTo>
                      <a:pt x="1459039" y="1480781"/>
                    </a:lnTo>
                    <a:lnTo>
                      <a:pt x="1459039" y="1556981"/>
                    </a:lnTo>
                    <a:lnTo>
                      <a:pt x="1478089" y="1556981"/>
                    </a:lnTo>
                    <a:lnTo>
                      <a:pt x="1478089" y="1480781"/>
                    </a:lnTo>
                    <a:close/>
                  </a:path>
                  <a:path w="6551295" h="2014854">
                    <a:moveTo>
                      <a:pt x="1478089" y="1347431"/>
                    </a:moveTo>
                    <a:lnTo>
                      <a:pt x="1459039" y="1347431"/>
                    </a:lnTo>
                    <a:lnTo>
                      <a:pt x="1459039" y="1423631"/>
                    </a:lnTo>
                    <a:lnTo>
                      <a:pt x="1478089" y="1423631"/>
                    </a:lnTo>
                    <a:lnTo>
                      <a:pt x="1478089" y="1347431"/>
                    </a:lnTo>
                    <a:close/>
                  </a:path>
                  <a:path w="6551295" h="2014854">
                    <a:moveTo>
                      <a:pt x="1485099" y="1942477"/>
                    </a:moveTo>
                    <a:lnTo>
                      <a:pt x="1478089" y="1942477"/>
                    </a:lnTo>
                    <a:lnTo>
                      <a:pt x="1478089" y="1880831"/>
                    </a:lnTo>
                    <a:lnTo>
                      <a:pt x="1459039" y="1880831"/>
                    </a:lnTo>
                    <a:lnTo>
                      <a:pt x="1459039" y="1942477"/>
                    </a:lnTo>
                    <a:lnTo>
                      <a:pt x="1408899" y="1942477"/>
                    </a:lnTo>
                    <a:lnTo>
                      <a:pt x="1408899" y="1961527"/>
                    </a:lnTo>
                    <a:lnTo>
                      <a:pt x="1485099" y="1961527"/>
                    </a:lnTo>
                    <a:lnTo>
                      <a:pt x="1485099" y="1942477"/>
                    </a:lnTo>
                    <a:close/>
                  </a:path>
                  <a:path w="6551295" h="2014854">
                    <a:moveTo>
                      <a:pt x="1532064" y="1304798"/>
                    </a:moveTo>
                    <a:lnTo>
                      <a:pt x="1468564" y="1177798"/>
                    </a:lnTo>
                    <a:lnTo>
                      <a:pt x="1405064" y="1304798"/>
                    </a:lnTo>
                    <a:lnTo>
                      <a:pt x="1532064" y="1304798"/>
                    </a:lnTo>
                    <a:close/>
                  </a:path>
                  <a:path w="6551295" h="2014854">
                    <a:moveTo>
                      <a:pt x="1618449" y="1942477"/>
                    </a:moveTo>
                    <a:lnTo>
                      <a:pt x="1542249" y="1942477"/>
                    </a:lnTo>
                    <a:lnTo>
                      <a:pt x="1542249" y="1961527"/>
                    </a:lnTo>
                    <a:lnTo>
                      <a:pt x="1618449" y="1961527"/>
                    </a:lnTo>
                    <a:lnTo>
                      <a:pt x="1618449" y="1942477"/>
                    </a:lnTo>
                    <a:close/>
                  </a:path>
                  <a:path w="6551295" h="2014854">
                    <a:moveTo>
                      <a:pt x="1751799" y="1942477"/>
                    </a:moveTo>
                    <a:lnTo>
                      <a:pt x="1675599" y="1942477"/>
                    </a:lnTo>
                    <a:lnTo>
                      <a:pt x="1675599" y="1961527"/>
                    </a:lnTo>
                    <a:lnTo>
                      <a:pt x="1751799" y="1961527"/>
                    </a:lnTo>
                    <a:lnTo>
                      <a:pt x="1751799" y="1942477"/>
                    </a:lnTo>
                    <a:close/>
                  </a:path>
                  <a:path w="6551295" h="2014854">
                    <a:moveTo>
                      <a:pt x="1885149" y="1942477"/>
                    </a:moveTo>
                    <a:lnTo>
                      <a:pt x="1808949" y="1942477"/>
                    </a:lnTo>
                    <a:lnTo>
                      <a:pt x="1808949" y="1961527"/>
                    </a:lnTo>
                    <a:lnTo>
                      <a:pt x="1885149" y="1961527"/>
                    </a:lnTo>
                    <a:lnTo>
                      <a:pt x="1885149" y="1942477"/>
                    </a:lnTo>
                    <a:close/>
                  </a:path>
                  <a:path w="6551295" h="2014854">
                    <a:moveTo>
                      <a:pt x="2018499" y="1942477"/>
                    </a:moveTo>
                    <a:lnTo>
                      <a:pt x="1942299" y="1942477"/>
                    </a:lnTo>
                    <a:lnTo>
                      <a:pt x="1942299" y="1961527"/>
                    </a:lnTo>
                    <a:lnTo>
                      <a:pt x="2018499" y="1961527"/>
                    </a:lnTo>
                    <a:lnTo>
                      <a:pt x="2018499" y="1942477"/>
                    </a:lnTo>
                    <a:close/>
                  </a:path>
                  <a:path w="6551295" h="2014854">
                    <a:moveTo>
                      <a:pt x="2075700" y="1747481"/>
                    </a:moveTo>
                    <a:lnTo>
                      <a:pt x="2056650" y="1747481"/>
                    </a:lnTo>
                    <a:lnTo>
                      <a:pt x="2056650" y="1823681"/>
                    </a:lnTo>
                    <a:lnTo>
                      <a:pt x="2075700" y="1823681"/>
                    </a:lnTo>
                    <a:lnTo>
                      <a:pt x="2075700" y="1747481"/>
                    </a:lnTo>
                    <a:close/>
                  </a:path>
                  <a:path w="6551295" h="2014854">
                    <a:moveTo>
                      <a:pt x="2075700" y="1614131"/>
                    </a:moveTo>
                    <a:lnTo>
                      <a:pt x="2056650" y="1614131"/>
                    </a:lnTo>
                    <a:lnTo>
                      <a:pt x="2056650" y="1690331"/>
                    </a:lnTo>
                    <a:lnTo>
                      <a:pt x="2075700" y="1690331"/>
                    </a:lnTo>
                    <a:lnTo>
                      <a:pt x="2075700" y="1614131"/>
                    </a:lnTo>
                    <a:close/>
                  </a:path>
                  <a:path w="6551295" h="2014854">
                    <a:moveTo>
                      <a:pt x="2075700" y="1480781"/>
                    </a:moveTo>
                    <a:lnTo>
                      <a:pt x="2056650" y="1480781"/>
                    </a:lnTo>
                    <a:lnTo>
                      <a:pt x="2056650" y="1556981"/>
                    </a:lnTo>
                    <a:lnTo>
                      <a:pt x="2075700" y="1556981"/>
                    </a:lnTo>
                    <a:lnTo>
                      <a:pt x="2075700" y="1480781"/>
                    </a:lnTo>
                    <a:close/>
                  </a:path>
                  <a:path w="6551295" h="2014854">
                    <a:moveTo>
                      <a:pt x="2075700" y="1347431"/>
                    </a:moveTo>
                    <a:lnTo>
                      <a:pt x="2056650" y="1347431"/>
                    </a:lnTo>
                    <a:lnTo>
                      <a:pt x="2056650" y="1423631"/>
                    </a:lnTo>
                    <a:lnTo>
                      <a:pt x="2075700" y="1423631"/>
                    </a:lnTo>
                    <a:lnTo>
                      <a:pt x="2075700" y="1347431"/>
                    </a:lnTo>
                    <a:close/>
                  </a:path>
                  <a:path w="6551295" h="2014854">
                    <a:moveTo>
                      <a:pt x="2075700" y="1214081"/>
                    </a:moveTo>
                    <a:lnTo>
                      <a:pt x="2056650" y="1214081"/>
                    </a:lnTo>
                    <a:lnTo>
                      <a:pt x="2056650" y="1290281"/>
                    </a:lnTo>
                    <a:lnTo>
                      <a:pt x="2075700" y="1290281"/>
                    </a:lnTo>
                    <a:lnTo>
                      <a:pt x="2075700" y="1214081"/>
                    </a:lnTo>
                    <a:close/>
                  </a:path>
                  <a:path w="6551295" h="2014854">
                    <a:moveTo>
                      <a:pt x="2075700" y="1080731"/>
                    </a:moveTo>
                    <a:lnTo>
                      <a:pt x="2056650" y="1080731"/>
                    </a:lnTo>
                    <a:lnTo>
                      <a:pt x="2056650" y="1156931"/>
                    </a:lnTo>
                    <a:lnTo>
                      <a:pt x="2075700" y="1156931"/>
                    </a:lnTo>
                    <a:lnTo>
                      <a:pt x="2075700" y="1080731"/>
                    </a:lnTo>
                    <a:close/>
                  </a:path>
                  <a:path w="6551295" h="2014854">
                    <a:moveTo>
                      <a:pt x="2129675" y="1032103"/>
                    </a:moveTo>
                    <a:lnTo>
                      <a:pt x="2125408" y="1023581"/>
                    </a:lnTo>
                    <a:lnTo>
                      <a:pt x="2123325" y="1019403"/>
                    </a:lnTo>
                    <a:lnTo>
                      <a:pt x="2066175" y="905103"/>
                    </a:lnTo>
                    <a:lnTo>
                      <a:pt x="2002675" y="1032103"/>
                    </a:lnTo>
                    <a:lnTo>
                      <a:pt x="2129675" y="1032103"/>
                    </a:lnTo>
                    <a:close/>
                  </a:path>
                  <a:path w="6551295" h="2014854">
                    <a:moveTo>
                      <a:pt x="2151850" y="1942477"/>
                    </a:moveTo>
                    <a:lnTo>
                      <a:pt x="2075700" y="1942477"/>
                    </a:lnTo>
                    <a:lnTo>
                      <a:pt x="2075700" y="1880831"/>
                    </a:lnTo>
                    <a:lnTo>
                      <a:pt x="2056650" y="1880831"/>
                    </a:lnTo>
                    <a:lnTo>
                      <a:pt x="2056650" y="1957031"/>
                    </a:lnTo>
                    <a:lnTo>
                      <a:pt x="2075649" y="1957031"/>
                    </a:lnTo>
                    <a:lnTo>
                      <a:pt x="2075649" y="1961527"/>
                    </a:lnTo>
                    <a:lnTo>
                      <a:pt x="2151850" y="1961527"/>
                    </a:lnTo>
                    <a:lnTo>
                      <a:pt x="2151850" y="1942477"/>
                    </a:lnTo>
                    <a:close/>
                  </a:path>
                  <a:path w="6551295" h="2014854">
                    <a:moveTo>
                      <a:pt x="2285200" y="1942477"/>
                    </a:moveTo>
                    <a:lnTo>
                      <a:pt x="2209000" y="1942477"/>
                    </a:lnTo>
                    <a:lnTo>
                      <a:pt x="2209000" y="1961527"/>
                    </a:lnTo>
                    <a:lnTo>
                      <a:pt x="2285200" y="1961527"/>
                    </a:lnTo>
                    <a:lnTo>
                      <a:pt x="2285200" y="1942477"/>
                    </a:lnTo>
                    <a:close/>
                  </a:path>
                  <a:path w="6551295" h="2014854">
                    <a:moveTo>
                      <a:pt x="2418550" y="1942477"/>
                    </a:moveTo>
                    <a:lnTo>
                      <a:pt x="2342350" y="1942477"/>
                    </a:lnTo>
                    <a:lnTo>
                      <a:pt x="2342350" y="1961527"/>
                    </a:lnTo>
                    <a:lnTo>
                      <a:pt x="2418550" y="1961527"/>
                    </a:lnTo>
                    <a:lnTo>
                      <a:pt x="2418550" y="1942477"/>
                    </a:lnTo>
                    <a:close/>
                  </a:path>
                  <a:path w="6551295" h="2014854">
                    <a:moveTo>
                      <a:pt x="2551900" y="1942477"/>
                    </a:moveTo>
                    <a:lnTo>
                      <a:pt x="2475700" y="1942477"/>
                    </a:lnTo>
                    <a:lnTo>
                      <a:pt x="2475700" y="1961527"/>
                    </a:lnTo>
                    <a:lnTo>
                      <a:pt x="2551900" y="1961527"/>
                    </a:lnTo>
                    <a:lnTo>
                      <a:pt x="2551900" y="1942477"/>
                    </a:lnTo>
                    <a:close/>
                  </a:path>
                  <a:path w="6551295" h="2014854">
                    <a:moveTo>
                      <a:pt x="2673324" y="1742935"/>
                    </a:moveTo>
                    <a:lnTo>
                      <a:pt x="2654274" y="1742935"/>
                    </a:lnTo>
                    <a:lnTo>
                      <a:pt x="2654274" y="1819135"/>
                    </a:lnTo>
                    <a:lnTo>
                      <a:pt x="2673324" y="1819135"/>
                    </a:lnTo>
                    <a:lnTo>
                      <a:pt x="2673324" y="1742935"/>
                    </a:lnTo>
                    <a:close/>
                  </a:path>
                  <a:path w="6551295" h="2014854">
                    <a:moveTo>
                      <a:pt x="2673324" y="1609585"/>
                    </a:moveTo>
                    <a:lnTo>
                      <a:pt x="2654274" y="1609585"/>
                    </a:lnTo>
                    <a:lnTo>
                      <a:pt x="2654274" y="1685785"/>
                    </a:lnTo>
                    <a:lnTo>
                      <a:pt x="2673324" y="1685785"/>
                    </a:lnTo>
                    <a:lnTo>
                      <a:pt x="2673324" y="1609585"/>
                    </a:lnTo>
                    <a:close/>
                  </a:path>
                  <a:path w="6551295" h="2014854">
                    <a:moveTo>
                      <a:pt x="2673324" y="1476235"/>
                    </a:moveTo>
                    <a:lnTo>
                      <a:pt x="2654274" y="1476235"/>
                    </a:lnTo>
                    <a:lnTo>
                      <a:pt x="2654274" y="1552435"/>
                    </a:lnTo>
                    <a:lnTo>
                      <a:pt x="2673324" y="1552435"/>
                    </a:lnTo>
                    <a:lnTo>
                      <a:pt x="2673324" y="1476235"/>
                    </a:lnTo>
                    <a:close/>
                  </a:path>
                  <a:path w="6551295" h="2014854">
                    <a:moveTo>
                      <a:pt x="2673324" y="1342885"/>
                    </a:moveTo>
                    <a:lnTo>
                      <a:pt x="2654274" y="1342885"/>
                    </a:lnTo>
                    <a:lnTo>
                      <a:pt x="2654274" y="1419085"/>
                    </a:lnTo>
                    <a:lnTo>
                      <a:pt x="2673324" y="1419085"/>
                    </a:lnTo>
                    <a:lnTo>
                      <a:pt x="2673324" y="1342885"/>
                    </a:lnTo>
                    <a:close/>
                  </a:path>
                  <a:path w="6551295" h="2014854">
                    <a:moveTo>
                      <a:pt x="2673324" y="1209535"/>
                    </a:moveTo>
                    <a:lnTo>
                      <a:pt x="2654274" y="1209535"/>
                    </a:lnTo>
                    <a:lnTo>
                      <a:pt x="2654274" y="1285735"/>
                    </a:lnTo>
                    <a:lnTo>
                      <a:pt x="2673324" y="1285735"/>
                    </a:lnTo>
                    <a:lnTo>
                      <a:pt x="2673324" y="1209535"/>
                    </a:lnTo>
                    <a:close/>
                  </a:path>
                  <a:path w="6551295" h="2014854">
                    <a:moveTo>
                      <a:pt x="2673324" y="1076185"/>
                    </a:moveTo>
                    <a:lnTo>
                      <a:pt x="2654274" y="1076185"/>
                    </a:lnTo>
                    <a:lnTo>
                      <a:pt x="2654274" y="1152385"/>
                    </a:lnTo>
                    <a:lnTo>
                      <a:pt x="2673324" y="1152385"/>
                    </a:lnTo>
                    <a:lnTo>
                      <a:pt x="2673324" y="1076185"/>
                    </a:lnTo>
                    <a:close/>
                  </a:path>
                  <a:path w="6551295" h="2014854">
                    <a:moveTo>
                      <a:pt x="2673324" y="942835"/>
                    </a:moveTo>
                    <a:lnTo>
                      <a:pt x="2654274" y="942835"/>
                    </a:lnTo>
                    <a:lnTo>
                      <a:pt x="2654274" y="1019035"/>
                    </a:lnTo>
                    <a:lnTo>
                      <a:pt x="2673324" y="1019035"/>
                    </a:lnTo>
                    <a:lnTo>
                      <a:pt x="2673324" y="942835"/>
                    </a:lnTo>
                    <a:close/>
                  </a:path>
                  <a:path w="6551295" h="2014854">
                    <a:moveTo>
                      <a:pt x="2685250" y="1942477"/>
                    </a:moveTo>
                    <a:lnTo>
                      <a:pt x="2673312" y="1942477"/>
                    </a:lnTo>
                    <a:lnTo>
                      <a:pt x="2673312" y="1876285"/>
                    </a:lnTo>
                    <a:lnTo>
                      <a:pt x="2654262" y="1876285"/>
                    </a:lnTo>
                    <a:lnTo>
                      <a:pt x="2654262" y="1942477"/>
                    </a:lnTo>
                    <a:lnTo>
                      <a:pt x="2609050" y="1942477"/>
                    </a:lnTo>
                    <a:lnTo>
                      <a:pt x="2609050" y="1961527"/>
                    </a:lnTo>
                    <a:lnTo>
                      <a:pt x="2685250" y="1961527"/>
                    </a:lnTo>
                    <a:lnTo>
                      <a:pt x="2685250" y="1942477"/>
                    </a:lnTo>
                    <a:close/>
                  </a:path>
                  <a:path w="6551295" h="2014854">
                    <a:moveTo>
                      <a:pt x="2727299" y="814882"/>
                    </a:moveTo>
                    <a:lnTo>
                      <a:pt x="2724594" y="809485"/>
                    </a:lnTo>
                    <a:lnTo>
                      <a:pt x="2663799" y="687882"/>
                    </a:lnTo>
                    <a:lnTo>
                      <a:pt x="2600299" y="814882"/>
                    </a:lnTo>
                    <a:lnTo>
                      <a:pt x="2654274" y="814882"/>
                    </a:lnTo>
                    <a:lnTo>
                      <a:pt x="2654274" y="885685"/>
                    </a:lnTo>
                    <a:lnTo>
                      <a:pt x="2673324" y="885685"/>
                    </a:lnTo>
                    <a:lnTo>
                      <a:pt x="2673324" y="814882"/>
                    </a:lnTo>
                    <a:lnTo>
                      <a:pt x="2727299" y="814882"/>
                    </a:lnTo>
                    <a:close/>
                  </a:path>
                  <a:path w="6551295" h="2014854">
                    <a:moveTo>
                      <a:pt x="2818600" y="1942477"/>
                    </a:moveTo>
                    <a:lnTo>
                      <a:pt x="2742400" y="1942477"/>
                    </a:lnTo>
                    <a:lnTo>
                      <a:pt x="2742400" y="1961527"/>
                    </a:lnTo>
                    <a:lnTo>
                      <a:pt x="2818600" y="1961527"/>
                    </a:lnTo>
                    <a:lnTo>
                      <a:pt x="2818600" y="1942477"/>
                    </a:lnTo>
                    <a:close/>
                  </a:path>
                  <a:path w="6551295" h="2014854">
                    <a:moveTo>
                      <a:pt x="2951950" y="1942477"/>
                    </a:moveTo>
                    <a:lnTo>
                      <a:pt x="2875750" y="1942477"/>
                    </a:lnTo>
                    <a:lnTo>
                      <a:pt x="2875750" y="1961527"/>
                    </a:lnTo>
                    <a:lnTo>
                      <a:pt x="2951950" y="1961527"/>
                    </a:lnTo>
                    <a:lnTo>
                      <a:pt x="2951950" y="1942477"/>
                    </a:lnTo>
                    <a:close/>
                  </a:path>
                  <a:path w="6551295" h="2014854">
                    <a:moveTo>
                      <a:pt x="3085300" y="1942477"/>
                    </a:moveTo>
                    <a:lnTo>
                      <a:pt x="3009100" y="1942477"/>
                    </a:lnTo>
                    <a:lnTo>
                      <a:pt x="3009100" y="1961527"/>
                    </a:lnTo>
                    <a:lnTo>
                      <a:pt x="3085300" y="1961527"/>
                    </a:lnTo>
                    <a:lnTo>
                      <a:pt x="3085300" y="1942477"/>
                    </a:lnTo>
                    <a:close/>
                  </a:path>
                  <a:path w="6551295" h="2014854">
                    <a:moveTo>
                      <a:pt x="3218650" y="1942477"/>
                    </a:moveTo>
                    <a:lnTo>
                      <a:pt x="3142450" y="1942477"/>
                    </a:lnTo>
                    <a:lnTo>
                      <a:pt x="3142450" y="1961527"/>
                    </a:lnTo>
                    <a:lnTo>
                      <a:pt x="3218650" y="1961527"/>
                    </a:lnTo>
                    <a:lnTo>
                      <a:pt x="3218650" y="1942477"/>
                    </a:lnTo>
                    <a:close/>
                  </a:path>
                  <a:path w="6551295" h="2014854">
                    <a:moveTo>
                      <a:pt x="3270935" y="1880831"/>
                    </a:moveTo>
                    <a:lnTo>
                      <a:pt x="3251885" y="1880831"/>
                    </a:lnTo>
                    <a:lnTo>
                      <a:pt x="3251885" y="1957031"/>
                    </a:lnTo>
                    <a:lnTo>
                      <a:pt x="3270935" y="1957031"/>
                    </a:lnTo>
                    <a:lnTo>
                      <a:pt x="3270935" y="1880831"/>
                    </a:lnTo>
                    <a:close/>
                  </a:path>
                  <a:path w="6551295" h="2014854">
                    <a:moveTo>
                      <a:pt x="3270935" y="1747481"/>
                    </a:moveTo>
                    <a:lnTo>
                      <a:pt x="3251885" y="1747481"/>
                    </a:lnTo>
                    <a:lnTo>
                      <a:pt x="3251885" y="1823681"/>
                    </a:lnTo>
                    <a:lnTo>
                      <a:pt x="3270935" y="1823681"/>
                    </a:lnTo>
                    <a:lnTo>
                      <a:pt x="3270935" y="1747481"/>
                    </a:lnTo>
                    <a:close/>
                  </a:path>
                  <a:path w="6551295" h="2014854">
                    <a:moveTo>
                      <a:pt x="3270935" y="1614131"/>
                    </a:moveTo>
                    <a:lnTo>
                      <a:pt x="3251885" y="1614131"/>
                    </a:lnTo>
                    <a:lnTo>
                      <a:pt x="3251885" y="1690331"/>
                    </a:lnTo>
                    <a:lnTo>
                      <a:pt x="3270935" y="1690331"/>
                    </a:lnTo>
                    <a:lnTo>
                      <a:pt x="3270935" y="1614131"/>
                    </a:lnTo>
                    <a:close/>
                  </a:path>
                  <a:path w="6551295" h="2014854">
                    <a:moveTo>
                      <a:pt x="3270935" y="1480781"/>
                    </a:moveTo>
                    <a:lnTo>
                      <a:pt x="3251885" y="1480781"/>
                    </a:lnTo>
                    <a:lnTo>
                      <a:pt x="3251885" y="1556981"/>
                    </a:lnTo>
                    <a:lnTo>
                      <a:pt x="3270935" y="1556981"/>
                    </a:lnTo>
                    <a:lnTo>
                      <a:pt x="3270935" y="1480781"/>
                    </a:lnTo>
                    <a:close/>
                  </a:path>
                  <a:path w="6551295" h="2014854">
                    <a:moveTo>
                      <a:pt x="3270935" y="1347431"/>
                    </a:moveTo>
                    <a:lnTo>
                      <a:pt x="3251885" y="1347431"/>
                    </a:lnTo>
                    <a:lnTo>
                      <a:pt x="3251885" y="1423631"/>
                    </a:lnTo>
                    <a:lnTo>
                      <a:pt x="3270935" y="1423631"/>
                    </a:lnTo>
                    <a:lnTo>
                      <a:pt x="3270935" y="1347431"/>
                    </a:lnTo>
                    <a:close/>
                  </a:path>
                  <a:path w="6551295" h="2014854">
                    <a:moveTo>
                      <a:pt x="3270935" y="1214081"/>
                    </a:moveTo>
                    <a:lnTo>
                      <a:pt x="3251885" y="1214081"/>
                    </a:lnTo>
                    <a:lnTo>
                      <a:pt x="3251885" y="1290281"/>
                    </a:lnTo>
                    <a:lnTo>
                      <a:pt x="3270935" y="1290281"/>
                    </a:lnTo>
                    <a:lnTo>
                      <a:pt x="3270935" y="1214081"/>
                    </a:lnTo>
                    <a:close/>
                  </a:path>
                  <a:path w="6551295" h="2014854">
                    <a:moveTo>
                      <a:pt x="3270935" y="1080731"/>
                    </a:moveTo>
                    <a:lnTo>
                      <a:pt x="3251885" y="1080731"/>
                    </a:lnTo>
                    <a:lnTo>
                      <a:pt x="3251885" y="1156931"/>
                    </a:lnTo>
                    <a:lnTo>
                      <a:pt x="3270935" y="1156931"/>
                    </a:lnTo>
                    <a:lnTo>
                      <a:pt x="3270935" y="1080731"/>
                    </a:lnTo>
                    <a:close/>
                  </a:path>
                  <a:path w="6551295" h="2014854">
                    <a:moveTo>
                      <a:pt x="3270935" y="947381"/>
                    </a:moveTo>
                    <a:lnTo>
                      <a:pt x="3251885" y="947381"/>
                    </a:lnTo>
                    <a:lnTo>
                      <a:pt x="3251885" y="1023581"/>
                    </a:lnTo>
                    <a:lnTo>
                      <a:pt x="3270935" y="1023581"/>
                    </a:lnTo>
                    <a:lnTo>
                      <a:pt x="3270935" y="947381"/>
                    </a:lnTo>
                    <a:close/>
                  </a:path>
                  <a:path w="6551295" h="2014854">
                    <a:moveTo>
                      <a:pt x="3270935" y="814031"/>
                    </a:moveTo>
                    <a:lnTo>
                      <a:pt x="3251885" y="814031"/>
                    </a:lnTo>
                    <a:lnTo>
                      <a:pt x="3251885" y="890231"/>
                    </a:lnTo>
                    <a:lnTo>
                      <a:pt x="3270935" y="890231"/>
                    </a:lnTo>
                    <a:lnTo>
                      <a:pt x="3270935" y="814031"/>
                    </a:lnTo>
                    <a:close/>
                  </a:path>
                  <a:path w="6551295" h="2014854">
                    <a:moveTo>
                      <a:pt x="3270935" y="680681"/>
                    </a:moveTo>
                    <a:lnTo>
                      <a:pt x="3251885" y="680681"/>
                    </a:lnTo>
                    <a:lnTo>
                      <a:pt x="3251885" y="756881"/>
                    </a:lnTo>
                    <a:lnTo>
                      <a:pt x="3270935" y="756881"/>
                    </a:lnTo>
                    <a:lnTo>
                      <a:pt x="3270935" y="680681"/>
                    </a:lnTo>
                    <a:close/>
                  </a:path>
                  <a:path w="6551295" h="2014854">
                    <a:moveTo>
                      <a:pt x="3324910" y="560209"/>
                    </a:moveTo>
                    <a:lnTo>
                      <a:pt x="3318560" y="547509"/>
                    </a:lnTo>
                    <a:lnTo>
                      <a:pt x="3261410" y="433209"/>
                    </a:lnTo>
                    <a:lnTo>
                      <a:pt x="3197910" y="560209"/>
                    </a:lnTo>
                    <a:lnTo>
                      <a:pt x="3251885" y="560209"/>
                    </a:lnTo>
                    <a:lnTo>
                      <a:pt x="3251885" y="623531"/>
                    </a:lnTo>
                    <a:lnTo>
                      <a:pt x="3270935" y="623531"/>
                    </a:lnTo>
                    <a:lnTo>
                      <a:pt x="3270935" y="560209"/>
                    </a:lnTo>
                    <a:lnTo>
                      <a:pt x="3324910" y="560209"/>
                    </a:lnTo>
                    <a:close/>
                  </a:path>
                  <a:path w="6551295" h="2014854">
                    <a:moveTo>
                      <a:pt x="3352000" y="1942477"/>
                    </a:moveTo>
                    <a:lnTo>
                      <a:pt x="3275800" y="1942477"/>
                    </a:lnTo>
                    <a:lnTo>
                      <a:pt x="3275800" y="1961527"/>
                    </a:lnTo>
                    <a:lnTo>
                      <a:pt x="3352000" y="1961527"/>
                    </a:lnTo>
                    <a:lnTo>
                      <a:pt x="3352000" y="1942477"/>
                    </a:lnTo>
                    <a:close/>
                  </a:path>
                  <a:path w="6551295" h="2014854">
                    <a:moveTo>
                      <a:pt x="3485350" y="1942477"/>
                    </a:moveTo>
                    <a:lnTo>
                      <a:pt x="3409150" y="1942477"/>
                    </a:lnTo>
                    <a:lnTo>
                      <a:pt x="3409150" y="1961527"/>
                    </a:lnTo>
                    <a:lnTo>
                      <a:pt x="3485350" y="1961527"/>
                    </a:lnTo>
                    <a:lnTo>
                      <a:pt x="3485350" y="1942477"/>
                    </a:lnTo>
                    <a:close/>
                  </a:path>
                  <a:path w="6551295" h="2014854">
                    <a:moveTo>
                      <a:pt x="3618700" y="1942477"/>
                    </a:moveTo>
                    <a:lnTo>
                      <a:pt x="3542500" y="1942477"/>
                    </a:lnTo>
                    <a:lnTo>
                      <a:pt x="3542500" y="1961527"/>
                    </a:lnTo>
                    <a:lnTo>
                      <a:pt x="3618700" y="1961527"/>
                    </a:lnTo>
                    <a:lnTo>
                      <a:pt x="3618700" y="1942477"/>
                    </a:lnTo>
                    <a:close/>
                  </a:path>
                  <a:path w="6551295" h="2014854">
                    <a:moveTo>
                      <a:pt x="3752050" y="1942477"/>
                    </a:moveTo>
                    <a:lnTo>
                      <a:pt x="3675850" y="1942477"/>
                    </a:lnTo>
                    <a:lnTo>
                      <a:pt x="3675850" y="1961527"/>
                    </a:lnTo>
                    <a:lnTo>
                      <a:pt x="3752050" y="1961527"/>
                    </a:lnTo>
                    <a:lnTo>
                      <a:pt x="3752050" y="1942477"/>
                    </a:lnTo>
                    <a:close/>
                  </a:path>
                  <a:path w="6551295" h="2014854">
                    <a:moveTo>
                      <a:pt x="3866883" y="1747481"/>
                    </a:moveTo>
                    <a:lnTo>
                      <a:pt x="3847833" y="1747481"/>
                    </a:lnTo>
                    <a:lnTo>
                      <a:pt x="3847833" y="1823681"/>
                    </a:lnTo>
                    <a:lnTo>
                      <a:pt x="3866883" y="1823681"/>
                    </a:lnTo>
                    <a:lnTo>
                      <a:pt x="3866883" y="1747481"/>
                    </a:lnTo>
                    <a:close/>
                  </a:path>
                  <a:path w="6551295" h="2014854">
                    <a:moveTo>
                      <a:pt x="3866883" y="1614131"/>
                    </a:moveTo>
                    <a:lnTo>
                      <a:pt x="3847833" y="1614131"/>
                    </a:lnTo>
                    <a:lnTo>
                      <a:pt x="3847833" y="1690331"/>
                    </a:lnTo>
                    <a:lnTo>
                      <a:pt x="3866883" y="1690331"/>
                    </a:lnTo>
                    <a:lnTo>
                      <a:pt x="3866883" y="1614131"/>
                    </a:lnTo>
                    <a:close/>
                  </a:path>
                  <a:path w="6551295" h="2014854">
                    <a:moveTo>
                      <a:pt x="3866883" y="1480781"/>
                    </a:moveTo>
                    <a:lnTo>
                      <a:pt x="3847833" y="1480781"/>
                    </a:lnTo>
                    <a:lnTo>
                      <a:pt x="3847833" y="1556981"/>
                    </a:lnTo>
                    <a:lnTo>
                      <a:pt x="3866883" y="1556981"/>
                    </a:lnTo>
                    <a:lnTo>
                      <a:pt x="3866883" y="1480781"/>
                    </a:lnTo>
                    <a:close/>
                  </a:path>
                  <a:path w="6551295" h="2014854">
                    <a:moveTo>
                      <a:pt x="3866883" y="1347431"/>
                    </a:moveTo>
                    <a:lnTo>
                      <a:pt x="3847833" y="1347431"/>
                    </a:lnTo>
                    <a:lnTo>
                      <a:pt x="3847833" y="1423631"/>
                    </a:lnTo>
                    <a:lnTo>
                      <a:pt x="3866883" y="1423631"/>
                    </a:lnTo>
                    <a:lnTo>
                      <a:pt x="3866883" y="1347431"/>
                    </a:lnTo>
                    <a:close/>
                  </a:path>
                  <a:path w="6551295" h="2014854">
                    <a:moveTo>
                      <a:pt x="3866883" y="1214081"/>
                    </a:moveTo>
                    <a:lnTo>
                      <a:pt x="3847833" y="1214081"/>
                    </a:lnTo>
                    <a:lnTo>
                      <a:pt x="3847833" y="1290281"/>
                    </a:lnTo>
                    <a:lnTo>
                      <a:pt x="3866883" y="1290281"/>
                    </a:lnTo>
                    <a:lnTo>
                      <a:pt x="3866883" y="1214081"/>
                    </a:lnTo>
                    <a:close/>
                  </a:path>
                  <a:path w="6551295" h="2014854">
                    <a:moveTo>
                      <a:pt x="3866883" y="1080731"/>
                    </a:moveTo>
                    <a:lnTo>
                      <a:pt x="3847833" y="1080731"/>
                    </a:lnTo>
                    <a:lnTo>
                      <a:pt x="3847833" y="1156931"/>
                    </a:lnTo>
                    <a:lnTo>
                      <a:pt x="3866883" y="1156931"/>
                    </a:lnTo>
                    <a:lnTo>
                      <a:pt x="3866883" y="1080731"/>
                    </a:lnTo>
                    <a:close/>
                  </a:path>
                  <a:path w="6551295" h="2014854">
                    <a:moveTo>
                      <a:pt x="3866883" y="947381"/>
                    </a:moveTo>
                    <a:lnTo>
                      <a:pt x="3847833" y="947381"/>
                    </a:lnTo>
                    <a:lnTo>
                      <a:pt x="3847833" y="1023581"/>
                    </a:lnTo>
                    <a:lnTo>
                      <a:pt x="3866883" y="1023581"/>
                    </a:lnTo>
                    <a:lnTo>
                      <a:pt x="3866883" y="947381"/>
                    </a:lnTo>
                    <a:close/>
                  </a:path>
                  <a:path w="6551295" h="2014854">
                    <a:moveTo>
                      <a:pt x="3866883" y="814031"/>
                    </a:moveTo>
                    <a:lnTo>
                      <a:pt x="3847833" y="814031"/>
                    </a:lnTo>
                    <a:lnTo>
                      <a:pt x="3847833" y="890231"/>
                    </a:lnTo>
                    <a:lnTo>
                      <a:pt x="3866883" y="890231"/>
                    </a:lnTo>
                    <a:lnTo>
                      <a:pt x="3866883" y="814031"/>
                    </a:lnTo>
                    <a:close/>
                  </a:path>
                  <a:path w="6551295" h="2014854">
                    <a:moveTo>
                      <a:pt x="3866883" y="680681"/>
                    </a:moveTo>
                    <a:lnTo>
                      <a:pt x="3847833" y="680681"/>
                    </a:lnTo>
                    <a:lnTo>
                      <a:pt x="3847833" y="756881"/>
                    </a:lnTo>
                    <a:lnTo>
                      <a:pt x="3866883" y="756881"/>
                    </a:lnTo>
                    <a:lnTo>
                      <a:pt x="3866883" y="680681"/>
                    </a:lnTo>
                    <a:close/>
                  </a:path>
                  <a:path w="6551295" h="2014854">
                    <a:moveTo>
                      <a:pt x="3885400" y="1942477"/>
                    </a:moveTo>
                    <a:lnTo>
                      <a:pt x="3866883" y="1942477"/>
                    </a:lnTo>
                    <a:lnTo>
                      <a:pt x="3866883" y="1880831"/>
                    </a:lnTo>
                    <a:lnTo>
                      <a:pt x="3847833" y="1880831"/>
                    </a:lnTo>
                    <a:lnTo>
                      <a:pt x="3847833" y="1942477"/>
                    </a:lnTo>
                    <a:lnTo>
                      <a:pt x="3809200" y="1942477"/>
                    </a:lnTo>
                    <a:lnTo>
                      <a:pt x="3809200" y="1961527"/>
                    </a:lnTo>
                    <a:lnTo>
                      <a:pt x="3885400" y="1961527"/>
                    </a:lnTo>
                    <a:lnTo>
                      <a:pt x="3885400" y="1942477"/>
                    </a:lnTo>
                    <a:close/>
                  </a:path>
                  <a:path w="6551295" h="2014854">
                    <a:moveTo>
                      <a:pt x="3920858" y="560209"/>
                    </a:moveTo>
                    <a:lnTo>
                      <a:pt x="3914508" y="547509"/>
                    </a:lnTo>
                    <a:lnTo>
                      <a:pt x="3857358" y="433209"/>
                    </a:lnTo>
                    <a:lnTo>
                      <a:pt x="3793858" y="560209"/>
                    </a:lnTo>
                    <a:lnTo>
                      <a:pt x="3847833" y="560209"/>
                    </a:lnTo>
                    <a:lnTo>
                      <a:pt x="3847833" y="623531"/>
                    </a:lnTo>
                    <a:lnTo>
                      <a:pt x="3866883" y="623531"/>
                    </a:lnTo>
                    <a:lnTo>
                      <a:pt x="3866883" y="560209"/>
                    </a:lnTo>
                    <a:lnTo>
                      <a:pt x="3920858" y="560209"/>
                    </a:lnTo>
                    <a:close/>
                  </a:path>
                  <a:path w="6551295" h="2014854">
                    <a:moveTo>
                      <a:pt x="4018750" y="1942477"/>
                    </a:moveTo>
                    <a:lnTo>
                      <a:pt x="3942550" y="1942477"/>
                    </a:lnTo>
                    <a:lnTo>
                      <a:pt x="3942550" y="1961527"/>
                    </a:lnTo>
                    <a:lnTo>
                      <a:pt x="4018750" y="1961527"/>
                    </a:lnTo>
                    <a:lnTo>
                      <a:pt x="4018750" y="1942477"/>
                    </a:lnTo>
                    <a:close/>
                  </a:path>
                  <a:path w="6551295" h="2014854">
                    <a:moveTo>
                      <a:pt x="4152100" y="1942477"/>
                    </a:moveTo>
                    <a:lnTo>
                      <a:pt x="4075900" y="1942477"/>
                    </a:lnTo>
                    <a:lnTo>
                      <a:pt x="4075900" y="1961527"/>
                    </a:lnTo>
                    <a:lnTo>
                      <a:pt x="4152100" y="1961527"/>
                    </a:lnTo>
                    <a:lnTo>
                      <a:pt x="4152100" y="1942477"/>
                    </a:lnTo>
                    <a:close/>
                  </a:path>
                  <a:path w="6551295" h="2014854">
                    <a:moveTo>
                      <a:pt x="4285450" y="1942477"/>
                    </a:moveTo>
                    <a:lnTo>
                      <a:pt x="4209250" y="1942477"/>
                    </a:lnTo>
                    <a:lnTo>
                      <a:pt x="4209250" y="1961527"/>
                    </a:lnTo>
                    <a:lnTo>
                      <a:pt x="4285450" y="1961527"/>
                    </a:lnTo>
                    <a:lnTo>
                      <a:pt x="4285450" y="1942477"/>
                    </a:lnTo>
                    <a:close/>
                  </a:path>
                  <a:path w="6551295" h="2014854">
                    <a:moveTo>
                      <a:pt x="4418800" y="1942477"/>
                    </a:moveTo>
                    <a:lnTo>
                      <a:pt x="4342600" y="1942477"/>
                    </a:lnTo>
                    <a:lnTo>
                      <a:pt x="4342600" y="1961527"/>
                    </a:lnTo>
                    <a:lnTo>
                      <a:pt x="4418800" y="1961527"/>
                    </a:lnTo>
                    <a:lnTo>
                      <a:pt x="4418800" y="1942477"/>
                    </a:lnTo>
                    <a:close/>
                  </a:path>
                  <a:path w="6551295" h="2014854">
                    <a:moveTo>
                      <a:pt x="4461180" y="1876285"/>
                    </a:moveTo>
                    <a:lnTo>
                      <a:pt x="4442130" y="1876285"/>
                    </a:lnTo>
                    <a:lnTo>
                      <a:pt x="4442130" y="1952485"/>
                    </a:lnTo>
                    <a:lnTo>
                      <a:pt x="4461180" y="1952485"/>
                    </a:lnTo>
                    <a:lnTo>
                      <a:pt x="4461180" y="1876285"/>
                    </a:lnTo>
                    <a:close/>
                  </a:path>
                  <a:path w="6551295" h="2014854">
                    <a:moveTo>
                      <a:pt x="4461180" y="1742935"/>
                    </a:moveTo>
                    <a:lnTo>
                      <a:pt x="4442130" y="1742935"/>
                    </a:lnTo>
                    <a:lnTo>
                      <a:pt x="4442130" y="1819135"/>
                    </a:lnTo>
                    <a:lnTo>
                      <a:pt x="4461180" y="1819135"/>
                    </a:lnTo>
                    <a:lnTo>
                      <a:pt x="4461180" y="1742935"/>
                    </a:lnTo>
                    <a:close/>
                  </a:path>
                  <a:path w="6551295" h="2014854">
                    <a:moveTo>
                      <a:pt x="4461180" y="1609585"/>
                    </a:moveTo>
                    <a:lnTo>
                      <a:pt x="4442130" y="1609585"/>
                    </a:lnTo>
                    <a:lnTo>
                      <a:pt x="4442130" y="1685785"/>
                    </a:lnTo>
                    <a:lnTo>
                      <a:pt x="4461180" y="1685785"/>
                    </a:lnTo>
                    <a:lnTo>
                      <a:pt x="4461180" y="1609585"/>
                    </a:lnTo>
                    <a:close/>
                  </a:path>
                  <a:path w="6551295" h="2014854">
                    <a:moveTo>
                      <a:pt x="4461180" y="1476235"/>
                    </a:moveTo>
                    <a:lnTo>
                      <a:pt x="4442130" y="1476235"/>
                    </a:lnTo>
                    <a:lnTo>
                      <a:pt x="4442130" y="1552435"/>
                    </a:lnTo>
                    <a:lnTo>
                      <a:pt x="4461180" y="1552435"/>
                    </a:lnTo>
                    <a:lnTo>
                      <a:pt x="4461180" y="1476235"/>
                    </a:lnTo>
                    <a:close/>
                  </a:path>
                  <a:path w="6551295" h="2014854">
                    <a:moveTo>
                      <a:pt x="4461180" y="1342885"/>
                    </a:moveTo>
                    <a:lnTo>
                      <a:pt x="4442130" y="1342885"/>
                    </a:lnTo>
                    <a:lnTo>
                      <a:pt x="4442130" y="1419085"/>
                    </a:lnTo>
                    <a:lnTo>
                      <a:pt x="4461180" y="1419085"/>
                    </a:lnTo>
                    <a:lnTo>
                      <a:pt x="4461180" y="1342885"/>
                    </a:lnTo>
                    <a:close/>
                  </a:path>
                  <a:path w="6551295" h="2014854">
                    <a:moveTo>
                      <a:pt x="4461180" y="1209535"/>
                    </a:moveTo>
                    <a:lnTo>
                      <a:pt x="4442130" y="1209535"/>
                    </a:lnTo>
                    <a:lnTo>
                      <a:pt x="4442130" y="1285735"/>
                    </a:lnTo>
                    <a:lnTo>
                      <a:pt x="4461180" y="1285735"/>
                    </a:lnTo>
                    <a:lnTo>
                      <a:pt x="4461180" y="1209535"/>
                    </a:lnTo>
                    <a:close/>
                  </a:path>
                  <a:path w="6551295" h="2014854">
                    <a:moveTo>
                      <a:pt x="4461180" y="1076185"/>
                    </a:moveTo>
                    <a:lnTo>
                      <a:pt x="4442130" y="1076185"/>
                    </a:lnTo>
                    <a:lnTo>
                      <a:pt x="4442130" y="1152385"/>
                    </a:lnTo>
                    <a:lnTo>
                      <a:pt x="4461180" y="1152385"/>
                    </a:lnTo>
                    <a:lnTo>
                      <a:pt x="4461180" y="1076185"/>
                    </a:lnTo>
                    <a:close/>
                  </a:path>
                  <a:path w="6551295" h="2014854">
                    <a:moveTo>
                      <a:pt x="4461180" y="942835"/>
                    </a:moveTo>
                    <a:lnTo>
                      <a:pt x="4442130" y="942835"/>
                    </a:lnTo>
                    <a:lnTo>
                      <a:pt x="4442130" y="1019035"/>
                    </a:lnTo>
                    <a:lnTo>
                      <a:pt x="4461180" y="1019035"/>
                    </a:lnTo>
                    <a:lnTo>
                      <a:pt x="4461180" y="942835"/>
                    </a:lnTo>
                    <a:close/>
                  </a:path>
                  <a:path w="6551295" h="2014854">
                    <a:moveTo>
                      <a:pt x="4515155" y="814882"/>
                    </a:moveTo>
                    <a:lnTo>
                      <a:pt x="4512449" y="809485"/>
                    </a:lnTo>
                    <a:lnTo>
                      <a:pt x="4451655" y="687882"/>
                    </a:lnTo>
                    <a:lnTo>
                      <a:pt x="4388155" y="814882"/>
                    </a:lnTo>
                    <a:lnTo>
                      <a:pt x="4442130" y="814882"/>
                    </a:lnTo>
                    <a:lnTo>
                      <a:pt x="4442130" y="885685"/>
                    </a:lnTo>
                    <a:lnTo>
                      <a:pt x="4461180" y="885685"/>
                    </a:lnTo>
                    <a:lnTo>
                      <a:pt x="4461180" y="814882"/>
                    </a:lnTo>
                    <a:lnTo>
                      <a:pt x="4515155" y="814882"/>
                    </a:lnTo>
                    <a:close/>
                  </a:path>
                  <a:path w="6551295" h="2014854">
                    <a:moveTo>
                      <a:pt x="4552150" y="1942477"/>
                    </a:moveTo>
                    <a:lnTo>
                      <a:pt x="4475950" y="1942477"/>
                    </a:lnTo>
                    <a:lnTo>
                      <a:pt x="4475950" y="1961527"/>
                    </a:lnTo>
                    <a:lnTo>
                      <a:pt x="4552150" y="1961527"/>
                    </a:lnTo>
                    <a:lnTo>
                      <a:pt x="4552150" y="1942477"/>
                    </a:lnTo>
                    <a:close/>
                  </a:path>
                  <a:path w="6551295" h="2014854">
                    <a:moveTo>
                      <a:pt x="4685500" y="1942477"/>
                    </a:moveTo>
                    <a:lnTo>
                      <a:pt x="4609300" y="1942477"/>
                    </a:lnTo>
                    <a:lnTo>
                      <a:pt x="4609300" y="1961527"/>
                    </a:lnTo>
                    <a:lnTo>
                      <a:pt x="4685500" y="1961527"/>
                    </a:lnTo>
                    <a:lnTo>
                      <a:pt x="4685500" y="1942477"/>
                    </a:lnTo>
                    <a:close/>
                  </a:path>
                  <a:path w="6551295" h="2014854">
                    <a:moveTo>
                      <a:pt x="4818850" y="1942477"/>
                    </a:moveTo>
                    <a:lnTo>
                      <a:pt x="4742650" y="1942477"/>
                    </a:lnTo>
                    <a:lnTo>
                      <a:pt x="4742650" y="1961527"/>
                    </a:lnTo>
                    <a:lnTo>
                      <a:pt x="4818850" y="1961527"/>
                    </a:lnTo>
                    <a:lnTo>
                      <a:pt x="4818850" y="1942477"/>
                    </a:lnTo>
                    <a:close/>
                  </a:path>
                  <a:path w="6551295" h="2014854">
                    <a:moveTo>
                      <a:pt x="4952200" y="1942477"/>
                    </a:moveTo>
                    <a:lnTo>
                      <a:pt x="4876000" y="1942477"/>
                    </a:lnTo>
                    <a:lnTo>
                      <a:pt x="4876000" y="1961527"/>
                    </a:lnTo>
                    <a:lnTo>
                      <a:pt x="4952200" y="1961527"/>
                    </a:lnTo>
                    <a:lnTo>
                      <a:pt x="4952200" y="1942477"/>
                    </a:lnTo>
                    <a:close/>
                  </a:path>
                  <a:path w="6551295" h="2014854">
                    <a:moveTo>
                      <a:pt x="5060010" y="1747481"/>
                    </a:moveTo>
                    <a:lnTo>
                      <a:pt x="5040960" y="1747481"/>
                    </a:lnTo>
                    <a:lnTo>
                      <a:pt x="5040960" y="1823681"/>
                    </a:lnTo>
                    <a:lnTo>
                      <a:pt x="5060010" y="1823681"/>
                    </a:lnTo>
                    <a:lnTo>
                      <a:pt x="5060010" y="1747481"/>
                    </a:lnTo>
                    <a:close/>
                  </a:path>
                  <a:path w="6551295" h="2014854">
                    <a:moveTo>
                      <a:pt x="5060010" y="1614131"/>
                    </a:moveTo>
                    <a:lnTo>
                      <a:pt x="5040960" y="1614131"/>
                    </a:lnTo>
                    <a:lnTo>
                      <a:pt x="5040960" y="1690331"/>
                    </a:lnTo>
                    <a:lnTo>
                      <a:pt x="5060010" y="1690331"/>
                    </a:lnTo>
                    <a:lnTo>
                      <a:pt x="5060010" y="1614131"/>
                    </a:lnTo>
                    <a:close/>
                  </a:path>
                  <a:path w="6551295" h="2014854">
                    <a:moveTo>
                      <a:pt x="5060010" y="1480781"/>
                    </a:moveTo>
                    <a:lnTo>
                      <a:pt x="5040960" y="1480781"/>
                    </a:lnTo>
                    <a:lnTo>
                      <a:pt x="5040960" y="1556981"/>
                    </a:lnTo>
                    <a:lnTo>
                      <a:pt x="5060010" y="1556981"/>
                    </a:lnTo>
                    <a:lnTo>
                      <a:pt x="5060010" y="1480781"/>
                    </a:lnTo>
                    <a:close/>
                  </a:path>
                  <a:path w="6551295" h="2014854">
                    <a:moveTo>
                      <a:pt x="5060010" y="1347431"/>
                    </a:moveTo>
                    <a:lnTo>
                      <a:pt x="5040960" y="1347431"/>
                    </a:lnTo>
                    <a:lnTo>
                      <a:pt x="5040960" y="1423631"/>
                    </a:lnTo>
                    <a:lnTo>
                      <a:pt x="5060010" y="1423631"/>
                    </a:lnTo>
                    <a:lnTo>
                      <a:pt x="5060010" y="1347431"/>
                    </a:lnTo>
                    <a:close/>
                  </a:path>
                  <a:path w="6551295" h="2014854">
                    <a:moveTo>
                      <a:pt x="5060010" y="1214081"/>
                    </a:moveTo>
                    <a:lnTo>
                      <a:pt x="5040960" y="1214081"/>
                    </a:lnTo>
                    <a:lnTo>
                      <a:pt x="5040960" y="1290281"/>
                    </a:lnTo>
                    <a:lnTo>
                      <a:pt x="5060010" y="1290281"/>
                    </a:lnTo>
                    <a:lnTo>
                      <a:pt x="5060010" y="1214081"/>
                    </a:lnTo>
                    <a:close/>
                  </a:path>
                  <a:path w="6551295" h="2014854">
                    <a:moveTo>
                      <a:pt x="5060010" y="1080731"/>
                    </a:moveTo>
                    <a:lnTo>
                      <a:pt x="5040960" y="1080731"/>
                    </a:lnTo>
                    <a:lnTo>
                      <a:pt x="5040960" y="1156931"/>
                    </a:lnTo>
                    <a:lnTo>
                      <a:pt x="5060010" y="1156931"/>
                    </a:lnTo>
                    <a:lnTo>
                      <a:pt x="5060010" y="1080731"/>
                    </a:lnTo>
                    <a:close/>
                  </a:path>
                  <a:path w="6551295" h="2014854">
                    <a:moveTo>
                      <a:pt x="5085550" y="1942477"/>
                    </a:moveTo>
                    <a:lnTo>
                      <a:pt x="5060010" y="1942477"/>
                    </a:lnTo>
                    <a:lnTo>
                      <a:pt x="5060010" y="1880831"/>
                    </a:lnTo>
                    <a:lnTo>
                      <a:pt x="5040960" y="1880831"/>
                    </a:lnTo>
                    <a:lnTo>
                      <a:pt x="5040960" y="1942477"/>
                    </a:lnTo>
                    <a:lnTo>
                      <a:pt x="5009350" y="1942477"/>
                    </a:lnTo>
                    <a:lnTo>
                      <a:pt x="5009350" y="1961527"/>
                    </a:lnTo>
                    <a:lnTo>
                      <a:pt x="5085550" y="1961527"/>
                    </a:lnTo>
                    <a:lnTo>
                      <a:pt x="5085550" y="1942477"/>
                    </a:lnTo>
                    <a:close/>
                  </a:path>
                  <a:path w="6551295" h="2014854">
                    <a:moveTo>
                      <a:pt x="5113985" y="1032103"/>
                    </a:moveTo>
                    <a:lnTo>
                      <a:pt x="5109718" y="1023581"/>
                    </a:lnTo>
                    <a:lnTo>
                      <a:pt x="5107635" y="1019403"/>
                    </a:lnTo>
                    <a:lnTo>
                      <a:pt x="5050485" y="905103"/>
                    </a:lnTo>
                    <a:lnTo>
                      <a:pt x="4986985" y="1032103"/>
                    </a:lnTo>
                    <a:lnTo>
                      <a:pt x="5113985" y="1032103"/>
                    </a:lnTo>
                    <a:close/>
                  </a:path>
                  <a:path w="6551295" h="2014854">
                    <a:moveTo>
                      <a:pt x="5218900" y="1942477"/>
                    </a:moveTo>
                    <a:lnTo>
                      <a:pt x="5142700" y="1942477"/>
                    </a:lnTo>
                    <a:lnTo>
                      <a:pt x="5142700" y="1961527"/>
                    </a:lnTo>
                    <a:lnTo>
                      <a:pt x="5218900" y="1961527"/>
                    </a:lnTo>
                    <a:lnTo>
                      <a:pt x="5218900" y="1942477"/>
                    </a:lnTo>
                    <a:close/>
                  </a:path>
                  <a:path w="6551295" h="2014854">
                    <a:moveTo>
                      <a:pt x="5352250" y="1942477"/>
                    </a:moveTo>
                    <a:lnTo>
                      <a:pt x="5276050" y="1942477"/>
                    </a:lnTo>
                    <a:lnTo>
                      <a:pt x="5276050" y="1961527"/>
                    </a:lnTo>
                    <a:lnTo>
                      <a:pt x="5352250" y="1961527"/>
                    </a:lnTo>
                    <a:lnTo>
                      <a:pt x="5352250" y="1942477"/>
                    </a:lnTo>
                    <a:close/>
                  </a:path>
                  <a:path w="6551295" h="2014854">
                    <a:moveTo>
                      <a:pt x="5485600" y="1942477"/>
                    </a:moveTo>
                    <a:lnTo>
                      <a:pt x="5409400" y="1942477"/>
                    </a:lnTo>
                    <a:lnTo>
                      <a:pt x="5409400" y="1961527"/>
                    </a:lnTo>
                    <a:lnTo>
                      <a:pt x="5485600" y="1961527"/>
                    </a:lnTo>
                    <a:lnTo>
                      <a:pt x="5485600" y="1942477"/>
                    </a:lnTo>
                    <a:close/>
                  </a:path>
                  <a:path w="6551295" h="2014854">
                    <a:moveTo>
                      <a:pt x="5618950" y="1942477"/>
                    </a:moveTo>
                    <a:lnTo>
                      <a:pt x="5542750" y="1942477"/>
                    </a:lnTo>
                    <a:lnTo>
                      <a:pt x="5542750" y="1961527"/>
                    </a:lnTo>
                    <a:lnTo>
                      <a:pt x="5618950" y="1961527"/>
                    </a:lnTo>
                    <a:lnTo>
                      <a:pt x="5618950" y="1942477"/>
                    </a:lnTo>
                    <a:close/>
                  </a:path>
                  <a:path w="6551295" h="2014854">
                    <a:moveTo>
                      <a:pt x="5661406" y="1851571"/>
                    </a:moveTo>
                    <a:lnTo>
                      <a:pt x="5642356" y="1851571"/>
                    </a:lnTo>
                    <a:lnTo>
                      <a:pt x="5642356" y="1927771"/>
                    </a:lnTo>
                    <a:lnTo>
                      <a:pt x="5661406" y="1927771"/>
                    </a:lnTo>
                    <a:lnTo>
                      <a:pt x="5661406" y="1851571"/>
                    </a:lnTo>
                    <a:close/>
                  </a:path>
                  <a:path w="6551295" h="2014854">
                    <a:moveTo>
                      <a:pt x="5661406" y="1718221"/>
                    </a:moveTo>
                    <a:lnTo>
                      <a:pt x="5642356" y="1718221"/>
                    </a:lnTo>
                    <a:lnTo>
                      <a:pt x="5642356" y="1794421"/>
                    </a:lnTo>
                    <a:lnTo>
                      <a:pt x="5661406" y="1794421"/>
                    </a:lnTo>
                    <a:lnTo>
                      <a:pt x="5661406" y="1718221"/>
                    </a:lnTo>
                    <a:close/>
                  </a:path>
                  <a:path w="6551295" h="2014854">
                    <a:moveTo>
                      <a:pt x="5661406" y="1584871"/>
                    </a:moveTo>
                    <a:lnTo>
                      <a:pt x="5642356" y="1584871"/>
                    </a:lnTo>
                    <a:lnTo>
                      <a:pt x="5642356" y="1661071"/>
                    </a:lnTo>
                    <a:lnTo>
                      <a:pt x="5661406" y="1661071"/>
                    </a:lnTo>
                    <a:lnTo>
                      <a:pt x="5661406" y="1584871"/>
                    </a:lnTo>
                    <a:close/>
                  </a:path>
                  <a:path w="6551295" h="2014854">
                    <a:moveTo>
                      <a:pt x="5661406" y="1451521"/>
                    </a:moveTo>
                    <a:lnTo>
                      <a:pt x="5642356" y="1451521"/>
                    </a:lnTo>
                    <a:lnTo>
                      <a:pt x="5642356" y="1527721"/>
                    </a:lnTo>
                    <a:lnTo>
                      <a:pt x="5661406" y="1527721"/>
                    </a:lnTo>
                    <a:lnTo>
                      <a:pt x="5661406" y="1451521"/>
                    </a:lnTo>
                    <a:close/>
                  </a:path>
                  <a:path w="6551295" h="2014854">
                    <a:moveTo>
                      <a:pt x="5661406" y="1318171"/>
                    </a:moveTo>
                    <a:lnTo>
                      <a:pt x="5642356" y="1318171"/>
                    </a:lnTo>
                    <a:lnTo>
                      <a:pt x="5642356" y="1394371"/>
                    </a:lnTo>
                    <a:lnTo>
                      <a:pt x="5661406" y="1394371"/>
                    </a:lnTo>
                    <a:lnTo>
                      <a:pt x="5661406" y="1318171"/>
                    </a:lnTo>
                    <a:close/>
                  </a:path>
                  <a:path w="6551295" h="2014854">
                    <a:moveTo>
                      <a:pt x="5715381" y="1304798"/>
                    </a:moveTo>
                    <a:lnTo>
                      <a:pt x="5651881" y="1177798"/>
                    </a:lnTo>
                    <a:lnTo>
                      <a:pt x="5588381" y="1304798"/>
                    </a:lnTo>
                    <a:lnTo>
                      <a:pt x="5715381" y="1304798"/>
                    </a:lnTo>
                    <a:close/>
                  </a:path>
                  <a:path w="6551295" h="2014854">
                    <a:moveTo>
                      <a:pt x="5963793" y="54000"/>
                    </a:moveTo>
                    <a:lnTo>
                      <a:pt x="5887593" y="54000"/>
                    </a:lnTo>
                    <a:lnTo>
                      <a:pt x="5887593" y="73050"/>
                    </a:lnTo>
                    <a:lnTo>
                      <a:pt x="5963793" y="73050"/>
                    </a:lnTo>
                    <a:lnTo>
                      <a:pt x="5963793" y="54000"/>
                    </a:lnTo>
                    <a:close/>
                  </a:path>
                  <a:path w="6551295" h="2014854">
                    <a:moveTo>
                      <a:pt x="6097143" y="54000"/>
                    </a:moveTo>
                    <a:lnTo>
                      <a:pt x="6020943" y="54000"/>
                    </a:lnTo>
                    <a:lnTo>
                      <a:pt x="6020943" y="73050"/>
                    </a:lnTo>
                    <a:lnTo>
                      <a:pt x="6097143" y="73050"/>
                    </a:lnTo>
                    <a:lnTo>
                      <a:pt x="6097143" y="54000"/>
                    </a:lnTo>
                    <a:close/>
                  </a:path>
                  <a:path w="6551295" h="2014854">
                    <a:moveTo>
                      <a:pt x="6230493" y="54000"/>
                    </a:moveTo>
                    <a:lnTo>
                      <a:pt x="6154293" y="54000"/>
                    </a:lnTo>
                    <a:lnTo>
                      <a:pt x="6154293" y="73050"/>
                    </a:lnTo>
                    <a:lnTo>
                      <a:pt x="6230493" y="73050"/>
                    </a:lnTo>
                    <a:lnTo>
                      <a:pt x="6230493" y="54000"/>
                    </a:lnTo>
                    <a:close/>
                  </a:path>
                  <a:path w="6551295" h="2014854">
                    <a:moveTo>
                      <a:pt x="6363843" y="54000"/>
                    </a:moveTo>
                    <a:lnTo>
                      <a:pt x="6287643" y="54000"/>
                    </a:lnTo>
                    <a:lnTo>
                      <a:pt x="6287643" y="73050"/>
                    </a:lnTo>
                    <a:lnTo>
                      <a:pt x="6363843" y="73050"/>
                    </a:lnTo>
                    <a:lnTo>
                      <a:pt x="6363843" y="54000"/>
                    </a:lnTo>
                    <a:close/>
                  </a:path>
                  <a:path w="6551295" h="2014854">
                    <a:moveTo>
                      <a:pt x="6550838" y="63525"/>
                    </a:moveTo>
                    <a:lnTo>
                      <a:pt x="6531788" y="54000"/>
                    </a:lnTo>
                    <a:lnTo>
                      <a:pt x="6423838" y="25"/>
                    </a:lnTo>
                    <a:lnTo>
                      <a:pt x="6423838" y="54000"/>
                    </a:lnTo>
                    <a:lnTo>
                      <a:pt x="6420993" y="54000"/>
                    </a:lnTo>
                    <a:lnTo>
                      <a:pt x="6420993" y="73050"/>
                    </a:lnTo>
                    <a:lnTo>
                      <a:pt x="6423838" y="73050"/>
                    </a:lnTo>
                    <a:lnTo>
                      <a:pt x="6423838" y="127025"/>
                    </a:lnTo>
                    <a:lnTo>
                      <a:pt x="6531788" y="73050"/>
                    </a:lnTo>
                    <a:lnTo>
                      <a:pt x="6550838" y="635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7" name="object 29">
              <a:extLst>
                <a:ext uri="{FF2B5EF4-FFF2-40B4-BE49-F238E27FC236}">
                  <a16:creationId xmlns:a16="http://schemas.microsoft.com/office/drawing/2014/main" id="{F6A89AF3-2F66-2720-3427-9D8E2838C08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0720" y="5032130"/>
              <a:ext cx="1291442" cy="409481"/>
            </a:xfrm>
            <a:prstGeom prst="rect">
              <a:avLst/>
            </a:prstGeom>
          </p:spPr>
        </p:pic>
        <p:grpSp>
          <p:nvGrpSpPr>
            <p:cNvPr id="13" name="object 30">
              <a:extLst>
                <a:ext uri="{FF2B5EF4-FFF2-40B4-BE49-F238E27FC236}">
                  <a16:creationId xmlns:a16="http://schemas.microsoft.com/office/drawing/2014/main" id="{8BC3BB5D-D7FE-7114-1D3E-AEA054267960}"/>
                </a:ext>
              </a:extLst>
            </p:cNvPr>
            <p:cNvGrpSpPr/>
            <p:nvPr/>
          </p:nvGrpSpPr>
          <p:grpSpPr>
            <a:xfrm>
              <a:off x="6228874" y="6788208"/>
              <a:ext cx="205740" cy="654685"/>
              <a:chOff x="6228874" y="6788208"/>
              <a:chExt cx="205740" cy="654685"/>
            </a:xfrm>
          </p:grpSpPr>
          <p:sp>
            <p:nvSpPr>
              <p:cNvPr id="16" name="object 31">
                <a:extLst>
                  <a:ext uri="{FF2B5EF4-FFF2-40B4-BE49-F238E27FC236}">
                    <a16:creationId xmlns:a16="http://schemas.microsoft.com/office/drawing/2014/main" id="{9130E649-292B-38C2-1451-06092429F413}"/>
                  </a:ext>
                </a:extLst>
              </p:cNvPr>
              <p:cNvSpPr/>
              <p:nvPr/>
            </p:nvSpPr>
            <p:spPr>
              <a:xfrm>
                <a:off x="6241574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629284">
                    <a:moveTo>
                      <a:pt x="179771" y="0"/>
                    </a:moveTo>
                    <a:lnTo>
                      <a:pt x="0" y="0"/>
                    </a:lnTo>
                    <a:lnTo>
                      <a:pt x="0" y="629202"/>
                    </a:lnTo>
                    <a:lnTo>
                      <a:pt x="179771" y="629202"/>
                    </a:lnTo>
                    <a:lnTo>
                      <a:pt x="179771" y="0"/>
                    </a:lnTo>
                    <a:close/>
                  </a:path>
                </a:pathLst>
              </a:custGeom>
              <a:solidFill>
                <a:srgbClr val="EE6A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32">
                <a:extLst>
                  <a:ext uri="{FF2B5EF4-FFF2-40B4-BE49-F238E27FC236}">
                    <a16:creationId xmlns:a16="http://schemas.microsoft.com/office/drawing/2014/main" id="{F2C04A85-A8D9-967C-2CCB-E01A22DDB2BA}"/>
                  </a:ext>
                </a:extLst>
              </p:cNvPr>
              <p:cNvSpPr/>
              <p:nvPr/>
            </p:nvSpPr>
            <p:spPr>
              <a:xfrm>
                <a:off x="6241574" y="6800908"/>
                <a:ext cx="180340" cy="62928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629284">
                    <a:moveTo>
                      <a:pt x="0" y="0"/>
                    </a:moveTo>
                    <a:lnTo>
                      <a:pt x="179771" y="0"/>
                    </a:lnTo>
                    <a:lnTo>
                      <a:pt x="179771" y="629203"/>
                    </a:lnTo>
                    <a:lnTo>
                      <a:pt x="0" y="629203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EE6A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41" name="object 10">
            <a:extLst>
              <a:ext uri="{FF2B5EF4-FFF2-40B4-BE49-F238E27FC236}">
                <a16:creationId xmlns:a16="http://schemas.microsoft.com/office/drawing/2014/main" id="{5E567B55-24A5-A9B3-1BBA-FDC998A808F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5356" y="2955153"/>
            <a:ext cx="1080000" cy="1080000"/>
          </a:xfrm>
          <a:prstGeom prst="rect">
            <a:avLst/>
          </a:prstGeom>
        </p:spPr>
      </p:pic>
      <p:pic>
        <p:nvPicPr>
          <p:cNvPr id="42" name="object 12">
            <a:extLst>
              <a:ext uri="{FF2B5EF4-FFF2-40B4-BE49-F238E27FC236}">
                <a16:creationId xmlns:a16="http://schemas.microsoft.com/office/drawing/2014/main" id="{DDF1B414-9BB9-FC48-AC2E-2CB187D2073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7758" y="2957854"/>
            <a:ext cx="1080000" cy="108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B9B83D9-1AFE-D461-B799-D40AD83D3041}"/>
              </a:ext>
            </a:extLst>
          </p:cNvPr>
          <p:cNvSpPr txBox="1"/>
          <p:nvPr/>
        </p:nvSpPr>
        <p:spPr>
          <a:xfrm>
            <a:off x="2390173" y="4525989"/>
            <a:ext cx="129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Fully-connected</a:t>
            </a:r>
          </a:p>
          <a:p>
            <a:pPr algn="ctr"/>
            <a:r>
              <a:rPr lang="en-US" altLang="ko-KR" sz="1100" dirty="0"/>
              <a:t>Layers</a:t>
            </a:r>
            <a:endParaRPr lang="ko-KR" altLang="en-US" sz="1100" dirty="0"/>
          </a:p>
        </p:txBody>
      </p:sp>
      <p:graphicFrame>
        <p:nvGraphicFramePr>
          <p:cNvPr id="45" name="object 36">
            <a:extLst>
              <a:ext uri="{FF2B5EF4-FFF2-40B4-BE49-F238E27FC236}">
                <a16:creationId xmlns:a16="http://schemas.microsoft.com/office/drawing/2014/main" id="{6AAF3BDD-5324-DA47-E85D-04752A33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75207"/>
              </p:ext>
            </p:extLst>
          </p:nvPr>
        </p:nvGraphicFramePr>
        <p:xfrm>
          <a:off x="1037713" y="4273896"/>
          <a:ext cx="900089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1C5"/>
                      </a:solidFill>
                      <a:prstDash val="solid"/>
                    </a:lnL>
                    <a:lnR w="28575">
                      <a:solidFill>
                        <a:srgbClr val="0071C5"/>
                      </a:solidFill>
                      <a:prstDash val="solid"/>
                    </a:lnR>
                    <a:lnT w="28575">
                      <a:solidFill>
                        <a:srgbClr val="0071C5"/>
                      </a:solidFill>
                      <a:prstDash val="solid"/>
                    </a:lnT>
                    <a:lnB w="28575">
                      <a:solidFill>
                        <a:srgbClr val="0071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1C5"/>
                      </a:solidFill>
                      <a:prstDash val="solid"/>
                    </a:lnL>
                    <a:lnR w="28575">
                      <a:solidFill>
                        <a:srgbClr val="0071C5"/>
                      </a:solidFill>
                      <a:prstDash val="solid"/>
                    </a:lnR>
                    <a:lnT w="28575">
                      <a:solidFill>
                        <a:srgbClr val="0071C5"/>
                      </a:solidFill>
                      <a:prstDash val="solid"/>
                    </a:lnT>
                    <a:lnB w="28575">
                      <a:solidFill>
                        <a:srgbClr val="0071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1C5"/>
                      </a:solidFill>
                      <a:prstDash val="solid"/>
                    </a:lnL>
                    <a:lnR w="28575">
                      <a:solidFill>
                        <a:srgbClr val="0071C5"/>
                      </a:solidFill>
                      <a:prstDash val="solid"/>
                    </a:lnR>
                    <a:lnT w="28575">
                      <a:solidFill>
                        <a:srgbClr val="0071C5"/>
                      </a:solidFill>
                      <a:prstDash val="solid"/>
                    </a:lnT>
                    <a:lnB w="28575">
                      <a:solidFill>
                        <a:srgbClr val="0071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1C5"/>
                      </a:solidFill>
                      <a:prstDash val="solid"/>
                    </a:lnL>
                    <a:lnR w="28575">
                      <a:solidFill>
                        <a:srgbClr val="0071C5"/>
                      </a:solidFill>
                      <a:prstDash val="solid"/>
                    </a:lnR>
                    <a:lnT w="28575">
                      <a:solidFill>
                        <a:srgbClr val="0071C5"/>
                      </a:solidFill>
                      <a:prstDash val="solid"/>
                    </a:lnT>
                    <a:lnB w="28575">
                      <a:solidFill>
                        <a:srgbClr val="0071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1C5"/>
                      </a:solidFill>
                      <a:prstDash val="solid"/>
                    </a:lnL>
                    <a:lnR w="28575">
                      <a:solidFill>
                        <a:srgbClr val="0071C5"/>
                      </a:solidFill>
                      <a:prstDash val="solid"/>
                    </a:lnR>
                    <a:lnT w="28575">
                      <a:solidFill>
                        <a:srgbClr val="0071C5"/>
                      </a:solidFill>
                      <a:prstDash val="solid"/>
                    </a:lnT>
                    <a:lnB w="28575">
                      <a:solidFill>
                        <a:srgbClr val="0071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C7330DC-32ED-EA28-46FF-513C52496990}"/>
              </a:ext>
            </a:extLst>
          </p:cNvPr>
          <p:cNvSpPr txBox="1"/>
          <p:nvPr/>
        </p:nvSpPr>
        <p:spPr>
          <a:xfrm>
            <a:off x="686514" y="4525989"/>
            <a:ext cx="160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Time Representation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BBECC1-7AA8-BA0D-A3FD-6810433D42FC}"/>
              </a:ext>
            </a:extLst>
          </p:cNvPr>
          <p:cNvSpPr txBox="1"/>
          <p:nvPr/>
        </p:nvSpPr>
        <p:spPr>
          <a:xfrm>
            <a:off x="684074" y="5139594"/>
            <a:ext cx="7103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Time representation: sinusoidal positional embeddings or random Fourier features.</a:t>
            </a:r>
            <a:endParaRPr lang="ko-KR" altLang="en-US" sz="13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1CE898-836F-13FB-7883-09DDED7699DA}"/>
              </a:ext>
            </a:extLst>
          </p:cNvPr>
          <p:cNvSpPr txBox="1"/>
          <p:nvPr/>
        </p:nvSpPr>
        <p:spPr>
          <a:xfrm>
            <a:off x="684074" y="5750346"/>
            <a:ext cx="7103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Time features are fed to the residual blocks using either simple spatial addition or using adaptive group normalization layers.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0896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19582"/>
            <a:ext cx="8868226" cy="5671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Diffusion Parameters</a:t>
            </a:r>
          </a:p>
          <a:p>
            <a:pPr lvl="1"/>
            <a:r>
              <a:rPr lang="en-US" altLang="ko-KR" dirty="0"/>
              <a:t>Noise Schedule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2523266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2522255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154857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154857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154857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154857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154857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154857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154857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1930387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B04E7F3E-C56E-1847-EEB2-510AC1942569}"/>
              </a:ext>
            </a:extLst>
          </p:cNvPr>
          <p:cNvSpPr/>
          <p:nvPr/>
        </p:nvSpPr>
        <p:spPr>
          <a:xfrm>
            <a:off x="2444496" y="3352452"/>
            <a:ext cx="421920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124722" y="0"/>
                </a:moveTo>
                <a:lnTo>
                  <a:pt x="118756" y="2036"/>
                </a:lnTo>
                <a:lnTo>
                  <a:pt x="0" y="71310"/>
                </a:lnTo>
                <a:lnTo>
                  <a:pt x="118756" y="140585"/>
                </a:lnTo>
                <a:lnTo>
                  <a:pt x="124722" y="142621"/>
                </a:lnTo>
                <a:lnTo>
                  <a:pt x="130795" y="142226"/>
                </a:lnTo>
                <a:lnTo>
                  <a:pt x="136276" y="139581"/>
                </a:lnTo>
                <a:lnTo>
                  <a:pt x="140468" y="134873"/>
                </a:lnTo>
                <a:lnTo>
                  <a:pt x="142503" y="128906"/>
                </a:lnTo>
                <a:lnTo>
                  <a:pt x="142107" y="122833"/>
                </a:lnTo>
                <a:lnTo>
                  <a:pt x="139463" y="117351"/>
                </a:lnTo>
                <a:lnTo>
                  <a:pt x="134754" y="113161"/>
                </a:lnTo>
                <a:lnTo>
                  <a:pt x="90225" y="87185"/>
                </a:lnTo>
                <a:lnTo>
                  <a:pt x="31535" y="87185"/>
                </a:lnTo>
                <a:lnTo>
                  <a:pt x="31535" y="55435"/>
                </a:lnTo>
                <a:lnTo>
                  <a:pt x="90225" y="55435"/>
                </a:lnTo>
                <a:lnTo>
                  <a:pt x="134754" y="29460"/>
                </a:lnTo>
                <a:lnTo>
                  <a:pt x="139463" y="25269"/>
                </a:lnTo>
                <a:lnTo>
                  <a:pt x="142107" y="19788"/>
                </a:lnTo>
                <a:lnTo>
                  <a:pt x="142503" y="13715"/>
                </a:lnTo>
                <a:lnTo>
                  <a:pt x="140468" y="7749"/>
                </a:lnTo>
                <a:lnTo>
                  <a:pt x="136276" y="3040"/>
                </a:lnTo>
                <a:lnTo>
                  <a:pt x="130795" y="396"/>
                </a:lnTo>
                <a:lnTo>
                  <a:pt x="124722" y="0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63011" y="71310"/>
                </a:lnTo>
                <a:lnTo>
                  <a:pt x="90225" y="87185"/>
                </a:lnTo>
                <a:lnTo>
                  <a:pt x="6214261" y="87187"/>
                </a:lnTo>
                <a:lnTo>
                  <a:pt x="6214261" y="55437"/>
                </a:lnTo>
                <a:lnTo>
                  <a:pt x="90225" y="55435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31535" y="55435"/>
                </a:lnTo>
                <a:lnTo>
                  <a:pt x="31535" y="87185"/>
                </a:lnTo>
                <a:lnTo>
                  <a:pt x="90225" y="87185"/>
                </a:lnTo>
                <a:lnTo>
                  <a:pt x="86517" y="85023"/>
                </a:lnTo>
                <a:lnTo>
                  <a:pt x="39504" y="85023"/>
                </a:lnTo>
                <a:lnTo>
                  <a:pt x="39504" y="57598"/>
                </a:lnTo>
                <a:lnTo>
                  <a:pt x="86517" y="57598"/>
                </a:lnTo>
                <a:lnTo>
                  <a:pt x="90225" y="55435"/>
                </a:lnTo>
                <a:close/>
              </a:path>
              <a:path w="6214745" h="142875">
                <a:moveTo>
                  <a:pt x="39504" y="57598"/>
                </a:moveTo>
                <a:lnTo>
                  <a:pt x="39504" y="85023"/>
                </a:lnTo>
                <a:lnTo>
                  <a:pt x="63011" y="71310"/>
                </a:lnTo>
                <a:lnTo>
                  <a:pt x="39504" y="57598"/>
                </a:lnTo>
                <a:close/>
              </a:path>
              <a:path w="6214745" h="142875">
                <a:moveTo>
                  <a:pt x="63011" y="71310"/>
                </a:moveTo>
                <a:lnTo>
                  <a:pt x="39504" y="85023"/>
                </a:lnTo>
                <a:lnTo>
                  <a:pt x="86517" y="85023"/>
                </a:lnTo>
                <a:lnTo>
                  <a:pt x="63011" y="71310"/>
                </a:lnTo>
                <a:close/>
              </a:path>
              <a:path w="6214745" h="142875">
                <a:moveTo>
                  <a:pt x="86517" y="57598"/>
                </a:moveTo>
                <a:lnTo>
                  <a:pt x="39504" y="57598"/>
                </a:lnTo>
                <a:lnTo>
                  <a:pt x="63011" y="71310"/>
                </a:lnTo>
                <a:lnTo>
                  <a:pt x="86517" y="575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38BDF4-5A5D-116E-19C6-F56FA644C786}"/>
                  </a:ext>
                </a:extLst>
              </p:cNvPr>
              <p:cNvSpPr txBox="1"/>
              <p:nvPr/>
            </p:nvSpPr>
            <p:spPr>
              <a:xfrm>
                <a:off x="2402932" y="1528322"/>
                <a:ext cx="4362357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38BDF4-5A5D-116E-19C6-F56FA644C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32" y="1528322"/>
                <a:ext cx="4362357" cy="390492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300D0E-5E28-F6D1-C61B-E2DFE9B81E2C}"/>
                  </a:ext>
                </a:extLst>
              </p:cNvPr>
              <p:cNvSpPr txBox="1"/>
              <p:nvPr/>
            </p:nvSpPr>
            <p:spPr>
              <a:xfrm>
                <a:off x="2443426" y="3504071"/>
                <a:ext cx="4362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300D0E-5E28-F6D1-C61B-E2DFE9B8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26" y="3504071"/>
                <a:ext cx="4362357" cy="338554"/>
              </a:xfrm>
              <a:prstGeom prst="rect">
                <a:avLst/>
              </a:prstGeom>
              <a:blipFill>
                <a:blip r:embed="rId1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754328-C455-A74B-7D53-F1BAB20C53EF}"/>
                  </a:ext>
                </a:extLst>
              </p:cNvPr>
              <p:cNvSpPr txBox="1"/>
              <p:nvPr/>
            </p:nvSpPr>
            <p:spPr>
              <a:xfrm>
                <a:off x="356927" y="4013764"/>
                <a:ext cx="8809463" cy="271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1370965" algn="l"/>
                    <a:tab pos="2385695" algn="l"/>
                  </a:tabLst>
                </a:pPr>
                <a:r>
                  <a:rPr lang="en-US" altLang="ko-KR" sz="1300" spc="-10" dirty="0">
                    <a:latin typeface="+mj-lt"/>
                    <a:cs typeface="Trebuchet MS"/>
                  </a:rPr>
                  <a:t>Above, </a:t>
                </a:r>
                <a:r>
                  <a:rPr lang="en-US" altLang="ko-KR" sz="1300" spc="-25" dirty="0">
                    <a:latin typeface="+mj-lt"/>
                    <a:cs typeface="Trebuchet MS"/>
                  </a:rPr>
                  <a:t>and </a:t>
                </a:r>
                <a:r>
                  <a:rPr lang="en-US" altLang="ko-KR" sz="1300" dirty="0">
                    <a:latin typeface="+mj-lt"/>
                    <a:cs typeface="Trebuchet MS"/>
                  </a:rPr>
                  <a:t>control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variance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of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forward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diffusion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and</a:t>
                </a:r>
                <a:r>
                  <a:rPr lang="en-US" altLang="ko-KR" sz="1300" spc="5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reverse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denoising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processes</a:t>
                </a:r>
                <a:r>
                  <a:rPr lang="en-US" altLang="ko-KR" sz="1300" spc="5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10" dirty="0">
                    <a:latin typeface="+mj-lt"/>
                    <a:cs typeface="Trebuchet MS"/>
                  </a:rPr>
                  <a:t>respectively.</a:t>
                </a:r>
                <a:endParaRPr lang="en-US" altLang="ko-KR" sz="1300" dirty="0">
                  <a:latin typeface="+mj-lt"/>
                  <a:cs typeface="Trebuchet MS"/>
                </a:endParaRPr>
              </a:p>
              <a:p>
                <a:pPr>
                  <a:lnSpc>
                    <a:spcPct val="100000"/>
                  </a:lnSpc>
                  <a:spcBef>
                    <a:spcPts val="65"/>
                  </a:spcBef>
                </a:pPr>
                <a:endParaRPr lang="en-US" altLang="ko-KR" sz="1300" dirty="0">
                  <a:latin typeface="+mj-lt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tabLst>
                    <a:tab pos="4935855" algn="l"/>
                    <a:tab pos="6149340" algn="l"/>
                    <a:tab pos="8382000" algn="l"/>
                  </a:tabLst>
                </a:pPr>
                <a:r>
                  <a:rPr lang="en-US" altLang="ko-KR" sz="1300" dirty="0">
                    <a:latin typeface="+mj-lt"/>
                    <a:cs typeface="Trebuchet MS"/>
                  </a:rPr>
                  <a:t>Often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a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linear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schedule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is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used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25" dirty="0">
                    <a:latin typeface="+mj-lt"/>
                    <a:cs typeface="Trebuchet M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pc="-2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pc="-25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pc="-25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300" spc="10" dirty="0">
                    <a:latin typeface="+mj-lt"/>
                    <a:cs typeface="Trebuchet MS"/>
                  </a:rPr>
                  <a:t>, </a:t>
                </a:r>
                <a:r>
                  <a:rPr lang="en-US" altLang="ko-KR" sz="1300" spc="-25" dirty="0">
                    <a:latin typeface="+mj-lt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>
                    <a:latin typeface="+mj-lt"/>
                    <a:cs typeface="Trebuchet MS"/>
                  </a:rPr>
                  <a:t> is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set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equal</a:t>
                </a:r>
                <a:r>
                  <a:rPr lang="en-US" altLang="ko-KR" sz="1300" spc="2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25" dirty="0">
                    <a:latin typeface="+mj-lt"/>
                    <a:cs typeface="Trebuchet MS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2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 spc="-25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200" b="1" i="1" spc="-25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300" dirty="0">
                    <a:latin typeface="+mj-lt"/>
                    <a:cs typeface="Trebuchet MS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365"/>
                  </a:spcBef>
                </a:pPr>
                <a:endParaRPr lang="en-US" altLang="ko-KR" sz="1300" dirty="0">
                  <a:latin typeface="+mj-lt"/>
                  <a:cs typeface="Trebuchet MS"/>
                </a:endParaRPr>
              </a:p>
              <a:p>
                <a:pPr marL="12700" marR="334645">
                  <a:lnSpc>
                    <a:spcPts val="2500"/>
                  </a:lnSpc>
                </a:pPr>
                <a:r>
                  <a:rPr lang="en-US" altLang="ko-KR" sz="1300" u="sng" dirty="0" err="1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Kingma</a:t>
                </a:r>
                <a:r>
                  <a:rPr lang="en-US" altLang="ko-KR" sz="1300" u="sng" spc="5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et</a:t>
                </a:r>
                <a:r>
                  <a:rPr lang="en-US" altLang="ko-KR" sz="1300" u="sng" spc="5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al.</a:t>
                </a:r>
                <a:r>
                  <a:rPr lang="en-US" altLang="ko-KR" sz="1300" u="sng" spc="6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 err="1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NeurIPS</a:t>
                </a:r>
                <a:r>
                  <a:rPr lang="en-US" altLang="ko-KR" sz="1300" u="sng" spc="6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2022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introduce</a:t>
                </a:r>
                <a:r>
                  <a:rPr lang="en-US" altLang="ko-KR" sz="1300" spc="6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a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new</a:t>
                </a:r>
                <a:r>
                  <a:rPr lang="en-US" altLang="ko-KR" sz="1300" spc="6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parameterization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of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diffusion</a:t>
                </a:r>
                <a:r>
                  <a:rPr lang="en-US" altLang="ko-KR" sz="1300" spc="5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models</a:t>
                </a:r>
                <a:r>
                  <a:rPr lang="en-US" altLang="ko-KR" sz="1300" spc="6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using</a:t>
                </a:r>
                <a:r>
                  <a:rPr lang="en-US" altLang="ko-KR" sz="1300" spc="6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signal-to-noise ratio</a:t>
                </a:r>
                <a:r>
                  <a:rPr lang="en-US" altLang="ko-KR" sz="1300" spc="5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(SNR),</a:t>
                </a:r>
                <a:r>
                  <a:rPr lang="en-US" altLang="ko-KR" sz="1300" spc="6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25" dirty="0">
                    <a:latin typeface="+mj-lt"/>
                    <a:cs typeface="Trebuchet MS"/>
                  </a:rPr>
                  <a:t>and </a:t>
                </a:r>
                <a:r>
                  <a:rPr lang="en-US" altLang="ko-KR" sz="1300" dirty="0">
                    <a:latin typeface="+mj-lt"/>
                    <a:cs typeface="Trebuchet MS"/>
                  </a:rPr>
                  <a:t>show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how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to</a:t>
                </a:r>
                <a:r>
                  <a:rPr lang="en-US" altLang="ko-KR" sz="1300" spc="2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learn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noise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schedule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by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minimizing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variance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of</a:t>
                </a:r>
                <a:r>
                  <a:rPr lang="en-US" altLang="ko-KR" sz="1300" spc="2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training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10" dirty="0">
                    <a:latin typeface="+mj-lt"/>
                    <a:cs typeface="Trebuchet MS"/>
                  </a:rPr>
                  <a:t>objective.</a:t>
                </a:r>
                <a:endParaRPr lang="en-US" altLang="ko-KR" sz="1300" dirty="0">
                  <a:latin typeface="+mj-lt"/>
                  <a:cs typeface="Trebuchet MS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endParaRPr lang="en-US" altLang="ko-KR" sz="1300" dirty="0">
                  <a:latin typeface="+mj-lt"/>
                  <a:cs typeface="Trebuchet MS"/>
                </a:endParaRPr>
              </a:p>
              <a:p>
                <a:pPr marL="12700" marR="5080">
                  <a:lnSpc>
                    <a:spcPts val="2520"/>
                  </a:lnSpc>
                  <a:tabLst>
                    <a:tab pos="2846070" algn="l"/>
                  </a:tabLst>
                </a:pPr>
                <a:r>
                  <a:rPr lang="en-US" altLang="ko-KR" sz="1300" dirty="0">
                    <a:latin typeface="+mj-lt"/>
                    <a:cs typeface="Trebuchet MS"/>
                  </a:rPr>
                  <a:t>We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can</a:t>
                </a:r>
                <a:r>
                  <a:rPr lang="en-US" altLang="ko-KR" sz="1300" spc="3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also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spc="-20" dirty="0">
                    <a:latin typeface="+mj-lt"/>
                    <a:cs typeface="Trebuchet MS"/>
                  </a:rPr>
                  <a:t>train</a:t>
                </a:r>
                <a:r>
                  <a:rPr lang="en-US" altLang="ko-KR" sz="1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>
                    <a:latin typeface="+mj-lt"/>
                    <a:cs typeface="Trebuchet MS"/>
                  </a:rPr>
                  <a:t> while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training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diffusion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model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by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minimizing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variational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bound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(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Improved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DPM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by</a:t>
                </a:r>
                <a:r>
                  <a:rPr lang="en-US" altLang="ko-KR" sz="13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Nichol</a:t>
                </a:r>
                <a:r>
                  <a:rPr lang="en-US" altLang="ko-KR" sz="1300" u="sng" spc="3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spc="-2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and</a:t>
                </a:r>
                <a:r>
                  <a:rPr lang="en-US" altLang="ko-KR" sz="1300" spc="-25" dirty="0">
                    <a:solidFill>
                      <a:srgbClr val="0071C5"/>
                    </a:solid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 err="1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Dhariwal</a:t>
                </a:r>
                <a:r>
                  <a:rPr lang="en-US" altLang="ko-KR" sz="1300" u="sng" spc="3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ICML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2021</a:t>
                </a:r>
                <a:r>
                  <a:rPr lang="en-US" altLang="ko-KR" sz="1300" dirty="0">
                    <a:latin typeface="+mj-lt"/>
                    <a:cs typeface="Trebuchet MS"/>
                  </a:rPr>
                  <a:t>)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or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after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training</a:t>
                </a:r>
                <a:r>
                  <a:rPr lang="en-US" altLang="ko-KR" sz="1300" spc="4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the</a:t>
                </a:r>
                <a:r>
                  <a:rPr lang="en-US" altLang="ko-KR" sz="1300" spc="40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diffusion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model</a:t>
                </a:r>
                <a:r>
                  <a:rPr lang="en-US" altLang="ko-KR" sz="1300" spc="35" dirty="0">
                    <a:latin typeface="+mj-lt"/>
                    <a:cs typeface="Trebuchet MS"/>
                  </a:rPr>
                  <a:t> </a:t>
                </a:r>
                <a:r>
                  <a:rPr lang="en-US" altLang="ko-KR" sz="1300" dirty="0">
                    <a:latin typeface="+mj-lt"/>
                    <a:cs typeface="Trebuchet MS"/>
                  </a:rPr>
                  <a:t>(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Analytic-DPM</a:t>
                </a:r>
                <a:r>
                  <a:rPr lang="en-US" altLang="ko-KR" sz="13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by</a:t>
                </a:r>
                <a:r>
                  <a:rPr lang="en-US" altLang="ko-KR" sz="1300" u="sng" spc="3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Bao</a:t>
                </a:r>
                <a:r>
                  <a:rPr lang="en-US" altLang="ko-KR" sz="13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et</a:t>
                </a:r>
                <a:r>
                  <a:rPr lang="en-US" altLang="ko-KR" sz="1300" u="sng" spc="3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al.</a:t>
                </a:r>
                <a:r>
                  <a:rPr lang="en-US" altLang="ko-KR" sz="1300" u="sng" spc="4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ICLR</a:t>
                </a:r>
                <a:r>
                  <a:rPr lang="en-US" altLang="ko-KR" sz="1300" u="sng" spc="45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 </a:t>
                </a:r>
                <a:r>
                  <a:rPr lang="en-US" altLang="ko-KR" sz="1300" u="sng" spc="-10" dirty="0">
                    <a:solidFill>
                      <a:srgbClr val="0071C5"/>
                    </a:solidFill>
                    <a:uFill>
                      <a:solidFill>
                        <a:srgbClr val="0071C5"/>
                      </a:solidFill>
                    </a:uFill>
                    <a:latin typeface="+mj-lt"/>
                    <a:cs typeface="Trebuchet MS"/>
                  </a:rPr>
                  <a:t>2022</a:t>
                </a:r>
                <a:r>
                  <a:rPr lang="en-US" altLang="ko-KR" sz="1300" spc="-10" dirty="0">
                    <a:latin typeface="+mj-lt"/>
                    <a:cs typeface="Trebuchet MS"/>
                  </a:rPr>
                  <a:t>).</a:t>
                </a:r>
                <a:endParaRPr lang="en-US" altLang="ko-KR" sz="1300" dirty="0">
                  <a:latin typeface="+mj-lt"/>
                  <a:cs typeface="Trebuchet MS"/>
                </a:endParaRPr>
              </a:p>
              <a:p>
                <a:endParaRPr lang="ko-KR" altLang="en-US" sz="13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754328-C455-A74B-7D53-F1BAB20C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27" y="4013764"/>
                <a:ext cx="8809463" cy="27106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9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Content-Detail Tradeoff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2764146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2763135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2051734-F8AE-1A56-0073-4932D059756F}"/>
              </a:ext>
            </a:extLst>
          </p:cNvPr>
          <p:cNvSpPr txBox="1"/>
          <p:nvPr/>
        </p:nvSpPr>
        <p:spPr>
          <a:xfrm>
            <a:off x="2855557" y="1864890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Reverse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(generative)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395737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395737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395737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395737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395737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395737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395737"/>
            <a:ext cx="1080000" cy="10800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B04E7F3E-C56E-1847-EEB2-510AC1942569}"/>
              </a:ext>
            </a:extLst>
          </p:cNvPr>
          <p:cNvSpPr/>
          <p:nvPr/>
        </p:nvSpPr>
        <p:spPr>
          <a:xfrm>
            <a:off x="2462400" y="2187072"/>
            <a:ext cx="421920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124722" y="0"/>
                </a:moveTo>
                <a:lnTo>
                  <a:pt x="118756" y="2036"/>
                </a:lnTo>
                <a:lnTo>
                  <a:pt x="0" y="71310"/>
                </a:lnTo>
                <a:lnTo>
                  <a:pt x="118756" y="140585"/>
                </a:lnTo>
                <a:lnTo>
                  <a:pt x="124722" y="142621"/>
                </a:lnTo>
                <a:lnTo>
                  <a:pt x="130795" y="142226"/>
                </a:lnTo>
                <a:lnTo>
                  <a:pt x="136276" y="139581"/>
                </a:lnTo>
                <a:lnTo>
                  <a:pt x="140468" y="134873"/>
                </a:lnTo>
                <a:lnTo>
                  <a:pt x="142503" y="128906"/>
                </a:lnTo>
                <a:lnTo>
                  <a:pt x="142107" y="122833"/>
                </a:lnTo>
                <a:lnTo>
                  <a:pt x="139463" y="117351"/>
                </a:lnTo>
                <a:lnTo>
                  <a:pt x="134754" y="113161"/>
                </a:lnTo>
                <a:lnTo>
                  <a:pt x="90225" y="87185"/>
                </a:lnTo>
                <a:lnTo>
                  <a:pt x="31535" y="87185"/>
                </a:lnTo>
                <a:lnTo>
                  <a:pt x="31535" y="55435"/>
                </a:lnTo>
                <a:lnTo>
                  <a:pt x="90225" y="55435"/>
                </a:lnTo>
                <a:lnTo>
                  <a:pt x="134754" y="29460"/>
                </a:lnTo>
                <a:lnTo>
                  <a:pt x="139463" y="25269"/>
                </a:lnTo>
                <a:lnTo>
                  <a:pt x="142107" y="19788"/>
                </a:lnTo>
                <a:lnTo>
                  <a:pt x="142503" y="13715"/>
                </a:lnTo>
                <a:lnTo>
                  <a:pt x="140468" y="7749"/>
                </a:lnTo>
                <a:lnTo>
                  <a:pt x="136276" y="3040"/>
                </a:lnTo>
                <a:lnTo>
                  <a:pt x="130795" y="396"/>
                </a:lnTo>
                <a:lnTo>
                  <a:pt x="124722" y="0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63011" y="71310"/>
                </a:lnTo>
                <a:lnTo>
                  <a:pt x="90225" y="87185"/>
                </a:lnTo>
                <a:lnTo>
                  <a:pt x="6214261" y="87187"/>
                </a:lnTo>
                <a:lnTo>
                  <a:pt x="6214261" y="55437"/>
                </a:lnTo>
                <a:lnTo>
                  <a:pt x="90225" y="55435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31535" y="55435"/>
                </a:lnTo>
                <a:lnTo>
                  <a:pt x="31535" y="87185"/>
                </a:lnTo>
                <a:lnTo>
                  <a:pt x="90225" y="87185"/>
                </a:lnTo>
                <a:lnTo>
                  <a:pt x="86517" y="85023"/>
                </a:lnTo>
                <a:lnTo>
                  <a:pt x="39504" y="85023"/>
                </a:lnTo>
                <a:lnTo>
                  <a:pt x="39504" y="57598"/>
                </a:lnTo>
                <a:lnTo>
                  <a:pt x="86517" y="57598"/>
                </a:lnTo>
                <a:lnTo>
                  <a:pt x="90225" y="55435"/>
                </a:lnTo>
                <a:close/>
              </a:path>
              <a:path w="6214745" h="142875">
                <a:moveTo>
                  <a:pt x="39504" y="57598"/>
                </a:moveTo>
                <a:lnTo>
                  <a:pt x="39504" y="85023"/>
                </a:lnTo>
                <a:lnTo>
                  <a:pt x="63011" y="71310"/>
                </a:lnTo>
                <a:lnTo>
                  <a:pt x="39504" y="57598"/>
                </a:lnTo>
                <a:close/>
              </a:path>
              <a:path w="6214745" h="142875">
                <a:moveTo>
                  <a:pt x="63011" y="71310"/>
                </a:moveTo>
                <a:lnTo>
                  <a:pt x="39504" y="85023"/>
                </a:lnTo>
                <a:lnTo>
                  <a:pt x="86517" y="85023"/>
                </a:lnTo>
                <a:lnTo>
                  <a:pt x="63011" y="71310"/>
                </a:lnTo>
                <a:close/>
              </a:path>
              <a:path w="6214745" h="142875">
                <a:moveTo>
                  <a:pt x="86517" y="57598"/>
                </a:moveTo>
                <a:lnTo>
                  <a:pt x="39504" y="57598"/>
                </a:lnTo>
                <a:lnTo>
                  <a:pt x="63011" y="71310"/>
                </a:lnTo>
                <a:lnTo>
                  <a:pt x="86517" y="575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/>
              <p:nvPr/>
            </p:nvSpPr>
            <p:spPr>
              <a:xfrm>
                <a:off x="989482" y="3462970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82" y="3462970"/>
                <a:ext cx="330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/>
              <p:nvPr/>
            </p:nvSpPr>
            <p:spPr>
              <a:xfrm>
                <a:off x="2123759" y="3462969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9" y="3462969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/>
              <p:nvPr/>
            </p:nvSpPr>
            <p:spPr>
              <a:xfrm>
                <a:off x="3258036" y="3460709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36" y="3460709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/>
              <p:nvPr/>
            </p:nvSpPr>
            <p:spPr>
              <a:xfrm>
                <a:off x="4361763" y="3460708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63" y="3460708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/>
              <p:nvPr/>
            </p:nvSpPr>
            <p:spPr>
              <a:xfrm>
                <a:off x="7795144" y="3460708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44" y="3460708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/>
              <p:nvPr/>
            </p:nvSpPr>
            <p:spPr>
              <a:xfrm>
                <a:off x="5534174" y="3460708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4" y="3460708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/>
              <p:nvPr/>
            </p:nvSpPr>
            <p:spPr>
              <a:xfrm>
                <a:off x="6660867" y="3460708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67" y="3460708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135721-7820-3C0A-95EF-55CA7415EAA5}"/>
              </a:ext>
            </a:extLst>
          </p:cNvPr>
          <p:cNvGrpSpPr/>
          <p:nvPr/>
        </p:nvGrpSpPr>
        <p:grpSpPr>
          <a:xfrm>
            <a:off x="729852" y="4037700"/>
            <a:ext cx="3447965" cy="1856388"/>
            <a:chOff x="3859078" y="5860288"/>
            <a:chExt cx="5114925" cy="2508885"/>
          </a:xfrm>
        </p:grpSpPr>
        <p:sp>
          <p:nvSpPr>
            <p:cNvPr id="55" name="object 23">
              <a:extLst>
                <a:ext uri="{FF2B5EF4-FFF2-40B4-BE49-F238E27FC236}">
                  <a16:creationId xmlns:a16="http://schemas.microsoft.com/office/drawing/2014/main" id="{42DB7735-CE15-56B9-637C-8E2CF97EA204}"/>
                </a:ext>
              </a:extLst>
            </p:cNvPr>
            <p:cNvSpPr/>
            <p:nvPr/>
          </p:nvSpPr>
          <p:spPr>
            <a:xfrm>
              <a:off x="3859078" y="5860288"/>
              <a:ext cx="5114925" cy="2508885"/>
            </a:xfrm>
            <a:custGeom>
              <a:avLst/>
              <a:gdLst/>
              <a:ahLst/>
              <a:cxnLst/>
              <a:rect l="l" t="t" r="r" b="b"/>
              <a:pathLst>
                <a:path w="5114925" h="2508884">
                  <a:moveTo>
                    <a:pt x="4781218" y="509515"/>
                  </a:moveTo>
                  <a:lnTo>
                    <a:pt x="333221" y="509515"/>
                  </a:lnTo>
                  <a:lnTo>
                    <a:pt x="283980" y="513128"/>
                  </a:lnTo>
                  <a:lnTo>
                    <a:pt x="236982" y="523623"/>
                  </a:lnTo>
                  <a:lnTo>
                    <a:pt x="192743" y="540485"/>
                  </a:lnTo>
                  <a:lnTo>
                    <a:pt x="151778" y="563199"/>
                  </a:lnTo>
                  <a:lnTo>
                    <a:pt x="114603" y="591248"/>
                  </a:lnTo>
                  <a:lnTo>
                    <a:pt x="81733" y="624118"/>
                  </a:lnTo>
                  <a:lnTo>
                    <a:pt x="53683" y="661293"/>
                  </a:lnTo>
                  <a:lnTo>
                    <a:pt x="30970" y="702258"/>
                  </a:lnTo>
                  <a:lnTo>
                    <a:pt x="14108" y="746497"/>
                  </a:lnTo>
                  <a:lnTo>
                    <a:pt x="3612" y="793495"/>
                  </a:lnTo>
                  <a:lnTo>
                    <a:pt x="0" y="842731"/>
                  </a:lnTo>
                  <a:lnTo>
                    <a:pt x="0" y="2175573"/>
                  </a:lnTo>
                  <a:lnTo>
                    <a:pt x="3612" y="2224814"/>
                  </a:lnTo>
                  <a:lnTo>
                    <a:pt x="14108" y="2271812"/>
                  </a:lnTo>
                  <a:lnTo>
                    <a:pt x="30970" y="2316051"/>
                  </a:lnTo>
                  <a:lnTo>
                    <a:pt x="53683" y="2357016"/>
                  </a:lnTo>
                  <a:lnTo>
                    <a:pt x="81733" y="2394191"/>
                  </a:lnTo>
                  <a:lnTo>
                    <a:pt x="114603" y="2427062"/>
                  </a:lnTo>
                  <a:lnTo>
                    <a:pt x="151778" y="2455111"/>
                  </a:lnTo>
                  <a:lnTo>
                    <a:pt x="192743" y="2477825"/>
                  </a:lnTo>
                  <a:lnTo>
                    <a:pt x="236982" y="2494687"/>
                  </a:lnTo>
                  <a:lnTo>
                    <a:pt x="283980" y="2505183"/>
                  </a:lnTo>
                  <a:lnTo>
                    <a:pt x="333221" y="2508796"/>
                  </a:lnTo>
                  <a:lnTo>
                    <a:pt x="4781218" y="2508796"/>
                  </a:lnTo>
                  <a:lnTo>
                    <a:pt x="4830459" y="2505183"/>
                  </a:lnTo>
                  <a:lnTo>
                    <a:pt x="4877457" y="2494687"/>
                  </a:lnTo>
                  <a:lnTo>
                    <a:pt x="4921697" y="2477825"/>
                  </a:lnTo>
                  <a:lnTo>
                    <a:pt x="4962662" y="2455111"/>
                  </a:lnTo>
                  <a:lnTo>
                    <a:pt x="4999837" y="2427062"/>
                  </a:lnTo>
                  <a:lnTo>
                    <a:pt x="5032707" y="2394191"/>
                  </a:lnTo>
                  <a:lnTo>
                    <a:pt x="5060757" y="2357016"/>
                  </a:lnTo>
                  <a:lnTo>
                    <a:pt x="5083470" y="2316051"/>
                  </a:lnTo>
                  <a:lnTo>
                    <a:pt x="5100332" y="2271812"/>
                  </a:lnTo>
                  <a:lnTo>
                    <a:pt x="5110828" y="2224814"/>
                  </a:lnTo>
                  <a:lnTo>
                    <a:pt x="5114441" y="2175573"/>
                  </a:lnTo>
                  <a:lnTo>
                    <a:pt x="5114440" y="842731"/>
                  </a:lnTo>
                  <a:lnTo>
                    <a:pt x="5110828" y="793495"/>
                  </a:lnTo>
                  <a:lnTo>
                    <a:pt x="5100332" y="746497"/>
                  </a:lnTo>
                  <a:lnTo>
                    <a:pt x="5083470" y="702258"/>
                  </a:lnTo>
                  <a:lnTo>
                    <a:pt x="5060757" y="661293"/>
                  </a:lnTo>
                  <a:lnTo>
                    <a:pt x="5032707" y="624118"/>
                  </a:lnTo>
                  <a:lnTo>
                    <a:pt x="4999837" y="591248"/>
                  </a:lnTo>
                  <a:lnTo>
                    <a:pt x="4962662" y="563199"/>
                  </a:lnTo>
                  <a:lnTo>
                    <a:pt x="4921697" y="540485"/>
                  </a:lnTo>
                  <a:lnTo>
                    <a:pt x="4877457" y="523623"/>
                  </a:lnTo>
                  <a:lnTo>
                    <a:pt x="4830459" y="513128"/>
                  </a:lnTo>
                  <a:lnTo>
                    <a:pt x="4781218" y="509515"/>
                  </a:lnTo>
                  <a:close/>
                </a:path>
                <a:path w="5114925" h="2508884">
                  <a:moveTo>
                    <a:pt x="1723360" y="0"/>
                  </a:moveTo>
                  <a:lnTo>
                    <a:pt x="852406" y="509515"/>
                  </a:lnTo>
                  <a:lnTo>
                    <a:pt x="2131016" y="509515"/>
                  </a:lnTo>
                  <a:lnTo>
                    <a:pt x="1723360" y="0"/>
                  </a:lnTo>
                  <a:close/>
                </a:path>
              </a:pathLst>
            </a:custGeom>
            <a:solidFill>
              <a:srgbClr val="EE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4">
              <a:extLst>
                <a:ext uri="{FF2B5EF4-FFF2-40B4-BE49-F238E27FC236}">
                  <a16:creationId xmlns:a16="http://schemas.microsoft.com/office/drawing/2014/main" id="{7A5B9854-7C88-31A7-41B0-CBAA1BDBDA2A}"/>
                </a:ext>
              </a:extLst>
            </p:cNvPr>
            <p:cNvSpPr txBox="1"/>
            <p:nvPr/>
          </p:nvSpPr>
          <p:spPr>
            <a:xfrm>
              <a:off x="4186655" y="6551677"/>
              <a:ext cx="4458969" cy="1512174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 algn="ctr">
                <a:lnSpc>
                  <a:spcPct val="100499"/>
                </a:lnSpc>
                <a:spcBef>
                  <a:spcPts val="85"/>
                </a:spcBef>
              </a:pP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The</a:t>
              </a:r>
              <a:r>
                <a:rPr spc="-5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denoising</a:t>
              </a:r>
              <a:r>
                <a:rPr spc="-4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model</a:t>
              </a:r>
              <a:r>
                <a:rPr spc="-4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is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specialized</a:t>
              </a:r>
              <a:r>
                <a:rPr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for</a:t>
              </a:r>
              <a:r>
                <a:rPr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generating</a:t>
              </a:r>
              <a:r>
                <a:rPr spc="-7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the </a:t>
              </a:r>
              <a:r>
                <a:rPr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high-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frequency</a:t>
              </a:r>
              <a:r>
                <a:rPr spc="-9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content</a:t>
              </a:r>
              <a:r>
                <a:rPr spc="-9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(i.e., </a:t>
              </a:r>
              <a:r>
                <a:rPr spc="-20" dirty="0">
                  <a:solidFill>
                    <a:srgbClr val="FFFFFF"/>
                  </a:solidFill>
                  <a:latin typeface="Trebuchet MS"/>
                  <a:cs typeface="Trebuchet MS"/>
                </a:rPr>
                <a:t>low-</a:t>
              </a:r>
              <a:r>
                <a:rPr dirty="0">
                  <a:solidFill>
                    <a:srgbClr val="FFFFFF"/>
                  </a:solidFill>
                  <a:latin typeface="Trebuchet MS"/>
                  <a:cs typeface="Trebuchet MS"/>
                </a:rPr>
                <a:t>level</a:t>
              </a:r>
              <a:r>
                <a:rPr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details)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15F7469-ED6E-8803-3C6B-4F042EADDAAC}"/>
              </a:ext>
            </a:extLst>
          </p:cNvPr>
          <p:cNvGrpSpPr/>
          <p:nvPr/>
        </p:nvGrpSpPr>
        <p:grpSpPr>
          <a:xfrm>
            <a:off x="4966185" y="4037699"/>
            <a:ext cx="3447965" cy="1856388"/>
            <a:chOff x="3859078" y="5860288"/>
            <a:chExt cx="5114925" cy="2508885"/>
          </a:xfrm>
        </p:grpSpPr>
        <p:sp>
          <p:nvSpPr>
            <p:cNvPr id="63" name="object 23">
              <a:extLst>
                <a:ext uri="{FF2B5EF4-FFF2-40B4-BE49-F238E27FC236}">
                  <a16:creationId xmlns:a16="http://schemas.microsoft.com/office/drawing/2014/main" id="{879F3EF7-B063-4A38-50B3-2B6C0D8057E2}"/>
                </a:ext>
              </a:extLst>
            </p:cNvPr>
            <p:cNvSpPr/>
            <p:nvPr/>
          </p:nvSpPr>
          <p:spPr>
            <a:xfrm>
              <a:off x="3859078" y="5860288"/>
              <a:ext cx="5114925" cy="2508885"/>
            </a:xfrm>
            <a:custGeom>
              <a:avLst/>
              <a:gdLst/>
              <a:ahLst/>
              <a:cxnLst/>
              <a:rect l="l" t="t" r="r" b="b"/>
              <a:pathLst>
                <a:path w="5114925" h="2508884">
                  <a:moveTo>
                    <a:pt x="4781218" y="509515"/>
                  </a:moveTo>
                  <a:lnTo>
                    <a:pt x="333221" y="509515"/>
                  </a:lnTo>
                  <a:lnTo>
                    <a:pt x="283980" y="513128"/>
                  </a:lnTo>
                  <a:lnTo>
                    <a:pt x="236982" y="523623"/>
                  </a:lnTo>
                  <a:lnTo>
                    <a:pt x="192743" y="540485"/>
                  </a:lnTo>
                  <a:lnTo>
                    <a:pt x="151778" y="563199"/>
                  </a:lnTo>
                  <a:lnTo>
                    <a:pt x="114603" y="591248"/>
                  </a:lnTo>
                  <a:lnTo>
                    <a:pt x="81733" y="624118"/>
                  </a:lnTo>
                  <a:lnTo>
                    <a:pt x="53683" y="661293"/>
                  </a:lnTo>
                  <a:lnTo>
                    <a:pt x="30970" y="702258"/>
                  </a:lnTo>
                  <a:lnTo>
                    <a:pt x="14108" y="746497"/>
                  </a:lnTo>
                  <a:lnTo>
                    <a:pt x="3612" y="793495"/>
                  </a:lnTo>
                  <a:lnTo>
                    <a:pt x="0" y="842731"/>
                  </a:lnTo>
                  <a:lnTo>
                    <a:pt x="0" y="2175573"/>
                  </a:lnTo>
                  <a:lnTo>
                    <a:pt x="3612" y="2224814"/>
                  </a:lnTo>
                  <a:lnTo>
                    <a:pt x="14108" y="2271812"/>
                  </a:lnTo>
                  <a:lnTo>
                    <a:pt x="30970" y="2316051"/>
                  </a:lnTo>
                  <a:lnTo>
                    <a:pt x="53683" y="2357016"/>
                  </a:lnTo>
                  <a:lnTo>
                    <a:pt x="81733" y="2394191"/>
                  </a:lnTo>
                  <a:lnTo>
                    <a:pt x="114603" y="2427062"/>
                  </a:lnTo>
                  <a:lnTo>
                    <a:pt x="151778" y="2455111"/>
                  </a:lnTo>
                  <a:lnTo>
                    <a:pt x="192743" y="2477825"/>
                  </a:lnTo>
                  <a:lnTo>
                    <a:pt x="236982" y="2494687"/>
                  </a:lnTo>
                  <a:lnTo>
                    <a:pt x="283980" y="2505183"/>
                  </a:lnTo>
                  <a:lnTo>
                    <a:pt x="333221" y="2508796"/>
                  </a:lnTo>
                  <a:lnTo>
                    <a:pt x="4781218" y="2508796"/>
                  </a:lnTo>
                  <a:lnTo>
                    <a:pt x="4830459" y="2505183"/>
                  </a:lnTo>
                  <a:lnTo>
                    <a:pt x="4877457" y="2494687"/>
                  </a:lnTo>
                  <a:lnTo>
                    <a:pt x="4921697" y="2477825"/>
                  </a:lnTo>
                  <a:lnTo>
                    <a:pt x="4962662" y="2455111"/>
                  </a:lnTo>
                  <a:lnTo>
                    <a:pt x="4999837" y="2427062"/>
                  </a:lnTo>
                  <a:lnTo>
                    <a:pt x="5032707" y="2394191"/>
                  </a:lnTo>
                  <a:lnTo>
                    <a:pt x="5060757" y="2357016"/>
                  </a:lnTo>
                  <a:lnTo>
                    <a:pt x="5083470" y="2316051"/>
                  </a:lnTo>
                  <a:lnTo>
                    <a:pt x="5100332" y="2271812"/>
                  </a:lnTo>
                  <a:lnTo>
                    <a:pt x="5110828" y="2224814"/>
                  </a:lnTo>
                  <a:lnTo>
                    <a:pt x="5114441" y="2175573"/>
                  </a:lnTo>
                  <a:lnTo>
                    <a:pt x="5114440" y="842731"/>
                  </a:lnTo>
                  <a:lnTo>
                    <a:pt x="5110828" y="793495"/>
                  </a:lnTo>
                  <a:lnTo>
                    <a:pt x="5100332" y="746497"/>
                  </a:lnTo>
                  <a:lnTo>
                    <a:pt x="5083470" y="702258"/>
                  </a:lnTo>
                  <a:lnTo>
                    <a:pt x="5060757" y="661293"/>
                  </a:lnTo>
                  <a:lnTo>
                    <a:pt x="5032707" y="624118"/>
                  </a:lnTo>
                  <a:lnTo>
                    <a:pt x="4999837" y="591248"/>
                  </a:lnTo>
                  <a:lnTo>
                    <a:pt x="4962662" y="563199"/>
                  </a:lnTo>
                  <a:lnTo>
                    <a:pt x="4921697" y="540485"/>
                  </a:lnTo>
                  <a:lnTo>
                    <a:pt x="4877457" y="523623"/>
                  </a:lnTo>
                  <a:lnTo>
                    <a:pt x="4830459" y="513128"/>
                  </a:lnTo>
                  <a:lnTo>
                    <a:pt x="4781218" y="509515"/>
                  </a:lnTo>
                  <a:close/>
                </a:path>
                <a:path w="5114925" h="2508884">
                  <a:moveTo>
                    <a:pt x="1723360" y="0"/>
                  </a:moveTo>
                  <a:lnTo>
                    <a:pt x="852406" y="509515"/>
                  </a:lnTo>
                  <a:lnTo>
                    <a:pt x="2131016" y="509515"/>
                  </a:lnTo>
                  <a:lnTo>
                    <a:pt x="1723360" y="0"/>
                  </a:lnTo>
                  <a:close/>
                </a:path>
              </a:pathLst>
            </a:custGeom>
            <a:solidFill>
              <a:srgbClr val="EE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4">
              <a:extLst>
                <a:ext uri="{FF2B5EF4-FFF2-40B4-BE49-F238E27FC236}">
                  <a16:creationId xmlns:a16="http://schemas.microsoft.com/office/drawing/2014/main" id="{0DDBAF19-8D8E-110C-4173-6A666BB17E3A}"/>
                </a:ext>
              </a:extLst>
            </p:cNvPr>
            <p:cNvSpPr txBox="1"/>
            <p:nvPr/>
          </p:nvSpPr>
          <p:spPr>
            <a:xfrm>
              <a:off x="4186655" y="6551677"/>
              <a:ext cx="4458969" cy="1512174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065" marR="5080" algn="ctr">
                <a:lnSpc>
                  <a:spcPct val="100499"/>
                </a:lnSpc>
                <a:spcBef>
                  <a:spcPts val="85"/>
                </a:spcBef>
              </a:pP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The</a:t>
              </a:r>
              <a:r>
                <a:rPr lang="en-US" altLang="ko-KR" sz="1800" spc="-5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denoising</a:t>
              </a:r>
              <a:r>
                <a:rPr lang="en-US" altLang="ko-KR" sz="1800" spc="-4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model</a:t>
              </a:r>
              <a:r>
                <a:rPr lang="en-US" altLang="ko-KR" sz="1800" spc="-4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is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specialized</a:t>
              </a:r>
              <a:r>
                <a:rPr lang="en-US" altLang="ko-KR" sz="1800"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for</a:t>
              </a:r>
              <a:r>
                <a:rPr lang="en-US" altLang="ko-KR" sz="1800"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generating</a:t>
              </a:r>
              <a:r>
                <a:rPr lang="en-US" altLang="ko-KR" sz="1800" spc="-7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the </a:t>
              </a:r>
              <a:r>
                <a:rPr lang="en-US" altLang="ko-KR" sz="1800" spc="-20" dirty="0">
                  <a:solidFill>
                    <a:srgbClr val="FFFFFF"/>
                  </a:solidFill>
                  <a:latin typeface="Trebuchet MS"/>
                  <a:cs typeface="Trebuchet MS"/>
                </a:rPr>
                <a:t>low-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frequency</a:t>
              </a:r>
              <a:r>
                <a:rPr lang="en-US" altLang="ko-KR" sz="1800" spc="-7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content</a:t>
              </a:r>
              <a:r>
                <a:rPr lang="en-US" altLang="ko-KR" sz="1800" spc="-8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(i.e., </a:t>
              </a:r>
              <a:r>
                <a:rPr lang="en-US" altLang="ko-KR" sz="1800" dirty="0">
                  <a:solidFill>
                    <a:srgbClr val="FFFFFF"/>
                  </a:solidFill>
                  <a:latin typeface="Trebuchet MS"/>
                  <a:cs typeface="Trebuchet MS"/>
                </a:rPr>
                <a:t>coarse</a:t>
              </a:r>
              <a:r>
                <a:rPr lang="en-US" altLang="ko-KR" sz="1800" spc="-4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ko-KR" sz="18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content)</a:t>
              </a:r>
              <a:endParaRPr lang="en-US" altLang="ko-KR" sz="1800" dirty="0">
                <a:latin typeface="Trebuchet MS"/>
                <a:cs typeface="Trebuchet M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414B10F-C97E-C851-FCA3-E3965F2F5CD5}"/>
              </a:ext>
            </a:extLst>
          </p:cNvPr>
          <p:cNvSpPr txBox="1"/>
          <p:nvPr/>
        </p:nvSpPr>
        <p:spPr>
          <a:xfrm>
            <a:off x="1587169" y="6154529"/>
            <a:ext cx="5969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The weighting of the training objective for different timesteps is important!</a:t>
            </a:r>
          </a:p>
        </p:txBody>
      </p:sp>
    </p:spTree>
    <p:extLst>
      <p:ext uri="{BB962C8B-B14F-4D97-AF65-F5344CB8AC3E}">
        <p14:creationId xmlns:p14="http://schemas.microsoft.com/office/powerpoint/2010/main" val="36462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Introduction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Models</a:t>
            </a:r>
          </a:p>
          <a:p>
            <a:pPr lvl="1"/>
            <a:r>
              <a:rPr lang="en-US" altLang="ko-KR" sz="1600" dirty="0">
                <a:solidFill>
                  <a:srgbClr val="890C58"/>
                </a:solidFill>
              </a:rPr>
              <a:t>Emerging</a:t>
            </a:r>
            <a:r>
              <a:rPr lang="en-US" altLang="ko-KR" sz="1600" spc="-85" dirty="0">
                <a:solidFill>
                  <a:srgbClr val="890C58"/>
                </a:solidFill>
              </a:rPr>
              <a:t> </a:t>
            </a:r>
            <a:r>
              <a:rPr lang="en-US" altLang="ko-KR" sz="1600" dirty="0">
                <a:solidFill>
                  <a:srgbClr val="890C58"/>
                </a:solidFill>
              </a:rPr>
              <a:t>as</a:t>
            </a:r>
            <a:r>
              <a:rPr lang="en-US" altLang="ko-KR" sz="1600" spc="-85" dirty="0">
                <a:solidFill>
                  <a:srgbClr val="890C58"/>
                </a:solidFill>
              </a:rPr>
              <a:t> </a:t>
            </a:r>
            <a:r>
              <a:rPr lang="en-US" altLang="ko-KR" sz="1600" dirty="0">
                <a:solidFill>
                  <a:srgbClr val="890C58"/>
                </a:solidFill>
              </a:rPr>
              <a:t>powerful</a:t>
            </a:r>
            <a:r>
              <a:rPr lang="en-US" altLang="ko-KR" sz="1600" spc="-80" dirty="0">
                <a:solidFill>
                  <a:srgbClr val="890C58"/>
                </a:solidFill>
              </a:rPr>
              <a:t> </a:t>
            </a:r>
            <a:r>
              <a:rPr lang="en-US" altLang="ko-KR" sz="1600" dirty="0">
                <a:solidFill>
                  <a:srgbClr val="890C58"/>
                </a:solidFill>
              </a:rPr>
              <a:t>generative</a:t>
            </a:r>
            <a:r>
              <a:rPr lang="en-US" altLang="ko-KR" sz="1600" spc="-80" dirty="0">
                <a:solidFill>
                  <a:srgbClr val="890C58"/>
                </a:solidFill>
              </a:rPr>
              <a:t> </a:t>
            </a:r>
            <a:r>
              <a:rPr lang="en-US" altLang="ko-KR" sz="1600" dirty="0">
                <a:solidFill>
                  <a:srgbClr val="890C58"/>
                </a:solidFill>
              </a:rPr>
              <a:t>models,</a:t>
            </a:r>
            <a:r>
              <a:rPr lang="en-US" altLang="ko-KR" sz="1600" spc="-80" dirty="0">
                <a:solidFill>
                  <a:srgbClr val="890C58"/>
                </a:solidFill>
              </a:rPr>
              <a:t> </a:t>
            </a:r>
            <a:r>
              <a:rPr lang="en-US" altLang="ko-KR" sz="1600" dirty="0">
                <a:solidFill>
                  <a:srgbClr val="890C58"/>
                </a:solidFill>
              </a:rPr>
              <a:t>outperforming</a:t>
            </a:r>
            <a:r>
              <a:rPr lang="en-US" altLang="ko-KR" sz="1600" spc="-85" dirty="0">
                <a:solidFill>
                  <a:srgbClr val="890C58"/>
                </a:solidFill>
              </a:rPr>
              <a:t> </a:t>
            </a:r>
            <a:r>
              <a:rPr lang="en-US" altLang="ko-KR" sz="1600" spc="-20" dirty="0">
                <a:solidFill>
                  <a:srgbClr val="890C58"/>
                </a:solidFill>
              </a:rPr>
              <a:t>GANs</a:t>
            </a:r>
            <a:endParaRPr lang="en-US" altLang="ko-KR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DC8B5D0-CC73-F958-EA29-4E7624D753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405" y="2436390"/>
            <a:ext cx="3357934" cy="3330915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844FBD29-9F65-7591-1E24-2F95989E9AEA}"/>
              </a:ext>
            </a:extLst>
          </p:cNvPr>
          <p:cNvSpPr txBox="1"/>
          <p:nvPr/>
        </p:nvSpPr>
        <p:spPr>
          <a:xfrm>
            <a:off x="741405" y="5860830"/>
            <a:ext cx="344704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“Diffusion</a:t>
            </a:r>
            <a:r>
              <a:rPr sz="1100" u="sng" spc="-3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Models</a:t>
            </a:r>
            <a:r>
              <a:rPr sz="1100" u="sng" spc="-3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Beat</a:t>
            </a:r>
            <a:r>
              <a:rPr sz="1100" u="sng" spc="-2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GANs</a:t>
            </a:r>
            <a:r>
              <a:rPr sz="1100" u="sng" spc="-3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on</a:t>
            </a:r>
            <a:r>
              <a:rPr sz="1100" u="sng" spc="-3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Image</a:t>
            </a:r>
            <a:r>
              <a:rPr sz="1100" u="sng" spc="-3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Synthesis”</a:t>
            </a:r>
            <a:r>
              <a:rPr sz="1100" spc="-10" dirty="0">
                <a:solidFill>
                  <a:srgbClr val="0071C5"/>
                </a:solid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Dhariwal</a:t>
            </a:r>
            <a:r>
              <a:rPr sz="1100" u="sng" spc="-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&amp;</a:t>
            </a:r>
            <a:r>
              <a:rPr sz="1100" u="sng" spc="-3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Nichol,</a:t>
            </a:r>
            <a:r>
              <a:rPr sz="1100" u="sng" spc="-2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OpenAI,</a:t>
            </a:r>
            <a:r>
              <a:rPr sz="1100" u="sng" spc="-2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2021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3E2095D9-B844-5390-FD7B-4FAEA074910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663" y="2436390"/>
            <a:ext cx="3357934" cy="3330916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59EE6A35-6E46-81DE-25C2-388DBD4E223F}"/>
              </a:ext>
            </a:extLst>
          </p:cNvPr>
          <p:cNvSpPr txBox="1"/>
          <p:nvPr/>
        </p:nvSpPr>
        <p:spPr>
          <a:xfrm>
            <a:off x="5044663" y="5831235"/>
            <a:ext cx="344704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“Cascaded</a:t>
            </a:r>
            <a:r>
              <a:rPr sz="1100" u="sng" spc="-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Diffusion</a:t>
            </a:r>
            <a:r>
              <a:rPr sz="1100" u="sng" spc="-3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Models</a:t>
            </a:r>
            <a:r>
              <a:rPr sz="1100" u="sng" spc="-3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for</a:t>
            </a:r>
            <a:r>
              <a:rPr sz="1100" u="sng" spc="-2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High</a:t>
            </a:r>
            <a:r>
              <a:rPr sz="1100" u="sng" spc="-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Fidelity</a:t>
            </a:r>
            <a:r>
              <a:rPr sz="1100" u="sng" spc="-3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Image</a:t>
            </a:r>
            <a:r>
              <a:rPr sz="1100" u="sng" spc="-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Generation”</a:t>
            </a:r>
            <a:r>
              <a:rPr sz="1100" spc="-10" dirty="0">
                <a:solidFill>
                  <a:srgbClr val="0071C5"/>
                </a:solid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Ho</a:t>
            </a:r>
            <a:r>
              <a:rPr sz="1100" u="sng" spc="-2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et</a:t>
            </a:r>
            <a:r>
              <a:rPr sz="1100" u="sng" spc="-1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al.,</a:t>
            </a:r>
            <a:r>
              <a:rPr sz="1100" u="sng" spc="-1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Google,</a:t>
            </a:r>
            <a:r>
              <a:rPr sz="1100" u="sng" spc="-1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latin typeface="Arial"/>
                <a:cs typeface="Arial"/>
              </a:rPr>
              <a:t>2021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4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Forward Diffusion Process</a:t>
            </a:r>
          </a:p>
          <a:p>
            <a:pPr lvl="1"/>
            <a:r>
              <a:rPr lang="en-US" altLang="ko-KR" dirty="0"/>
              <a:t>The formal definition of the forward process in T steps: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076383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075372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707974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707974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707974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707974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707974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707974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707974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2483504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45585" y="221937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49423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456D1693-7364-EE1A-7C65-5B439BBFCF06}"/>
              </a:ext>
            </a:extLst>
          </p:cNvPr>
          <p:cNvGrpSpPr/>
          <p:nvPr/>
        </p:nvGrpSpPr>
        <p:grpSpPr>
          <a:xfrm>
            <a:off x="1392444" y="4374242"/>
            <a:ext cx="657671" cy="280889"/>
            <a:chOff x="4680184" y="7272528"/>
            <a:chExt cx="779145" cy="384810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20BA1C1-5E97-B72A-6C41-D5A457F8F61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B27B03C-C459-DA65-5D70-9D7D07200D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83700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840808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703304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517977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78312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15">
            <a:extLst>
              <a:ext uri="{FF2B5EF4-FFF2-40B4-BE49-F238E27FC236}">
                <a16:creationId xmlns:a16="http://schemas.microsoft.com/office/drawing/2014/main" id="{48AE5699-1A10-E95E-E506-D593B0CAD8A6}"/>
              </a:ext>
            </a:extLst>
          </p:cNvPr>
          <p:cNvGrpSpPr/>
          <p:nvPr/>
        </p:nvGrpSpPr>
        <p:grpSpPr>
          <a:xfrm>
            <a:off x="7145762" y="4368050"/>
            <a:ext cx="657671" cy="280889"/>
            <a:chOff x="4680184" y="7272528"/>
            <a:chExt cx="779145" cy="384810"/>
          </a:xfrm>
        </p:grpSpPr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083CB7C9-24B1-0596-39AC-8E98B87F5DB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5E6F1B5A-61D7-C2AB-40C6-DA88185DF14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8" name="object 15">
            <a:extLst>
              <a:ext uri="{FF2B5EF4-FFF2-40B4-BE49-F238E27FC236}">
                <a16:creationId xmlns:a16="http://schemas.microsoft.com/office/drawing/2014/main" id="{3987D540-9C94-E531-76A7-379C4457006B}"/>
              </a:ext>
            </a:extLst>
          </p:cNvPr>
          <p:cNvGrpSpPr/>
          <p:nvPr/>
        </p:nvGrpSpPr>
        <p:grpSpPr>
          <a:xfrm>
            <a:off x="6017026" y="4368050"/>
            <a:ext cx="657671" cy="280889"/>
            <a:chOff x="4680184" y="7272528"/>
            <a:chExt cx="779145" cy="384810"/>
          </a:xfrm>
        </p:grpSpPr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7DD84C25-C513-7CA5-C328-08BF2A3634B9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7">
              <a:extLst>
                <a:ext uri="{FF2B5EF4-FFF2-40B4-BE49-F238E27FC236}">
                  <a16:creationId xmlns:a16="http://schemas.microsoft.com/office/drawing/2014/main" id="{86458054-EC9A-CE1B-CDEF-1FCD969EB9C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1" name="object 15">
            <a:extLst>
              <a:ext uri="{FF2B5EF4-FFF2-40B4-BE49-F238E27FC236}">
                <a16:creationId xmlns:a16="http://schemas.microsoft.com/office/drawing/2014/main" id="{C8F958E3-709A-BC49-BF28-97EE52B3B5F9}"/>
              </a:ext>
            </a:extLst>
          </p:cNvPr>
          <p:cNvGrpSpPr/>
          <p:nvPr/>
        </p:nvGrpSpPr>
        <p:grpSpPr>
          <a:xfrm>
            <a:off x="4888290" y="4368050"/>
            <a:ext cx="657671" cy="280889"/>
            <a:chOff x="4680184" y="7272528"/>
            <a:chExt cx="779145" cy="384810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09B1BA02-96DD-1434-4817-ACA85BC3169D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80B27272-4CA3-D261-250A-E1F49536489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4" name="object 15">
            <a:extLst>
              <a:ext uri="{FF2B5EF4-FFF2-40B4-BE49-F238E27FC236}">
                <a16:creationId xmlns:a16="http://schemas.microsoft.com/office/drawing/2014/main" id="{DFFBB4E1-EA58-126A-75C6-481AB24518FB}"/>
              </a:ext>
            </a:extLst>
          </p:cNvPr>
          <p:cNvGrpSpPr/>
          <p:nvPr/>
        </p:nvGrpSpPr>
        <p:grpSpPr>
          <a:xfrm>
            <a:off x="2526721" y="4368050"/>
            <a:ext cx="657671" cy="280889"/>
            <a:chOff x="4680184" y="7272528"/>
            <a:chExt cx="779145" cy="384810"/>
          </a:xfrm>
        </p:grpSpPr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32A5A0F2-7A1F-7910-0D9B-B50E1F105321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ABF48E02-2D08-F6CB-28A9-F1656AD5CC8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7" name="object 15">
            <a:extLst>
              <a:ext uri="{FF2B5EF4-FFF2-40B4-BE49-F238E27FC236}">
                <a16:creationId xmlns:a16="http://schemas.microsoft.com/office/drawing/2014/main" id="{FB693990-B943-8D27-AD47-B0EB106FF4EC}"/>
              </a:ext>
            </a:extLst>
          </p:cNvPr>
          <p:cNvGrpSpPr/>
          <p:nvPr/>
        </p:nvGrpSpPr>
        <p:grpSpPr>
          <a:xfrm>
            <a:off x="3660346" y="4373682"/>
            <a:ext cx="657671" cy="280889"/>
            <a:chOff x="4680184" y="7272528"/>
            <a:chExt cx="779145" cy="384810"/>
          </a:xfrm>
        </p:grpSpPr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AD77DE2E-316E-F1CD-C7B9-36B9DAE53ACE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17">
              <a:extLst>
                <a:ext uri="{FF2B5EF4-FFF2-40B4-BE49-F238E27FC236}">
                  <a16:creationId xmlns:a16="http://schemas.microsoft.com/office/drawing/2014/main" id="{22E1A463-B648-C3FD-AC14-60CBBA0D8C9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996876" y="5112772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663102" y="4973980"/>
            <a:ext cx="11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(joint)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3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587053" y="1533773"/>
                <a:ext cx="3984947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53" y="1533773"/>
                <a:ext cx="3984947" cy="39049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4396643" y="167180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616730" y="1279454"/>
                <a:ext cx="3142701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30" y="1279454"/>
                <a:ext cx="3142701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EE379-6EE4-24BB-BA2C-39AAAE180CD9}"/>
                  </a:ext>
                </a:extLst>
              </p:cNvPr>
              <p:cNvSpPr txBox="1"/>
              <p:nvPr/>
            </p:nvSpPr>
            <p:spPr>
              <a:xfrm>
                <a:off x="127122" y="2318723"/>
                <a:ext cx="3699977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EE379-6EE4-24BB-BA2C-39AAAE18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2" y="2318723"/>
                <a:ext cx="3699977" cy="605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B5680-8D95-740F-513F-C778D4616A08}"/>
                  </a:ext>
                </a:extLst>
              </p:cNvPr>
              <p:cNvSpPr txBox="1"/>
              <p:nvPr/>
            </p:nvSpPr>
            <p:spPr>
              <a:xfrm>
                <a:off x="3827099" y="2438502"/>
                <a:ext cx="6097487" cy="34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B5680-8D95-740F-513F-C778D461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99" y="2438502"/>
                <a:ext cx="6097487" cy="342851"/>
              </a:xfrm>
              <a:prstGeom prst="rect">
                <a:avLst/>
              </a:prstGeom>
              <a:blipFill>
                <a:blip r:embed="rId6"/>
                <a:stretch>
                  <a:fillRect l="-4600" t="-105357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7021C5B-B5EE-EA78-74F1-03DE57B413DC}"/>
              </a:ext>
            </a:extLst>
          </p:cNvPr>
          <p:cNvSpPr txBox="1"/>
          <p:nvPr/>
        </p:nvSpPr>
        <p:spPr>
          <a:xfrm>
            <a:off x="261438" y="3192974"/>
            <a:ext cx="11659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Marcov</a:t>
            </a:r>
            <a:r>
              <a:rPr lang="en-US" altLang="ko-KR" sz="1200" dirty="0"/>
              <a:t> chain!!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EB5F69-EBF8-9C5E-180B-24500A299266}"/>
                  </a:ext>
                </a:extLst>
              </p:cNvPr>
              <p:cNvSpPr txBox="1"/>
              <p:nvPr/>
            </p:nvSpPr>
            <p:spPr>
              <a:xfrm>
                <a:off x="-82521" y="3452502"/>
                <a:ext cx="3795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EB5F69-EBF8-9C5E-180B-24500A29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21" y="3452502"/>
                <a:ext cx="3795875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5CE126-21AA-52B7-9DBA-39B457ED8858}"/>
                  </a:ext>
                </a:extLst>
              </p:cNvPr>
              <p:cNvSpPr txBox="1"/>
              <p:nvPr/>
            </p:nvSpPr>
            <p:spPr>
              <a:xfrm>
                <a:off x="203200" y="4125022"/>
                <a:ext cx="6290560" cy="199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 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5CE126-21AA-52B7-9DBA-39B457ED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4125022"/>
                <a:ext cx="6290560" cy="199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2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587053" y="1533773"/>
                <a:ext cx="3984947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53" y="1533773"/>
                <a:ext cx="3984947" cy="39049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4396643" y="167180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616730" y="1279454"/>
                <a:ext cx="3142701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30" y="1279454"/>
                <a:ext cx="3142701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EE379-6EE4-24BB-BA2C-39AAAE180CD9}"/>
                  </a:ext>
                </a:extLst>
              </p:cNvPr>
              <p:cNvSpPr txBox="1"/>
              <p:nvPr/>
            </p:nvSpPr>
            <p:spPr>
              <a:xfrm>
                <a:off x="127122" y="2318723"/>
                <a:ext cx="3699977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EE379-6EE4-24BB-BA2C-39AAAE18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2" y="2318723"/>
                <a:ext cx="3699977" cy="605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B5680-8D95-740F-513F-C778D4616A08}"/>
                  </a:ext>
                </a:extLst>
              </p:cNvPr>
              <p:cNvSpPr txBox="1"/>
              <p:nvPr/>
            </p:nvSpPr>
            <p:spPr>
              <a:xfrm>
                <a:off x="3827099" y="2438502"/>
                <a:ext cx="6097487" cy="34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B5680-8D95-740F-513F-C778D461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99" y="2438502"/>
                <a:ext cx="6097487" cy="342851"/>
              </a:xfrm>
              <a:prstGeom prst="rect">
                <a:avLst/>
              </a:prstGeom>
              <a:blipFill>
                <a:blip r:embed="rId6"/>
                <a:stretch>
                  <a:fillRect l="-4600" t="-105357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7021C5B-B5EE-EA78-74F1-03DE57B413DC}"/>
              </a:ext>
            </a:extLst>
          </p:cNvPr>
          <p:cNvSpPr txBox="1"/>
          <p:nvPr/>
        </p:nvSpPr>
        <p:spPr>
          <a:xfrm>
            <a:off x="261438" y="3192974"/>
            <a:ext cx="116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Marcov</a:t>
            </a:r>
            <a:r>
              <a:rPr lang="en-US" altLang="ko-KR" sz="1200" dirty="0"/>
              <a:t> chain!!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EB5F69-EBF8-9C5E-180B-24500A299266}"/>
                  </a:ext>
                </a:extLst>
              </p:cNvPr>
              <p:cNvSpPr txBox="1"/>
              <p:nvPr/>
            </p:nvSpPr>
            <p:spPr>
              <a:xfrm>
                <a:off x="-82521" y="3452502"/>
                <a:ext cx="3795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EB5F69-EBF8-9C5E-180B-24500A29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21" y="3452502"/>
                <a:ext cx="3795875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5CE126-21AA-52B7-9DBA-39B457ED8858}"/>
                  </a:ext>
                </a:extLst>
              </p:cNvPr>
              <p:cNvSpPr txBox="1"/>
              <p:nvPr/>
            </p:nvSpPr>
            <p:spPr>
              <a:xfrm>
                <a:off x="203200" y="4125022"/>
                <a:ext cx="6290560" cy="199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 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5CE126-21AA-52B7-9DBA-39B457ED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4125022"/>
                <a:ext cx="6290560" cy="199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638E32-7A33-CF09-9AFC-5A3945FEA95B}"/>
              </a:ext>
            </a:extLst>
          </p:cNvPr>
          <p:cNvCxnSpPr/>
          <p:nvPr/>
        </p:nvCxnSpPr>
        <p:spPr>
          <a:xfrm flipV="1">
            <a:off x="1364909" y="4857471"/>
            <a:ext cx="860874" cy="165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5757C4-7F7E-B51A-71DC-BC5FF7E4633E}"/>
              </a:ext>
            </a:extLst>
          </p:cNvPr>
          <p:cNvCxnSpPr/>
          <p:nvPr/>
        </p:nvCxnSpPr>
        <p:spPr>
          <a:xfrm flipV="1">
            <a:off x="2329117" y="5159189"/>
            <a:ext cx="860874" cy="165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BE49FF-95AD-73CE-71B7-A9D79F303A1D}"/>
              </a:ext>
            </a:extLst>
          </p:cNvPr>
          <p:cNvCxnSpPr/>
          <p:nvPr/>
        </p:nvCxnSpPr>
        <p:spPr>
          <a:xfrm flipV="1">
            <a:off x="2287239" y="4857471"/>
            <a:ext cx="860874" cy="165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3C2918-1AE6-9995-37F8-00382F4E47A0}"/>
              </a:ext>
            </a:extLst>
          </p:cNvPr>
          <p:cNvCxnSpPr/>
          <p:nvPr/>
        </p:nvCxnSpPr>
        <p:spPr>
          <a:xfrm flipV="1">
            <a:off x="4076249" y="5145970"/>
            <a:ext cx="860874" cy="165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336672-EA3B-2A5E-515F-43E153AC7768}"/>
              </a:ext>
            </a:extLst>
          </p:cNvPr>
          <p:cNvSpPr/>
          <p:nvPr/>
        </p:nvSpPr>
        <p:spPr>
          <a:xfrm>
            <a:off x="3430115" y="4757040"/>
            <a:ext cx="2145495" cy="34285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F52BF6-0A7A-2240-15CF-751605749A5E}"/>
              </a:ext>
            </a:extLst>
          </p:cNvPr>
          <p:cNvSpPr/>
          <p:nvPr/>
        </p:nvSpPr>
        <p:spPr>
          <a:xfrm>
            <a:off x="1439218" y="5043271"/>
            <a:ext cx="657212" cy="34285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1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Diffusion Kernel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18007" y="2880143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578001" y="2879132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2342" y="2511734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680" y="2511734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957" y="2511734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5234" y="2511734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9511" y="2511734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33788" y="2511734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68065" y="2511734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398826" y="2287264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00985" y="202313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04823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971642" y="3641367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2" y="3641367"/>
                <a:ext cx="330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05919" y="3641366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19" y="3641366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40196" y="3639106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96" y="3639106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43923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23" y="3639105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777304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04" y="3639105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16334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34" y="3639105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39100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796208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658704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473377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43027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27" y="3639105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33712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277533" y="4836226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157467" y="4752306"/>
            <a:ext cx="195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(Diffusion Kernel)</a:t>
            </a:r>
            <a:endParaRPr lang="ko-KR" altLang="en-US" sz="1600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B3CB07A-079A-3343-2B85-BE667C0C8A61}"/>
              </a:ext>
            </a:extLst>
          </p:cNvPr>
          <p:cNvSpPr/>
          <p:nvPr/>
        </p:nvSpPr>
        <p:spPr>
          <a:xfrm>
            <a:off x="1197644" y="4196611"/>
            <a:ext cx="4404774" cy="307777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E7C79-2106-2661-4E63-1FA6631037E7}"/>
                  </a:ext>
                </a:extLst>
              </p:cNvPr>
              <p:cNvSpPr txBox="1"/>
              <p:nvPr/>
            </p:nvSpPr>
            <p:spPr>
              <a:xfrm>
                <a:off x="1302944" y="4522135"/>
                <a:ext cx="1740321" cy="78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E7C79-2106-2661-4E63-1FA66310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4" y="4522135"/>
                <a:ext cx="1740321" cy="7814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0E2428B-E05E-B61D-6446-5BEE12D5281A}"/>
              </a:ext>
            </a:extLst>
          </p:cNvPr>
          <p:cNvSpPr txBox="1"/>
          <p:nvPr/>
        </p:nvSpPr>
        <p:spPr>
          <a:xfrm>
            <a:off x="565459" y="4743606"/>
            <a:ext cx="81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E9EB6A-192C-E203-D78D-EB8A8A70BC9A}"/>
                  </a:ext>
                </a:extLst>
              </p:cNvPr>
              <p:cNvSpPr txBox="1"/>
              <p:nvPr/>
            </p:nvSpPr>
            <p:spPr>
              <a:xfrm>
                <a:off x="3663479" y="4722936"/>
                <a:ext cx="3328128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(1−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E9EB6A-192C-E203-D78D-EB8A8A70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79" y="4722936"/>
                <a:ext cx="3328128" cy="390492"/>
              </a:xfrm>
              <a:prstGeom prst="rect">
                <a:avLst/>
              </a:prstGeom>
              <a:blipFill>
                <a:blip r:embed="rId1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50CF0864-0C31-006D-FB07-01F127CC69E9}"/>
              </a:ext>
            </a:extLst>
          </p:cNvPr>
          <p:cNvSpPr txBox="1"/>
          <p:nvPr/>
        </p:nvSpPr>
        <p:spPr>
          <a:xfrm>
            <a:off x="552556" y="5338835"/>
            <a:ext cx="140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sampling: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500E86-234F-098A-7B14-6C585E3B44DC}"/>
                  </a:ext>
                </a:extLst>
              </p:cNvPr>
              <p:cNvSpPr txBox="1"/>
              <p:nvPr/>
            </p:nvSpPr>
            <p:spPr>
              <a:xfrm>
                <a:off x="1786569" y="5308698"/>
                <a:ext cx="2747660" cy="39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500E86-234F-098A-7B14-6C585E3B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69" y="5308698"/>
                <a:ext cx="2747660" cy="398827"/>
              </a:xfrm>
              <a:prstGeom prst="rect">
                <a:avLst/>
              </a:prstGeom>
              <a:blipFill>
                <a:blip r:embed="rId1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F5CD5C36-B362-CB09-8DD5-D5AD9FD5662C}"/>
              </a:ext>
            </a:extLst>
          </p:cNvPr>
          <p:cNvSpPr txBox="1"/>
          <p:nvPr/>
        </p:nvSpPr>
        <p:spPr>
          <a:xfrm>
            <a:off x="4615604" y="5335564"/>
            <a:ext cx="76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310E30-6266-59A5-A843-60A4689BF1DF}"/>
                  </a:ext>
                </a:extLst>
              </p:cNvPr>
              <p:cNvSpPr txBox="1"/>
              <p:nvPr/>
            </p:nvSpPr>
            <p:spPr>
              <a:xfrm>
                <a:off x="5517123" y="5325609"/>
                <a:ext cx="1111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310E30-6266-59A5-A843-60A4689B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23" y="5325609"/>
                <a:ext cx="1111266" cy="338554"/>
              </a:xfrm>
              <a:prstGeom prst="rect">
                <a:avLst/>
              </a:prstGeom>
              <a:blipFill>
                <a:blip r:embed="rId2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257468D8-88FB-65A9-5787-5082034F7BE2}"/>
              </a:ext>
            </a:extLst>
          </p:cNvPr>
          <p:cNvSpPr txBox="1"/>
          <p:nvPr/>
        </p:nvSpPr>
        <p:spPr>
          <a:xfrm>
            <a:off x="829787" y="5835036"/>
            <a:ext cx="532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values schedule (i.e., the noise schedule) is designed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A89B91-E6E7-9683-2BF9-BD5729550798}"/>
                  </a:ext>
                </a:extLst>
              </p:cNvPr>
              <p:cNvSpPr txBox="1"/>
              <p:nvPr/>
            </p:nvSpPr>
            <p:spPr>
              <a:xfrm>
                <a:off x="560999" y="5782627"/>
                <a:ext cx="329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A89B91-E6E7-9683-2BF9-BD572955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" y="5782627"/>
                <a:ext cx="329631" cy="338554"/>
              </a:xfrm>
              <a:prstGeom prst="rect">
                <a:avLst/>
              </a:prstGeom>
              <a:blipFill>
                <a:blip r:embed="rId2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4B347F-C1B0-1050-E703-A5CEB8BDDFF9}"/>
                  </a:ext>
                </a:extLst>
              </p:cNvPr>
              <p:cNvSpPr txBox="1"/>
              <p:nvPr/>
            </p:nvSpPr>
            <p:spPr>
              <a:xfrm>
                <a:off x="5983249" y="5805733"/>
                <a:ext cx="3039007" cy="3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;0,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4B347F-C1B0-1050-E703-A5CEB8BD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249" y="5805733"/>
                <a:ext cx="3039007" cy="366382"/>
              </a:xfrm>
              <a:prstGeom prst="rect">
                <a:avLst/>
              </a:prstGeom>
              <a:blipFill>
                <a:blip r:embed="rId22"/>
                <a:stretch>
                  <a:fillRect t="-15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3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465094" y="1864182"/>
                <a:ext cx="3984947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4" y="1864182"/>
                <a:ext cx="3984947" cy="39049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0FC68E-3F7F-8411-3300-AF21932EEF7D}"/>
                  </a:ext>
                </a:extLst>
              </p:cNvPr>
              <p:cNvSpPr txBox="1"/>
              <p:nvPr/>
            </p:nvSpPr>
            <p:spPr>
              <a:xfrm>
                <a:off x="713571" y="2358241"/>
                <a:ext cx="3328128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(1−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0FC68E-3F7F-8411-3300-AF21932E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1" y="2358241"/>
                <a:ext cx="3328128" cy="390492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F81970-E405-4416-7D5A-A1D70E99666C}"/>
                  </a:ext>
                </a:extLst>
              </p:cNvPr>
              <p:cNvSpPr txBox="1"/>
              <p:nvPr/>
            </p:nvSpPr>
            <p:spPr>
              <a:xfrm>
                <a:off x="4253116" y="1752762"/>
                <a:ext cx="4181872" cy="75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200" b="0" dirty="0"/>
                  <a:t>   </a:t>
                </a:r>
              </a:p>
              <a:p>
                <a:r>
                  <a:rPr lang="en-US" altLang="ko-KR" sz="12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F81970-E405-4416-7D5A-A1D70E99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16" y="1752762"/>
                <a:ext cx="4181872" cy="756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47">
            <a:extLst>
              <a:ext uri="{FF2B5EF4-FFF2-40B4-BE49-F238E27FC236}">
                <a16:creationId xmlns:a16="http://schemas.microsoft.com/office/drawing/2014/main" id="{68975DDA-3D4A-2B5D-94B9-C9287F7BD5FC}"/>
              </a:ext>
            </a:extLst>
          </p:cNvPr>
          <p:cNvSpPr/>
          <p:nvPr/>
        </p:nvSpPr>
        <p:spPr>
          <a:xfrm>
            <a:off x="3189151" y="483094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9ADA9-2B33-B396-1C5B-A7E652528C5A}"/>
              </a:ext>
            </a:extLst>
          </p:cNvPr>
          <p:cNvSpPr txBox="1"/>
          <p:nvPr/>
        </p:nvSpPr>
        <p:spPr>
          <a:xfrm>
            <a:off x="7069085" y="4747025"/>
            <a:ext cx="195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(Diffusion Kernel)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9BB696-4598-B4A8-F217-93607C0C6248}"/>
                  </a:ext>
                </a:extLst>
              </p:cNvPr>
              <p:cNvSpPr txBox="1"/>
              <p:nvPr/>
            </p:nvSpPr>
            <p:spPr>
              <a:xfrm>
                <a:off x="1214562" y="4516854"/>
                <a:ext cx="1740321" cy="78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9BB696-4598-B4A8-F217-93607C0C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62" y="4516854"/>
                <a:ext cx="1740321" cy="781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625CBA6-142C-C55A-BA18-E5ECB0607D2F}"/>
              </a:ext>
            </a:extLst>
          </p:cNvPr>
          <p:cNvSpPr txBox="1"/>
          <p:nvPr/>
        </p:nvSpPr>
        <p:spPr>
          <a:xfrm>
            <a:off x="477077" y="4738325"/>
            <a:ext cx="81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D092F8-6F57-8618-E585-A97809C25EEF}"/>
                  </a:ext>
                </a:extLst>
              </p:cNvPr>
              <p:cNvSpPr txBox="1"/>
              <p:nvPr/>
            </p:nvSpPr>
            <p:spPr>
              <a:xfrm>
                <a:off x="3575097" y="4717655"/>
                <a:ext cx="3328128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(1−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D092F8-6F57-8618-E585-A97809C2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97" y="4717655"/>
                <a:ext cx="3328128" cy="390492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7897E8-FB44-4063-0C08-0A587A449CAA}"/>
              </a:ext>
            </a:extLst>
          </p:cNvPr>
          <p:cNvSpPr txBox="1"/>
          <p:nvPr/>
        </p:nvSpPr>
        <p:spPr>
          <a:xfrm>
            <a:off x="464174" y="5333554"/>
            <a:ext cx="140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sampling: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C32FB9-9789-7F8F-95C6-7FC989B95915}"/>
                  </a:ext>
                </a:extLst>
              </p:cNvPr>
              <p:cNvSpPr txBox="1"/>
              <p:nvPr/>
            </p:nvSpPr>
            <p:spPr>
              <a:xfrm>
                <a:off x="1698187" y="5303417"/>
                <a:ext cx="2747660" cy="39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C32FB9-9789-7F8F-95C6-7FC989B9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87" y="5303417"/>
                <a:ext cx="2747660" cy="398827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6A3C971-5F87-E092-1E87-034DA0425DEE}"/>
              </a:ext>
            </a:extLst>
          </p:cNvPr>
          <p:cNvSpPr txBox="1"/>
          <p:nvPr/>
        </p:nvSpPr>
        <p:spPr>
          <a:xfrm>
            <a:off x="4527222" y="5330283"/>
            <a:ext cx="76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AFFF07-FC45-8573-2873-716848A9EF91}"/>
                  </a:ext>
                </a:extLst>
              </p:cNvPr>
              <p:cNvSpPr txBox="1"/>
              <p:nvPr/>
            </p:nvSpPr>
            <p:spPr>
              <a:xfrm>
                <a:off x="5428741" y="5320328"/>
                <a:ext cx="1111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AFFF07-FC45-8573-2873-716848A9E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41" y="5320328"/>
                <a:ext cx="1111266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3D7E057-B056-E1EC-D581-17B4246883E7}"/>
              </a:ext>
            </a:extLst>
          </p:cNvPr>
          <p:cNvSpPr txBox="1"/>
          <p:nvPr/>
        </p:nvSpPr>
        <p:spPr>
          <a:xfrm>
            <a:off x="741405" y="5829755"/>
            <a:ext cx="532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values schedule (i.e., the noise schedule) is designed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9162D3-35C1-02EC-00D6-583AFA9D4137}"/>
                  </a:ext>
                </a:extLst>
              </p:cNvPr>
              <p:cNvSpPr txBox="1"/>
              <p:nvPr/>
            </p:nvSpPr>
            <p:spPr>
              <a:xfrm>
                <a:off x="472617" y="5777346"/>
                <a:ext cx="329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9162D3-35C1-02EC-00D6-583AFA9D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7" y="5777346"/>
                <a:ext cx="329631" cy="338554"/>
              </a:xfrm>
              <a:prstGeom prst="rect">
                <a:avLst/>
              </a:prstGeom>
              <a:blipFill>
                <a:blip r:embed="rId10"/>
                <a:stretch>
                  <a:fillRect l="-1852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0DC872-A401-6BF9-DEEB-5CA6DDB1D8DB}"/>
                  </a:ext>
                </a:extLst>
              </p:cNvPr>
              <p:cNvSpPr txBox="1"/>
              <p:nvPr/>
            </p:nvSpPr>
            <p:spPr>
              <a:xfrm>
                <a:off x="5894867" y="5800452"/>
                <a:ext cx="3039007" cy="3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;0,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0DC872-A401-6BF9-DEEB-5CA6DDB1D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67" y="5800452"/>
                <a:ext cx="3039007" cy="366382"/>
              </a:xfrm>
              <a:prstGeom prst="rect">
                <a:avLst/>
              </a:prstGeom>
              <a:blipFill>
                <a:blip r:embed="rId11"/>
                <a:stretch>
                  <a:fillRect t="-15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52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Reverse Denoising Process</a:t>
            </a:r>
          </a:p>
          <a:p>
            <a:pPr lvl="1"/>
            <a:r>
              <a:rPr lang="en-US" altLang="ko-KR" dirty="0"/>
              <a:t>Formal definition of forward and reverse process in T steps: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071911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070900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2051734-F8AE-1A56-0073-4932D059756F}"/>
              </a:ext>
            </a:extLst>
          </p:cNvPr>
          <p:cNvSpPr txBox="1"/>
          <p:nvPr/>
        </p:nvSpPr>
        <p:spPr>
          <a:xfrm>
            <a:off x="2855557" y="217265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Reverse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(generative)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703502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703502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703502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703502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703502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703502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703502"/>
            <a:ext cx="1080000" cy="10800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B04E7F3E-C56E-1847-EEB2-510AC1942569}"/>
              </a:ext>
            </a:extLst>
          </p:cNvPr>
          <p:cNvSpPr/>
          <p:nvPr/>
        </p:nvSpPr>
        <p:spPr>
          <a:xfrm>
            <a:off x="2462400" y="2494837"/>
            <a:ext cx="421920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124722" y="0"/>
                </a:moveTo>
                <a:lnTo>
                  <a:pt x="118756" y="2036"/>
                </a:lnTo>
                <a:lnTo>
                  <a:pt x="0" y="71310"/>
                </a:lnTo>
                <a:lnTo>
                  <a:pt x="118756" y="140585"/>
                </a:lnTo>
                <a:lnTo>
                  <a:pt x="124722" y="142621"/>
                </a:lnTo>
                <a:lnTo>
                  <a:pt x="130795" y="142226"/>
                </a:lnTo>
                <a:lnTo>
                  <a:pt x="136276" y="139581"/>
                </a:lnTo>
                <a:lnTo>
                  <a:pt x="140468" y="134873"/>
                </a:lnTo>
                <a:lnTo>
                  <a:pt x="142503" y="128906"/>
                </a:lnTo>
                <a:lnTo>
                  <a:pt x="142107" y="122833"/>
                </a:lnTo>
                <a:lnTo>
                  <a:pt x="139463" y="117351"/>
                </a:lnTo>
                <a:lnTo>
                  <a:pt x="134754" y="113161"/>
                </a:lnTo>
                <a:lnTo>
                  <a:pt x="90225" y="87185"/>
                </a:lnTo>
                <a:lnTo>
                  <a:pt x="31535" y="87185"/>
                </a:lnTo>
                <a:lnTo>
                  <a:pt x="31535" y="55435"/>
                </a:lnTo>
                <a:lnTo>
                  <a:pt x="90225" y="55435"/>
                </a:lnTo>
                <a:lnTo>
                  <a:pt x="134754" y="29460"/>
                </a:lnTo>
                <a:lnTo>
                  <a:pt x="139463" y="25269"/>
                </a:lnTo>
                <a:lnTo>
                  <a:pt x="142107" y="19788"/>
                </a:lnTo>
                <a:lnTo>
                  <a:pt x="142503" y="13715"/>
                </a:lnTo>
                <a:lnTo>
                  <a:pt x="140468" y="7749"/>
                </a:lnTo>
                <a:lnTo>
                  <a:pt x="136276" y="3040"/>
                </a:lnTo>
                <a:lnTo>
                  <a:pt x="130795" y="396"/>
                </a:lnTo>
                <a:lnTo>
                  <a:pt x="124722" y="0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63011" y="71310"/>
                </a:lnTo>
                <a:lnTo>
                  <a:pt x="90225" y="87185"/>
                </a:lnTo>
                <a:lnTo>
                  <a:pt x="6214261" y="87187"/>
                </a:lnTo>
                <a:lnTo>
                  <a:pt x="6214261" y="55437"/>
                </a:lnTo>
                <a:lnTo>
                  <a:pt x="90225" y="55435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31535" y="55435"/>
                </a:lnTo>
                <a:lnTo>
                  <a:pt x="31535" y="87185"/>
                </a:lnTo>
                <a:lnTo>
                  <a:pt x="90225" y="87185"/>
                </a:lnTo>
                <a:lnTo>
                  <a:pt x="86517" y="85023"/>
                </a:lnTo>
                <a:lnTo>
                  <a:pt x="39504" y="85023"/>
                </a:lnTo>
                <a:lnTo>
                  <a:pt x="39504" y="57598"/>
                </a:lnTo>
                <a:lnTo>
                  <a:pt x="86517" y="57598"/>
                </a:lnTo>
                <a:lnTo>
                  <a:pt x="90225" y="55435"/>
                </a:lnTo>
                <a:close/>
              </a:path>
              <a:path w="6214745" h="142875">
                <a:moveTo>
                  <a:pt x="39504" y="57598"/>
                </a:moveTo>
                <a:lnTo>
                  <a:pt x="39504" y="85023"/>
                </a:lnTo>
                <a:lnTo>
                  <a:pt x="63011" y="71310"/>
                </a:lnTo>
                <a:lnTo>
                  <a:pt x="39504" y="57598"/>
                </a:lnTo>
                <a:close/>
              </a:path>
              <a:path w="6214745" h="142875">
                <a:moveTo>
                  <a:pt x="63011" y="71310"/>
                </a:moveTo>
                <a:lnTo>
                  <a:pt x="39504" y="85023"/>
                </a:lnTo>
                <a:lnTo>
                  <a:pt x="86517" y="85023"/>
                </a:lnTo>
                <a:lnTo>
                  <a:pt x="63011" y="71310"/>
                </a:lnTo>
                <a:close/>
              </a:path>
              <a:path w="6214745" h="142875">
                <a:moveTo>
                  <a:pt x="86517" y="57598"/>
                </a:moveTo>
                <a:lnTo>
                  <a:pt x="39504" y="57598"/>
                </a:lnTo>
                <a:lnTo>
                  <a:pt x="63011" y="71310"/>
                </a:lnTo>
                <a:lnTo>
                  <a:pt x="86517" y="575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/>
              <p:nvPr/>
            </p:nvSpPr>
            <p:spPr>
              <a:xfrm>
                <a:off x="989482" y="377073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DE8F0-57BA-67EA-6489-2388F744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82" y="3770735"/>
                <a:ext cx="330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/>
              <p:nvPr/>
            </p:nvSpPr>
            <p:spPr>
              <a:xfrm>
                <a:off x="2123759" y="377073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6F86F2-311A-48BC-567C-33E977BE0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9" y="3770734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/>
              <p:nvPr/>
            </p:nvSpPr>
            <p:spPr>
              <a:xfrm>
                <a:off x="3258036" y="376847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4A0DC6-21D0-311F-1BDB-755FC0E5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36" y="3768474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/>
              <p:nvPr/>
            </p:nvSpPr>
            <p:spPr>
              <a:xfrm>
                <a:off x="4361763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AC179E-4ABE-9071-FF6E-D9D1E0F7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63" y="3768473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/>
              <p:nvPr/>
            </p:nvSpPr>
            <p:spPr>
              <a:xfrm>
                <a:off x="7795144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00B3C-06A5-4B10-812B-9D412203B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44" y="3768473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/>
              <p:nvPr/>
            </p:nvSpPr>
            <p:spPr>
              <a:xfrm>
                <a:off x="5534174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19D6-015A-AC5C-0FD7-461FE020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4" y="3768473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/>
              <p:nvPr/>
            </p:nvSpPr>
            <p:spPr>
              <a:xfrm>
                <a:off x="6660867" y="37684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8A959-82F1-7943-D41E-6F5FB2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67" y="3768473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14">
            <a:extLst>
              <a:ext uri="{FF2B5EF4-FFF2-40B4-BE49-F238E27FC236}">
                <a16:creationId xmlns:a16="http://schemas.microsoft.com/office/drawing/2014/main" id="{0B0AFD6F-CA85-1F84-0D0F-FA22988B8491}"/>
              </a:ext>
            </a:extLst>
          </p:cNvPr>
          <p:cNvSpPr/>
          <p:nvPr/>
        </p:nvSpPr>
        <p:spPr>
          <a:xfrm flipH="1">
            <a:off x="1249423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66349955-28AA-07AB-3AC7-D06463AC1144}"/>
              </a:ext>
            </a:extLst>
          </p:cNvPr>
          <p:cNvGrpSpPr/>
          <p:nvPr/>
        </p:nvGrpSpPr>
        <p:grpSpPr>
          <a:xfrm>
            <a:off x="1392444" y="4334113"/>
            <a:ext cx="657671" cy="280889"/>
            <a:chOff x="4680184" y="7272528"/>
            <a:chExt cx="779145" cy="384810"/>
          </a:xfrm>
        </p:grpSpPr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61354891-4C23-63B3-1F88-5304FB2FA7F6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BC86B1E8-ABDA-AA20-A83B-A96DD09C37A9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sp>
        <p:nvSpPr>
          <p:cNvPr id="29" name="object 14">
            <a:extLst>
              <a:ext uri="{FF2B5EF4-FFF2-40B4-BE49-F238E27FC236}">
                <a16:creationId xmlns:a16="http://schemas.microsoft.com/office/drawing/2014/main" id="{576DC6BC-069D-E4CD-2173-6D2AA51338E0}"/>
              </a:ext>
            </a:extLst>
          </p:cNvPr>
          <p:cNvSpPr/>
          <p:nvPr/>
        </p:nvSpPr>
        <p:spPr>
          <a:xfrm flipH="1">
            <a:off x="2383700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41AC3F2-DDB3-8372-204F-E37C24CF6546}"/>
              </a:ext>
            </a:extLst>
          </p:cNvPr>
          <p:cNvSpPr/>
          <p:nvPr/>
        </p:nvSpPr>
        <p:spPr>
          <a:xfrm flipH="1">
            <a:off x="5840808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BFDEA327-C84B-7F43-319E-7C896DCBB2FC}"/>
              </a:ext>
            </a:extLst>
          </p:cNvPr>
          <p:cNvSpPr/>
          <p:nvPr/>
        </p:nvSpPr>
        <p:spPr>
          <a:xfrm flipH="1">
            <a:off x="4703304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835FC744-9A27-93CA-65FB-13B50D425F2A}"/>
              </a:ext>
            </a:extLst>
          </p:cNvPr>
          <p:cNvSpPr/>
          <p:nvPr/>
        </p:nvSpPr>
        <p:spPr>
          <a:xfrm flipH="1">
            <a:off x="3517977" y="412994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818077E8-8D8F-CF50-0E3F-2C82DFC94D2C}"/>
              </a:ext>
            </a:extLst>
          </p:cNvPr>
          <p:cNvSpPr/>
          <p:nvPr/>
        </p:nvSpPr>
        <p:spPr>
          <a:xfrm flipH="1">
            <a:off x="6978312" y="4124108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15">
            <a:extLst>
              <a:ext uri="{FF2B5EF4-FFF2-40B4-BE49-F238E27FC236}">
                <a16:creationId xmlns:a16="http://schemas.microsoft.com/office/drawing/2014/main" id="{208B290D-A6F5-B8C7-A999-3782BE260FEA}"/>
              </a:ext>
            </a:extLst>
          </p:cNvPr>
          <p:cNvGrpSpPr/>
          <p:nvPr/>
        </p:nvGrpSpPr>
        <p:grpSpPr>
          <a:xfrm>
            <a:off x="7145762" y="4327921"/>
            <a:ext cx="657671" cy="280889"/>
            <a:chOff x="4680184" y="7272528"/>
            <a:chExt cx="779145" cy="384810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A5611BD-B3B4-2078-7C4F-0CEAC88474A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881AB9CC-C9BC-D5CD-8EE8-6C0C4882E25A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7" name="object 15">
            <a:extLst>
              <a:ext uri="{FF2B5EF4-FFF2-40B4-BE49-F238E27FC236}">
                <a16:creationId xmlns:a16="http://schemas.microsoft.com/office/drawing/2014/main" id="{69CB13CD-CFD1-80C9-645C-FD05E463F6D5}"/>
              </a:ext>
            </a:extLst>
          </p:cNvPr>
          <p:cNvGrpSpPr/>
          <p:nvPr/>
        </p:nvGrpSpPr>
        <p:grpSpPr>
          <a:xfrm>
            <a:off x="6017026" y="4327921"/>
            <a:ext cx="657671" cy="280889"/>
            <a:chOff x="4680184" y="7272528"/>
            <a:chExt cx="779145" cy="384810"/>
          </a:xfrm>
        </p:grpSpPr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3746074D-0836-9C03-B351-C7C54B62B1A3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59693CF8-B44B-6811-4F9E-44CA66441D12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0" name="object 15">
            <a:extLst>
              <a:ext uri="{FF2B5EF4-FFF2-40B4-BE49-F238E27FC236}">
                <a16:creationId xmlns:a16="http://schemas.microsoft.com/office/drawing/2014/main" id="{8D2FA4E9-8CBF-CE0B-B8E0-184DCD601FBF}"/>
              </a:ext>
            </a:extLst>
          </p:cNvPr>
          <p:cNvGrpSpPr/>
          <p:nvPr/>
        </p:nvGrpSpPr>
        <p:grpSpPr>
          <a:xfrm>
            <a:off x="4888290" y="4327921"/>
            <a:ext cx="657671" cy="280889"/>
            <a:chOff x="4680184" y="7272528"/>
            <a:chExt cx="779145" cy="384810"/>
          </a:xfrm>
        </p:grpSpPr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7EE647EE-6014-185A-EE93-FE459B83C460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5CE2920E-2FC4-1DB4-F914-95A2DA21D03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3" name="object 15">
            <a:extLst>
              <a:ext uri="{FF2B5EF4-FFF2-40B4-BE49-F238E27FC236}">
                <a16:creationId xmlns:a16="http://schemas.microsoft.com/office/drawing/2014/main" id="{4BE7D273-3218-4CDD-179F-0C337A9990A7}"/>
              </a:ext>
            </a:extLst>
          </p:cNvPr>
          <p:cNvGrpSpPr/>
          <p:nvPr/>
        </p:nvGrpSpPr>
        <p:grpSpPr>
          <a:xfrm>
            <a:off x="2526721" y="4327921"/>
            <a:ext cx="657671" cy="280889"/>
            <a:chOff x="4680184" y="7272528"/>
            <a:chExt cx="779145" cy="384810"/>
          </a:xfrm>
        </p:grpSpPr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00986E82-BBE1-A61E-2384-673D151E235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35055F2E-1D4C-68D3-2FCE-D47D4C084D77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6" name="object 15">
            <a:extLst>
              <a:ext uri="{FF2B5EF4-FFF2-40B4-BE49-F238E27FC236}">
                <a16:creationId xmlns:a16="http://schemas.microsoft.com/office/drawing/2014/main" id="{35646BF4-1EB4-19F1-8866-CFD08827F7C4}"/>
              </a:ext>
            </a:extLst>
          </p:cNvPr>
          <p:cNvGrpSpPr/>
          <p:nvPr/>
        </p:nvGrpSpPr>
        <p:grpSpPr>
          <a:xfrm>
            <a:off x="3660346" y="4333553"/>
            <a:ext cx="657671" cy="280889"/>
            <a:chOff x="4680184" y="7272528"/>
            <a:chExt cx="779145" cy="384810"/>
          </a:xfrm>
        </p:grpSpPr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611D4581-5F32-BD71-7ED1-C90E17B2FE9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17">
              <a:extLst>
                <a:ext uri="{FF2B5EF4-FFF2-40B4-BE49-F238E27FC236}">
                  <a16:creationId xmlns:a16="http://schemas.microsoft.com/office/drawing/2014/main" id="{ED11CB9A-8DA0-2026-610A-7D98311608C6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D2D33A-C5EF-3290-DFFB-EBCCB9CB67DE}"/>
                  </a:ext>
                </a:extLst>
              </p:cNvPr>
              <p:cNvSpPr txBox="1"/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D2D33A-C5EF-3290-DFFB-EBCCB9CB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C5155F-CA6D-3AF7-5321-FE218B08B1E2}"/>
                  </a:ext>
                </a:extLst>
              </p:cNvPr>
              <p:cNvSpPr txBox="1"/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C5155F-CA6D-3AF7-5321-FE218B08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32">
            <a:extLst>
              <a:ext uri="{FF2B5EF4-FFF2-40B4-BE49-F238E27FC236}">
                <a16:creationId xmlns:a16="http://schemas.microsoft.com/office/drawing/2014/main" id="{5421C9DC-0AE6-4F40-D59B-059323333BB6}"/>
              </a:ext>
            </a:extLst>
          </p:cNvPr>
          <p:cNvSpPr/>
          <p:nvPr/>
        </p:nvSpPr>
        <p:spPr>
          <a:xfrm>
            <a:off x="3147930" y="5806336"/>
            <a:ext cx="880363" cy="137551"/>
          </a:xfrm>
          <a:custGeom>
            <a:avLst/>
            <a:gdLst/>
            <a:ahLst/>
            <a:cxnLst/>
            <a:rect l="l" t="t" r="r" b="b"/>
            <a:pathLst>
              <a:path w="1125854" h="186054">
                <a:moveTo>
                  <a:pt x="1125723" y="0"/>
                </a:moveTo>
                <a:lnTo>
                  <a:pt x="1116874" y="36162"/>
                </a:lnTo>
                <a:lnTo>
                  <a:pt x="1092742" y="65692"/>
                </a:lnTo>
                <a:lnTo>
                  <a:pt x="1056950" y="85602"/>
                </a:lnTo>
                <a:lnTo>
                  <a:pt x="1013121" y="92903"/>
                </a:lnTo>
                <a:lnTo>
                  <a:pt x="675463" y="92903"/>
                </a:lnTo>
                <a:lnTo>
                  <a:pt x="631633" y="100204"/>
                </a:lnTo>
                <a:lnTo>
                  <a:pt x="595841" y="120114"/>
                </a:lnTo>
                <a:lnTo>
                  <a:pt x="571710" y="149644"/>
                </a:lnTo>
                <a:lnTo>
                  <a:pt x="562861" y="185807"/>
                </a:lnTo>
                <a:lnTo>
                  <a:pt x="554012" y="149644"/>
                </a:lnTo>
                <a:lnTo>
                  <a:pt x="529881" y="120114"/>
                </a:lnTo>
                <a:lnTo>
                  <a:pt x="494089" y="100204"/>
                </a:lnTo>
                <a:lnTo>
                  <a:pt x="450259" y="92903"/>
                </a:lnTo>
                <a:lnTo>
                  <a:pt x="112601" y="92903"/>
                </a:lnTo>
                <a:lnTo>
                  <a:pt x="68772" y="85602"/>
                </a:lnTo>
                <a:lnTo>
                  <a:pt x="32980" y="65692"/>
                </a:lnTo>
                <a:lnTo>
                  <a:pt x="8848" y="36162"/>
                </a:lnTo>
                <a:lnTo>
                  <a:pt x="0" y="0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4DADCC-65F0-C763-66B1-A1F2AE307A1E}"/>
              </a:ext>
            </a:extLst>
          </p:cNvPr>
          <p:cNvSpPr txBox="1"/>
          <p:nvPr/>
        </p:nvSpPr>
        <p:spPr>
          <a:xfrm>
            <a:off x="2424202" y="5997657"/>
            <a:ext cx="2327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Trainable network</a:t>
            </a:r>
          </a:p>
          <a:p>
            <a:pPr algn="ctr"/>
            <a:r>
              <a:rPr lang="en-US" altLang="ko-KR" sz="1100" dirty="0"/>
              <a:t>(U-net, Denoising Autoencoder)</a:t>
            </a:r>
            <a:endParaRPr lang="ko-KR" altLang="en-US" sz="1100" dirty="0"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8A6340D7-6F1B-2C49-085B-096772913500}"/>
              </a:ext>
            </a:extLst>
          </p:cNvPr>
          <p:cNvSpPr/>
          <p:nvPr/>
        </p:nvSpPr>
        <p:spPr>
          <a:xfrm>
            <a:off x="4641975" y="530480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8D1DF1-5869-3211-B6BD-47CAB6F2EC6F}"/>
                  </a:ext>
                </a:extLst>
              </p:cNvPr>
              <p:cNvSpPr txBox="1"/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8D1DF1-5869-3211-B6BD-47CAB6F2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12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D346F-D16A-802F-FAD3-6B898D43339E}"/>
              </a:ext>
            </a:extLst>
          </p:cNvPr>
          <p:cNvSpPr txBox="1"/>
          <p:nvPr/>
        </p:nvSpPr>
        <p:spPr>
          <a:xfrm>
            <a:off x="532592" y="1801707"/>
            <a:ext cx="116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Marcov</a:t>
            </a:r>
            <a:r>
              <a:rPr lang="en-US" altLang="ko-KR" sz="1200" dirty="0"/>
              <a:t> chain!!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4407B2-DF64-5DFA-74EE-7D3B915422CD}"/>
                  </a:ext>
                </a:extLst>
              </p:cNvPr>
              <p:cNvSpPr txBox="1"/>
              <p:nvPr/>
            </p:nvSpPr>
            <p:spPr>
              <a:xfrm>
                <a:off x="532592" y="2078706"/>
                <a:ext cx="9587049" cy="4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4407B2-DF64-5DFA-74EE-7D3B91542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2" y="2078706"/>
                <a:ext cx="9587049" cy="486543"/>
              </a:xfrm>
              <a:prstGeom prst="rect">
                <a:avLst/>
              </a:prstGeom>
              <a:blipFill>
                <a:blip r:embed="rId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48E606-3C19-BDB1-43F7-2D16EB6DEA83}"/>
                  </a:ext>
                </a:extLst>
              </p:cNvPr>
              <p:cNvSpPr txBox="1"/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;0,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48E606-3C19-BDB1-43F7-2D16EB6DE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23" y="4889017"/>
                <a:ext cx="246218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12CD00-C104-4F90-D199-2079DD137947}"/>
                  </a:ext>
                </a:extLst>
              </p:cNvPr>
              <p:cNvSpPr txBox="1"/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12CD00-C104-4F90-D199-2079DD13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8" y="5339192"/>
                <a:ext cx="4526623" cy="37555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269EDC-5D50-9FC1-6F7D-A21DA809607F}"/>
              </a:ext>
            </a:extLst>
          </p:cNvPr>
          <p:cNvSpPr txBox="1"/>
          <p:nvPr/>
        </p:nvSpPr>
        <p:spPr>
          <a:xfrm>
            <a:off x="2424202" y="5997657"/>
            <a:ext cx="2327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Trainable network</a:t>
            </a:r>
          </a:p>
          <a:p>
            <a:pPr algn="ctr"/>
            <a:r>
              <a:rPr lang="en-US" altLang="ko-KR" sz="1100" dirty="0"/>
              <a:t>(U-net, Denoising Autoencoder)</a:t>
            </a:r>
            <a:endParaRPr lang="ko-KR" altLang="en-US" sz="1100" dirty="0"/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D8A6A585-A524-A7C2-1F90-C6D1CAFBC811}"/>
              </a:ext>
            </a:extLst>
          </p:cNvPr>
          <p:cNvSpPr/>
          <p:nvPr/>
        </p:nvSpPr>
        <p:spPr>
          <a:xfrm>
            <a:off x="4641975" y="5304805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294E0-69C2-9181-6A61-A43030078AD3}"/>
                  </a:ext>
                </a:extLst>
              </p:cNvPr>
              <p:cNvSpPr txBox="1"/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294E0-69C2-9181-6A61-A4303007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87" y="4898580"/>
                <a:ext cx="3553220" cy="90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45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Learning Denoising Model</a:t>
            </a:r>
          </a:p>
          <a:p>
            <a:pPr lvl="1"/>
            <a:r>
              <a:rPr lang="en-US" altLang="ko-KR" dirty="0"/>
              <a:t>Variational upper bound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72ACA766-2C75-B601-6F4A-409620F7F0DF}"/>
              </a:ext>
            </a:extLst>
          </p:cNvPr>
          <p:cNvSpPr txBox="1"/>
          <p:nvPr/>
        </p:nvSpPr>
        <p:spPr>
          <a:xfrm>
            <a:off x="437888" y="2516570"/>
            <a:ext cx="84340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cs typeface="Trebuchet MS"/>
              </a:rPr>
              <a:t>For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training,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we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can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form</a:t>
            </a:r>
            <a:r>
              <a:rPr sz="1200" spc="4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variational</a:t>
            </a:r>
            <a:r>
              <a:rPr sz="1200" spc="2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upper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bound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that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is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commonly</a:t>
            </a:r>
            <a:r>
              <a:rPr sz="1200" spc="3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used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for</a:t>
            </a:r>
            <a:r>
              <a:rPr sz="1200" spc="40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training</a:t>
            </a:r>
            <a:r>
              <a:rPr sz="1200" spc="3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variational</a:t>
            </a:r>
            <a:r>
              <a:rPr sz="1200" spc="25" dirty="0">
                <a:cs typeface="Trebuchet MS"/>
              </a:rPr>
              <a:t> </a:t>
            </a:r>
            <a:r>
              <a:rPr sz="1200" spc="-10" dirty="0">
                <a:cs typeface="Trebuchet MS"/>
              </a:rPr>
              <a:t>autoencoders:</a:t>
            </a:r>
            <a:endParaRPr sz="1200" dirty="0">
              <a:cs typeface="Trebuchet MS"/>
            </a:endParaRPr>
          </a:p>
        </p:txBody>
      </p:sp>
      <p:pic>
        <p:nvPicPr>
          <p:cNvPr id="56" name="object 6">
            <a:extLst>
              <a:ext uri="{FF2B5EF4-FFF2-40B4-BE49-F238E27FC236}">
                <a16:creationId xmlns:a16="http://schemas.microsoft.com/office/drawing/2014/main" id="{4EFDA84C-66C8-F9A0-96DA-55F38A5459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219" y="2867093"/>
            <a:ext cx="7299959" cy="710184"/>
          </a:xfrm>
          <a:prstGeom prst="rect">
            <a:avLst/>
          </a:prstGeom>
        </p:spPr>
      </p:pic>
      <p:sp>
        <p:nvSpPr>
          <p:cNvPr id="57" name="object 3">
            <a:extLst>
              <a:ext uri="{FF2B5EF4-FFF2-40B4-BE49-F238E27FC236}">
                <a16:creationId xmlns:a16="http://schemas.microsoft.com/office/drawing/2014/main" id="{A238B726-966C-2640-B689-CD579BEFC46B}"/>
              </a:ext>
            </a:extLst>
          </p:cNvPr>
          <p:cNvSpPr txBox="1"/>
          <p:nvPr/>
        </p:nvSpPr>
        <p:spPr>
          <a:xfrm>
            <a:off x="437887" y="4442511"/>
            <a:ext cx="57711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Sohl-Dickstein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et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al.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ICML</a:t>
            </a:r>
            <a:r>
              <a:rPr sz="1200" u="sng" spc="5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2015</a:t>
            </a:r>
            <a:r>
              <a:rPr sz="1200" spc="45" dirty="0">
                <a:solidFill>
                  <a:srgbClr val="0071C5"/>
                </a:solidFill>
                <a:cs typeface="Trebuchet MS"/>
              </a:rPr>
              <a:t> </a:t>
            </a:r>
            <a:r>
              <a:rPr sz="1200" dirty="0">
                <a:cs typeface="Trebuchet MS"/>
              </a:rPr>
              <a:t>and</a:t>
            </a:r>
            <a:r>
              <a:rPr sz="1200" spc="45" dirty="0"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Ho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et</a:t>
            </a:r>
            <a:r>
              <a:rPr sz="1200" u="sng" spc="4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al.</a:t>
            </a:r>
            <a:r>
              <a:rPr sz="1200" u="sng" spc="50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NeurIPS</a:t>
            </a:r>
            <a:r>
              <a:rPr sz="1200" u="sng" spc="45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 </a:t>
            </a:r>
            <a:r>
              <a:rPr sz="1200" u="sng" dirty="0">
                <a:solidFill>
                  <a:srgbClr val="0071C5"/>
                </a:solidFill>
                <a:uFill>
                  <a:solidFill>
                    <a:srgbClr val="0071C5"/>
                  </a:solidFill>
                </a:uFill>
                <a:cs typeface="Trebuchet MS"/>
              </a:rPr>
              <a:t>2020</a:t>
            </a:r>
            <a:r>
              <a:rPr sz="1200" spc="25" dirty="0">
                <a:solidFill>
                  <a:srgbClr val="0071C5"/>
                </a:solidFill>
                <a:cs typeface="Trebuchet MS"/>
              </a:rPr>
              <a:t> </a:t>
            </a:r>
            <a:r>
              <a:rPr sz="1200" dirty="0">
                <a:cs typeface="Trebuchet MS"/>
              </a:rPr>
              <a:t>show</a:t>
            </a:r>
            <a:r>
              <a:rPr sz="1200" spc="55" dirty="0">
                <a:cs typeface="Trebuchet MS"/>
              </a:rPr>
              <a:t> </a:t>
            </a:r>
            <a:r>
              <a:rPr sz="1200" spc="-10" dirty="0">
                <a:cs typeface="Trebuchet MS"/>
              </a:rPr>
              <a:t>that:</a:t>
            </a:r>
            <a:endParaRPr sz="1200" dirty="0">
              <a:cs typeface="Trebuchet MS"/>
            </a:endParaRPr>
          </a:p>
        </p:txBody>
      </p:sp>
      <p:pic>
        <p:nvPicPr>
          <p:cNvPr id="58" name="object 9">
            <a:extLst>
              <a:ext uri="{FF2B5EF4-FFF2-40B4-BE49-F238E27FC236}">
                <a16:creationId xmlns:a16="http://schemas.microsoft.com/office/drawing/2014/main" id="{5BD7168B-4A15-D0DC-6C6D-88813B44E1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707" y="4792969"/>
            <a:ext cx="7299959" cy="7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VAE to DDPM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54DB7-2890-A39A-4B0D-801050F332EA}"/>
                  </a:ext>
                </a:extLst>
              </p:cNvPr>
              <p:cNvSpPr txBox="1"/>
              <p:nvPr/>
            </p:nvSpPr>
            <p:spPr>
              <a:xfrm>
                <a:off x="454937" y="1396264"/>
                <a:ext cx="8103500" cy="4065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[−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ko-KR" sz="1600" dirty="0"/>
                  <a:t>①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…,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…,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ko-KR" altLang="en-US" sz="1400" dirty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𝑏𝑎𝑦𝑒𝑠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0" dirty="0"/>
                  <a:t>②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  …, 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 …, 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③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   …,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ko-KR" altLang="en-US" sz="1400" dirty="0">
                        <a:latin typeface="Cambria Math" panose="02040503050406030204" pitchFamily="18" charset="0"/>
                      </a:rPr>
                      <m:t>∵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divergence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"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𝐸𝐿𝐵𝑂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ko-KR" sz="1400" dirty="0"/>
                  <a:t>④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0:</m:t>
                                        </m:r>
                                        <m: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ko-KR" altLang="en-US" sz="1400" dirty="0">
                        <a:latin typeface="Cambria Math" panose="02040503050406030204" pitchFamily="18" charset="0"/>
                      </a:rPr>
                      <m:t>∵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Notation</m:t>
                    </m:r>
                  </m:oMath>
                </a14:m>
                <a:endParaRPr lang="en-US" altLang="ko-KR" sz="1400" i="1" dirty="0"/>
              </a:p>
              <a:p>
                <a:endParaRPr lang="en-US" altLang="ko-KR" sz="1400" i="1" dirty="0"/>
              </a:p>
              <a:p>
                <a:r>
                  <a:rPr lang="ko-KR" altLang="en-US" sz="1400" dirty="0"/>
                  <a:t>⑤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ko-KR" altLang="en-US" sz="1400" dirty="0">
                        <a:latin typeface="Cambria Math" panose="02040503050406030204" pitchFamily="18" charset="0"/>
                      </a:rPr>
                      <m:t>∵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Below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Markov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chain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property</m:t>
                    </m:r>
                  </m:oMath>
                </a14:m>
                <a:endParaRPr lang="en-US" altLang="ko-KR" sz="1400" i="1" dirty="0"/>
              </a:p>
              <a:p>
                <a:endParaRPr lang="en-US" altLang="ko-KR" sz="1400" i="1" dirty="0"/>
              </a:p>
              <a:p>
                <a:r>
                  <a:rPr lang="en-US" altLang="ko-KR" sz="1400" dirty="0"/>
                  <a:t>⑥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ko-KR" altLang="en-US" sz="1400" dirty="0">
                        <a:latin typeface="Cambria Math" panose="02040503050406030204" pitchFamily="18" charset="0"/>
                      </a:rPr>
                      <m:t>∵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separatin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summation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logarithm</m:t>
                    </m:r>
                  </m:oMath>
                </a14:m>
                <a:endParaRPr lang="en-US" altLang="ko-KR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54DB7-2890-A39A-4B0D-801050F3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" y="1396264"/>
                <a:ext cx="8103500" cy="4065472"/>
              </a:xfrm>
              <a:prstGeom prst="rect">
                <a:avLst/>
              </a:prstGeom>
              <a:blipFill>
                <a:blip r:embed="rId3"/>
                <a:stretch>
                  <a:fillRect l="-451" b="-9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671F5-012E-D59F-66BF-C7A038346673}"/>
                  </a:ext>
                </a:extLst>
              </p:cNvPr>
              <p:cNvSpPr txBox="1"/>
              <p:nvPr/>
            </p:nvSpPr>
            <p:spPr>
              <a:xfrm>
                <a:off x="1462404" y="5765799"/>
                <a:ext cx="6088566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671F5-012E-D59F-66BF-C7A03834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04" y="5765799"/>
                <a:ext cx="6088566" cy="720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875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DDPM Loss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139F5-60D9-7803-4402-5B1C922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5" y="1695620"/>
            <a:ext cx="8323270" cy="44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Introduction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Background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670FE-18FC-C332-C06D-7BEEB46E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10" y="1573053"/>
            <a:ext cx="6989379" cy="49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6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Summary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128503"/>
            <a:ext cx="8868226" cy="5662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Probabilistic Models</a:t>
            </a:r>
          </a:p>
          <a:p>
            <a:pPr lvl="1"/>
            <a:r>
              <a:rPr lang="en-US" altLang="ko-KR" dirty="0"/>
              <a:t>We reviewed denoising diffusion probabilistic models.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model is trained by sampling from the forward diffusion process and training a denoising model to predict the noise.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en-US" altLang="ko-KR" dirty="0"/>
              <a:t>We discussed how the forward process perturbs the data distribution or data samples.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The devil is in the details:</a:t>
            </a:r>
          </a:p>
          <a:p>
            <a:pPr lvl="2"/>
            <a:r>
              <a:rPr lang="en-US" altLang="ko-KR" dirty="0"/>
              <a:t>Network architectures</a:t>
            </a:r>
          </a:p>
          <a:p>
            <a:pPr lvl="2"/>
            <a:r>
              <a:rPr lang="en-US" altLang="ko-KR" dirty="0"/>
              <a:t>Objective weighting</a:t>
            </a:r>
          </a:p>
          <a:p>
            <a:pPr lvl="2"/>
            <a:r>
              <a:rPr lang="en-US" altLang="ko-KR" dirty="0"/>
              <a:t>Diffusion parameters (i.e., noise schedule)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0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Introduction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Physical intuition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연기의 밀도를 알아내는 것은 어렵다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하지만 시간이 지나면 결국 고르게 분포되어 </a:t>
            </a:r>
            <a:r>
              <a:rPr lang="en-US" altLang="ko-KR" dirty="0"/>
              <a:t>Uniform</a:t>
            </a:r>
            <a:r>
              <a:rPr lang="ko-KR" altLang="en-US" dirty="0"/>
              <a:t>해 질 것이다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그렇다면 </a:t>
            </a:r>
            <a:r>
              <a:rPr lang="en-US" altLang="ko-KR" dirty="0"/>
              <a:t>Uniform</a:t>
            </a:r>
            <a:r>
              <a:rPr lang="ko-KR" altLang="en-US" dirty="0"/>
              <a:t>에서 시작해서 다시 처음 상태로 되돌릴 수 있다면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7DEAEF41-BE1B-F239-09E0-F079B18F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7" y="1888876"/>
            <a:ext cx="3199904" cy="1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Models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Denoising diffusion models consist of two processes:</a:t>
            </a:r>
          </a:p>
          <a:p>
            <a:pPr lvl="2"/>
            <a:r>
              <a:rPr lang="en-US" altLang="ko-KR" dirty="0"/>
              <a:t>Forward diffusion process that gradually adds noise to input</a:t>
            </a:r>
          </a:p>
          <a:p>
            <a:pPr lvl="2"/>
            <a:r>
              <a:rPr lang="en-US" altLang="ko-KR" dirty="0"/>
              <a:t>Reverse denoising process that learns to generate data by denoising</a:t>
            </a:r>
          </a:p>
          <a:p>
            <a:pPr lvl="1"/>
            <a:endParaRPr lang="en-US" altLang="ko-KR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972918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971907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2051734-F8AE-1A56-0073-4932D059756F}"/>
              </a:ext>
            </a:extLst>
          </p:cNvPr>
          <p:cNvSpPr txBox="1"/>
          <p:nvPr/>
        </p:nvSpPr>
        <p:spPr>
          <a:xfrm>
            <a:off x="2744505" y="4933051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Reverse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(generative)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3604509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3604509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3604509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3604509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3604509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3604509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3604509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3380039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B04E7F3E-C56E-1847-EEB2-510AC1942569}"/>
              </a:ext>
            </a:extLst>
          </p:cNvPr>
          <p:cNvSpPr/>
          <p:nvPr/>
        </p:nvSpPr>
        <p:spPr>
          <a:xfrm>
            <a:off x="2444496" y="4802104"/>
            <a:ext cx="421920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124722" y="0"/>
                </a:moveTo>
                <a:lnTo>
                  <a:pt x="118756" y="2036"/>
                </a:lnTo>
                <a:lnTo>
                  <a:pt x="0" y="71310"/>
                </a:lnTo>
                <a:lnTo>
                  <a:pt x="118756" y="140585"/>
                </a:lnTo>
                <a:lnTo>
                  <a:pt x="124722" y="142621"/>
                </a:lnTo>
                <a:lnTo>
                  <a:pt x="130795" y="142226"/>
                </a:lnTo>
                <a:lnTo>
                  <a:pt x="136276" y="139581"/>
                </a:lnTo>
                <a:lnTo>
                  <a:pt x="140468" y="134873"/>
                </a:lnTo>
                <a:lnTo>
                  <a:pt x="142503" y="128906"/>
                </a:lnTo>
                <a:lnTo>
                  <a:pt x="142107" y="122833"/>
                </a:lnTo>
                <a:lnTo>
                  <a:pt x="139463" y="117351"/>
                </a:lnTo>
                <a:lnTo>
                  <a:pt x="134754" y="113161"/>
                </a:lnTo>
                <a:lnTo>
                  <a:pt x="90225" y="87185"/>
                </a:lnTo>
                <a:lnTo>
                  <a:pt x="31535" y="87185"/>
                </a:lnTo>
                <a:lnTo>
                  <a:pt x="31535" y="55435"/>
                </a:lnTo>
                <a:lnTo>
                  <a:pt x="90225" y="55435"/>
                </a:lnTo>
                <a:lnTo>
                  <a:pt x="134754" y="29460"/>
                </a:lnTo>
                <a:lnTo>
                  <a:pt x="139463" y="25269"/>
                </a:lnTo>
                <a:lnTo>
                  <a:pt x="142107" y="19788"/>
                </a:lnTo>
                <a:lnTo>
                  <a:pt x="142503" y="13715"/>
                </a:lnTo>
                <a:lnTo>
                  <a:pt x="140468" y="7749"/>
                </a:lnTo>
                <a:lnTo>
                  <a:pt x="136276" y="3040"/>
                </a:lnTo>
                <a:lnTo>
                  <a:pt x="130795" y="396"/>
                </a:lnTo>
                <a:lnTo>
                  <a:pt x="124722" y="0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63011" y="71310"/>
                </a:lnTo>
                <a:lnTo>
                  <a:pt x="90225" y="87185"/>
                </a:lnTo>
                <a:lnTo>
                  <a:pt x="6214261" y="87187"/>
                </a:lnTo>
                <a:lnTo>
                  <a:pt x="6214261" y="55437"/>
                </a:lnTo>
                <a:lnTo>
                  <a:pt x="90225" y="55435"/>
                </a:lnTo>
                <a:close/>
              </a:path>
              <a:path w="6214745" h="142875">
                <a:moveTo>
                  <a:pt x="90225" y="55435"/>
                </a:moveTo>
                <a:lnTo>
                  <a:pt x="31535" y="55435"/>
                </a:lnTo>
                <a:lnTo>
                  <a:pt x="31535" y="87185"/>
                </a:lnTo>
                <a:lnTo>
                  <a:pt x="90225" y="87185"/>
                </a:lnTo>
                <a:lnTo>
                  <a:pt x="86517" y="85023"/>
                </a:lnTo>
                <a:lnTo>
                  <a:pt x="39504" y="85023"/>
                </a:lnTo>
                <a:lnTo>
                  <a:pt x="39504" y="57598"/>
                </a:lnTo>
                <a:lnTo>
                  <a:pt x="86517" y="57598"/>
                </a:lnTo>
                <a:lnTo>
                  <a:pt x="90225" y="55435"/>
                </a:lnTo>
                <a:close/>
              </a:path>
              <a:path w="6214745" h="142875">
                <a:moveTo>
                  <a:pt x="39504" y="57598"/>
                </a:moveTo>
                <a:lnTo>
                  <a:pt x="39504" y="85023"/>
                </a:lnTo>
                <a:lnTo>
                  <a:pt x="63011" y="71310"/>
                </a:lnTo>
                <a:lnTo>
                  <a:pt x="39504" y="57598"/>
                </a:lnTo>
                <a:close/>
              </a:path>
              <a:path w="6214745" h="142875">
                <a:moveTo>
                  <a:pt x="63011" y="71310"/>
                </a:moveTo>
                <a:lnTo>
                  <a:pt x="39504" y="85023"/>
                </a:lnTo>
                <a:lnTo>
                  <a:pt x="86517" y="85023"/>
                </a:lnTo>
                <a:lnTo>
                  <a:pt x="63011" y="71310"/>
                </a:lnTo>
                <a:close/>
              </a:path>
              <a:path w="6214745" h="142875">
                <a:moveTo>
                  <a:pt x="86517" y="57598"/>
                </a:moveTo>
                <a:lnTo>
                  <a:pt x="39504" y="57598"/>
                </a:lnTo>
                <a:lnTo>
                  <a:pt x="63011" y="71310"/>
                </a:lnTo>
                <a:lnTo>
                  <a:pt x="86517" y="575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45585" y="3115910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33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Models</a:t>
            </a:r>
          </a:p>
          <a:p>
            <a:pPr lvl="1"/>
            <a:r>
              <a:rPr lang="en-US" altLang="ko-KR" dirty="0"/>
              <a:t>The formal definition of the forward process in T steps: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076383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075372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707974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707974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707974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707974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707974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707974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707974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2483504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45585" y="221937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49423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456D1693-7364-EE1A-7C65-5B439BBFCF06}"/>
              </a:ext>
            </a:extLst>
          </p:cNvPr>
          <p:cNvGrpSpPr/>
          <p:nvPr/>
        </p:nvGrpSpPr>
        <p:grpSpPr>
          <a:xfrm>
            <a:off x="1392444" y="4374242"/>
            <a:ext cx="657671" cy="280889"/>
            <a:chOff x="4680184" y="7272528"/>
            <a:chExt cx="779145" cy="384810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20BA1C1-5E97-B72A-6C41-D5A457F8F61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B27B03C-C459-DA65-5D70-9D7D07200D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83700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840808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703304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517977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78312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15">
            <a:extLst>
              <a:ext uri="{FF2B5EF4-FFF2-40B4-BE49-F238E27FC236}">
                <a16:creationId xmlns:a16="http://schemas.microsoft.com/office/drawing/2014/main" id="{48AE5699-1A10-E95E-E506-D593B0CAD8A6}"/>
              </a:ext>
            </a:extLst>
          </p:cNvPr>
          <p:cNvGrpSpPr/>
          <p:nvPr/>
        </p:nvGrpSpPr>
        <p:grpSpPr>
          <a:xfrm>
            <a:off x="7145762" y="4368050"/>
            <a:ext cx="657671" cy="280889"/>
            <a:chOff x="4680184" y="7272528"/>
            <a:chExt cx="779145" cy="384810"/>
          </a:xfrm>
        </p:grpSpPr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083CB7C9-24B1-0596-39AC-8E98B87F5DB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5E6F1B5A-61D7-C2AB-40C6-DA88185DF14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8" name="object 15">
            <a:extLst>
              <a:ext uri="{FF2B5EF4-FFF2-40B4-BE49-F238E27FC236}">
                <a16:creationId xmlns:a16="http://schemas.microsoft.com/office/drawing/2014/main" id="{3987D540-9C94-E531-76A7-379C4457006B}"/>
              </a:ext>
            </a:extLst>
          </p:cNvPr>
          <p:cNvGrpSpPr/>
          <p:nvPr/>
        </p:nvGrpSpPr>
        <p:grpSpPr>
          <a:xfrm>
            <a:off x="6017026" y="4368050"/>
            <a:ext cx="657671" cy="280889"/>
            <a:chOff x="4680184" y="7272528"/>
            <a:chExt cx="779145" cy="384810"/>
          </a:xfrm>
        </p:grpSpPr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7DD84C25-C513-7CA5-C328-08BF2A3634B9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7">
              <a:extLst>
                <a:ext uri="{FF2B5EF4-FFF2-40B4-BE49-F238E27FC236}">
                  <a16:creationId xmlns:a16="http://schemas.microsoft.com/office/drawing/2014/main" id="{86458054-EC9A-CE1B-CDEF-1FCD969EB9C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1" name="object 15">
            <a:extLst>
              <a:ext uri="{FF2B5EF4-FFF2-40B4-BE49-F238E27FC236}">
                <a16:creationId xmlns:a16="http://schemas.microsoft.com/office/drawing/2014/main" id="{C8F958E3-709A-BC49-BF28-97EE52B3B5F9}"/>
              </a:ext>
            </a:extLst>
          </p:cNvPr>
          <p:cNvGrpSpPr/>
          <p:nvPr/>
        </p:nvGrpSpPr>
        <p:grpSpPr>
          <a:xfrm>
            <a:off x="4888290" y="4368050"/>
            <a:ext cx="657671" cy="280889"/>
            <a:chOff x="4680184" y="7272528"/>
            <a:chExt cx="779145" cy="384810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09B1BA02-96DD-1434-4817-ACA85BC3169D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80B27272-4CA3-D261-250A-E1F49536489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4" name="object 15">
            <a:extLst>
              <a:ext uri="{FF2B5EF4-FFF2-40B4-BE49-F238E27FC236}">
                <a16:creationId xmlns:a16="http://schemas.microsoft.com/office/drawing/2014/main" id="{DFFBB4E1-EA58-126A-75C6-481AB24518FB}"/>
              </a:ext>
            </a:extLst>
          </p:cNvPr>
          <p:cNvGrpSpPr/>
          <p:nvPr/>
        </p:nvGrpSpPr>
        <p:grpSpPr>
          <a:xfrm>
            <a:off x="2526721" y="4368050"/>
            <a:ext cx="657671" cy="280889"/>
            <a:chOff x="4680184" y="7272528"/>
            <a:chExt cx="779145" cy="384810"/>
          </a:xfrm>
        </p:grpSpPr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32A5A0F2-7A1F-7910-0D9B-B50E1F105321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ABF48E02-2D08-F6CB-28A9-F1656AD5CC8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7" name="object 15">
            <a:extLst>
              <a:ext uri="{FF2B5EF4-FFF2-40B4-BE49-F238E27FC236}">
                <a16:creationId xmlns:a16="http://schemas.microsoft.com/office/drawing/2014/main" id="{FB693990-B943-8D27-AD47-B0EB106FF4EC}"/>
              </a:ext>
            </a:extLst>
          </p:cNvPr>
          <p:cNvGrpSpPr/>
          <p:nvPr/>
        </p:nvGrpSpPr>
        <p:grpSpPr>
          <a:xfrm>
            <a:off x="3660346" y="4373682"/>
            <a:ext cx="657671" cy="280889"/>
            <a:chOff x="4680184" y="7272528"/>
            <a:chExt cx="779145" cy="384810"/>
          </a:xfrm>
        </p:grpSpPr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AD77DE2E-316E-F1CD-C7B9-36B9DAE53ACE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17">
              <a:extLst>
                <a:ext uri="{FF2B5EF4-FFF2-40B4-BE49-F238E27FC236}">
                  <a16:creationId xmlns:a16="http://schemas.microsoft.com/office/drawing/2014/main" id="{22E1A463-B648-C3FD-AC14-60CBBA0D8C9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996876" y="5112772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663102" y="4973980"/>
            <a:ext cx="11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(joint)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Models</a:t>
            </a:r>
          </a:p>
          <a:p>
            <a:pPr lvl="1"/>
            <a:r>
              <a:rPr lang="en-US" altLang="ko-KR" dirty="0"/>
              <a:t>The formal definition of the forward process in T steps: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3076383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3075372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707974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707974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707974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707974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707974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707974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707974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2483504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45585" y="221937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49423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456D1693-7364-EE1A-7C65-5B439BBFCF06}"/>
              </a:ext>
            </a:extLst>
          </p:cNvPr>
          <p:cNvGrpSpPr/>
          <p:nvPr/>
        </p:nvGrpSpPr>
        <p:grpSpPr>
          <a:xfrm>
            <a:off x="1392444" y="4374242"/>
            <a:ext cx="657671" cy="280889"/>
            <a:chOff x="4680184" y="7272528"/>
            <a:chExt cx="779145" cy="384810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20BA1C1-5E97-B72A-6C41-D5A457F8F61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B27B03C-C459-DA65-5D70-9D7D07200D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42" y="3837607"/>
                <a:ext cx="33007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19" y="3837606"/>
                <a:ext cx="3300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6" y="3835346"/>
                <a:ext cx="33007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3" y="3835345"/>
                <a:ext cx="33007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904" y="3835345"/>
                <a:ext cx="33007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4" y="3835345"/>
                <a:ext cx="3300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83700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840808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703304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517977" y="417007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3835345"/>
                <a:ext cx="3300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78312" y="416423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15">
            <a:extLst>
              <a:ext uri="{FF2B5EF4-FFF2-40B4-BE49-F238E27FC236}">
                <a16:creationId xmlns:a16="http://schemas.microsoft.com/office/drawing/2014/main" id="{48AE5699-1A10-E95E-E506-D593B0CAD8A6}"/>
              </a:ext>
            </a:extLst>
          </p:cNvPr>
          <p:cNvGrpSpPr/>
          <p:nvPr/>
        </p:nvGrpSpPr>
        <p:grpSpPr>
          <a:xfrm>
            <a:off x="7145762" y="4368050"/>
            <a:ext cx="657671" cy="280889"/>
            <a:chOff x="4680184" y="7272528"/>
            <a:chExt cx="779145" cy="384810"/>
          </a:xfrm>
        </p:grpSpPr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083CB7C9-24B1-0596-39AC-8E98B87F5DB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5E6F1B5A-61D7-C2AB-40C6-DA88185DF14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8" name="object 15">
            <a:extLst>
              <a:ext uri="{FF2B5EF4-FFF2-40B4-BE49-F238E27FC236}">
                <a16:creationId xmlns:a16="http://schemas.microsoft.com/office/drawing/2014/main" id="{3987D540-9C94-E531-76A7-379C4457006B}"/>
              </a:ext>
            </a:extLst>
          </p:cNvPr>
          <p:cNvGrpSpPr/>
          <p:nvPr/>
        </p:nvGrpSpPr>
        <p:grpSpPr>
          <a:xfrm>
            <a:off x="6017026" y="4368050"/>
            <a:ext cx="657671" cy="280889"/>
            <a:chOff x="4680184" y="7272528"/>
            <a:chExt cx="779145" cy="384810"/>
          </a:xfrm>
        </p:grpSpPr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7DD84C25-C513-7CA5-C328-08BF2A3634B9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7">
              <a:extLst>
                <a:ext uri="{FF2B5EF4-FFF2-40B4-BE49-F238E27FC236}">
                  <a16:creationId xmlns:a16="http://schemas.microsoft.com/office/drawing/2014/main" id="{86458054-EC9A-CE1B-CDEF-1FCD969EB9C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1" name="object 15">
            <a:extLst>
              <a:ext uri="{FF2B5EF4-FFF2-40B4-BE49-F238E27FC236}">
                <a16:creationId xmlns:a16="http://schemas.microsoft.com/office/drawing/2014/main" id="{C8F958E3-709A-BC49-BF28-97EE52B3B5F9}"/>
              </a:ext>
            </a:extLst>
          </p:cNvPr>
          <p:cNvGrpSpPr/>
          <p:nvPr/>
        </p:nvGrpSpPr>
        <p:grpSpPr>
          <a:xfrm>
            <a:off x="4888290" y="4368050"/>
            <a:ext cx="657671" cy="280889"/>
            <a:chOff x="4680184" y="7272528"/>
            <a:chExt cx="779145" cy="384810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09B1BA02-96DD-1434-4817-ACA85BC3169D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80B27272-4CA3-D261-250A-E1F49536489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4" name="object 15">
            <a:extLst>
              <a:ext uri="{FF2B5EF4-FFF2-40B4-BE49-F238E27FC236}">
                <a16:creationId xmlns:a16="http://schemas.microsoft.com/office/drawing/2014/main" id="{DFFBB4E1-EA58-126A-75C6-481AB24518FB}"/>
              </a:ext>
            </a:extLst>
          </p:cNvPr>
          <p:cNvGrpSpPr/>
          <p:nvPr/>
        </p:nvGrpSpPr>
        <p:grpSpPr>
          <a:xfrm>
            <a:off x="2526721" y="4368050"/>
            <a:ext cx="657671" cy="280889"/>
            <a:chOff x="4680184" y="7272528"/>
            <a:chExt cx="779145" cy="384810"/>
          </a:xfrm>
        </p:grpSpPr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32A5A0F2-7A1F-7910-0D9B-B50E1F105321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ABF48E02-2D08-F6CB-28A9-F1656AD5CC8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7" name="object 15">
            <a:extLst>
              <a:ext uri="{FF2B5EF4-FFF2-40B4-BE49-F238E27FC236}">
                <a16:creationId xmlns:a16="http://schemas.microsoft.com/office/drawing/2014/main" id="{FB693990-B943-8D27-AD47-B0EB106FF4EC}"/>
              </a:ext>
            </a:extLst>
          </p:cNvPr>
          <p:cNvGrpSpPr/>
          <p:nvPr/>
        </p:nvGrpSpPr>
        <p:grpSpPr>
          <a:xfrm>
            <a:off x="3660346" y="4373682"/>
            <a:ext cx="657671" cy="280889"/>
            <a:chOff x="4680184" y="7272528"/>
            <a:chExt cx="779145" cy="384810"/>
          </a:xfrm>
        </p:grpSpPr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AD77DE2E-316E-F1CD-C7B9-36B9DAE53ACE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17">
              <a:extLst>
                <a:ext uri="{FF2B5EF4-FFF2-40B4-BE49-F238E27FC236}">
                  <a16:creationId xmlns:a16="http://schemas.microsoft.com/office/drawing/2014/main" id="{22E1A463-B648-C3FD-AC14-60CBBA0D8C9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37858"/>
                <a:ext cx="3984947" cy="427746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996876" y="5112772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56" y="4705649"/>
                <a:ext cx="3142701" cy="9003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663102" y="4973980"/>
            <a:ext cx="11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(joint)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0A7534-38FE-21AA-9592-482F8E3E0611}"/>
              </a:ext>
            </a:extLst>
          </p:cNvPr>
          <p:cNvCxnSpPr>
            <a:cxnSpLocks/>
          </p:cNvCxnSpPr>
          <p:nvPr/>
        </p:nvCxnSpPr>
        <p:spPr>
          <a:xfrm>
            <a:off x="2193137" y="5365604"/>
            <a:ext cx="113427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88267A-E4A5-D71D-666A-1F822B85757D}"/>
              </a:ext>
            </a:extLst>
          </p:cNvPr>
          <p:cNvCxnSpPr>
            <a:cxnSpLocks/>
          </p:cNvCxnSpPr>
          <p:nvPr/>
        </p:nvCxnSpPr>
        <p:spPr>
          <a:xfrm>
            <a:off x="3413403" y="5365604"/>
            <a:ext cx="33572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349CD4-F7E1-3681-237B-8A42749EB456}"/>
              </a:ext>
            </a:extLst>
          </p:cNvPr>
          <p:cNvSpPr txBox="1"/>
          <p:nvPr/>
        </p:nvSpPr>
        <p:spPr>
          <a:xfrm>
            <a:off x="2109811" y="5428543"/>
            <a:ext cx="1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약간 감소시킴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0C65F3-4207-8C21-5278-ABB4632F74DB}"/>
              </a:ext>
            </a:extLst>
          </p:cNvPr>
          <p:cNvSpPr txBox="1"/>
          <p:nvPr/>
        </p:nvSpPr>
        <p:spPr>
          <a:xfrm>
            <a:off x="3303999" y="5428543"/>
            <a:ext cx="1074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노이즈를 </a:t>
            </a:r>
            <a:endParaRPr lang="en-US" altLang="ko-KR" sz="1050" dirty="0"/>
          </a:p>
          <a:p>
            <a:r>
              <a:rPr lang="ko-KR" altLang="en-US" sz="1050" dirty="0"/>
              <a:t>조금 더함</a:t>
            </a:r>
          </a:p>
        </p:txBody>
      </p:sp>
    </p:spTree>
    <p:extLst>
      <p:ext uri="{BB962C8B-B14F-4D97-AF65-F5344CB8AC3E}">
        <p14:creationId xmlns:p14="http://schemas.microsoft.com/office/powerpoint/2010/main" val="39868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51975"/>
            <a:ext cx="8868226" cy="5538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Denoising Diffusion Models</a:t>
            </a:r>
          </a:p>
          <a:p>
            <a:pPr lvl="1"/>
            <a:r>
              <a:rPr lang="en-US" altLang="ko-KR" dirty="0"/>
              <a:t>The formal definition of the forward process in T steps: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62607" y="2938111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622601" y="2937100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942" y="2569702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80" y="2569702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57" y="2569702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9834" y="2569702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111" y="2569702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8388" y="2569702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2665" y="2569702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443426" y="2345232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45585" y="2081103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49423" y="4025965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456D1693-7364-EE1A-7C65-5B439BBFCF06}"/>
              </a:ext>
            </a:extLst>
          </p:cNvPr>
          <p:cNvGrpSpPr/>
          <p:nvPr/>
        </p:nvGrpSpPr>
        <p:grpSpPr>
          <a:xfrm>
            <a:off x="1392444" y="4235970"/>
            <a:ext cx="657671" cy="280889"/>
            <a:chOff x="4680184" y="7272528"/>
            <a:chExt cx="779145" cy="384810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20BA1C1-5E97-B72A-6C41-D5A457F8F614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B27B03C-C459-DA65-5D70-9D7D07200D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1016242" y="369933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42" y="3699335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50519" y="369933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19" y="3699334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84796" y="3697074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6" y="3697074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88523" y="36970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3" y="3697073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821904" y="36970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904" y="3697073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60934" y="36970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34" y="3697073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83700" y="4031804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840808" y="4031804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703304" y="4025965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517977" y="4031804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87627" y="3697073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3697073"/>
                <a:ext cx="33007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78312" y="4025965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15">
            <a:extLst>
              <a:ext uri="{FF2B5EF4-FFF2-40B4-BE49-F238E27FC236}">
                <a16:creationId xmlns:a16="http://schemas.microsoft.com/office/drawing/2014/main" id="{48AE5699-1A10-E95E-E506-D593B0CAD8A6}"/>
              </a:ext>
            </a:extLst>
          </p:cNvPr>
          <p:cNvGrpSpPr/>
          <p:nvPr/>
        </p:nvGrpSpPr>
        <p:grpSpPr>
          <a:xfrm>
            <a:off x="7145762" y="4229778"/>
            <a:ext cx="657671" cy="280889"/>
            <a:chOff x="4680184" y="7272528"/>
            <a:chExt cx="779145" cy="384810"/>
          </a:xfrm>
        </p:grpSpPr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083CB7C9-24B1-0596-39AC-8E98B87F5DB8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5E6F1B5A-61D7-C2AB-40C6-DA88185DF14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38" name="object 15">
            <a:extLst>
              <a:ext uri="{FF2B5EF4-FFF2-40B4-BE49-F238E27FC236}">
                <a16:creationId xmlns:a16="http://schemas.microsoft.com/office/drawing/2014/main" id="{3987D540-9C94-E531-76A7-379C4457006B}"/>
              </a:ext>
            </a:extLst>
          </p:cNvPr>
          <p:cNvGrpSpPr/>
          <p:nvPr/>
        </p:nvGrpSpPr>
        <p:grpSpPr>
          <a:xfrm>
            <a:off x="6017026" y="4229778"/>
            <a:ext cx="657671" cy="280889"/>
            <a:chOff x="4680184" y="7272528"/>
            <a:chExt cx="779145" cy="384810"/>
          </a:xfrm>
        </p:grpSpPr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7DD84C25-C513-7CA5-C328-08BF2A3634B9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7">
              <a:extLst>
                <a:ext uri="{FF2B5EF4-FFF2-40B4-BE49-F238E27FC236}">
                  <a16:creationId xmlns:a16="http://schemas.microsoft.com/office/drawing/2014/main" id="{86458054-EC9A-CE1B-CDEF-1FCD969EB9C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1" name="object 15">
            <a:extLst>
              <a:ext uri="{FF2B5EF4-FFF2-40B4-BE49-F238E27FC236}">
                <a16:creationId xmlns:a16="http://schemas.microsoft.com/office/drawing/2014/main" id="{C8F958E3-709A-BC49-BF28-97EE52B3B5F9}"/>
              </a:ext>
            </a:extLst>
          </p:cNvPr>
          <p:cNvGrpSpPr/>
          <p:nvPr/>
        </p:nvGrpSpPr>
        <p:grpSpPr>
          <a:xfrm>
            <a:off x="4888290" y="4229778"/>
            <a:ext cx="657671" cy="280889"/>
            <a:chOff x="4680184" y="7272528"/>
            <a:chExt cx="779145" cy="384810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09B1BA02-96DD-1434-4817-ACA85BC3169D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80B27272-4CA3-D261-250A-E1F49536489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4" name="object 15">
            <a:extLst>
              <a:ext uri="{FF2B5EF4-FFF2-40B4-BE49-F238E27FC236}">
                <a16:creationId xmlns:a16="http://schemas.microsoft.com/office/drawing/2014/main" id="{DFFBB4E1-EA58-126A-75C6-481AB24518FB}"/>
              </a:ext>
            </a:extLst>
          </p:cNvPr>
          <p:cNvGrpSpPr/>
          <p:nvPr/>
        </p:nvGrpSpPr>
        <p:grpSpPr>
          <a:xfrm>
            <a:off x="2526721" y="4229778"/>
            <a:ext cx="657671" cy="280889"/>
            <a:chOff x="4680184" y="7272528"/>
            <a:chExt cx="779145" cy="384810"/>
          </a:xfrm>
        </p:grpSpPr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32A5A0F2-7A1F-7910-0D9B-B50E1F105321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ABF48E02-2D08-F6CB-28A9-F1656AD5CC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p:grpSp>
        <p:nvGrpSpPr>
          <p:cNvPr id="47" name="object 15">
            <a:extLst>
              <a:ext uri="{FF2B5EF4-FFF2-40B4-BE49-F238E27FC236}">
                <a16:creationId xmlns:a16="http://schemas.microsoft.com/office/drawing/2014/main" id="{FB693990-B943-8D27-AD47-B0EB106FF4EC}"/>
              </a:ext>
            </a:extLst>
          </p:cNvPr>
          <p:cNvGrpSpPr/>
          <p:nvPr/>
        </p:nvGrpSpPr>
        <p:grpSpPr>
          <a:xfrm>
            <a:off x="3660346" y="4235410"/>
            <a:ext cx="657671" cy="280889"/>
            <a:chOff x="4680184" y="7272528"/>
            <a:chExt cx="779145" cy="384810"/>
          </a:xfrm>
        </p:grpSpPr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AD77DE2E-316E-F1CD-C7B9-36B9DAE53ACE}"/>
                </a:ext>
              </a:extLst>
            </p:cNvPr>
            <p:cNvSpPr/>
            <p:nvPr/>
          </p:nvSpPr>
          <p:spPr>
            <a:xfrm>
              <a:off x="4680184" y="7647798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1"/>
                  </a:moveTo>
                  <a:lnTo>
                    <a:pt x="779009" y="0"/>
                  </a:lnTo>
                </a:path>
              </a:pathLst>
            </a:custGeom>
            <a:ln w="19050">
              <a:solidFill>
                <a:srgbClr val="B647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17">
              <a:extLst>
                <a:ext uri="{FF2B5EF4-FFF2-40B4-BE49-F238E27FC236}">
                  <a16:creationId xmlns:a16="http://schemas.microsoft.com/office/drawing/2014/main" id="{22E1A463-B648-C3FD-AC14-60CBBA0D8C9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359" y="7272528"/>
              <a:ext cx="551688" cy="3505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/>
              <p:nvPr/>
            </p:nvSpPr>
            <p:spPr>
              <a:xfrm>
                <a:off x="0" y="4799586"/>
                <a:ext cx="398494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89E9-39A1-9699-4242-1C81BCD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99586"/>
                <a:ext cx="3984947" cy="427746"/>
              </a:xfrm>
              <a:prstGeom prst="rect">
                <a:avLst/>
              </a:prstGeom>
              <a:blipFill>
                <a:blip r:embed="rId18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996876" y="4974500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/>
              <p:nvPr/>
            </p:nvSpPr>
            <p:spPr>
              <a:xfrm>
                <a:off x="4176956" y="4567377"/>
                <a:ext cx="314270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2674EA-8943-8C03-73E3-543353A7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56" y="4567377"/>
                <a:ext cx="3142701" cy="9003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632822" y="4832674"/>
            <a:ext cx="11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(joint)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0A7534-38FE-21AA-9592-482F8E3E0611}"/>
              </a:ext>
            </a:extLst>
          </p:cNvPr>
          <p:cNvCxnSpPr>
            <a:cxnSpLocks/>
          </p:cNvCxnSpPr>
          <p:nvPr/>
        </p:nvCxnSpPr>
        <p:spPr>
          <a:xfrm>
            <a:off x="2193137" y="5227332"/>
            <a:ext cx="113427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88267A-E4A5-D71D-666A-1F822B85757D}"/>
              </a:ext>
            </a:extLst>
          </p:cNvPr>
          <p:cNvCxnSpPr>
            <a:cxnSpLocks/>
          </p:cNvCxnSpPr>
          <p:nvPr/>
        </p:nvCxnSpPr>
        <p:spPr>
          <a:xfrm>
            <a:off x="3413403" y="5227332"/>
            <a:ext cx="33572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349CD4-F7E1-3681-237B-8A42749EB456}"/>
              </a:ext>
            </a:extLst>
          </p:cNvPr>
          <p:cNvSpPr txBox="1"/>
          <p:nvPr/>
        </p:nvSpPr>
        <p:spPr>
          <a:xfrm>
            <a:off x="2109811" y="5290271"/>
            <a:ext cx="1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약간 감소시킴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0C65F3-4207-8C21-5278-ABB4632F74DB}"/>
              </a:ext>
            </a:extLst>
          </p:cNvPr>
          <p:cNvSpPr txBox="1"/>
          <p:nvPr/>
        </p:nvSpPr>
        <p:spPr>
          <a:xfrm>
            <a:off x="3303999" y="5290271"/>
            <a:ext cx="1074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노이즈를 </a:t>
            </a:r>
            <a:endParaRPr lang="en-US" altLang="ko-KR" sz="1050" dirty="0"/>
          </a:p>
          <a:p>
            <a:r>
              <a:rPr lang="ko-KR" altLang="en-US" sz="1050" dirty="0"/>
              <a:t>조금 더함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0E4EF-876E-FDB3-4835-B60062FE7D42}"/>
                  </a:ext>
                </a:extLst>
              </p:cNvPr>
              <p:cNvSpPr txBox="1"/>
              <p:nvPr/>
            </p:nvSpPr>
            <p:spPr>
              <a:xfrm>
                <a:off x="-679501" y="5641713"/>
                <a:ext cx="4197478" cy="75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200" b="0" dirty="0"/>
                  <a:t>   </a:t>
                </a:r>
              </a:p>
              <a:p>
                <a:r>
                  <a:rPr lang="en-US" altLang="ko-KR" sz="12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0E4EF-876E-FDB3-4835-B60062FE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9501" y="5641713"/>
                <a:ext cx="4197478" cy="756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25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DDPM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Diffusion Kernel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2844904-7C85-26FB-EAB5-B3C12A30FD8E}"/>
              </a:ext>
            </a:extLst>
          </p:cNvPr>
          <p:cNvSpPr txBox="1"/>
          <p:nvPr/>
        </p:nvSpPr>
        <p:spPr>
          <a:xfrm>
            <a:off x="118007" y="2880143"/>
            <a:ext cx="3886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A357CF4-73D4-6422-6471-50930B76FC94}"/>
              </a:ext>
            </a:extLst>
          </p:cNvPr>
          <p:cNvSpPr txBox="1"/>
          <p:nvPr/>
        </p:nvSpPr>
        <p:spPr>
          <a:xfrm>
            <a:off x="8578001" y="2879132"/>
            <a:ext cx="5144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Noise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D35206B0-B834-7FF9-6C29-CACD68885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2342" y="2511734"/>
            <a:ext cx="1080000" cy="1080000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9C9AEBFB-014B-F7CF-FB1B-E0E1DDA6F4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680" y="2511734"/>
            <a:ext cx="1080000" cy="1080000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1E75BF3E-6520-0404-93E6-05943F14338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957" y="2511734"/>
            <a:ext cx="1080000" cy="1080000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635A9AF3-1263-B4FB-6F57-0382E166D3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5234" y="2511734"/>
            <a:ext cx="1080000" cy="1080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9B18A9E9-A2D4-8F30-2699-AEED4598C1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9511" y="2511734"/>
            <a:ext cx="1080000" cy="1080000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96CF134C-73DF-DA2C-99CD-4A2DF928231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33788" y="2511734"/>
            <a:ext cx="1080000" cy="1080000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1BF65F47-CE33-D51A-E7FF-786CDB2D06F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68065" y="2511734"/>
            <a:ext cx="1080000" cy="1080000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C596D4CC-F614-FAED-94D4-EB0943A3647E}"/>
              </a:ext>
            </a:extLst>
          </p:cNvPr>
          <p:cNvSpPr/>
          <p:nvPr/>
        </p:nvSpPr>
        <p:spPr>
          <a:xfrm>
            <a:off x="2398826" y="2287264"/>
            <a:ext cx="4220270" cy="142875"/>
          </a:xfrm>
          <a:custGeom>
            <a:avLst/>
            <a:gdLst/>
            <a:ahLst/>
            <a:cxnLst/>
            <a:rect l="l" t="t" r="r" b="b"/>
            <a:pathLst>
              <a:path w="6214745" h="142875">
                <a:moveTo>
                  <a:pt x="6151248" y="71310"/>
                </a:moveTo>
                <a:lnTo>
                  <a:pt x="6079505" y="113161"/>
                </a:lnTo>
                <a:lnTo>
                  <a:pt x="6074796" y="117351"/>
                </a:lnTo>
                <a:lnTo>
                  <a:pt x="6072152" y="122833"/>
                </a:lnTo>
                <a:lnTo>
                  <a:pt x="6071756" y="128906"/>
                </a:lnTo>
                <a:lnTo>
                  <a:pt x="6073792" y="134873"/>
                </a:lnTo>
                <a:lnTo>
                  <a:pt x="6077983" y="139581"/>
                </a:lnTo>
                <a:lnTo>
                  <a:pt x="6083464" y="142226"/>
                </a:lnTo>
                <a:lnTo>
                  <a:pt x="6089537" y="142621"/>
                </a:lnTo>
                <a:lnTo>
                  <a:pt x="6095503" y="140585"/>
                </a:lnTo>
                <a:lnTo>
                  <a:pt x="6187046" y="87185"/>
                </a:lnTo>
                <a:lnTo>
                  <a:pt x="6182725" y="87185"/>
                </a:lnTo>
                <a:lnTo>
                  <a:pt x="6182725" y="85023"/>
                </a:lnTo>
                <a:lnTo>
                  <a:pt x="6174755" y="85023"/>
                </a:lnTo>
                <a:lnTo>
                  <a:pt x="6151248" y="71310"/>
                </a:lnTo>
                <a:close/>
              </a:path>
              <a:path w="6214745" h="142875">
                <a:moveTo>
                  <a:pt x="0" y="55434"/>
                </a:moveTo>
                <a:lnTo>
                  <a:pt x="0" y="87184"/>
                </a:lnTo>
                <a:lnTo>
                  <a:pt x="6182725" y="87185"/>
                </a:lnTo>
                <a:lnTo>
                  <a:pt x="6124034" y="87185"/>
                </a:lnTo>
                <a:lnTo>
                  <a:pt x="6151248" y="71310"/>
                </a:lnTo>
                <a:lnTo>
                  <a:pt x="6124034" y="55435"/>
                </a:lnTo>
                <a:lnTo>
                  <a:pt x="6182725" y="55435"/>
                </a:lnTo>
                <a:lnTo>
                  <a:pt x="0" y="55434"/>
                </a:lnTo>
                <a:close/>
              </a:path>
              <a:path w="6214745" h="142875">
                <a:moveTo>
                  <a:pt x="6187046" y="55435"/>
                </a:moveTo>
                <a:lnTo>
                  <a:pt x="6182725" y="55435"/>
                </a:lnTo>
                <a:lnTo>
                  <a:pt x="6182725" y="87185"/>
                </a:lnTo>
                <a:lnTo>
                  <a:pt x="6187048" y="87184"/>
                </a:lnTo>
                <a:lnTo>
                  <a:pt x="6214261" y="71310"/>
                </a:lnTo>
                <a:lnTo>
                  <a:pt x="6187046" y="55435"/>
                </a:lnTo>
                <a:close/>
              </a:path>
              <a:path w="6214745" h="142875">
                <a:moveTo>
                  <a:pt x="6174755" y="57598"/>
                </a:moveTo>
                <a:lnTo>
                  <a:pt x="6151248" y="71310"/>
                </a:lnTo>
                <a:lnTo>
                  <a:pt x="6174755" y="85023"/>
                </a:lnTo>
                <a:lnTo>
                  <a:pt x="6174755" y="57598"/>
                </a:lnTo>
                <a:close/>
              </a:path>
              <a:path w="6214745" h="142875">
                <a:moveTo>
                  <a:pt x="6182725" y="57598"/>
                </a:moveTo>
                <a:lnTo>
                  <a:pt x="6174755" y="57598"/>
                </a:lnTo>
                <a:lnTo>
                  <a:pt x="6174755" y="85023"/>
                </a:lnTo>
                <a:lnTo>
                  <a:pt x="6182725" y="85023"/>
                </a:lnTo>
                <a:lnTo>
                  <a:pt x="6182725" y="57598"/>
                </a:lnTo>
                <a:close/>
              </a:path>
              <a:path w="6214745" h="142875">
                <a:moveTo>
                  <a:pt x="6089537" y="0"/>
                </a:moveTo>
                <a:lnTo>
                  <a:pt x="6083464" y="396"/>
                </a:lnTo>
                <a:lnTo>
                  <a:pt x="6077983" y="3040"/>
                </a:lnTo>
                <a:lnTo>
                  <a:pt x="6073792" y="7749"/>
                </a:lnTo>
                <a:lnTo>
                  <a:pt x="6071756" y="13715"/>
                </a:lnTo>
                <a:lnTo>
                  <a:pt x="6072152" y="19788"/>
                </a:lnTo>
                <a:lnTo>
                  <a:pt x="6074796" y="25269"/>
                </a:lnTo>
                <a:lnTo>
                  <a:pt x="6079505" y="29460"/>
                </a:lnTo>
                <a:lnTo>
                  <a:pt x="6151248" y="71310"/>
                </a:lnTo>
                <a:lnTo>
                  <a:pt x="6174755" y="57598"/>
                </a:lnTo>
                <a:lnTo>
                  <a:pt x="6182725" y="57598"/>
                </a:lnTo>
                <a:lnTo>
                  <a:pt x="6182725" y="55435"/>
                </a:lnTo>
                <a:lnTo>
                  <a:pt x="6187046" y="55435"/>
                </a:lnTo>
                <a:lnTo>
                  <a:pt x="6095503" y="2036"/>
                </a:lnTo>
                <a:lnTo>
                  <a:pt x="608953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5E5A57B-6266-4987-9E36-2B0843FB9CDD}"/>
              </a:ext>
            </a:extLst>
          </p:cNvPr>
          <p:cNvSpPr txBox="1"/>
          <p:nvPr/>
        </p:nvSpPr>
        <p:spPr>
          <a:xfrm>
            <a:off x="3000985" y="2023135"/>
            <a:ext cx="36181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Forward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denoising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lang="en-US" sz="1600" spc="-10" dirty="0">
                <a:latin typeface="Arial"/>
                <a:cs typeface="Arial"/>
              </a:rPr>
              <a:t>fixed)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A7614EB-C8F6-0734-435B-4DC11B557AA0}"/>
              </a:ext>
            </a:extLst>
          </p:cNvPr>
          <p:cNvSpPr/>
          <p:nvPr/>
        </p:nvSpPr>
        <p:spPr>
          <a:xfrm>
            <a:off x="1204823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/>
              <p:nvPr/>
            </p:nvSpPr>
            <p:spPr>
              <a:xfrm>
                <a:off x="971642" y="3641367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E2FEF2-93A5-2D4F-9A2E-DD852533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2" y="3641367"/>
                <a:ext cx="330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/>
              <p:nvPr/>
            </p:nvSpPr>
            <p:spPr>
              <a:xfrm>
                <a:off x="2105919" y="3641366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2A131-C324-A40A-6FF1-05CEDDA4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19" y="3641366"/>
                <a:ext cx="3300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/>
              <p:nvPr/>
            </p:nvSpPr>
            <p:spPr>
              <a:xfrm>
                <a:off x="3240196" y="3639106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B64DC-EED3-BA79-BD18-23D973F75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96" y="3639106"/>
                <a:ext cx="33007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/>
              <p:nvPr/>
            </p:nvSpPr>
            <p:spPr>
              <a:xfrm>
                <a:off x="4343923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F48EA7-A5AF-8181-18BF-065D3042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23" y="3639105"/>
                <a:ext cx="3300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/>
              <p:nvPr/>
            </p:nvSpPr>
            <p:spPr>
              <a:xfrm>
                <a:off x="7777304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DBE56-004C-1578-56AF-B366A57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04" y="3639105"/>
                <a:ext cx="33007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/>
              <p:nvPr/>
            </p:nvSpPr>
            <p:spPr>
              <a:xfrm>
                <a:off x="5516334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7715FB-EA0E-2238-3B25-952E7D24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34" y="3639105"/>
                <a:ext cx="3300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C1099A77-058C-9DD3-AA4B-DCA9FEFE49DE}"/>
              </a:ext>
            </a:extLst>
          </p:cNvPr>
          <p:cNvSpPr/>
          <p:nvPr/>
        </p:nvSpPr>
        <p:spPr>
          <a:xfrm>
            <a:off x="2339100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19FFE96A-1EAC-8635-6A42-A309D98441A4}"/>
              </a:ext>
            </a:extLst>
          </p:cNvPr>
          <p:cNvSpPr/>
          <p:nvPr/>
        </p:nvSpPr>
        <p:spPr>
          <a:xfrm>
            <a:off x="5796208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0E4414C-6A55-ED79-26E1-AAAF932FE557}"/>
              </a:ext>
            </a:extLst>
          </p:cNvPr>
          <p:cNvSpPr/>
          <p:nvPr/>
        </p:nvSpPr>
        <p:spPr>
          <a:xfrm>
            <a:off x="4658704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16A5AE2-8EB2-28C4-829E-AFB73136F8D9}"/>
              </a:ext>
            </a:extLst>
          </p:cNvPr>
          <p:cNvSpPr/>
          <p:nvPr/>
        </p:nvSpPr>
        <p:spPr>
          <a:xfrm>
            <a:off x="3473377" y="3973836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/>
              <p:nvPr/>
            </p:nvSpPr>
            <p:spPr>
              <a:xfrm>
                <a:off x="6643027" y="3639105"/>
                <a:ext cx="330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65E3CE-7F0B-8FBB-D97B-AFE40578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27" y="3639105"/>
                <a:ext cx="33007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4">
            <a:extLst>
              <a:ext uri="{FF2B5EF4-FFF2-40B4-BE49-F238E27FC236}">
                <a16:creationId xmlns:a16="http://schemas.microsoft.com/office/drawing/2014/main" id="{D7DB61EF-0814-FA68-9CAE-D742E73F4533}"/>
              </a:ext>
            </a:extLst>
          </p:cNvPr>
          <p:cNvSpPr/>
          <p:nvPr/>
        </p:nvSpPr>
        <p:spPr>
          <a:xfrm>
            <a:off x="6933712" y="3967997"/>
            <a:ext cx="943714" cy="131238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12B7A38C-11EE-33DC-30DE-B2C5533224D2}"/>
              </a:ext>
            </a:extLst>
          </p:cNvPr>
          <p:cNvSpPr/>
          <p:nvPr/>
        </p:nvSpPr>
        <p:spPr>
          <a:xfrm>
            <a:off x="3277533" y="4836226"/>
            <a:ext cx="220087" cy="153313"/>
          </a:xfrm>
          <a:custGeom>
            <a:avLst/>
            <a:gdLst/>
            <a:ahLst/>
            <a:cxnLst/>
            <a:rect l="l" t="t" r="r" b="b"/>
            <a:pathLst>
              <a:path w="318770" h="235584">
                <a:moveTo>
                  <a:pt x="200889" y="0"/>
                </a:moveTo>
                <a:lnTo>
                  <a:pt x="200889" y="58881"/>
                </a:lnTo>
                <a:lnTo>
                  <a:pt x="0" y="58881"/>
                </a:lnTo>
                <a:lnTo>
                  <a:pt x="0" y="176645"/>
                </a:lnTo>
                <a:lnTo>
                  <a:pt x="200889" y="176645"/>
                </a:lnTo>
                <a:lnTo>
                  <a:pt x="200889" y="235527"/>
                </a:lnTo>
                <a:lnTo>
                  <a:pt x="318654" y="117763"/>
                </a:lnTo>
                <a:lnTo>
                  <a:pt x="20088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B1CD9A-9E42-2B24-0856-8FE86BA54B8B}"/>
              </a:ext>
            </a:extLst>
          </p:cNvPr>
          <p:cNvSpPr txBox="1"/>
          <p:nvPr/>
        </p:nvSpPr>
        <p:spPr>
          <a:xfrm>
            <a:off x="7157467" y="4752306"/>
            <a:ext cx="195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(Diffusion Kernel)</a:t>
            </a:r>
            <a:endParaRPr lang="ko-KR" altLang="en-US" sz="1600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B3CB07A-079A-3343-2B85-BE667C0C8A61}"/>
              </a:ext>
            </a:extLst>
          </p:cNvPr>
          <p:cNvSpPr/>
          <p:nvPr/>
        </p:nvSpPr>
        <p:spPr>
          <a:xfrm>
            <a:off x="1197644" y="4196611"/>
            <a:ext cx="4404774" cy="307777"/>
          </a:xfrm>
          <a:custGeom>
            <a:avLst/>
            <a:gdLst/>
            <a:ahLst/>
            <a:cxnLst/>
            <a:rect l="l" t="t" r="r" b="b"/>
            <a:pathLst>
              <a:path w="1550035" h="200025">
                <a:moveTo>
                  <a:pt x="17735" y="33774"/>
                </a:moveTo>
                <a:lnTo>
                  <a:pt x="18666" y="77292"/>
                </a:lnTo>
                <a:lnTo>
                  <a:pt x="60145" y="95882"/>
                </a:lnTo>
                <a:lnTo>
                  <a:pt x="106927" y="113139"/>
                </a:lnTo>
                <a:lnTo>
                  <a:pt x="158722" y="129034"/>
                </a:lnTo>
                <a:lnTo>
                  <a:pt x="215226" y="143517"/>
                </a:lnTo>
                <a:lnTo>
                  <a:pt x="308278" y="162472"/>
                </a:lnTo>
                <a:lnTo>
                  <a:pt x="375155" y="173112"/>
                </a:lnTo>
                <a:lnTo>
                  <a:pt x="445642" y="182082"/>
                </a:lnTo>
                <a:lnTo>
                  <a:pt x="527944" y="190017"/>
                </a:lnTo>
                <a:lnTo>
                  <a:pt x="611089" y="195512"/>
                </a:lnTo>
                <a:lnTo>
                  <a:pt x="694535" y="198635"/>
                </a:lnTo>
                <a:lnTo>
                  <a:pt x="777735" y="199449"/>
                </a:lnTo>
                <a:lnTo>
                  <a:pt x="860145" y="198023"/>
                </a:lnTo>
                <a:lnTo>
                  <a:pt x="941222" y="194417"/>
                </a:lnTo>
                <a:lnTo>
                  <a:pt x="1020422" y="188695"/>
                </a:lnTo>
                <a:lnTo>
                  <a:pt x="1097203" y="180919"/>
                </a:lnTo>
                <a:lnTo>
                  <a:pt x="1171028" y="171145"/>
                </a:lnTo>
                <a:lnTo>
                  <a:pt x="1229836" y="161356"/>
                </a:lnTo>
                <a:lnTo>
                  <a:pt x="777078" y="161356"/>
                </a:lnTo>
                <a:lnTo>
                  <a:pt x="694910" y="160536"/>
                </a:lnTo>
                <a:lnTo>
                  <a:pt x="612517" y="157439"/>
                </a:lnTo>
                <a:lnTo>
                  <a:pt x="530459" y="152001"/>
                </a:lnTo>
                <a:lnTo>
                  <a:pt x="449303" y="144158"/>
                </a:lnTo>
                <a:lnTo>
                  <a:pt x="379970" y="135317"/>
                </a:lnTo>
                <a:lnTo>
                  <a:pt x="314270" y="124846"/>
                </a:lnTo>
                <a:lnTo>
                  <a:pt x="252587" y="112843"/>
                </a:lnTo>
                <a:lnTo>
                  <a:pt x="195475" y="99452"/>
                </a:lnTo>
                <a:lnTo>
                  <a:pt x="142948" y="84701"/>
                </a:lnTo>
                <a:lnTo>
                  <a:pt x="95552" y="68742"/>
                </a:lnTo>
                <a:lnTo>
                  <a:pt x="53679" y="51710"/>
                </a:lnTo>
                <a:lnTo>
                  <a:pt x="34940" y="42843"/>
                </a:lnTo>
                <a:lnTo>
                  <a:pt x="17735" y="33774"/>
                </a:lnTo>
                <a:close/>
              </a:path>
              <a:path w="1550035" h="200025">
                <a:moveTo>
                  <a:pt x="1538491" y="59839"/>
                </a:moveTo>
                <a:lnTo>
                  <a:pt x="1455873" y="59839"/>
                </a:lnTo>
                <a:lnTo>
                  <a:pt x="1472459" y="94140"/>
                </a:lnTo>
                <a:lnTo>
                  <a:pt x="1455445" y="102367"/>
                </a:lnTo>
                <a:lnTo>
                  <a:pt x="1489227" y="170837"/>
                </a:lnTo>
                <a:lnTo>
                  <a:pt x="1538491" y="59839"/>
                </a:lnTo>
                <a:close/>
              </a:path>
              <a:path w="1550035" h="200025">
                <a:moveTo>
                  <a:pt x="1438586" y="68198"/>
                </a:moveTo>
                <a:lnTo>
                  <a:pt x="1386624" y="85744"/>
                </a:lnTo>
                <a:lnTo>
                  <a:pt x="1329274" y="101531"/>
                </a:lnTo>
                <a:lnTo>
                  <a:pt x="1266837" y="115658"/>
                </a:lnTo>
                <a:lnTo>
                  <a:pt x="1164776" y="133562"/>
                </a:lnTo>
                <a:lnTo>
                  <a:pt x="1092208" y="143148"/>
                </a:lnTo>
                <a:lnTo>
                  <a:pt x="1016588" y="150789"/>
                </a:lnTo>
                <a:lnTo>
                  <a:pt x="938481" y="156415"/>
                </a:lnTo>
                <a:lnTo>
                  <a:pt x="858456" y="159960"/>
                </a:lnTo>
                <a:lnTo>
                  <a:pt x="777078" y="161356"/>
                </a:lnTo>
                <a:lnTo>
                  <a:pt x="1229836" y="161356"/>
                </a:lnTo>
                <a:lnTo>
                  <a:pt x="1274861" y="152904"/>
                </a:lnTo>
                <a:lnTo>
                  <a:pt x="1338941" y="138384"/>
                </a:lnTo>
                <a:lnTo>
                  <a:pt x="1398220" y="122036"/>
                </a:lnTo>
                <a:lnTo>
                  <a:pt x="1453530" y="103292"/>
                </a:lnTo>
                <a:lnTo>
                  <a:pt x="1455445" y="102367"/>
                </a:lnTo>
                <a:lnTo>
                  <a:pt x="1438586" y="68198"/>
                </a:lnTo>
                <a:close/>
              </a:path>
              <a:path w="1550035" h="200025">
                <a:moveTo>
                  <a:pt x="1455873" y="59839"/>
                </a:moveTo>
                <a:lnTo>
                  <a:pt x="1438586" y="68198"/>
                </a:lnTo>
                <a:lnTo>
                  <a:pt x="1455445" y="102367"/>
                </a:lnTo>
                <a:lnTo>
                  <a:pt x="1472459" y="94140"/>
                </a:lnTo>
                <a:lnTo>
                  <a:pt x="1455873" y="59839"/>
                </a:lnTo>
                <a:close/>
              </a:path>
              <a:path w="1550035" h="200025">
                <a:moveTo>
                  <a:pt x="1404938" y="0"/>
                </a:moveTo>
                <a:lnTo>
                  <a:pt x="1438586" y="68198"/>
                </a:lnTo>
                <a:lnTo>
                  <a:pt x="1455873" y="59839"/>
                </a:lnTo>
                <a:lnTo>
                  <a:pt x="1538491" y="59839"/>
                </a:lnTo>
                <a:lnTo>
                  <a:pt x="1549585" y="34844"/>
                </a:lnTo>
                <a:lnTo>
                  <a:pt x="1404938" y="0"/>
                </a:lnTo>
                <a:close/>
              </a:path>
            </a:pathLst>
          </a:custGeom>
          <a:solidFill>
            <a:srgbClr val="B64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E7C79-2106-2661-4E63-1FA6631037E7}"/>
                  </a:ext>
                </a:extLst>
              </p:cNvPr>
              <p:cNvSpPr txBox="1"/>
              <p:nvPr/>
            </p:nvSpPr>
            <p:spPr>
              <a:xfrm>
                <a:off x="1302944" y="4522135"/>
                <a:ext cx="1740321" cy="78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E7C79-2106-2661-4E63-1FA66310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4" y="4522135"/>
                <a:ext cx="1740321" cy="7814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0E2428B-E05E-B61D-6446-5BEE12D5281A}"/>
              </a:ext>
            </a:extLst>
          </p:cNvPr>
          <p:cNvSpPr txBox="1"/>
          <p:nvPr/>
        </p:nvSpPr>
        <p:spPr>
          <a:xfrm>
            <a:off x="565459" y="4743606"/>
            <a:ext cx="81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E9EB6A-192C-E203-D78D-EB8A8A70BC9A}"/>
                  </a:ext>
                </a:extLst>
              </p:cNvPr>
              <p:cNvSpPr txBox="1"/>
              <p:nvPr/>
            </p:nvSpPr>
            <p:spPr>
              <a:xfrm>
                <a:off x="3663479" y="4722936"/>
                <a:ext cx="3328128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(1−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E9EB6A-192C-E203-D78D-EB8A8A70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79" y="4722936"/>
                <a:ext cx="3328128" cy="390492"/>
              </a:xfrm>
              <a:prstGeom prst="rect">
                <a:avLst/>
              </a:prstGeom>
              <a:blipFill>
                <a:blip r:embed="rId1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50CF0864-0C31-006D-FB07-01F127CC69E9}"/>
              </a:ext>
            </a:extLst>
          </p:cNvPr>
          <p:cNvSpPr txBox="1"/>
          <p:nvPr/>
        </p:nvSpPr>
        <p:spPr>
          <a:xfrm>
            <a:off x="552556" y="5338835"/>
            <a:ext cx="140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sampling: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500E86-234F-098A-7B14-6C585E3B44DC}"/>
                  </a:ext>
                </a:extLst>
              </p:cNvPr>
              <p:cNvSpPr txBox="1"/>
              <p:nvPr/>
            </p:nvSpPr>
            <p:spPr>
              <a:xfrm>
                <a:off x="1786569" y="5308698"/>
                <a:ext cx="2747660" cy="39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500E86-234F-098A-7B14-6C585E3B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69" y="5308698"/>
                <a:ext cx="2747660" cy="398827"/>
              </a:xfrm>
              <a:prstGeom prst="rect">
                <a:avLst/>
              </a:prstGeom>
              <a:blipFill>
                <a:blip r:embed="rId1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F5CD5C36-B362-CB09-8DD5-D5AD9FD5662C}"/>
              </a:ext>
            </a:extLst>
          </p:cNvPr>
          <p:cNvSpPr txBox="1"/>
          <p:nvPr/>
        </p:nvSpPr>
        <p:spPr>
          <a:xfrm>
            <a:off x="4615604" y="5335564"/>
            <a:ext cx="76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310E30-6266-59A5-A843-60A4689BF1DF}"/>
                  </a:ext>
                </a:extLst>
              </p:cNvPr>
              <p:cNvSpPr txBox="1"/>
              <p:nvPr/>
            </p:nvSpPr>
            <p:spPr>
              <a:xfrm>
                <a:off x="5517123" y="5325609"/>
                <a:ext cx="1111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310E30-6266-59A5-A843-60A4689B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23" y="5325609"/>
                <a:ext cx="1111266" cy="338554"/>
              </a:xfrm>
              <a:prstGeom prst="rect">
                <a:avLst/>
              </a:prstGeom>
              <a:blipFill>
                <a:blip r:embed="rId2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257468D8-88FB-65A9-5787-5082034F7BE2}"/>
              </a:ext>
            </a:extLst>
          </p:cNvPr>
          <p:cNvSpPr txBox="1"/>
          <p:nvPr/>
        </p:nvSpPr>
        <p:spPr>
          <a:xfrm>
            <a:off x="829787" y="5835036"/>
            <a:ext cx="532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values schedule (i.e., the noise schedule) is designed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A89B91-E6E7-9683-2BF9-BD5729550798}"/>
                  </a:ext>
                </a:extLst>
              </p:cNvPr>
              <p:cNvSpPr txBox="1"/>
              <p:nvPr/>
            </p:nvSpPr>
            <p:spPr>
              <a:xfrm>
                <a:off x="560999" y="5782627"/>
                <a:ext cx="329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A89B91-E6E7-9683-2BF9-BD572955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" y="5782627"/>
                <a:ext cx="329631" cy="338554"/>
              </a:xfrm>
              <a:prstGeom prst="rect">
                <a:avLst/>
              </a:prstGeom>
              <a:blipFill>
                <a:blip r:embed="rId2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4B347F-C1B0-1050-E703-A5CEB8BDDFF9}"/>
                  </a:ext>
                </a:extLst>
              </p:cNvPr>
              <p:cNvSpPr txBox="1"/>
              <p:nvPr/>
            </p:nvSpPr>
            <p:spPr>
              <a:xfrm>
                <a:off x="5983249" y="5805733"/>
                <a:ext cx="3039007" cy="3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;0,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4B347F-C1B0-1050-E703-A5CEB8BD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249" y="5805733"/>
                <a:ext cx="3039007" cy="366382"/>
              </a:xfrm>
              <a:prstGeom prst="rect">
                <a:avLst/>
              </a:prstGeom>
              <a:blipFill>
                <a:blip r:embed="rId22"/>
                <a:stretch>
                  <a:fillRect t="-15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66088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86578</TotalTime>
  <Words>3938</Words>
  <Application>Microsoft Office PowerPoint</Application>
  <PresentationFormat>화면 슬라이드 쇼(4:3)</PresentationFormat>
  <Paragraphs>670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Cambria Math</vt:lpstr>
      <vt:lpstr>Courier New</vt:lpstr>
      <vt:lpstr>Times New Roman</vt:lpstr>
      <vt:lpstr>Trebuchet MS</vt:lpstr>
      <vt:lpstr>Wingdings</vt:lpstr>
      <vt:lpstr>디자인 사용자 지정</vt:lpstr>
      <vt:lpstr>1_디자인 사용자 지정</vt:lpstr>
      <vt:lpstr>PowerPoint 프레젠테이션</vt:lpstr>
      <vt:lpstr>Introduction</vt:lpstr>
      <vt:lpstr>Introduction</vt:lpstr>
      <vt:lpstr>Introduction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DDPM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Dong-Ok Won</dc:creator>
  <cp:lastModifiedBy>장정우</cp:lastModifiedBy>
  <cp:revision>3705</cp:revision>
  <cp:lastPrinted>2019-10-21T05:37:08Z</cp:lastPrinted>
  <dcterms:created xsi:type="dcterms:W3CDTF">2015-03-01T12:22:45Z</dcterms:created>
  <dcterms:modified xsi:type="dcterms:W3CDTF">2024-01-18T01:31:47Z</dcterms:modified>
</cp:coreProperties>
</file>