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97" r:id="rId3"/>
    <p:sldId id="259" r:id="rId4"/>
    <p:sldId id="257" r:id="rId5"/>
    <p:sldId id="298" r:id="rId6"/>
    <p:sldId id="305" r:id="rId7"/>
    <p:sldId id="302" r:id="rId8"/>
    <p:sldId id="306" r:id="rId9"/>
    <p:sldId id="299" r:id="rId10"/>
    <p:sldId id="303" r:id="rId11"/>
    <p:sldId id="308" r:id="rId12"/>
    <p:sldId id="309" r:id="rId13"/>
    <p:sldId id="300" r:id="rId14"/>
    <p:sldId id="307" r:id="rId15"/>
    <p:sldId id="278" r:id="rId16"/>
  </p:sldIdLst>
  <p:sldSz cx="9144000" cy="5143500" type="screen16x9"/>
  <p:notesSz cx="6858000" cy="9144000"/>
  <p:embeddedFontLst>
    <p:embeddedFont>
      <p:font typeface="Raleway Thin" panose="020B0600000101010101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함초롬바탕" panose="02030604000101010101" pitchFamily="18" charset="-127"/>
      <p:regular r:id="rId24"/>
      <p:bold r:id="rId25"/>
    </p:embeddedFont>
    <p:embeddedFont>
      <p:font typeface="Barlow Light" panose="020B0600000101010101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Barlow" panose="020B0600000101010101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471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36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64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248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29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303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06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31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08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27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0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696737" y="33519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-5</a:t>
            </a:r>
            <a:r>
              <a:rPr lang="ko-KR" altLang="en-US" dirty="0"/>
              <a:t>조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b="0" i="0" u="none" strike="noStrike" dirty="0">
                <a:effectLst/>
                <a:latin typeface="Nanum Gothic Coding"/>
              </a:rPr>
              <a:t>(</a:t>
            </a:r>
            <a:r>
              <a:rPr lang="ko-KR" altLang="en-US" sz="1800" b="0" i="0" u="none" strike="noStrike" dirty="0">
                <a:effectLst/>
                <a:latin typeface="Nanum Gothic Coding"/>
              </a:rPr>
              <a:t>히스토리 분석을 통한 비인가 행위 탐지</a:t>
            </a:r>
            <a:r>
              <a:rPr lang="en-US" altLang="ko-KR" sz="1800" b="0" i="0" u="none" strike="noStrike" dirty="0">
                <a:effectLst/>
                <a:latin typeface="Nanum Gothic Coding"/>
              </a:rPr>
              <a:t>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5957E-3C0F-4CD9-98A8-07D7362E0D28}"/>
              </a:ext>
            </a:extLst>
          </p:cNvPr>
          <p:cNvSpPr txBox="1"/>
          <p:nvPr/>
        </p:nvSpPr>
        <p:spPr>
          <a:xfrm>
            <a:off x="487935" y="3587608"/>
            <a:ext cx="2899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이정민</a:t>
            </a:r>
            <a:endParaRPr lang="en-US" altLang="ko-KR" dirty="0"/>
          </a:p>
          <a:p>
            <a:r>
              <a:rPr lang="ko-KR" altLang="en-US" dirty="0"/>
              <a:t>전현준</a:t>
            </a:r>
            <a:endParaRPr lang="en-US" altLang="ko-KR" dirty="0"/>
          </a:p>
          <a:p>
            <a:r>
              <a:rPr lang="ko-KR" altLang="en-US" dirty="0" err="1"/>
              <a:t>정우창</a:t>
            </a:r>
            <a:endParaRPr lang="en-US" altLang="ko-KR" dirty="0"/>
          </a:p>
          <a:p>
            <a:r>
              <a:rPr lang="ko-KR" altLang="en-US" dirty="0"/>
              <a:t>지준형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343;p13"/>
          <p:cNvSpPr txBox="1">
            <a:spLocks noGrp="1"/>
          </p:cNvSpPr>
          <p:nvPr>
            <p:ph type="title"/>
          </p:nvPr>
        </p:nvSpPr>
        <p:spPr>
          <a:xfrm>
            <a:off x="503095" y="737680"/>
            <a:ext cx="8374380" cy="5797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1. Client-</a:t>
            </a:r>
            <a:r>
              <a:rPr lang="en-US" sz="2000" dirty="0" smtClean="0"/>
              <a:t>server(csv</a:t>
            </a:r>
            <a:r>
              <a:rPr lang="ko-KR" altLang="en-US" sz="2000" dirty="0" smtClean="0"/>
              <a:t>파일 생성</a:t>
            </a:r>
            <a:r>
              <a:rPr lang="en-US" sz="2000" dirty="0" smtClean="0"/>
              <a:t>)</a:t>
            </a:r>
            <a:endParaRPr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73" y="2779336"/>
            <a:ext cx="3184985" cy="7898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303" y="4218114"/>
            <a:ext cx="4871403" cy="418636"/>
          </a:xfrm>
          <a:prstGeom prst="rect">
            <a:avLst/>
          </a:prstGeom>
        </p:spPr>
      </p:pic>
      <p:sp>
        <p:nvSpPr>
          <p:cNvPr id="8" name="Google Shape;343;p13"/>
          <p:cNvSpPr txBox="1">
            <a:spLocks/>
          </p:cNvSpPr>
          <p:nvPr/>
        </p:nvSpPr>
        <p:spPr>
          <a:xfrm>
            <a:off x="3317414" y="1852114"/>
            <a:ext cx="2595705" cy="27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000" dirty="0" smtClean="0"/>
              <a:t>Docker-compose up</a:t>
            </a:r>
            <a:endParaRPr lang="ko-KR" altLang="en-US" sz="2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615265" y="2245360"/>
            <a:ext cx="0" cy="396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2"/>
          </p:cNvCxnSpPr>
          <p:nvPr/>
        </p:nvCxnSpPr>
        <p:spPr>
          <a:xfrm flipH="1">
            <a:off x="4615265" y="3569212"/>
            <a:ext cx="1" cy="423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78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44" y="1801231"/>
            <a:ext cx="6207882" cy="2835519"/>
          </a:xfrm>
          <a:prstGeom prst="rect">
            <a:avLst/>
          </a:prstGeom>
        </p:spPr>
      </p:pic>
      <p:sp>
        <p:nvSpPr>
          <p:cNvPr id="6" name="Google Shape;343;p13"/>
          <p:cNvSpPr txBox="1">
            <a:spLocks noGrp="1"/>
          </p:cNvSpPr>
          <p:nvPr>
            <p:ph type="title"/>
          </p:nvPr>
        </p:nvSpPr>
        <p:spPr>
          <a:xfrm>
            <a:off x="503095" y="747840"/>
            <a:ext cx="8374380" cy="5797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2. DB </a:t>
            </a:r>
            <a:r>
              <a:rPr lang="ko-KR" altLang="en-US" sz="2000" dirty="0" smtClean="0"/>
              <a:t>확인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09968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47" y="1499006"/>
            <a:ext cx="2101533" cy="30044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617" y="1724697"/>
            <a:ext cx="3768408" cy="9496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617" y="3155271"/>
            <a:ext cx="3517583" cy="134814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987040" y="3901440"/>
            <a:ext cx="1727200" cy="325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4" idx="1"/>
          </p:cNvCxnSpPr>
          <p:nvPr/>
        </p:nvCxnSpPr>
        <p:spPr>
          <a:xfrm flipV="1">
            <a:off x="1930400" y="2199505"/>
            <a:ext cx="2950217" cy="1864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374380" cy="5797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3</a:t>
            </a:r>
            <a:r>
              <a:rPr lang="en-US" sz="2000" dirty="0" smtClean="0"/>
              <a:t>. 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페이지 확인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2039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후기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20563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5797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후기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8506590" cy="28003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dirty="0" smtClean="0"/>
              <a:t>개발을 하는데 있어 코딩을 잘 하는 것도 중요하지만</a:t>
            </a:r>
            <a:endParaRPr lang="en-US" altLang="ko-KR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dirty="0" smtClean="0"/>
              <a:t> 협업하는 팀프로젝트에서 초기 요구사항 분석과 주제 선정을</a:t>
            </a:r>
            <a:endParaRPr lang="en-US" altLang="ko-KR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dirty="0" smtClean="0"/>
              <a:t>철저히 하는 것이 프로젝트의 올바른 방향성을 제시한다고 느꼈습니다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6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799" y="1202438"/>
            <a:ext cx="5093265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200" dirty="0"/>
              <a:t>감사합니다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799" y="2571750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Q&amp;A?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3222163" y="285439"/>
            <a:ext cx="5616409" cy="9668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93660" y="285439"/>
            <a:ext cx="6257242" cy="96686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타원 18"/>
          <p:cNvSpPr/>
          <p:nvPr/>
        </p:nvSpPr>
        <p:spPr>
          <a:xfrm>
            <a:off x="2016394" y="378190"/>
            <a:ext cx="781363" cy="7813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rgbClr val="FFC000"/>
                </a:solidFill>
              </a:rPr>
              <a:t>1</a:t>
            </a:r>
            <a:endParaRPr lang="ko-KR" altLang="en-US" sz="2700" b="1" dirty="0">
              <a:solidFill>
                <a:srgbClr val="FFC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49902" y="1456546"/>
            <a:ext cx="4888669" cy="9668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21399" y="1456546"/>
            <a:ext cx="5203466" cy="9668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타원 21"/>
          <p:cNvSpPr/>
          <p:nvPr/>
        </p:nvSpPr>
        <p:spPr>
          <a:xfrm>
            <a:off x="2744133" y="1549297"/>
            <a:ext cx="781363" cy="7813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rgbClr val="0080B5"/>
                </a:solidFill>
              </a:rPr>
              <a:t>2</a:t>
            </a:r>
            <a:endParaRPr lang="ko-KR" altLang="en-US" sz="2700" b="1" dirty="0">
              <a:solidFill>
                <a:srgbClr val="0080B5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64699" y="2593927"/>
            <a:ext cx="4573874" cy="9668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36195" y="2593927"/>
            <a:ext cx="4573874" cy="966866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타원 24"/>
          <p:cNvSpPr/>
          <p:nvPr/>
        </p:nvSpPr>
        <p:spPr>
          <a:xfrm>
            <a:off x="3058929" y="2686678"/>
            <a:ext cx="781363" cy="7813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rgbClr val="FF7C80"/>
                </a:solidFill>
              </a:rPr>
              <a:t>3</a:t>
            </a:r>
            <a:endParaRPr lang="ko-KR" altLang="en-US" sz="2700" b="1" dirty="0">
              <a:solidFill>
                <a:srgbClr val="FF7C8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72264" y="378190"/>
            <a:ext cx="3089132" cy="49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프로젝트 소개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55032" y="1549297"/>
            <a:ext cx="3089132" cy="49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동작원리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</a:rPr>
              <a:t>설명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소스코드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047343" y="2705141"/>
            <a:ext cx="3089132" cy="49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동작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1026" y="3765034"/>
            <a:ext cx="5647545" cy="9668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62522" y="3765034"/>
            <a:ext cx="5478911" cy="96686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1" name="타원 30"/>
          <p:cNvSpPr/>
          <p:nvPr/>
        </p:nvSpPr>
        <p:spPr>
          <a:xfrm>
            <a:off x="1985256" y="3857785"/>
            <a:ext cx="781363" cy="7813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rgbClr val="92D050"/>
                </a:solidFill>
              </a:rPr>
              <a:t>4</a:t>
            </a:r>
            <a:endParaRPr lang="ko-KR" altLang="en-US" sz="2700" b="1" dirty="0">
              <a:solidFill>
                <a:srgbClr val="92D05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73670" y="3876248"/>
            <a:ext cx="3089132" cy="49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후기 및 첨언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소개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5797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기획의도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8506590" cy="28003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b="0" i="0" u="none" strike="noStrike" dirty="0" err="1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Sk</a:t>
            </a:r>
            <a:r>
              <a:rPr lang="ko-KR" altLang="en-US" sz="1800" b="0" i="0" u="none" strike="noStrike" dirty="0" err="1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인포섹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 </a:t>
            </a:r>
            <a:r>
              <a:rPr lang="ko-KR" altLang="en-US" sz="1800" b="0" i="0" u="none" strike="noStrike" dirty="0" err="1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클라우드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 </a:t>
            </a:r>
            <a:r>
              <a:rPr lang="ko-KR" altLang="en-US" sz="1800" b="0" i="0" u="none" strike="noStrike" dirty="0" err="1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보안융합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 수업에 대하여 인터넷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(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크롬 브라우저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) </a:t>
            </a:r>
            <a:r>
              <a:rPr lang="ko-KR" altLang="en-US" sz="1800" b="0" i="0" u="none" strike="noStrike" dirty="0" err="1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히스토리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 분석을 통해 해당 수업의 비인가 행위를 탐지하고 목록화 후 </a:t>
            </a:r>
            <a:endParaRPr lang="en-US" altLang="ko-KR" sz="1800" b="0" i="0" u="none" strike="noStrike" dirty="0" smtClean="0">
              <a:solidFill>
                <a:srgbClr val="000000"/>
              </a:solidFill>
              <a:effectLst/>
              <a:latin typeface="Raleway Thin" panose="020B0600000101010101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b="0" i="0" u="none" strike="noStrike" dirty="0" smtClean="0">
              <a:solidFill>
                <a:srgbClr val="000000"/>
              </a:solidFill>
              <a:effectLst/>
              <a:latin typeface="Raleway Thin" panose="020B0600000101010101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해당 학생의 수업 </a:t>
            </a:r>
            <a:r>
              <a:rPr lang="ko-KR" altLang="en-US" sz="1800" b="0" i="0" u="none" strike="noStrike" dirty="0" err="1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집중도를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 인가 행위와 구별하여 학생의 수업 </a:t>
            </a:r>
            <a:r>
              <a:rPr lang="ko-KR" altLang="en-US" sz="1800" b="0" i="0" u="none" strike="noStrike" dirty="0" err="1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집중도를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 상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/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중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/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하 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(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백분율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)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로 나타내어 </a:t>
            </a:r>
            <a:endParaRPr lang="en-US" altLang="ko-KR" sz="1800" b="0" i="0" u="none" strike="noStrike" dirty="0" smtClean="0">
              <a:solidFill>
                <a:srgbClr val="000000"/>
              </a:solidFill>
              <a:effectLst/>
              <a:latin typeface="Raleway Thin" panose="020B0600000101010101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b="0" i="0" u="none" strike="noStrike" dirty="0" smtClean="0">
              <a:solidFill>
                <a:srgbClr val="000000"/>
              </a:solidFill>
              <a:effectLst/>
              <a:latin typeface="Raleway Thin" panose="020B0600000101010101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최종적으로 학생의 수업집중도를 확인 및 관리할 수 있다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aleway Thin" panose="020B0600000101010101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49" y="2031025"/>
            <a:ext cx="691681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800" dirty="0"/>
              <a:t>동작원리</a:t>
            </a:r>
            <a:r>
              <a:rPr lang="en-US" altLang="ko-KR" sz="4800" dirty="0"/>
              <a:t>,</a:t>
            </a:r>
            <a:r>
              <a:rPr lang="ko-KR" altLang="en-US" sz="4800" dirty="0"/>
              <a:t>설명 </a:t>
            </a:r>
            <a:r>
              <a:rPr lang="en-US" altLang="ko-KR" sz="4800" dirty="0"/>
              <a:t>(</a:t>
            </a:r>
            <a:r>
              <a:rPr lang="ko-KR" altLang="en-US" sz="4800" dirty="0"/>
              <a:t>소스코드</a:t>
            </a:r>
            <a:r>
              <a:rPr lang="en-US" altLang="ko-KR" sz="4800" dirty="0"/>
              <a:t>)</a:t>
            </a:r>
            <a:r>
              <a:rPr lang="en-US" altLang="ko-KR" sz="4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93504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5797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설계 구조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8506590" cy="28003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Raleway Thin" panose="020B0600000101010101" charset="0"/>
              </a:rPr>
              <a:t>●</a:t>
            </a:r>
            <a:r>
              <a:rPr lang="en-US" altLang="ko-KR" dirty="0">
                <a:solidFill>
                  <a:srgbClr val="000000"/>
                </a:solidFill>
                <a:latin typeface="Raleway Thin" panose="020B0600000101010101" charset="0"/>
              </a:rPr>
              <a:t>Database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Raleway Thin" panose="020B0600000101010101" charset="0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rgbClr val="000000"/>
                </a:solidFill>
                <a:latin typeface="Raleway Thin" panose="020B0600000101010101" charset="0"/>
              </a:rPr>
              <a:t>서버로 </a:t>
            </a:r>
            <a:r>
              <a:rPr lang="ko-KR" altLang="en-US" dirty="0" err="1">
                <a:solidFill>
                  <a:srgbClr val="000000"/>
                </a:solidFill>
                <a:latin typeface="Raleway Thin" panose="020B0600000101010101" charset="0"/>
              </a:rPr>
              <a:t>부터</a:t>
            </a:r>
            <a:r>
              <a:rPr lang="ko-KR" altLang="en-US" dirty="0">
                <a:solidFill>
                  <a:srgbClr val="000000"/>
                </a:solidFill>
                <a:latin typeface="Raleway Thin" panose="020B0600000101010101" charset="0"/>
              </a:rPr>
              <a:t> 히스토리 내용을 저장 받아 웹에서 정보요청이 </a:t>
            </a:r>
            <a:r>
              <a:rPr lang="ko-KR" altLang="en-US" dirty="0" err="1">
                <a:solidFill>
                  <a:srgbClr val="000000"/>
                </a:solidFill>
                <a:latin typeface="Raleway Thin" panose="020B0600000101010101" charset="0"/>
              </a:rPr>
              <a:t>들어왔을때</a:t>
            </a:r>
            <a:r>
              <a:rPr lang="ko-KR" altLang="en-US" dirty="0">
                <a:solidFill>
                  <a:srgbClr val="000000"/>
                </a:solidFill>
                <a:latin typeface="Raleway Thin" panose="020B0600000101010101" charset="0"/>
              </a:rPr>
              <a:t> 히스토리 정보를 전송하는 역할을 한다</a:t>
            </a:r>
            <a:r>
              <a:rPr lang="en-US" altLang="ko-KR" dirty="0">
                <a:solidFill>
                  <a:srgbClr val="000000"/>
                </a:solidFill>
                <a:latin typeface="Raleway Thin" panose="020B0600000101010101" charset="0"/>
              </a:rPr>
              <a:t>.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Raleway Thin" panose="020B0600000101010101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latin typeface="Raleway Thin" panose="020B0600000101010101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61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40280"/>
            <a:ext cx="3667200" cy="45487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buFontTx/>
              <a:buChar char="-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table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명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Goodhistroy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Raleway Thin" panose="020B0600000101010101" charset="0"/>
              <a:ea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(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학습 관련 웹 히스토리 저장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),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badhistory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Raleway Thin" panose="020B0600000101010101" charset="0"/>
              <a:ea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(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학습과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관련없는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 웹 </a:t>
            </a:r>
            <a:r>
              <a:rPr lang="ko-KR" altLang="en-US" sz="2000" kern="0" spc="0" dirty="0" err="1" smtClean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히스토리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) </a:t>
            </a:r>
            <a:b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</a:br>
            <a:endParaRPr lang="en-US" altLang="ko-KR" sz="2000" kern="0" spc="0" dirty="0">
              <a:solidFill>
                <a:srgbClr val="000000"/>
              </a:solidFill>
              <a:effectLst/>
              <a:latin typeface="Raleway Thin" panose="020B0600000101010101" charset="0"/>
              <a:ea typeface="함초롬바탕" panose="02030604000101010101" pitchFamily="18" charset="-127"/>
            </a:endParaRPr>
          </a:p>
          <a:p>
            <a:pPr marL="342900">
              <a:buFontTx/>
              <a:buChar char="-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column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명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Contents</a:t>
            </a:r>
          </a:p>
          <a:p>
            <a:pPr marL="0" indent="0">
              <a:buNone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(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히스토리의 내용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), </a:t>
            </a:r>
          </a:p>
          <a:p>
            <a:pPr marL="0" indent="0">
              <a:buNone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Time</a:t>
            </a:r>
          </a:p>
          <a:p>
            <a:pPr marL="0" indent="0">
              <a:buNone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(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접속 시간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☞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Raleway Thin" panose="020B0600000101010101" charset="0"/>
                <a:ea typeface="함초롬바탕" panose="02030604000101010101" pitchFamily="18" charset="-127"/>
              </a:rPr>
              <a:t>두 테이블 모두 동일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ko-KR" altLang="en-US" dirty="0">
              <a:latin typeface="Raleway Thin" panose="020B0600000101010101" charset="0"/>
            </a:endParaRPr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34" y="2372809"/>
            <a:ext cx="5382957" cy="14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5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5797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동작원리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8506590" cy="28003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Raleway Thin" panose="020B0600000101010101" charset="0"/>
              </a:rPr>
              <a:t>●</a:t>
            </a:r>
            <a:r>
              <a:rPr lang="ko-KR" altLang="en-US" sz="1800" b="0" i="0" u="none" strike="noStrike" dirty="0" smtClean="0">
                <a:solidFill>
                  <a:srgbClr val="000000"/>
                </a:solidFill>
                <a:effectLst/>
                <a:latin typeface="Raleway Thin" panose="020B0600000101010101" charset="0"/>
              </a:rPr>
              <a:t>설명</a:t>
            </a:r>
            <a:endParaRPr lang="en-US" altLang="ko-KR" dirty="0">
              <a:solidFill>
                <a:srgbClr val="000000"/>
              </a:solidFill>
              <a:latin typeface="Raleway Thin" panose="020B0600000101010101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Raleway Thin" panose="020B0600000101010101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Raleway Thin" panose="020B0600000101010101" charset="0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Raleway Thin" panose="020B0600000101010101" charset="0"/>
              </a:rPr>
              <a:t>클라이언트 서버에서 로컬 </a:t>
            </a:r>
            <a:r>
              <a:rPr lang="en-US" altLang="ko-KR" dirty="0" smtClean="0">
                <a:solidFill>
                  <a:srgbClr val="000000"/>
                </a:solidFill>
                <a:latin typeface="Raleway Thin" panose="020B0600000101010101" charset="0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Raleway Thin" panose="020B0600000101010101" charset="0"/>
              </a:rPr>
              <a:t>의 크롬 </a:t>
            </a:r>
            <a:r>
              <a:rPr lang="ko-KR" altLang="en-US" dirty="0" err="1" smtClean="0">
                <a:solidFill>
                  <a:srgbClr val="000000"/>
                </a:solidFill>
                <a:latin typeface="Raleway Thin" panose="020B0600000101010101" charset="0"/>
              </a:rPr>
              <a:t>히스토리를</a:t>
            </a:r>
            <a:r>
              <a:rPr lang="ko-KR" altLang="en-US" dirty="0" smtClean="0">
                <a:solidFill>
                  <a:srgbClr val="000000"/>
                </a:solidFill>
                <a:latin typeface="Raleway Thin" panose="020B0600000101010101" charset="0"/>
              </a:rPr>
              <a:t> 가져와서 </a:t>
            </a:r>
            <a:r>
              <a:rPr lang="en-US" altLang="ko-KR" dirty="0" smtClean="0">
                <a:solidFill>
                  <a:srgbClr val="000000"/>
                </a:solidFill>
                <a:latin typeface="Raleway Thin" panose="020B0600000101010101" charset="0"/>
              </a:rPr>
              <a:t>csv</a:t>
            </a:r>
            <a:r>
              <a:rPr lang="ko-KR" altLang="en-US" dirty="0" smtClean="0">
                <a:solidFill>
                  <a:srgbClr val="000000"/>
                </a:solidFill>
                <a:latin typeface="Raleway Thin" panose="020B0600000101010101" charset="0"/>
              </a:rPr>
              <a:t>파일 형태로     컨테이너 서버에 </a:t>
            </a:r>
            <a:r>
              <a:rPr lang="ko-KR" altLang="en-US" dirty="0" err="1" smtClean="0">
                <a:solidFill>
                  <a:srgbClr val="000000"/>
                </a:solidFill>
                <a:latin typeface="Raleway Thin" panose="020B0600000101010101" charset="0"/>
              </a:rPr>
              <a:t>파싱</a:t>
            </a:r>
            <a:endParaRPr lang="en-US" altLang="ko-KR" dirty="0" smtClean="0">
              <a:solidFill>
                <a:srgbClr val="000000"/>
              </a:solidFill>
              <a:latin typeface="Raleway Thin" panose="020B0600000101010101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 smtClean="0">
              <a:solidFill>
                <a:srgbClr val="000000"/>
              </a:solidFill>
              <a:latin typeface="Raleway Thin" panose="020B0600000101010101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Raleway Thin" panose="020B0600000101010101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Raleway Thin" panose="020B0600000101010101" charset="0"/>
              </a:rPr>
              <a:t>2. </a:t>
            </a:r>
            <a:r>
              <a:rPr lang="ko-KR" altLang="en-US" dirty="0" err="1" smtClean="0">
                <a:solidFill>
                  <a:srgbClr val="000000"/>
                </a:solidFill>
                <a:latin typeface="Raleway Thin" panose="020B0600000101010101" charset="0"/>
              </a:rPr>
              <a:t>크롤링된</a:t>
            </a:r>
            <a:r>
              <a:rPr lang="ko-KR" altLang="en-US" dirty="0" smtClean="0">
                <a:solidFill>
                  <a:srgbClr val="000000"/>
                </a:solidFill>
                <a:latin typeface="Raleway Thin" panose="020B0600000101010101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Raleway Thin" panose="020B0600000101010101" charset="0"/>
              </a:rPr>
              <a:t>csv</a:t>
            </a:r>
            <a:r>
              <a:rPr lang="ko-KR" altLang="en-US" dirty="0" smtClean="0">
                <a:solidFill>
                  <a:srgbClr val="000000"/>
                </a:solidFill>
                <a:latin typeface="Raleway Thin" panose="020B0600000101010101" charset="0"/>
              </a:rPr>
              <a:t>파일을 </a:t>
            </a:r>
            <a:r>
              <a:rPr lang="en-US" altLang="ko-KR" dirty="0" err="1" smtClean="0">
                <a:solidFill>
                  <a:srgbClr val="000000"/>
                </a:solidFill>
                <a:latin typeface="Raleway Thin" panose="020B0600000101010101" charset="0"/>
              </a:rPr>
              <a:t>mysql</a:t>
            </a:r>
            <a:r>
              <a:rPr lang="en-US" altLang="ko-KR" dirty="0" smtClean="0">
                <a:solidFill>
                  <a:srgbClr val="000000"/>
                </a:solidFill>
                <a:latin typeface="Raleway Thin" panose="020B0600000101010101" charset="0"/>
              </a:rPr>
              <a:t> DB</a:t>
            </a:r>
            <a:r>
              <a:rPr lang="ko-KR" altLang="en-US" dirty="0" smtClean="0">
                <a:solidFill>
                  <a:srgbClr val="000000"/>
                </a:solidFill>
                <a:latin typeface="Raleway Thin" panose="020B0600000101010101" charset="0"/>
              </a:rPr>
              <a:t>에 저장</a:t>
            </a:r>
            <a:endParaRPr lang="en-US" altLang="ko-KR" dirty="0" smtClean="0">
              <a:solidFill>
                <a:srgbClr val="000000"/>
              </a:solidFill>
              <a:latin typeface="Raleway Thin" panose="020B0600000101010101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 smtClean="0">
              <a:solidFill>
                <a:srgbClr val="000000"/>
              </a:solidFill>
              <a:latin typeface="Raleway Thin" panose="020B0600000101010101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Raleway Thin" panose="020B0600000101010101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Raleway Thin" panose="020B0600000101010101" charset="0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Raleway Thin" panose="020B0600000101010101" charset="0"/>
              </a:rPr>
              <a:t>웹페이지에서 저장된 </a:t>
            </a:r>
            <a:r>
              <a:rPr lang="en-US" altLang="ko-KR" dirty="0" smtClean="0">
                <a:solidFill>
                  <a:srgbClr val="000000"/>
                </a:solidFill>
                <a:latin typeface="Raleway Thin" panose="020B0600000101010101" charset="0"/>
              </a:rPr>
              <a:t>DB </a:t>
            </a:r>
            <a:r>
              <a:rPr lang="ko-KR" altLang="en-US" dirty="0" smtClean="0">
                <a:solidFill>
                  <a:srgbClr val="000000"/>
                </a:solidFill>
                <a:latin typeface="Raleway Thin" panose="020B0600000101010101" charset="0"/>
              </a:rPr>
              <a:t>정보를 불러와 화면에 출력</a:t>
            </a:r>
            <a:endParaRPr dirty="0">
              <a:latin typeface="Raleway Thin" panose="020B0600000101010101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61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26490" y="18669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실행순서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955376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223</Words>
  <Application>Microsoft Office PowerPoint</Application>
  <PresentationFormat>화면 슬라이드 쇼(16:9)</PresentationFormat>
  <Paragraphs>66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Raleway Thin</vt:lpstr>
      <vt:lpstr>Arial</vt:lpstr>
      <vt:lpstr>맑은 고딕</vt:lpstr>
      <vt:lpstr>함초롬바탕</vt:lpstr>
      <vt:lpstr>Barlow Light</vt:lpstr>
      <vt:lpstr>Calibri</vt:lpstr>
      <vt:lpstr>Barlow</vt:lpstr>
      <vt:lpstr>Nanum Gothic Coding</vt:lpstr>
      <vt:lpstr>Gaoler template</vt:lpstr>
      <vt:lpstr>-5조-  (히스토리 분석을 통한 비인가 행위 탐지)</vt:lpstr>
      <vt:lpstr>PowerPoint 프레젠테이션</vt:lpstr>
      <vt:lpstr>프로젝트 소개</vt:lpstr>
      <vt:lpstr>기획의도</vt:lpstr>
      <vt:lpstr>동작원리,설명 (소스코드))</vt:lpstr>
      <vt:lpstr>설계 구조</vt:lpstr>
      <vt:lpstr>PowerPoint 프레젠테이션</vt:lpstr>
      <vt:lpstr>동작원리</vt:lpstr>
      <vt:lpstr>실행순서</vt:lpstr>
      <vt:lpstr>1. Client-server(csv파일 생성)</vt:lpstr>
      <vt:lpstr>2. DB 확인</vt:lpstr>
      <vt:lpstr>3. Php 페이지 확인</vt:lpstr>
      <vt:lpstr>후기</vt:lpstr>
      <vt:lpstr>후기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5조  (히스토리 분석을 통한 비인가 행위 탐지)</dc:title>
  <dc:creator>user</dc:creator>
  <cp:lastModifiedBy>user</cp:lastModifiedBy>
  <cp:revision>22</cp:revision>
  <dcterms:modified xsi:type="dcterms:W3CDTF">2021-04-06T04:01:41Z</dcterms:modified>
</cp:coreProperties>
</file>