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F22FE5-0F48-4B5A-A5C3-576E3223C6CD}">
  <a:tblStyle styleId="{7DF22FE5-0F48-4B5A-A5C3-576E3223C6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2d69eb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2d69eb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ec83a4d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ec83a4d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cec83a4d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cec83a4d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cec83a4d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cec83a4d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cec83a4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cec83a4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cec83a4da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cec83a4da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ec83a4da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ec83a4da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cec83a4d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cec83a4d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cec83a4da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cec83a4d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cec83a4da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cec83a4da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cec83a4da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cec83a4da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12d69e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12d69e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cec83a4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cec83a4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cec83a4d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cec83a4d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cec83a4d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cec83a4d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770c7f6fb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770c7f6fb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770c7f6fb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770c7f6fb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770c7f6fb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770c7f6fb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cec83a4d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cec83a4d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748688a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748688a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9cec83a4da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9cec83a4da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cec83a4da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cec83a4da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95d82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95d82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cec83a4da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cec83a4da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a5b24a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a5b24a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ec83a4d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ec83a4d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ec83a4d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ec83a4d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cec83a4d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cec83a4d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ec83a4d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ec83a4d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cec83a4d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cec83a4d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6193700" y="3822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1" y="348200"/>
            <a:ext cx="3980664" cy="4511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" name="Google Shape;57;p13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29475"/>
                <a:gridCol w="529475"/>
                <a:gridCol w="1646100"/>
              </a:tblGrid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MAIN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web.01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HTML, JAVASCRIPT, CSS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메인 타이틀 로고 이미지가 표시된다.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이미지 클릭 시 메뉴창이 왼쪽에 나타난다.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select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클릭하여 검색지역을 선택할 수 있다.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input(text)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검색어를 입력할 수 있다.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클릭시 자신의 관심상품을 확인할 수 있다.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클릭하여 마이페이지(MyPage.jsp)로 이동한다.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클릭하여 로그인페이지(login.jsp)로 이동한다.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" name="Google Shape;58;p13"/>
          <p:cNvSpPr/>
          <p:nvPr/>
        </p:nvSpPr>
        <p:spPr>
          <a:xfrm>
            <a:off x="-37921" y="-22750"/>
            <a:ext cx="50727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Layout Concept Page - 1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상품 등록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200" name="Google Shape;20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22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5">
            <a:alphaModFix/>
          </a:blip>
          <a:srcRect b="35259" l="17497" r="19427" t="13342"/>
          <a:stretch/>
        </p:blipFill>
        <p:spPr>
          <a:xfrm>
            <a:off x="1610575" y="775612"/>
            <a:ext cx="3199026" cy="3006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2712075" y="907450"/>
            <a:ext cx="360000" cy="360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2712075" y="20041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2712075" y="2571738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2712075" y="30052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4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2712075" y="33652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5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3358300" y="33652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6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943500" y="33652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7</a:t>
            </a:r>
            <a:endParaRPr b="1" sz="1100">
              <a:solidFill>
                <a:srgbClr val="38761D"/>
              </a:solidFill>
            </a:endParaRPr>
          </a:p>
        </p:txBody>
      </p:sp>
      <p:graphicFrame>
        <p:nvGraphicFramePr>
          <p:cNvPr id="211" name="Google Shape;211;p22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35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Product write page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33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게시글 작성 페이지 입니다.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판매글 제목을 입력한다.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radio 버튼을 사용하여 상품상태 &amp;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프리미엄 여부를 선택한다.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select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select-option 속성을 사용해 지역과 카테고리를 선택한다. 카테고리는 대분류에 따라 소분류가 나누어진다.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버튼 클릭시 이미지를 첨부할 수 있다.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버튼 클릭시 상품글이 등록된다.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버튼 클릭시 작성하던 내용이 지워진다.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 </a:t>
                      </a: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버튼 클릭시 (kh~)페이지로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0" y="348200"/>
            <a:ext cx="3911100" cy="45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4">
            <a:alphaModFix/>
          </a:blip>
          <a:srcRect b="12288" l="0" r="0" t="0"/>
          <a:stretch/>
        </p:blipFill>
        <p:spPr>
          <a:xfrm>
            <a:off x="1285850" y="348200"/>
            <a:ext cx="3911100" cy="45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/>
          <p:nvPr/>
        </p:nvSpPr>
        <p:spPr>
          <a:xfrm>
            <a:off x="3277775" y="571125"/>
            <a:ext cx="360000" cy="360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4313425" y="19130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4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3151525" y="1292413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3151525" y="177382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3151525" y="24288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5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1821175" y="26888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6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821175" y="324342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7</a:t>
            </a:r>
            <a:endParaRPr b="1" sz="1100">
              <a:solidFill>
                <a:srgbClr val="38761D"/>
              </a:solidFill>
            </a:endParaRPr>
          </a:p>
        </p:txBody>
      </p:sp>
      <p:graphicFrame>
        <p:nvGraphicFramePr>
          <p:cNvPr id="227" name="Google Shape;227;p23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34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Product content page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5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상세 페이지 입니다.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상품글 수정,등록,목록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anchor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판매자 아이디 클릭시 판매자 프로필(kh~)로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문의 버튼 클릭시 판매자와 1:1 채팅방으로 이동한다.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클릭시 해당 게시글이 찜목록에 추가된다.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anchor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버튼 클릭시 판매자의 다른 판매상품 게시글(kh~)로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div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상품글에 대한 댓글 입력이 가능하다.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 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anchor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</a:t>
                      </a:r>
                      <a:r>
                        <a:rPr lang="ko" sz="600"/>
                        <a:t>클릭시 관련상품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23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상품 상세 페이지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상품 수정 삭제 </a:t>
            </a:r>
            <a:r>
              <a:rPr b="1" lang="ko">
                <a:solidFill>
                  <a:srgbClr val="FFFFFF"/>
                </a:solidFill>
              </a:rPr>
              <a:t>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4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237" name="Google Shape;23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24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0" name="Google Shape;240;p24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24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My Page (Full)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 마이페이지 화면입니다.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 프로필 수정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판매 내역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구매 내역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관심 목록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키워드 추가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기부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네비게이션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25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0" y="348200"/>
            <a:ext cx="3911100" cy="4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/>
          <p:nvPr/>
        </p:nvSpPr>
        <p:spPr>
          <a:xfrm>
            <a:off x="3718300" y="1657200"/>
            <a:ext cx="360000" cy="360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1920450" y="23641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2801500" y="23641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3682550" y="23641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4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1920450" y="31487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5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2801500" y="31487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6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3718300" y="31487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7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-37926" y="-22750"/>
            <a:ext cx="12321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MY</a:t>
            </a:r>
            <a:r>
              <a:rPr b="1" lang="ko">
                <a:solidFill>
                  <a:srgbClr val="FFFFFF"/>
                </a:solidFill>
              </a:rPr>
              <a:t> PAGE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프로필 확인 </a:t>
            </a:r>
            <a:r>
              <a:rPr b="1" lang="ko">
                <a:solidFill>
                  <a:srgbClr val="FFFFFF"/>
                </a:solidFill>
              </a:rPr>
              <a:t>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6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266" name="Google Shape;26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6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26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26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프로필 수정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279" name="Google Shape;27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27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27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27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판매내역</a:t>
            </a:r>
            <a:r>
              <a:rPr b="1" lang="ko">
                <a:solidFill>
                  <a:srgbClr val="FFFFFF"/>
                </a:solidFill>
              </a:rPr>
              <a:t>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8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292" name="Google Shape;29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28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5" name="Google Shape;295;p28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28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구매 내역</a:t>
            </a:r>
            <a:r>
              <a:rPr b="1" lang="ko">
                <a:solidFill>
                  <a:srgbClr val="FFFFFF"/>
                </a:solidFill>
              </a:rPr>
              <a:t>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9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305" name="Google Shape;30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29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8" name="Google Shape;308;p29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29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관심 목록</a:t>
            </a:r>
            <a:r>
              <a:rPr b="1" lang="ko">
                <a:solidFill>
                  <a:srgbClr val="FFFFFF"/>
                </a:solidFill>
              </a:rPr>
              <a:t>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30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318" name="Google Shape;31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30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30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2" name="Google Shape;322;p30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키워드 조회/추가/삭제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331" name="Google Shape;33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3" name="Google Shape;333;p31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4" name="Google Shape;334;p31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31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37921" y="-22750"/>
            <a:ext cx="50727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Layout Concept Page - main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6235875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06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434343"/>
                          </a:solidFill>
                        </a:rPr>
                        <a:t>구동환경</a:t>
                      </a:r>
                      <a:endParaRPr b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OS : windows,mac,linux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Brower : explorer, chrome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434343"/>
                          </a:solidFill>
                        </a:rPr>
                        <a:t>화면</a:t>
                      </a:r>
                      <a:endParaRPr b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layout style guide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434343"/>
                          </a:solidFill>
                        </a:rPr>
                        <a:t>코드</a:t>
                      </a:r>
                      <a:endParaRPr b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kh~~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434343"/>
                          </a:solidFill>
                        </a:rPr>
                        <a:t>타입</a:t>
                      </a:r>
                      <a:endParaRPr b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HTML, JAVASCRIPT, CSS, JSP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434343"/>
                          </a:solidFill>
                        </a:rPr>
                        <a:t>설명</a:t>
                      </a:r>
                      <a:endParaRPr b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306575">
                <a:tc gridSpan="3" row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해상도 : 1920 * 1080px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  최소 지원 크기 : width 600px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화면구조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  HEADER : width 20vh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  FOOTER :  width 20vh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  ASIDE-LEFT : width 10vw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  ASIDE-RIGHT : width 10vw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  ARTICLE : 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  CONTENT : 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9" hMerge="1"/>
                <a:tc rowSpan="9" hMerge="1"/>
              </a:tr>
              <a:tr h="411575">
                <a:tc gridSpan="3" vMerge="1"/>
                <a:tc hMerge="1" vMerge="1"/>
                <a:tc hMerge="1" vMerge="1"/>
              </a:tr>
              <a:tr h="363850">
                <a:tc gridSpan="3" vMerge="1"/>
                <a:tc hMerge="1" vMerge="1"/>
                <a:tc hMerge="1" vMerge="1"/>
              </a:tr>
              <a:tr h="306575">
                <a:tc gridSpan="3" vMerge="1"/>
                <a:tc hMerge="1" vMerge="1"/>
                <a:tc hMerge="1" vMerge="1"/>
              </a:tr>
              <a:tr h="306575">
                <a:tc gridSpan="3" vMerge="1"/>
                <a:tc hMerge="1" vMerge="1"/>
                <a:tc hMerge="1" vMerge="1"/>
              </a:tr>
              <a:tr h="363850">
                <a:tc gridSpan="3" vMerge="1"/>
                <a:tc hMerge="1" vMerge="1"/>
                <a:tc hMerge="1" vMerge="1"/>
              </a:tr>
              <a:tr h="306575">
                <a:tc gridSpan="3" vMerge="1"/>
                <a:tc hMerge="1" vMerge="1"/>
                <a:tc hMerge="1" vMerge="1"/>
              </a:tr>
              <a:tr h="306575">
                <a:tc gridSpan="3" vMerge="1"/>
                <a:tc hMerge="1" vMerge="1"/>
                <a:tc hMerge="1" vMerge="1"/>
              </a:tr>
              <a:tr h="239600">
                <a:tc gridSpan="3" vMerge="1"/>
                <a:tc hMerge="1" vMerge="1"/>
                <a:tc hMerge="1" vMerge="1"/>
              </a:tr>
            </a:tbl>
          </a:graphicData>
        </a:graphic>
      </p:graphicFrame>
      <p:grpSp>
        <p:nvGrpSpPr>
          <p:cNvPr id="66" name="Google Shape;66;p14"/>
          <p:cNvGrpSpPr/>
          <p:nvPr/>
        </p:nvGrpSpPr>
        <p:grpSpPr>
          <a:xfrm>
            <a:off x="203625" y="744350"/>
            <a:ext cx="5915100" cy="3757800"/>
            <a:chOff x="203625" y="744350"/>
            <a:chExt cx="5915100" cy="3757800"/>
          </a:xfrm>
        </p:grpSpPr>
        <p:sp>
          <p:nvSpPr>
            <p:cNvPr id="67" name="Google Shape;67;p14"/>
            <p:cNvSpPr/>
            <p:nvPr/>
          </p:nvSpPr>
          <p:spPr>
            <a:xfrm>
              <a:off x="203625" y="744350"/>
              <a:ext cx="5915100" cy="3757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24225" y="3772725"/>
              <a:ext cx="5668200" cy="6294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Footer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24225" y="860850"/>
              <a:ext cx="5668200" cy="4410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Header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4225" y="1389925"/>
              <a:ext cx="687600" cy="23046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Aside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-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Left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304825" y="1389925"/>
              <a:ext cx="687600" cy="23046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Aside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-Right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27250" y="1389925"/>
              <a:ext cx="4051800" cy="23046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Article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419450" y="195055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715925" y="195055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889788" y="195055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419450" y="290770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715925" y="290770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889788" y="290770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2" name="Google Shape;342;p32"/>
          <p:cNvGraphicFramePr/>
          <p:nvPr/>
        </p:nvGraphicFramePr>
        <p:xfrm>
          <a:off x="6193700" y="342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763175"/>
                <a:gridCol w="1941875"/>
              </a:tblGrid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FAQ (Full)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0000FF"/>
                          </a:solidFill>
                        </a:rPr>
                        <a:t>D-1</a:t>
                      </a:r>
                      <a:endParaRPr sz="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 타입을 결정한다.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B-1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입력된 검색어를 가지고 필터링한다.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B-2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고객센터 채팅으로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B-3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하위 세부내용을 toggle한다.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FF9900"/>
                          </a:solidFill>
                        </a:rPr>
                        <a:t>T-1</a:t>
                      </a:r>
                      <a:endParaRPr sz="6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검색어를 입력하는 필드.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FF0000"/>
                          </a:solidFill>
                        </a:rPr>
                        <a:t>P-1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검색어에 해당하는 게시글 Paging을 보여준다.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13" y="425425"/>
            <a:ext cx="3763175" cy="43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/>
          <p:nvPr/>
        </p:nvSpPr>
        <p:spPr>
          <a:xfrm>
            <a:off x="3724400" y="975100"/>
            <a:ext cx="360000" cy="3600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9900"/>
                </a:solidFill>
              </a:rPr>
              <a:t>T-1</a:t>
            </a:r>
            <a:endParaRPr b="1" sz="1100">
              <a:solidFill>
                <a:srgbClr val="FF9900"/>
              </a:solidFill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3217075" y="975100"/>
            <a:ext cx="360000" cy="3600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B-1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2709750" y="975100"/>
            <a:ext cx="360000" cy="360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D-1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4151700" y="1502575"/>
            <a:ext cx="360000" cy="3600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B-3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4151700" y="2327450"/>
            <a:ext cx="360000" cy="3600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B-3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4151700" y="2744850"/>
            <a:ext cx="360000" cy="3600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B-3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4151700" y="3162250"/>
            <a:ext cx="360000" cy="3600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B-3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957375" y="3653425"/>
            <a:ext cx="360000" cy="36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P-1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4227900" y="975100"/>
            <a:ext cx="360000" cy="3600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B-2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-37926" y="-22750"/>
            <a:ext cx="12321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FAQ</a:t>
            </a:r>
            <a:r>
              <a:rPr b="1" lang="ko">
                <a:solidFill>
                  <a:srgbClr val="FFFFFF"/>
                </a:solidFill>
              </a:rPr>
              <a:t> PAGE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시세 조회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33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362" name="Google Shape;36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4" name="Google Shape;364;p33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5" name="Google Shape;365;p33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33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게시판 리스트 </a:t>
            </a:r>
            <a:r>
              <a:rPr b="1" lang="ko">
                <a:solidFill>
                  <a:srgbClr val="FFFFFF"/>
                </a:solidFill>
              </a:rPr>
              <a:t>페이지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73" name="Google Shape;3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00" y="1309547"/>
            <a:ext cx="3767395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4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4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376" name="Google Shape;376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Google Shape;378;p34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6367" y="1055338"/>
            <a:ext cx="3813950" cy="30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4"/>
          <p:cNvSpPr/>
          <p:nvPr/>
        </p:nvSpPr>
        <p:spPr>
          <a:xfrm>
            <a:off x="1261300" y="90430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2714625" y="80977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3815100" y="193772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1190600" y="203882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384" name="Google Shape;384;p34"/>
          <p:cNvSpPr/>
          <p:nvPr/>
        </p:nvSpPr>
        <p:spPr>
          <a:xfrm>
            <a:off x="2034800" y="291865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graphicFrame>
        <p:nvGraphicFramePr>
          <p:cNvPr id="385" name="Google Shape;385;p34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Board_List page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potato.board.01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1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 마이페이지 화면입니다.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게시판 글 조회 클릭시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메소드 실행하여 하기에 반영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선택한 글 구분에 따라 이미지  변경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게시판 내부 글 검색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최신 공지사항 상단 고정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운영자가 정한다.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 클릭시 상세 페이지로 이동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이전 이후 이동 페이징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34"/>
          <p:cNvSpPr/>
          <p:nvPr/>
        </p:nvSpPr>
        <p:spPr>
          <a:xfrm>
            <a:off x="2813500" y="3656513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2714625" y="3845250"/>
            <a:ext cx="1005000" cy="227700"/>
          </a:xfrm>
          <a:prstGeom prst="rect">
            <a:avLst/>
          </a:prstGeom>
          <a:noFill/>
          <a:ln cap="flat" cmpd="sng" w="19050">
            <a:solidFill>
              <a:srgbClr val="4C113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1350650" y="3060375"/>
            <a:ext cx="3767400" cy="152400"/>
          </a:xfrm>
          <a:prstGeom prst="rect">
            <a:avLst/>
          </a:prstGeom>
          <a:noFill/>
          <a:ln cap="flat" cmpd="sng" w="19050">
            <a:solidFill>
              <a:srgbClr val="20124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4066225" y="1909775"/>
            <a:ext cx="1038600" cy="1794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2791350" y="1093825"/>
            <a:ext cx="2304600" cy="816000"/>
          </a:xfrm>
          <a:prstGeom prst="rect">
            <a:avLst/>
          </a:prstGeom>
          <a:noFill/>
          <a:ln cap="flat" cmpd="sng" w="19050">
            <a:solidFill>
              <a:srgbClr val="7F6000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1335400" y="2252675"/>
            <a:ext cx="3813900" cy="4941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1397325" y="1093827"/>
            <a:ext cx="290400" cy="832800"/>
          </a:xfrm>
          <a:prstGeom prst="rect">
            <a:avLst/>
          </a:prstGeom>
          <a:noFill/>
          <a:ln cap="flat" cmpd="sng" w="19050">
            <a:solidFill>
              <a:srgbClr val="66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게시판 상세 페이지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398" name="Google Shape;398;p35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Board_Detail page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potato.board.02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1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게시판 상세 페이지 화면입니다.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input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댓글 내용 입력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등록 버튼으로 등록 실행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추천 및 신고 버튼 누르면 세션의 아이디와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비교하여 추천 및 비추천 다시 누르면 취소 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input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1번에서 입력된 댓글 추가되는 영역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대댓글 입력 가능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 수정 - 글 수정 페이지로 이동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 삭제 - 글 삭제 메소드 실행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 목록 - 글 목록으로 이동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35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00" y="1309547"/>
            <a:ext cx="3767395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35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403" name="Google Shape;40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35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7125" y="904275"/>
            <a:ext cx="3336825" cy="30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5"/>
          <p:cNvSpPr/>
          <p:nvPr/>
        </p:nvSpPr>
        <p:spPr>
          <a:xfrm>
            <a:off x="1518475" y="309027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3695675" y="268182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1494675" y="342837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3107350" y="385235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3643925" y="385235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4167150" y="3852338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1792600" y="3111275"/>
            <a:ext cx="2993100" cy="187200"/>
          </a:xfrm>
          <a:prstGeom prst="rect">
            <a:avLst/>
          </a:prstGeom>
          <a:noFill/>
          <a:ln cap="flat" cmpd="sng" w="19050">
            <a:solidFill>
              <a:srgbClr val="66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1880100" y="3136475"/>
            <a:ext cx="2429100" cy="14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내용입력</a:t>
            </a:r>
            <a:endParaRPr sz="600"/>
          </a:p>
        </p:txBody>
      </p:sp>
      <p:sp>
        <p:nvSpPr>
          <p:cNvPr id="415" name="Google Shape;415;p35"/>
          <p:cNvSpPr/>
          <p:nvPr/>
        </p:nvSpPr>
        <p:spPr>
          <a:xfrm>
            <a:off x="3775513" y="2909534"/>
            <a:ext cx="942900" cy="187200"/>
          </a:xfrm>
          <a:prstGeom prst="rect">
            <a:avLst/>
          </a:prstGeom>
          <a:noFill/>
          <a:ln cap="flat" cmpd="sng" w="19050">
            <a:solidFill>
              <a:srgbClr val="7F6000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1792600" y="3516800"/>
            <a:ext cx="2717400" cy="1794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게시판 등록 페이지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22" name="Google Shape;422;p36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Board_Register page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potato.board.02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1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게시판 등록페이지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_select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 구분 선택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일반, 산다, 공지, 질문 4개가 있음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_text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세션에서 자동으로 작성자 id 들고옴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_text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사용자가 직접 입력하는 내용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사용자가 첨부하는 파일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_password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비밀글 선택 및 비밀번호 숫자 4자리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지정 가능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사용자가 선택가능한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글등록, 취소, 목록으로 돌아가는 버튼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p36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00" y="1309547"/>
            <a:ext cx="3767395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6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427" name="Google Shape;427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9" name="Google Shape;429;p36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974" y="1113575"/>
            <a:ext cx="3244749" cy="28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6"/>
          <p:cNvSpPr/>
          <p:nvPr/>
        </p:nvSpPr>
        <p:spPr>
          <a:xfrm>
            <a:off x="1408938" y="96622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1625925" y="1392300"/>
            <a:ext cx="3244800" cy="152400"/>
          </a:xfrm>
          <a:prstGeom prst="rect">
            <a:avLst/>
          </a:prstGeom>
          <a:noFill/>
          <a:ln cap="flat" cmpd="sng" w="19050">
            <a:solidFill>
              <a:srgbClr val="7F6000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1392275" y="3117813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1399250" y="347625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1646000" y="3117825"/>
            <a:ext cx="3221100" cy="1896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1649750" y="3330850"/>
            <a:ext cx="3221100" cy="3654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1392275" y="123362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1392275" y="150895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2432975" y="3876388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440" name="Google Shape;440;p36"/>
          <p:cNvSpPr/>
          <p:nvPr/>
        </p:nvSpPr>
        <p:spPr>
          <a:xfrm>
            <a:off x="2552700" y="3725225"/>
            <a:ext cx="1400100" cy="152400"/>
          </a:xfrm>
          <a:prstGeom prst="rect">
            <a:avLst/>
          </a:prstGeom>
          <a:noFill/>
          <a:ln cap="flat" cmpd="sng" w="19050">
            <a:solidFill>
              <a:srgbClr val="4C113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1625925" y="1568500"/>
            <a:ext cx="3244800" cy="1546500"/>
          </a:xfrm>
          <a:prstGeom prst="rect">
            <a:avLst/>
          </a:prstGeom>
          <a:noFill/>
          <a:ln cap="flat" cmpd="sng" w="19050">
            <a:solidFill>
              <a:srgbClr val="20124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>
            <a:off x="1625925" y="1140800"/>
            <a:ext cx="3244800" cy="227700"/>
          </a:xfrm>
          <a:prstGeom prst="rect">
            <a:avLst/>
          </a:prstGeom>
          <a:noFill/>
          <a:ln cap="flat" cmpd="sng" w="19050">
            <a:solidFill>
              <a:srgbClr val="66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-37925" y="-22750"/>
            <a:ext cx="23181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게시판 수정/삭제  페이지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48" name="Google Shape;448;p37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Board_Modify page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potato.board.02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1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게시판 수정/삭제 페이지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상세 페이지 진입시 세션 체크하여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 작성자만 수정 가능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_select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 구분 변경 가능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_text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작성자 변경 불가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_text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제목 &amp; 내용 변경 가능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첨부파일 편집 가능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_password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비밀 여부 및 비밀번호 변경 가능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 수정 클릭시 글이 수정 됨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취소 클릭시 수정 사항 취소 및 </a:t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상세 페이지로 이동</a:t>
                      </a:r>
                      <a:endParaRPr sz="600"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9" name="Google Shape;449;p37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00" y="1309547"/>
            <a:ext cx="3767395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7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453" name="Google Shape;453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5" name="Google Shape;455;p37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974" y="1113575"/>
            <a:ext cx="3244749" cy="28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7"/>
          <p:cNvSpPr/>
          <p:nvPr/>
        </p:nvSpPr>
        <p:spPr>
          <a:xfrm>
            <a:off x="1408938" y="96622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1625925" y="1392300"/>
            <a:ext cx="3244800" cy="152400"/>
          </a:xfrm>
          <a:prstGeom prst="rect">
            <a:avLst/>
          </a:prstGeom>
          <a:noFill/>
          <a:ln cap="flat" cmpd="sng" w="19050">
            <a:solidFill>
              <a:srgbClr val="7F6000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1392275" y="3117813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1399250" y="347625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1646000" y="3117825"/>
            <a:ext cx="3218700" cy="1896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1649750" y="3330850"/>
            <a:ext cx="3218700" cy="3654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1392275" y="123362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1392275" y="150895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2432975" y="3876388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2552700" y="3725225"/>
            <a:ext cx="1400100" cy="152400"/>
          </a:xfrm>
          <a:prstGeom prst="rect">
            <a:avLst/>
          </a:prstGeom>
          <a:noFill/>
          <a:ln cap="flat" cmpd="sng" w="19050">
            <a:solidFill>
              <a:srgbClr val="4C113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1625925" y="1568500"/>
            <a:ext cx="3244800" cy="1546500"/>
          </a:xfrm>
          <a:prstGeom prst="rect">
            <a:avLst/>
          </a:prstGeom>
          <a:noFill/>
          <a:ln cap="flat" cmpd="sng" w="19050">
            <a:solidFill>
              <a:srgbClr val="20124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1625925" y="1140800"/>
            <a:ext cx="3244800" cy="227700"/>
          </a:xfrm>
          <a:prstGeom prst="rect">
            <a:avLst/>
          </a:prstGeom>
          <a:noFill/>
          <a:ln cap="flat" cmpd="sng" w="19050">
            <a:solidFill>
              <a:srgbClr val="66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로그인 </a:t>
            </a:r>
            <a:r>
              <a:rPr b="1" lang="ko">
                <a:solidFill>
                  <a:srgbClr val="FFFFFF"/>
                </a:solidFill>
              </a:rPr>
              <a:t>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</a:gsLst>
            <a:lin ang="2700006" scaled="0"/>
          </a:gra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203623" y="887702"/>
            <a:ext cx="5915100" cy="33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2382982" y="2157728"/>
            <a:ext cx="180000" cy="180000"/>
          </a:xfrm>
          <a:prstGeom prst="flowChartConnector">
            <a:avLst/>
          </a:prstGeom>
          <a:solidFill>
            <a:srgbClr val="FFFFFF"/>
          </a:solidFill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2383560" y="2513844"/>
            <a:ext cx="180000" cy="180000"/>
          </a:xfrm>
          <a:prstGeom prst="flowChartConnector">
            <a:avLst/>
          </a:prstGeom>
          <a:solidFill>
            <a:srgbClr val="FFFFFF"/>
          </a:solidFill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2378361" y="2926068"/>
            <a:ext cx="180000" cy="180000"/>
          </a:xfrm>
          <a:prstGeom prst="flowChartConnector">
            <a:avLst/>
          </a:prstGeom>
          <a:solidFill>
            <a:srgbClr val="FFFFFF"/>
          </a:solidFill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1109399" y="2925311"/>
            <a:ext cx="180000" cy="180000"/>
          </a:xfrm>
          <a:prstGeom prst="flowChartConnector">
            <a:avLst/>
          </a:prstGeom>
          <a:solidFill>
            <a:srgbClr val="FFFFFF"/>
          </a:solidFill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25" y="896050"/>
            <a:ext cx="5915100" cy="32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8"/>
          <p:cNvSpPr/>
          <p:nvPr/>
        </p:nvSpPr>
        <p:spPr>
          <a:xfrm>
            <a:off x="469250" y="28360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2890400" y="185500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graphicFrame>
        <p:nvGraphicFramePr>
          <p:cNvPr id="483" name="Google Shape;483;p38"/>
          <p:cNvGraphicFramePr/>
          <p:nvPr/>
        </p:nvGraphicFramePr>
        <p:xfrm>
          <a:off x="6226925" y="348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Log in page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로그인</a:t>
                      </a:r>
                      <a:r>
                        <a:rPr lang="ko" sz="600"/>
                        <a:t> 화면입니다.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input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사용자의 아이디와 비밀번호를 입력받는다.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SNS를 연동하여 회원가입과 로그인을 실시한다.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로그인 서블릿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(kh~)으로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아이디 찾기 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비밀번호 찾기 페이지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4" name="Google Shape;484;p38"/>
          <p:cNvSpPr/>
          <p:nvPr/>
        </p:nvSpPr>
        <p:spPr>
          <a:xfrm>
            <a:off x="469250" y="28360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3903950" y="24238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3146200" y="306740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4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3903950" y="306740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5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4661700" y="306740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6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회원가입 약관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</a:gsLst>
            <a:lin ang="2700006" scaled="0"/>
          </a:gra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1162051" y="348200"/>
            <a:ext cx="41586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6" name="Google Shape;496;p39"/>
          <p:cNvGraphicFramePr/>
          <p:nvPr/>
        </p:nvGraphicFramePr>
        <p:xfrm>
          <a:off x="6226925" y="348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joinPre page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가입 약관동의</a:t>
                      </a:r>
                      <a:r>
                        <a:rPr lang="ko" sz="600"/>
                        <a:t> 화면입니다.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checkbox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약관동의 체크박스.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checkbox 체크 유무를 확인 후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회원가입 페이지(kh~)로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97" name="Google Shape;4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348200"/>
            <a:ext cx="4158600" cy="4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/>
          <p:nvPr/>
        </p:nvSpPr>
        <p:spPr>
          <a:xfrm>
            <a:off x="4449025" y="12865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4449025" y="23099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4763025" y="338432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회원가입</a:t>
            </a:r>
            <a:r>
              <a:rPr b="1" lang="ko">
                <a:solidFill>
                  <a:srgbClr val="FFFFFF"/>
                </a:solidFill>
              </a:rPr>
              <a:t>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</a:gsLst>
            <a:lin ang="2700006" scaled="0"/>
          </a:gra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1162051" y="348200"/>
            <a:ext cx="41586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669" y="645512"/>
            <a:ext cx="4149082" cy="3916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9" name="Google Shape;509;p40"/>
          <p:cNvGraphicFramePr/>
          <p:nvPr/>
        </p:nvGraphicFramePr>
        <p:xfrm>
          <a:off x="6226925" y="348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join</a:t>
                      </a:r>
                      <a:r>
                        <a:rPr lang="ko" sz="600"/>
                        <a:t> page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회원가입</a:t>
                      </a:r>
                      <a:r>
                        <a:rPr lang="ko" sz="600"/>
                        <a:t> 화면입니다.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사용자의 정보를 입력받는 페이지.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입력받은 아이디가 중복 아이디 인지  서블릿을 이용하여 확인한다.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이메일이나 핸드폰번호로 사용자를 인증한다.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회원가입 서블릿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(kh~)으로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p40"/>
          <p:cNvSpPr/>
          <p:nvPr/>
        </p:nvSpPr>
        <p:spPr>
          <a:xfrm>
            <a:off x="3992575" y="16988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3933700" y="25717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295075" y="39089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3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1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ID/PW 찾기</a:t>
            </a:r>
            <a:r>
              <a:rPr b="1" lang="ko">
                <a:solidFill>
                  <a:srgbClr val="FFFFFF"/>
                </a:solidFill>
              </a:rPr>
              <a:t>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9" name="Google Shape;519;p41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41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521" name="Google Shape;521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3" name="Google Shape;523;p41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4" name="Google Shape;524;p41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41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5"/>
          <p:cNvGraphicFramePr/>
          <p:nvPr/>
        </p:nvGraphicFramePr>
        <p:xfrm>
          <a:off x="6193700" y="3822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5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1" y="348200"/>
            <a:ext cx="3980664" cy="4511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5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29475"/>
                <a:gridCol w="529475"/>
                <a:gridCol w="1646100"/>
              </a:tblGrid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MAIN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web.01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HTML, JAVASCRIPT, CSS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메인 타이틀 로고 이미지가 표시된다.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이미지 클릭 시 메뉴창이 왼쪽에 나타난다.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select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클릭하여 검색지역을 선택할 수 있다.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input(text)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검색어를 입력할 수 있다.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클릭시 자신의 관심상품을 확인할 수 있다.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클릭하여 마이페이지(MyPage.jsp)로 이동한다.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클릭하여 로그인페이지(login.jsp)로 이동한다.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5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MAIN PAGE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285850" y="1677475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874825" y="904400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012575" y="1677475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496500" y="1677475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4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964925" y="1615650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5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298125" y="1615650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6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741850" y="1615650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7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결제</a:t>
            </a:r>
            <a:r>
              <a:rPr b="1" lang="ko">
                <a:solidFill>
                  <a:srgbClr val="FFFFFF"/>
                </a:solidFill>
              </a:rPr>
              <a:t>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42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534" name="Google Shape;53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6" name="Google Shape;536;p42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7" name="Google Shape;537;p42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8" name="Google Shape;538;p42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6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6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1" y="348200"/>
            <a:ext cx="3980664" cy="4511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6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29475"/>
                <a:gridCol w="529475"/>
                <a:gridCol w="1646100"/>
              </a:tblGrid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MAIN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web.01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HTML, JAVASCRIPT, CSS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최신순으로 정렬된 상품 리스트들이 표시된다.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클릭시 해당 상품페이지로 이동된다.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추천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순으로 정렬된 상품 리스트들이 표시된다.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클릭시 해당 상품페이지로 이동된다.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select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사용자가 최근 본 상품 리스트가 표시된다.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클릭시 해당 상품페이지로 이동된다.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MAIN PAGE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868500" y="3274850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868500" y="2294900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403500" y="2344050"/>
            <a:ext cx="227700" cy="227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3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MAIN PAGE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p17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MAIN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web.02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‘web.01’에서 search나 상품 선택 후 나타나는 화면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해당 상세 상품페이지로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섹션 내의 페이지 이동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현재 몰 내부에 올라오고 있는 신상품 표시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로그인 되어 있는 사용자에 대응하는 상품 표시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로그인되어 있는 사용자에게 추천하는 상품 표시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aside메뉴 전체 상품 분류 보기 및 링크</a:t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6" name="Google Shape;116;p17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117" name="Google Shape;11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7"/>
          <p:cNvSpPr/>
          <p:nvPr/>
        </p:nvSpPr>
        <p:spPr>
          <a:xfrm>
            <a:off x="2564150" y="127580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344300" y="89910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564150" y="75280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791850" y="173340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791850" y="2785050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6458050" y="2045621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458050" y="287161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458050" y="3158628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458050" y="2324328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458050" y="2597978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608575" y="869775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458050" y="3425484"/>
            <a:ext cx="227700" cy="227700"/>
          </a:xfrm>
          <a:prstGeom prst="ellipse">
            <a:avLst/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NAVIGATION MENU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18"/>
          <p:cNvGraphicFramePr/>
          <p:nvPr/>
        </p:nvGraphicFramePr>
        <p:xfrm>
          <a:off x="6235875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06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Navigation Menu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네비게이션</a:t>
                      </a:r>
                      <a:r>
                        <a:rPr lang="ko" sz="600"/>
                        <a:t> 메뉴입니다.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메뉴를 출력하는 버튼이다.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사이트 로고를 클릭하면 메인페이지(kh~~)로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dropdown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검색 필터를 설정한다.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text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검색어를 입력한다.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버튼을 클릭하면 필터와 검색어를 가지고 상품페이지(kh~~)로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지역을 기준으로 상품들을 검색한다.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로그인 페이지(kh~~)로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8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관심상품 페이지(kh~~)로 이동한다.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18"/>
          <p:cNvSpPr/>
          <p:nvPr/>
        </p:nvSpPr>
        <p:spPr>
          <a:xfrm>
            <a:off x="1204050" y="5822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696300" y="5822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280375" y="5822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981175" y="5822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4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638725" y="5822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5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066675" y="5822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6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501988" y="5822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7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937300" y="582275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8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감자마켓 소개페이지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159" name="Google Shape;1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19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19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19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이용약관 </a:t>
            </a:r>
            <a:r>
              <a:rPr b="1" lang="ko">
                <a:solidFill>
                  <a:srgbClr val="FFFFFF"/>
                </a:solidFill>
              </a:rPr>
              <a:t>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172" name="Google Shape;17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20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" name="Google Shape;175;p20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165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약어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Google Shape;176;p20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658325"/>
                <a:gridCol w="2046725"/>
              </a:tblGrid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상품 리스트 </a:t>
            </a:r>
            <a:r>
              <a:rPr b="1" lang="ko">
                <a:solidFill>
                  <a:srgbClr val="FFFFFF"/>
                </a:solidFill>
              </a:rPr>
              <a:t>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0" y="348200"/>
            <a:ext cx="3911100" cy="451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 b="38204" l="43665" r="46192" t="57903"/>
          <a:stretch/>
        </p:blipFill>
        <p:spPr>
          <a:xfrm>
            <a:off x="4149675" y="797900"/>
            <a:ext cx="366150" cy="16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2212675" y="1040900"/>
            <a:ext cx="360000" cy="360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1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3085300" y="135460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2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3906800" y="6409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3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2618975" y="3785150"/>
            <a:ext cx="360000" cy="360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8761D"/>
                </a:solidFill>
              </a:rPr>
              <a:t>4</a:t>
            </a:r>
            <a:endParaRPr b="1" sz="1100">
              <a:solidFill>
                <a:srgbClr val="38761D"/>
              </a:solidFill>
            </a:endParaRPr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6226925" y="348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{7DF22FE5-0F48-4B5A-A5C3-576E3223C6CD}</a:tableStyleId>
              </a:tblPr>
              <a:tblGrid>
                <a:gridCol w="595250"/>
                <a:gridCol w="604425"/>
                <a:gridCol w="1505400"/>
              </a:tblGrid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시스템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화면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Product list</a:t>
                      </a:r>
                      <a:r>
                        <a:rPr lang="ko" sz="600"/>
                        <a:t> page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코드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타입</a:t>
                      </a:r>
                      <a:endParaRPr b="1" sz="600"/>
                    </a:p>
                  </a:txBody>
                  <a:tcPr marT="91425" marB="914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설명</a:t>
                      </a:r>
                      <a:endParaRPr b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리스트 </a:t>
                      </a:r>
                      <a:r>
                        <a:rPr lang="ko" sz="600"/>
                        <a:t>화면입니다.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img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해당 상품글에 첨부된 이미지가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나타난다.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anchor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상품글 제목 클릭시 해당 상품 상세페이지로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button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글쓰기 버튼 클릭시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 서블릿(kh~)으로 이동한다.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rgbClr val="38761D"/>
                          </a:solidFill>
                        </a:rPr>
                        <a:t>anchor</a:t>
                      </a:r>
                      <a:endParaRPr b="1" sz="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총 상품글 갯수에 따른 페이지가 나타난다.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