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53"/>
  </p:notesMasterIdLst>
  <p:handoutMasterIdLst>
    <p:handoutMasterId r:id="rId54"/>
  </p:handoutMasterIdLst>
  <p:sldIdLst>
    <p:sldId id="329" r:id="rId2"/>
    <p:sldId id="328" r:id="rId3"/>
    <p:sldId id="330" r:id="rId4"/>
    <p:sldId id="352" r:id="rId5"/>
    <p:sldId id="370" r:id="rId6"/>
    <p:sldId id="371" r:id="rId7"/>
    <p:sldId id="372" r:id="rId8"/>
    <p:sldId id="373" r:id="rId9"/>
    <p:sldId id="374" r:id="rId10"/>
    <p:sldId id="375" r:id="rId11"/>
    <p:sldId id="369" r:id="rId12"/>
    <p:sldId id="376" r:id="rId13"/>
    <p:sldId id="377" r:id="rId14"/>
    <p:sldId id="379" r:id="rId15"/>
    <p:sldId id="380" r:id="rId16"/>
    <p:sldId id="381" r:id="rId17"/>
    <p:sldId id="382" r:id="rId18"/>
    <p:sldId id="383" r:id="rId19"/>
    <p:sldId id="384" r:id="rId20"/>
    <p:sldId id="385" r:id="rId21"/>
    <p:sldId id="386" r:id="rId22"/>
    <p:sldId id="387" r:id="rId23"/>
    <p:sldId id="378" r:id="rId24"/>
    <p:sldId id="388" r:id="rId25"/>
    <p:sldId id="390" r:id="rId26"/>
    <p:sldId id="389" r:id="rId27"/>
    <p:sldId id="391" r:id="rId28"/>
    <p:sldId id="393" r:id="rId29"/>
    <p:sldId id="394" r:id="rId30"/>
    <p:sldId id="395" r:id="rId31"/>
    <p:sldId id="396" r:id="rId32"/>
    <p:sldId id="397" r:id="rId33"/>
    <p:sldId id="398" r:id="rId34"/>
    <p:sldId id="399" r:id="rId35"/>
    <p:sldId id="400" r:id="rId36"/>
    <p:sldId id="401" r:id="rId37"/>
    <p:sldId id="402" r:id="rId38"/>
    <p:sldId id="403" r:id="rId39"/>
    <p:sldId id="404" r:id="rId40"/>
    <p:sldId id="405" r:id="rId41"/>
    <p:sldId id="406" r:id="rId42"/>
    <p:sldId id="407" r:id="rId43"/>
    <p:sldId id="408" r:id="rId44"/>
    <p:sldId id="409" r:id="rId45"/>
    <p:sldId id="410" r:id="rId46"/>
    <p:sldId id="411" r:id="rId47"/>
    <p:sldId id="412" r:id="rId48"/>
    <p:sldId id="413" r:id="rId49"/>
    <p:sldId id="392" r:id="rId50"/>
    <p:sldId id="414" r:id="rId51"/>
    <p:sldId id="258" r:id="rId5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miga" initials="a" lastIdx="9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C146D"/>
    <a:srgbClr val="415783"/>
    <a:srgbClr val="4F784C"/>
    <a:srgbClr val="FFFF99"/>
    <a:srgbClr val="993366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21" autoAdjust="0"/>
    <p:restoredTop sz="90899" autoAdjust="0"/>
  </p:normalViewPr>
  <p:slideViewPr>
    <p:cSldViewPr>
      <p:cViewPr varScale="1">
        <p:scale>
          <a:sx n="114" d="100"/>
          <a:sy n="114" d="100"/>
        </p:scale>
        <p:origin x="-1938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0" d="100"/>
          <a:sy n="90" d="100"/>
        </p:scale>
        <p:origin x="3696" y="72"/>
      </p:cViewPr>
      <p:guideLst/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87C3E9-2372-4D2D-A8FE-578D26F0CAB8}" type="datetimeFigureOut">
              <a:rPr lang="ko-KR" altLang="en-US" smtClean="0"/>
              <a:pPr/>
              <a:t>2018-11-14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126D6-8CEA-47E8-B467-8C3047BBCA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4075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C3899-2E4F-4D3A-8D29-BF4BDDE21DE2}" type="datetimeFigureOut">
              <a:rPr lang="ko-KR" altLang="en-US" smtClean="0"/>
              <a:pPr/>
              <a:t>2018-11-14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9363BF-43B7-4F43-ABD0-D052F59FCD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480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장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61F458D1-4ECC-4CAE-8F2D-89819817AE69}"/>
              </a:ext>
            </a:extLst>
          </p:cNvPr>
          <p:cNvSpPr/>
          <p:nvPr/>
        </p:nvSpPr>
        <p:spPr>
          <a:xfrm>
            <a:off x="0" y="4854575"/>
            <a:ext cx="9144000" cy="200342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0" name="제목 13"/>
          <p:cNvSpPr>
            <a:spLocks noGrp="1"/>
          </p:cNvSpPr>
          <p:nvPr>
            <p:ph type="title"/>
          </p:nvPr>
        </p:nvSpPr>
        <p:spPr>
          <a:xfrm>
            <a:off x="316360" y="5265122"/>
            <a:ext cx="8229600" cy="1332230"/>
          </a:xfrm>
          <a:ln>
            <a:noFill/>
          </a:ln>
        </p:spPr>
        <p:txBody>
          <a:bodyPr>
            <a:normAutofit/>
          </a:bodyPr>
          <a:lstStyle>
            <a:lvl1pPr algn="l">
              <a:defRPr sz="3200" b="1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pic>
        <p:nvPicPr>
          <p:cNvPr id="11" name="그림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3189" y="360363"/>
            <a:ext cx="1059872" cy="16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그림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13457" y="414531"/>
            <a:ext cx="2826261" cy="2609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그림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9087" y="2843355"/>
            <a:ext cx="4913938" cy="175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57057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저작권 안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/>
          <p:cNvSpPr txBox="1">
            <a:spLocks noChangeArrowheads="1"/>
          </p:cNvSpPr>
          <p:nvPr/>
        </p:nvSpPr>
        <p:spPr bwMode="auto">
          <a:xfrm>
            <a:off x="612453" y="981075"/>
            <a:ext cx="7991475" cy="338554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ko-KR" sz="1600" b="1" dirty="0" smtClean="0">
                <a:solidFill>
                  <a:schemeClr val="accent4">
                    <a:lumMod val="50000"/>
                  </a:schemeClr>
                </a:solidFill>
                <a:latin typeface="맑은 고딕" panose="020B0503020000020004" pitchFamily="50" charset="-127"/>
              </a:rPr>
              <a:t>IT </a:t>
            </a:r>
            <a:r>
              <a:rPr lang="en-US" altLang="ko-KR" sz="1600" b="1" dirty="0" err="1" smtClean="0">
                <a:solidFill>
                  <a:schemeClr val="accent4">
                    <a:lumMod val="50000"/>
                  </a:schemeClr>
                </a:solidFill>
                <a:latin typeface="맑은 고딕" panose="020B0503020000020004" pitchFamily="50" charset="-127"/>
              </a:rPr>
              <a:t>CookBook</a:t>
            </a:r>
            <a:r>
              <a:rPr lang="en-US" altLang="ko-KR" sz="1600" b="1" dirty="0" smtClean="0">
                <a:solidFill>
                  <a:schemeClr val="accent4">
                    <a:lumMod val="50000"/>
                  </a:schemeClr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sz="1600" b="1" dirty="0" smtClean="0">
                <a:solidFill>
                  <a:schemeClr val="accent4">
                    <a:lumMod val="50000"/>
                  </a:schemeClr>
                </a:solidFill>
                <a:latin typeface="맑은 고딕" panose="020B0503020000020004" pitchFamily="50" charset="-127"/>
              </a:rPr>
              <a:t>자바 프로그래밍 </a:t>
            </a:r>
            <a:r>
              <a:rPr lang="en-US" altLang="ko-KR" sz="1600" b="1" dirty="0" smtClean="0">
                <a:solidFill>
                  <a:schemeClr val="accent4">
                    <a:lumMod val="50000"/>
                  </a:schemeClr>
                </a:solidFill>
                <a:latin typeface="맑은 고딕" panose="020B0503020000020004" pitchFamily="50" charset="-127"/>
              </a:rPr>
              <a:t>for Beginner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612453" y="1700213"/>
            <a:ext cx="7655247" cy="16496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defRPr/>
            </a:pPr>
            <a:endParaRPr lang="en-US" altLang="ko-KR" sz="1000" dirty="0">
              <a:solidFill>
                <a:srgbClr val="222222"/>
              </a:solidFill>
            </a:endParaRPr>
          </a:p>
          <a:p>
            <a:pPr>
              <a:defRPr/>
            </a:pPr>
            <a:r>
              <a:rPr lang="en-US" altLang="ko-KR" sz="1400" b="1" dirty="0">
                <a:solidFill>
                  <a:prstClr val="black">
                    <a:lumMod val="95000"/>
                    <a:lumOff val="5000"/>
                  </a:prstClr>
                </a:solidFill>
              </a:rPr>
              <a:t>[</a:t>
            </a:r>
            <a:r>
              <a:rPr lang="ko-KR" altLang="en-US" sz="1400" b="1" dirty="0">
                <a:solidFill>
                  <a:prstClr val="black">
                    <a:lumMod val="95000"/>
                    <a:lumOff val="5000"/>
                  </a:prstClr>
                </a:solidFill>
              </a:rPr>
              <a:t>강의교안 이용 안내</a:t>
            </a:r>
            <a:r>
              <a:rPr lang="en-US" altLang="ko-KR" sz="1400" b="1" dirty="0">
                <a:solidFill>
                  <a:prstClr val="black">
                    <a:lumMod val="95000"/>
                    <a:lumOff val="5000"/>
                  </a:prstClr>
                </a:solidFill>
              </a:rPr>
              <a:t>]</a:t>
            </a:r>
          </a:p>
          <a:p>
            <a:pPr>
              <a:defRPr/>
            </a:pPr>
            <a:endParaRPr lang="en-US" altLang="ko-KR" sz="1000" dirty="0">
              <a:solidFill>
                <a:prstClr val="black"/>
              </a:solidFill>
            </a:endParaRPr>
          </a:p>
          <a:p>
            <a:pPr marL="171450" indent="-171450">
              <a:lnSpc>
                <a:spcPct val="120000"/>
              </a:lnSpc>
              <a:buFont typeface="Arial" pitchFamily="34" charset="0"/>
              <a:buChar char="•"/>
              <a:defRPr/>
            </a:pPr>
            <a:r>
              <a:rPr lang="ko-KR" altLang="en-US" sz="1400" spc="-100" dirty="0" smtClean="0">
                <a:solidFill>
                  <a:prstClr val="black"/>
                </a:solidFill>
              </a:rPr>
              <a:t>본 강의교안의 저작권은 </a:t>
            </a:r>
            <a:r>
              <a:rPr lang="ko-KR" altLang="en-US" sz="1400" b="1" spc="-100" dirty="0" smtClean="0">
                <a:solidFill>
                  <a:prstClr val="black"/>
                </a:solidFill>
              </a:rPr>
              <a:t>우재남</a:t>
            </a:r>
            <a:r>
              <a:rPr lang="ko-KR" altLang="en-US" sz="1400" spc="-100" dirty="0" smtClean="0">
                <a:solidFill>
                  <a:prstClr val="black"/>
                </a:solidFill>
              </a:rPr>
              <a:t>과 </a:t>
            </a:r>
            <a:r>
              <a:rPr lang="ko-KR" altLang="en-US" sz="1400" b="1" spc="-100" dirty="0" err="1" smtClean="0">
                <a:solidFill>
                  <a:prstClr val="black"/>
                </a:solidFill>
              </a:rPr>
              <a:t>한빛아카데미</a:t>
            </a:r>
            <a:r>
              <a:rPr lang="ko-KR" altLang="en-US" sz="1400" b="1" spc="-100" dirty="0" smtClean="0">
                <a:solidFill>
                  <a:prstClr val="black"/>
                </a:solidFill>
              </a:rPr>
              <a:t>㈜</a:t>
            </a:r>
            <a:r>
              <a:rPr lang="ko-KR" altLang="en-US" sz="1400" spc="-100" dirty="0" smtClean="0">
                <a:solidFill>
                  <a:prstClr val="black"/>
                </a:solidFill>
              </a:rPr>
              <a:t>에 있습니다</a:t>
            </a:r>
            <a:r>
              <a:rPr lang="en-US" altLang="ko-KR" sz="1400" spc="-100" dirty="0" smtClean="0">
                <a:solidFill>
                  <a:prstClr val="black"/>
                </a:solidFill>
              </a:rPr>
              <a:t>.</a:t>
            </a:r>
          </a:p>
          <a:p>
            <a:pPr marL="171450" indent="-171450">
              <a:lnSpc>
                <a:spcPct val="120000"/>
              </a:lnSpc>
              <a:buFont typeface="Arial" pitchFamily="34" charset="0"/>
              <a:buChar char="•"/>
              <a:defRPr/>
            </a:pPr>
            <a:endParaRPr lang="en-US" altLang="ko-KR" sz="1400" spc="-100" dirty="0" smtClean="0">
              <a:solidFill>
                <a:prstClr val="black"/>
              </a:solidFill>
            </a:endParaRPr>
          </a:p>
          <a:p>
            <a:pPr marL="171450" indent="-171450">
              <a:lnSpc>
                <a:spcPct val="120000"/>
              </a:lnSpc>
              <a:buFont typeface="Arial" pitchFamily="34" charset="0"/>
              <a:buChar char="•"/>
              <a:defRPr/>
            </a:pPr>
            <a:r>
              <a:rPr lang="ko-KR" altLang="en-US" sz="1400" spc="-100" dirty="0" smtClean="0">
                <a:solidFill>
                  <a:prstClr val="black"/>
                </a:solidFill>
              </a:rPr>
              <a:t>이 자료는 강의 보조자료로 제공되는 것으로</a:t>
            </a:r>
            <a:r>
              <a:rPr lang="en-US" altLang="ko-KR" sz="1400" spc="-100" dirty="0" smtClean="0">
                <a:solidFill>
                  <a:prstClr val="black"/>
                </a:solidFill>
              </a:rPr>
              <a:t>, </a:t>
            </a:r>
            <a:r>
              <a:rPr lang="ko-KR" altLang="en-US" sz="1400" spc="-100" dirty="0" smtClean="0">
                <a:solidFill>
                  <a:prstClr val="black"/>
                </a:solidFill>
              </a:rPr>
              <a:t>학생들에게 배포되어서는 안 됩니다</a:t>
            </a:r>
            <a:r>
              <a:rPr lang="en-US" altLang="ko-KR" sz="1400" spc="-100" dirty="0" smtClean="0">
                <a:solidFill>
                  <a:prstClr val="black"/>
                </a:solidFill>
              </a:rPr>
              <a:t>. </a:t>
            </a:r>
            <a:endParaRPr lang="ko-KR" altLang="en-US" sz="1400" spc="-100" dirty="0" smtClean="0">
              <a:solidFill>
                <a:prstClr val="black"/>
              </a:solidFill>
            </a:endParaRPr>
          </a:p>
          <a:p>
            <a:pPr marL="171450" indent="-171450">
              <a:lnSpc>
                <a:spcPct val="120000"/>
              </a:lnSpc>
              <a:buFont typeface="Arial" pitchFamily="34" charset="0"/>
              <a:buChar char="•"/>
              <a:defRPr/>
            </a:pPr>
            <a:endParaRPr lang="en-US" altLang="ko-KR" sz="1400" spc="-100" dirty="0">
              <a:solidFill>
                <a:prstClr val="black"/>
              </a:solidFill>
            </a:endParaRPr>
          </a:p>
        </p:txBody>
      </p:sp>
      <p:sp>
        <p:nvSpPr>
          <p:cNvPr id="8" name="모서리가 둥근 직사각형 8"/>
          <p:cNvSpPr/>
          <p:nvPr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solidFill>
                <a:srgbClr val="9A5F3A"/>
              </a:solidFill>
            </a:endParaRPr>
          </a:p>
        </p:txBody>
      </p:sp>
      <p:pic>
        <p:nvPicPr>
          <p:cNvPr id="9" name="Picture 2" descr="C:\Documents and Settings\hanb\바탕 화면\한빛아카데미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12727" y="5928484"/>
            <a:ext cx="1591200" cy="24752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662403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endParaRPr lang="ko-KR" altLang="en-US" sz="3200" dirty="0">
              <a:solidFill>
                <a:srgbClr val="F79646">
                  <a:lumMod val="75000"/>
                </a:srgbClr>
              </a:solidFill>
            </a:endParaRPr>
          </a:p>
        </p:txBody>
      </p:sp>
      <p:sp>
        <p:nvSpPr>
          <p:cNvPr id="8" name="Rectangle 43"/>
          <p:cNvSpPr>
            <a:spLocks noChangeArrowheads="1"/>
          </p:cNvSpPr>
          <p:nvPr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lang="ko-KR" altLang="en-US" sz="3000" dirty="0">
              <a:solidFill>
                <a:srgbClr val="005E5C"/>
              </a:solidFill>
            </a:endParaRPr>
          </a:p>
        </p:txBody>
      </p:sp>
      <p:sp>
        <p:nvSpPr>
          <p:cNvPr id="9" name="Rectangle 18"/>
          <p:cNvSpPr>
            <a:spLocks noChangeArrowheads="1"/>
          </p:cNvSpPr>
          <p:nvPr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rgbClr val="1F497D">
                        <a:lumMod val="75000"/>
                        <a:shade val="30000"/>
                        <a:satMod val="115000"/>
                      </a:srgbClr>
                    </a:gs>
                    <a:gs pos="50000">
                      <a:srgbClr val="1F497D">
                        <a:lumMod val="75000"/>
                        <a:shade val="67500"/>
                        <a:satMod val="115000"/>
                      </a:srgbClr>
                    </a:gs>
                    <a:gs pos="100000">
                      <a:srgbClr val="1F497D">
                        <a:lumMod val="75000"/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pPr algn="r">
                <a:defRPr/>
              </a:pPr>
              <a:t>‹#›</a:t>
            </a:fld>
            <a:r>
              <a:rPr lang="en-US" altLang="ko-KR" sz="1200" dirty="0" smtClean="0">
                <a:gradFill flip="none" rotWithShape="1">
                  <a:gsLst>
                    <a:gs pos="0">
                      <a:srgbClr val="1F497D">
                        <a:lumMod val="75000"/>
                        <a:shade val="30000"/>
                        <a:satMod val="115000"/>
                      </a:srgbClr>
                    </a:gs>
                    <a:gs pos="50000">
                      <a:srgbClr val="1F497D">
                        <a:lumMod val="75000"/>
                        <a:shade val="67500"/>
                        <a:satMod val="115000"/>
                      </a:srgbClr>
                    </a:gs>
                    <a:gs pos="100000">
                      <a:srgbClr val="1F497D">
                        <a:lumMod val="75000"/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/28</a:t>
            </a:r>
            <a:endParaRPr lang="en-US" altLang="ko-KR" sz="1200" dirty="0">
              <a:gradFill flip="none" rotWithShape="1">
                <a:gsLst>
                  <a:gs pos="0">
                    <a:srgbClr val="1F497D">
                      <a:lumMod val="75000"/>
                      <a:shade val="30000"/>
                      <a:satMod val="115000"/>
                    </a:srgbClr>
                  </a:gs>
                  <a:gs pos="50000">
                    <a:srgbClr val="1F497D">
                      <a:lumMod val="75000"/>
                      <a:shade val="67500"/>
                      <a:satMod val="115000"/>
                    </a:srgbClr>
                  </a:gs>
                  <a:gs pos="100000">
                    <a:srgbClr val="1F497D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 hasCustomPrompt="1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solidFill>
                  <a:schemeClr val="accent4">
                    <a:lumMod val="50000"/>
                  </a:schemeClr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smtClean="0"/>
              <a:t>학습목표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449263" indent="-2619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70000"/>
              <a:buFont typeface="Wingdings" panose="05000000000000000000" pitchFamily="2" charset="2"/>
              <a:buChar char="Ø"/>
              <a:defRPr sz="2400" b="1">
                <a:solidFill>
                  <a:schemeClr val="accent1">
                    <a:lumMod val="50000"/>
                  </a:schemeClr>
                </a:solidFill>
              </a:defRPr>
            </a:lvl1pPr>
            <a:lvl2pPr marL="627063" indent="-169863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78700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481C1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/42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355600" indent="-2619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70000"/>
              <a:buFont typeface="맑은 고딕" panose="020B0503020000020004" pitchFamily="50" charset="-127"/>
              <a:buChar char="■"/>
              <a:defRPr sz="2000" b="1"/>
            </a:lvl1pPr>
            <a:lvl2pPr marL="627063" indent="-169863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23063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노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chemeClr val="bg2">
              <a:lumMod val="9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481C1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/42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 hasCustomPrompt="1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mtClean="0"/>
              <a:t>NOTE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355600" indent="-2619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70000"/>
              <a:buFont typeface="맑은 고딕" panose="020B0503020000020004" pitchFamily="50" charset="-127"/>
              <a:buChar char="■"/>
              <a:defRPr sz="2000" b="1"/>
            </a:lvl1pPr>
            <a:lvl2pPr marL="627063" indent="-169863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43092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61F458D1-4ECC-4CAE-8F2D-89819817AE69}"/>
              </a:ext>
            </a:extLst>
          </p:cNvPr>
          <p:cNvSpPr/>
          <p:nvPr/>
        </p:nvSpPr>
        <p:spPr>
          <a:xfrm flipV="1">
            <a:off x="0" y="6128586"/>
            <a:ext cx="9144000" cy="45719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dirty="0" smtClean="0"/>
          </a:p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pic>
        <p:nvPicPr>
          <p:cNvPr id="11" name="그림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3189" y="360363"/>
            <a:ext cx="1059872" cy="16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그림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13457" y="414531"/>
            <a:ext cx="2826261" cy="2609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그림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9087" y="3429802"/>
            <a:ext cx="4913938" cy="175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제목 13">
            <a:extLst>
              <a:ext uri="{FF2B5EF4-FFF2-40B4-BE49-F238E27FC236}">
                <a16:creationId xmlns="" xmlns:a16="http://schemas.microsoft.com/office/drawing/2014/main" id="{F22CECF2-C3E0-4E93-AFDA-E687302D045B}"/>
              </a:ext>
            </a:extLst>
          </p:cNvPr>
          <p:cNvSpPr txBox="1">
            <a:spLocks/>
          </p:cNvSpPr>
          <p:nvPr/>
        </p:nvSpPr>
        <p:spPr bwMode="auto">
          <a:xfrm>
            <a:off x="323850" y="5373018"/>
            <a:ext cx="2946400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defRPr/>
            </a:pPr>
            <a:r>
              <a:rPr lang="ko-KR" altLang="en-US" sz="2000" b="1" dirty="0">
                <a:solidFill>
                  <a:schemeClr val="tx1"/>
                </a:solidFill>
                <a:latin typeface="+mj-ea"/>
              </a:rPr>
              <a:t>감사합니다</a:t>
            </a:r>
            <a:r>
              <a:rPr lang="en-US" altLang="ko-KR" sz="2000" b="1" dirty="0">
                <a:solidFill>
                  <a:schemeClr val="tx1"/>
                </a:solidFill>
                <a:latin typeface="+mj-ea"/>
              </a:rPr>
              <a:t>.</a:t>
            </a:r>
            <a:endParaRPr lang="ko-KR" altLang="en-US" sz="2000" b="1" dirty="0">
              <a:solidFill>
                <a:schemeClr val="tx1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200844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B2FD9B6-DC5A-4644-B01F-335E6DD2CDD1}" type="datetimeFigureOut">
              <a:rPr lang="ko-KR" altLang="en-US" smtClean="0"/>
              <a:pPr/>
              <a:t>2018-11-14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C740F2-65F4-46F1-8462-F5CEAE10BBF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8358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0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7.JP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JPG"/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JP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JP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JP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JP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JP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JP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JPG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Chapter 10 </a:t>
            </a:r>
            <a:r>
              <a:rPr lang="ko-KR" altLang="en-US" dirty="0"/>
              <a:t>예외 처리와 파일 입출력</a:t>
            </a:r>
          </a:p>
        </p:txBody>
      </p:sp>
    </p:spTree>
    <p:extLst>
      <p:ext uri="{BB962C8B-B14F-4D97-AF65-F5344CB8AC3E}">
        <p14:creationId xmlns:p14="http://schemas.microsoft.com/office/powerpoint/2010/main" val="250776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ko-KR" altLang="en-US" dirty="0"/>
              <a:t>예외 </a:t>
            </a:r>
            <a:r>
              <a:rPr lang="ko-KR" altLang="en-US" dirty="0" smtClean="0"/>
              <a:t>처리</a:t>
            </a:r>
            <a:r>
              <a:rPr lang="en-US" altLang="ko-KR" dirty="0" smtClean="0"/>
              <a:t>(7)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7</a:t>
            </a:r>
            <a:r>
              <a:rPr lang="ko-KR" altLang="en-US" dirty="0"/>
              <a:t>행의 </a:t>
            </a:r>
            <a:r>
              <a:rPr lang="en-US" altLang="ko-KR" dirty="0" err="1"/>
              <a:t>ArithmeticException</a:t>
            </a:r>
            <a:r>
              <a:rPr lang="en-US" altLang="ko-KR" dirty="0"/>
              <a:t> </a:t>
            </a:r>
            <a:r>
              <a:rPr lang="ko-KR" altLang="en-US" dirty="0"/>
              <a:t>클래스 타입의 변수 </a:t>
            </a:r>
            <a:r>
              <a:rPr lang="en-US" altLang="ko-KR" dirty="0"/>
              <a:t>e</a:t>
            </a:r>
            <a:r>
              <a:rPr lang="ko-KR" altLang="en-US" dirty="0"/>
              <a:t>에 대해 </a:t>
            </a:r>
            <a:r>
              <a:rPr lang="en-US" altLang="ko-KR" dirty="0"/>
              <a:t>9</a:t>
            </a:r>
            <a:r>
              <a:rPr lang="ko-KR" altLang="en-US" dirty="0"/>
              <a:t>행의 </a:t>
            </a:r>
            <a:r>
              <a:rPr lang="en-US" altLang="ko-KR" dirty="0" err="1"/>
              <a:t>getMessage</a:t>
            </a:r>
            <a:r>
              <a:rPr lang="en-US" altLang="ko-KR" dirty="0"/>
              <a:t>( ) </a:t>
            </a:r>
            <a:r>
              <a:rPr lang="ko-KR" altLang="en-US" dirty="0" err="1"/>
              <a:t>메소드로</a:t>
            </a:r>
            <a:r>
              <a:rPr lang="ko-KR" altLang="en-US" dirty="0"/>
              <a:t> 오류 내용을 추출해서 </a:t>
            </a:r>
            <a:r>
              <a:rPr lang="ko-KR" altLang="en-US" dirty="0" smtClean="0"/>
              <a:t>출력</a:t>
            </a:r>
            <a:r>
              <a:rPr lang="en-US" altLang="ko-KR" dirty="0" smtClean="0"/>
              <a:t>. </a:t>
            </a:r>
            <a:r>
              <a:rPr lang="ko-KR" altLang="en-US" dirty="0" smtClean="0"/>
              <a:t> </a:t>
            </a:r>
            <a:r>
              <a:rPr lang="ko-KR" altLang="en-US" dirty="0"/>
              <a:t>‘</a:t>
            </a:r>
            <a:r>
              <a:rPr lang="en-US" altLang="ko-KR" dirty="0"/>
              <a:t>/ by zero’ </a:t>
            </a:r>
            <a:r>
              <a:rPr lang="ko-KR" altLang="en-US" dirty="0"/>
              <a:t>오류 </a:t>
            </a:r>
            <a:r>
              <a:rPr lang="ko-KR" altLang="en-US" dirty="0" smtClean="0"/>
              <a:t>메시지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530" y="818709"/>
            <a:ext cx="7433596" cy="4365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57065" y="1278038"/>
            <a:ext cx="3679722" cy="150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36556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저자 한마디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예외 타입의 </a:t>
            </a:r>
            <a:r>
              <a:rPr lang="ko-KR" altLang="en-US" dirty="0" smtClean="0"/>
              <a:t>종류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예외 </a:t>
            </a:r>
            <a:r>
              <a:rPr lang="ko-KR" altLang="en-US" dirty="0"/>
              <a:t>타입은 클래스로서 서로 상속 관계이다</a:t>
            </a:r>
            <a:r>
              <a:rPr lang="en-US" altLang="ko-KR" dirty="0"/>
              <a:t>. </a:t>
            </a:r>
            <a:r>
              <a:rPr lang="ko-KR" altLang="en-US" dirty="0"/>
              <a:t>다음은 자주 사용되는 예외의 상속 관계를 그림으로 나타낸 것이다</a:t>
            </a:r>
            <a:r>
              <a:rPr lang="en-US" altLang="ko-KR" dirty="0"/>
              <a:t>. </a:t>
            </a:r>
            <a:r>
              <a:rPr lang="ko-KR" altLang="en-US" dirty="0" smtClean="0"/>
              <a:t>예를 </a:t>
            </a:r>
            <a:r>
              <a:rPr lang="ko-KR" altLang="en-US" dirty="0"/>
              <a:t>들어 </a:t>
            </a:r>
            <a:r>
              <a:rPr lang="en-US" altLang="ko-KR" dirty="0" err="1"/>
              <a:t>RunTimeException</a:t>
            </a:r>
            <a:r>
              <a:rPr lang="en-US" altLang="ko-KR" dirty="0"/>
              <a:t> </a:t>
            </a:r>
            <a:r>
              <a:rPr lang="ko-KR" altLang="en-US" dirty="0"/>
              <a:t>예외를 사용하면 </a:t>
            </a:r>
            <a:r>
              <a:rPr lang="en-US" altLang="ko-KR" dirty="0" err="1" smtClean="0"/>
              <a:t>ArithmeticException</a:t>
            </a:r>
            <a:r>
              <a:rPr lang="en-US" altLang="ko-KR" dirty="0" smtClean="0"/>
              <a:t> </a:t>
            </a:r>
            <a:r>
              <a:rPr lang="ko-KR" altLang="en-US" dirty="0"/>
              <a:t>등 그 아래의 예외가 모두 해당된다</a:t>
            </a:r>
            <a:r>
              <a:rPr lang="en-US" altLang="ko-KR" dirty="0"/>
              <a:t>(</a:t>
            </a:r>
            <a:r>
              <a:rPr lang="ko-KR" altLang="en-US" dirty="0"/>
              <a:t>상속은 이 책의 후반부에서 다룬다</a:t>
            </a:r>
            <a:r>
              <a:rPr lang="en-US" altLang="ko-KR" dirty="0"/>
              <a:t>).</a:t>
            </a:r>
            <a:endParaRPr lang="en-US" altLang="ko-KR" dirty="0" smtClean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921" y="2888940"/>
            <a:ext cx="8048625" cy="340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7526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ko-KR" altLang="en-US" dirty="0"/>
              <a:t>예외 </a:t>
            </a:r>
            <a:r>
              <a:rPr lang="ko-KR" altLang="en-US" dirty="0" smtClean="0"/>
              <a:t>처리</a:t>
            </a:r>
            <a:r>
              <a:rPr lang="en-US" altLang="ko-KR" dirty="0" smtClean="0"/>
              <a:t>(8)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오류 메시지 직접 만들기</a:t>
            </a:r>
            <a:endParaRPr lang="en-US" altLang="ko-KR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80" y="1294741"/>
            <a:ext cx="4813907" cy="5258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545" y="1882860"/>
            <a:ext cx="6660740" cy="4435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67055" y="5307451"/>
            <a:ext cx="3211942" cy="1310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22038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02 </a:t>
            </a:r>
            <a:r>
              <a:rPr lang="ko-KR" altLang="en-US" dirty="0" smtClean="0"/>
              <a:t>표준 입출력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/>
              <a:t>표준 입력은 키보드로 입력하는 </a:t>
            </a:r>
            <a:r>
              <a:rPr lang="ko-KR" altLang="en-US" dirty="0" smtClean="0"/>
              <a:t>것</a:t>
            </a:r>
            <a:r>
              <a:rPr lang="en-US" altLang="ko-KR" dirty="0" smtClean="0"/>
              <a:t>, </a:t>
            </a:r>
            <a:r>
              <a:rPr lang="ko-KR" altLang="en-US" dirty="0"/>
              <a:t>주로 </a:t>
            </a:r>
            <a:r>
              <a:rPr lang="en-US" altLang="ko-KR" dirty="0"/>
              <a:t>Scanner </a:t>
            </a:r>
            <a:r>
              <a:rPr lang="ko-KR" altLang="en-US" dirty="0"/>
              <a:t>클래스를 </a:t>
            </a:r>
            <a:r>
              <a:rPr lang="ko-KR" altLang="en-US" dirty="0" smtClean="0"/>
              <a:t>사용</a:t>
            </a:r>
            <a:r>
              <a:rPr lang="en-US" altLang="ko-KR" dirty="0" smtClean="0"/>
              <a:t>. </a:t>
            </a:r>
            <a:r>
              <a:rPr lang="ko-KR" altLang="en-US" dirty="0"/>
              <a:t>표준 출력은 화면에 출력하는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사용하는데 </a:t>
            </a:r>
            <a:r>
              <a:rPr lang="ko-KR" altLang="en-US" dirty="0"/>
              <a:t>대표적으로 </a:t>
            </a:r>
            <a:r>
              <a:rPr lang="en-US" altLang="ko-KR" dirty="0" err="1"/>
              <a:t>System.out.printf</a:t>
            </a:r>
            <a:r>
              <a:rPr lang="en-US" altLang="ko-KR" dirty="0"/>
              <a:t>( )</a:t>
            </a:r>
            <a:r>
              <a:rPr lang="ko-KR" altLang="en-US" dirty="0"/>
              <a:t>를 </a:t>
            </a:r>
            <a:r>
              <a:rPr lang="ko-KR" altLang="en-US" dirty="0" smtClean="0"/>
              <a:t>사용</a:t>
            </a:r>
            <a:endParaRPr lang="en-US" altLang="ko-KR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720" y="2213865"/>
            <a:ext cx="7858461" cy="3285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83243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02 </a:t>
            </a:r>
            <a:r>
              <a:rPr lang="ko-KR" altLang="en-US" dirty="0"/>
              <a:t>표준 </a:t>
            </a:r>
            <a:r>
              <a:rPr lang="ko-KR" altLang="en-US" dirty="0" smtClean="0"/>
              <a:t>입출력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표준 출력 </a:t>
            </a:r>
            <a:r>
              <a:rPr lang="en-US" altLang="ko-KR" dirty="0"/>
              <a:t>: </a:t>
            </a:r>
            <a:r>
              <a:rPr lang="en-US" altLang="ko-KR" dirty="0" err="1"/>
              <a:t>System.out.printf</a:t>
            </a:r>
            <a:r>
              <a:rPr lang="en-US" altLang="ko-KR" dirty="0"/>
              <a:t>( )</a:t>
            </a:r>
            <a:endParaRPr lang="en-US" altLang="ko-KR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489" y="1538790"/>
            <a:ext cx="8160907" cy="765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489" y="2708920"/>
            <a:ext cx="3739476" cy="29192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8237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02 </a:t>
            </a:r>
            <a:r>
              <a:rPr lang="ko-KR" altLang="en-US" dirty="0"/>
              <a:t>표준 </a:t>
            </a:r>
            <a:r>
              <a:rPr lang="ko-KR" altLang="en-US" dirty="0" smtClean="0"/>
              <a:t>입출력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1520" y="728700"/>
            <a:ext cx="7522243" cy="5445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98" y="6353207"/>
            <a:ext cx="7634072" cy="721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82190" y="1178750"/>
            <a:ext cx="2367627" cy="22952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8971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02 </a:t>
            </a:r>
            <a:r>
              <a:rPr lang="ko-KR" altLang="en-US" dirty="0"/>
              <a:t>표준 </a:t>
            </a:r>
            <a:r>
              <a:rPr lang="ko-KR" altLang="en-US" dirty="0" smtClean="0"/>
              <a:t>입출력</a:t>
            </a:r>
            <a:r>
              <a:rPr lang="en-US" altLang="ko-KR" dirty="0" smtClean="0"/>
              <a:t>(4)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표준 입력 </a:t>
            </a:r>
            <a:r>
              <a:rPr lang="en-US" altLang="ko-KR" dirty="0"/>
              <a:t>: Scanner</a:t>
            </a:r>
            <a:endParaRPr lang="en-US" altLang="ko-KR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537" y="1409301"/>
            <a:ext cx="4972050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536" y="2708920"/>
            <a:ext cx="7400925" cy="323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45663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02 </a:t>
            </a:r>
            <a:r>
              <a:rPr lang="ko-KR" altLang="en-US" dirty="0"/>
              <a:t>표준 </a:t>
            </a:r>
            <a:r>
              <a:rPr lang="ko-KR" altLang="en-US" dirty="0" smtClean="0"/>
              <a:t>입출력</a:t>
            </a:r>
            <a:r>
              <a:rPr lang="en-US" altLang="ko-KR" dirty="0" smtClean="0"/>
              <a:t>(5)</a:t>
            </a:r>
            <a:endParaRPr lang="ko-KR" alt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9387" y="863715"/>
            <a:ext cx="8083023" cy="4606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27442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02 </a:t>
            </a:r>
            <a:r>
              <a:rPr lang="ko-KR" altLang="en-US" dirty="0"/>
              <a:t>표준 </a:t>
            </a:r>
            <a:r>
              <a:rPr lang="ko-KR" altLang="en-US" dirty="0" smtClean="0"/>
              <a:t>입출력</a:t>
            </a:r>
            <a:r>
              <a:rPr lang="en-US" altLang="ko-KR" dirty="0" smtClean="0"/>
              <a:t>(6)</a:t>
            </a:r>
            <a:endParaRPr lang="ko-KR" alt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1521" y="638691"/>
            <a:ext cx="7605844" cy="358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1520" y="4329100"/>
            <a:ext cx="7335815" cy="2424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934102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02 </a:t>
            </a:r>
            <a:r>
              <a:rPr lang="ko-KR" altLang="en-US" dirty="0"/>
              <a:t>표준 </a:t>
            </a:r>
            <a:r>
              <a:rPr lang="ko-KR" altLang="en-US" dirty="0" smtClean="0"/>
              <a:t>입출력</a:t>
            </a:r>
            <a:r>
              <a:rPr lang="en-US" altLang="ko-KR" dirty="0" smtClean="0"/>
              <a:t>(7)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ko-KR" dirty="0" smtClean="0"/>
              <a:t>20</a:t>
            </a:r>
            <a:r>
              <a:rPr lang="ko-KR" altLang="en-US" dirty="0" smtClean="0"/>
              <a:t>행</a:t>
            </a:r>
            <a:endParaRPr lang="en-US" altLang="ko-KR" dirty="0" smtClean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950" y="1493785"/>
            <a:ext cx="68961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086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9289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02 </a:t>
            </a:r>
            <a:r>
              <a:rPr lang="ko-KR" altLang="en-US" dirty="0"/>
              <a:t>표준 </a:t>
            </a:r>
            <a:r>
              <a:rPr lang="ko-KR" altLang="en-US" dirty="0" smtClean="0"/>
              <a:t>입출력</a:t>
            </a:r>
            <a:r>
              <a:rPr lang="en-US" altLang="ko-KR" dirty="0" smtClean="0"/>
              <a:t>(8)</a:t>
            </a:r>
            <a:endParaRPr lang="ko-KR" alt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1520" y="683695"/>
            <a:ext cx="7380820" cy="5961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12060" y="1781398"/>
            <a:ext cx="3435239" cy="1557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207389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02 </a:t>
            </a:r>
            <a:r>
              <a:rPr lang="ko-KR" altLang="en-US" dirty="0"/>
              <a:t>표준 </a:t>
            </a:r>
            <a:r>
              <a:rPr lang="ko-KR" altLang="en-US" dirty="0" smtClean="0"/>
              <a:t>입출력</a:t>
            </a:r>
            <a:r>
              <a:rPr lang="en-US" altLang="ko-KR" dirty="0" smtClean="0"/>
              <a:t>(9)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하나의 문자 입력 </a:t>
            </a:r>
            <a:r>
              <a:rPr lang="en-US" altLang="ko-KR" dirty="0"/>
              <a:t>: </a:t>
            </a:r>
            <a:r>
              <a:rPr lang="en-US" altLang="ko-KR" dirty="0" err="1"/>
              <a:t>System.in.read</a:t>
            </a:r>
            <a:r>
              <a:rPr lang="en-US" altLang="ko-KR" dirty="0"/>
              <a:t>( 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[Enter]</a:t>
            </a:r>
            <a:r>
              <a:rPr lang="ko-KR" altLang="en-US" dirty="0" smtClean="0"/>
              <a:t>를 </a:t>
            </a:r>
            <a:r>
              <a:rPr lang="ko-KR" altLang="en-US" dirty="0"/>
              <a:t>누를 때까지 키를 </a:t>
            </a:r>
            <a:r>
              <a:rPr lang="ko-KR" altLang="en-US" dirty="0" err="1"/>
              <a:t>입력받고</a:t>
            </a:r>
            <a:r>
              <a:rPr lang="ko-KR" altLang="en-US" dirty="0"/>
              <a:t> 입력한 결과가 “</a:t>
            </a:r>
            <a:r>
              <a:rPr lang="en-US" altLang="ko-KR" dirty="0" err="1"/>
              <a:t>hanbit</a:t>
            </a:r>
            <a:r>
              <a:rPr lang="en-US" altLang="ko-KR" dirty="0"/>
              <a:t>”</a:t>
            </a:r>
            <a:r>
              <a:rPr lang="ko-KR" altLang="en-US" dirty="0"/>
              <a:t>이면 통과하는 </a:t>
            </a:r>
            <a:r>
              <a:rPr lang="ko-KR" altLang="en-US" dirty="0" smtClean="0"/>
              <a:t>프로그램</a:t>
            </a:r>
            <a:endParaRPr lang="en-US" altLang="ko-KR" dirty="0" smtClean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797135"/>
            <a:ext cx="7224430" cy="4619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35092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02 </a:t>
            </a:r>
            <a:r>
              <a:rPr lang="ko-KR" altLang="en-US" dirty="0"/>
              <a:t>표준 </a:t>
            </a:r>
            <a:r>
              <a:rPr lang="ko-KR" altLang="en-US" dirty="0" smtClean="0"/>
              <a:t>입출력</a:t>
            </a:r>
            <a:r>
              <a:rPr lang="en-US" altLang="ko-KR" dirty="0" smtClean="0"/>
              <a:t>(10)</a:t>
            </a:r>
            <a:endParaRPr lang="ko-KR" altLang="en-US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4163" y="728700"/>
            <a:ext cx="6705745" cy="36917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1530" y="4644135"/>
            <a:ext cx="8010900" cy="1665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89710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저자 한마디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err="1"/>
              <a:t>이클립스의</a:t>
            </a:r>
            <a:r>
              <a:rPr lang="ko-KR" altLang="en-US" dirty="0"/>
              <a:t> 자동 완성 </a:t>
            </a:r>
            <a:r>
              <a:rPr lang="ko-KR" altLang="en-US" dirty="0" smtClean="0"/>
              <a:t>기능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try~catch</a:t>
            </a:r>
            <a:r>
              <a:rPr lang="en-US" altLang="ko-KR" dirty="0" smtClean="0"/>
              <a:t> </a:t>
            </a:r>
            <a:r>
              <a:rPr lang="ko-KR" altLang="en-US" dirty="0"/>
              <a:t>문을 사용할 때 직접 </a:t>
            </a:r>
            <a:r>
              <a:rPr lang="ko-KR" altLang="en-US" dirty="0" err="1"/>
              <a:t>코딩하여</a:t>
            </a:r>
            <a:r>
              <a:rPr lang="ko-KR" altLang="en-US" dirty="0"/>
              <a:t> 오류를 처리할 부분을 묶어도 되지만</a:t>
            </a:r>
            <a:r>
              <a:rPr lang="en-US" altLang="ko-KR" dirty="0"/>
              <a:t>, </a:t>
            </a:r>
            <a:r>
              <a:rPr lang="ko-KR" altLang="en-US" dirty="0" err="1"/>
              <a:t>이클립스에서는</a:t>
            </a:r>
            <a:r>
              <a:rPr lang="ko-KR" altLang="en-US" dirty="0"/>
              <a:t> 자동으로 완성해주는 기능을 사용하면 더 편리하다</a:t>
            </a:r>
            <a:r>
              <a:rPr lang="en-US" altLang="ko-KR" dirty="0"/>
              <a:t>. </a:t>
            </a:r>
            <a:r>
              <a:rPr lang="en-US" altLang="ko-KR" dirty="0" err="1"/>
              <a:t>System.in.read</a:t>
            </a:r>
            <a:r>
              <a:rPr lang="en-US" altLang="ko-KR" dirty="0"/>
              <a:t>( );</a:t>
            </a:r>
            <a:r>
              <a:rPr lang="ko-KR" altLang="en-US" dirty="0"/>
              <a:t>를 입력하면 빨간 줄이 생기고 마우스를 가져가면 풍선 도움말이 나온다</a:t>
            </a:r>
            <a:r>
              <a:rPr lang="en-US" altLang="ko-KR" dirty="0"/>
              <a:t>. </a:t>
            </a:r>
            <a:r>
              <a:rPr lang="ko-KR" altLang="en-US" dirty="0" err="1"/>
              <a:t>그중에서</a:t>
            </a:r>
            <a:r>
              <a:rPr lang="ko-KR" altLang="en-US" dirty="0"/>
              <a:t> </a:t>
            </a:r>
            <a:r>
              <a:rPr lang="en-US" altLang="ko-KR" dirty="0"/>
              <a:t>[Surround with try/catch]</a:t>
            </a:r>
            <a:r>
              <a:rPr lang="ko-KR" altLang="en-US" dirty="0"/>
              <a:t>를 선택하면 자동으로 </a:t>
            </a:r>
            <a:r>
              <a:rPr lang="en-US" altLang="ko-KR" dirty="0" err="1"/>
              <a:t>try~catch</a:t>
            </a:r>
            <a:r>
              <a:rPr lang="en-US" altLang="ko-KR" dirty="0"/>
              <a:t> </a:t>
            </a:r>
            <a:r>
              <a:rPr lang="ko-KR" altLang="en-US" dirty="0"/>
              <a:t>문으로 묶어준다</a:t>
            </a:r>
            <a:r>
              <a:rPr lang="en-US" altLang="ko-KR" dirty="0"/>
              <a:t>. </a:t>
            </a:r>
            <a:r>
              <a:rPr lang="ko-KR" altLang="en-US" dirty="0"/>
              <a:t>상당히 편리한 기능이니 적극 활용하자</a:t>
            </a:r>
            <a:r>
              <a:rPr lang="en-US" altLang="ko-KR" dirty="0"/>
              <a:t>.</a:t>
            </a:r>
            <a:endParaRPr lang="en-US" altLang="ko-KR" dirty="0" smtClean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3467049"/>
            <a:ext cx="5943600" cy="216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5816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03 </a:t>
            </a:r>
            <a:r>
              <a:rPr lang="ko-KR" altLang="en-US" dirty="0" smtClean="0"/>
              <a:t>파</a:t>
            </a:r>
            <a:r>
              <a:rPr lang="ko-KR" altLang="en-US" dirty="0"/>
              <a:t>일</a:t>
            </a:r>
            <a:r>
              <a:rPr lang="ko-KR" altLang="en-US" dirty="0" smtClean="0"/>
              <a:t> 입출력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/>
              <a:t>파일 입출력 </a:t>
            </a:r>
            <a:r>
              <a:rPr lang="ko-KR" altLang="en-US" dirty="0" err="1"/>
              <a:t>메소드는</a:t>
            </a:r>
            <a:r>
              <a:rPr lang="ko-KR" altLang="en-US" dirty="0"/>
              <a:t> 입력과 출력을 표준 입출력 장치가 아닌 파일로 처리하는 </a:t>
            </a:r>
            <a:r>
              <a:rPr lang="ko-KR" altLang="en-US" dirty="0" err="1" smtClean="0"/>
              <a:t>메소드</a:t>
            </a:r>
            <a:endParaRPr lang="en-US" altLang="ko-KR" dirty="0" smtClean="0"/>
          </a:p>
          <a:p>
            <a:pPr lvl="1"/>
            <a:r>
              <a:rPr lang="ko-KR" altLang="en-US" dirty="0"/>
              <a:t>표준 입출력과 파일 입출력</a:t>
            </a:r>
            <a:endParaRPr lang="en-US" altLang="ko-KR" dirty="0" smtClean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514" y="1795172"/>
            <a:ext cx="7650850" cy="4492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45321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저자 한마디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err="1"/>
              <a:t>스트림</a:t>
            </a:r>
            <a:r>
              <a:rPr lang="en-US" altLang="ko-KR" dirty="0"/>
              <a:t>(stream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err="1"/>
              <a:t>스트림은</a:t>
            </a:r>
            <a:r>
              <a:rPr lang="ko-KR" altLang="en-US" dirty="0"/>
              <a:t> 데이터를 송수신하기 위한 통로의 개념으로서 입력 </a:t>
            </a:r>
            <a:r>
              <a:rPr lang="ko-KR" altLang="en-US" dirty="0" smtClean="0"/>
              <a:t>혹은 </a:t>
            </a:r>
            <a:r>
              <a:rPr lang="ko-KR" altLang="en-US" dirty="0"/>
              <a:t>출력</a:t>
            </a:r>
            <a:r>
              <a:rPr lang="en-US" altLang="ko-KR" dirty="0"/>
              <a:t>, </a:t>
            </a:r>
            <a:r>
              <a:rPr lang="ko-KR" altLang="en-US" dirty="0"/>
              <a:t>한쪽 방향으로만 진행된다</a:t>
            </a:r>
            <a:r>
              <a:rPr lang="en-US" altLang="ko-KR" dirty="0"/>
              <a:t>. </a:t>
            </a:r>
            <a:r>
              <a:rPr lang="ko-KR" altLang="en-US" dirty="0" err="1" smtClean="0"/>
              <a:t>스트림은</a:t>
            </a:r>
            <a:r>
              <a:rPr lang="ko-KR" altLang="en-US" dirty="0" smtClean="0"/>
              <a:t> </a:t>
            </a:r>
            <a:r>
              <a:rPr lang="en-US" altLang="ko-KR" dirty="0"/>
              <a:t>1</a:t>
            </a:r>
            <a:r>
              <a:rPr lang="ko-KR" altLang="en-US" dirty="0"/>
              <a:t>바이트를 처리하는 바이트 </a:t>
            </a:r>
            <a:r>
              <a:rPr lang="ko-KR" altLang="en-US" dirty="0" err="1"/>
              <a:t>스트림과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 dirty="0"/>
              <a:t>바이트를 처리하는 문자 </a:t>
            </a:r>
            <a:r>
              <a:rPr lang="ko-KR" altLang="en-US" dirty="0" err="1"/>
              <a:t>스트림으로</a:t>
            </a:r>
            <a:r>
              <a:rPr lang="ko-KR" altLang="en-US" dirty="0"/>
              <a:t> 나뉜다</a:t>
            </a:r>
            <a:r>
              <a:rPr lang="en-US" altLang="ko-KR" dirty="0"/>
              <a:t>. [</a:t>
            </a:r>
            <a:r>
              <a:rPr lang="ko-KR" altLang="en-US" dirty="0"/>
              <a:t>그림 </a:t>
            </a:r>
            <a:r>
              <a:rPr lang="en-US" altLang="ko-KR" dirty="0"/>
              <a:t>10-13]</a:t>
            </a:r>
            <a:r>
              <a:rPr lang="ko-KR" altLang="en-US" dirty="0" smtClean="0"/>
              <a:t>에서 </a:t>
            </a:r>
            <a:r>
              <a:rPr lang="en-US" altLang="ko-KR" dirty="0" err="1" smtClean="0"/>
              <a:t>FileInputStream</a:t>
            </a:r>
            <a:r>
              <a:rPr lang="en-US" altLang="ko-KR" dirty="0"/>
              <a:t>, </a:t>
            </a:r>
            <a:r>
              <a:rPr lang="en-US" altLang="ko-KR" dirty="0" err="1"/>
              <a:t>FileOutputStream</a:t>
            </a:r>
            <a:r>
              <a:rPr lang="ko-KR" altLang="en-US" dirty="0"/>
              <a:t>은 바이트 </a:t>
            </a:r>
            <a:r>
              <a:rPr lang="ko-KR" altLang="en-US" dirty="0" err="1"/>
              <a:t>스트림에</a:t>
            </a:r>
            <a:r>
              <a:rPr lang="ko-KR" altLang="en-US" dirty="0"/>
              <a:t> 해당하고</a:t>
            </a:r>
            <a:r>
              <a:rPr lang="en-US" altLang="ko-KR" dirty="0"/>
              <a:t>, </a:t>
            </a:r>
            <a:r>
              <a:rPr lang="en-US" altLang="ko-KR" dirty="0" err="1"/>
              <a:t>BufferedReader</a:t>
            </a:r>
            <a:r>
              <a:rPr lang="en-US" altLang="ko-KR" dirty="0"/>
              <a:t>, </a:t>
            </a:r>
            <a:r>
              <a:rPr lang="en-US" altLang="ko-KR" dirty="0" err="1" smtClean="0"/>
              <a:t>BufferedWriter,FileReader</a:t>
            </a:r>
            <a:r>
              <a:rPr lang="en-US" altLang="ko-KR" dirty="0"/>
              <a:t>, </a:t>
            </a:r>
            <a:r>
              <a:rPr lang="en-US" altLang="ko-KR" dirty="0" err="1"/>
              <a:t>FileWriter</a:t>
            </a:r>
            <a:r>
              <a:rPr lang="ko-KR" altLang="en-US" dirty="0"/>
              <a:t>는 문자 </a:t>
            </a:r>
            <a:r>
              <a:rPr lang="ko-KR" altLang="en-US" dirty="0" err="1"/>
              <a:t>스트림에</a:t>
            </a:r>
            <a:r>
              <a:rPr lang="ko-KR" altLang="en-US" dirty="0"/>
              <a:t> 해당한다</a:t>
            </a:r>
            <a:r>
              <a:rPr lang="en-US" altLang="ko-KR" dirty="0"/>
              <a:t>. </a:t>
            </a:r>
            <a:r>
              <a:rPr lang="ko-KR" altLang="en-US" dirty="0"/>
              <a:t>한글은 </a:t>
            </a:r>
            <a:r>
              <a:rPr lang="en-US" altLang="ko-KR" dirty="0"/>
              <a:t>2</a:t>
            </a:r>
            <a:r>
              <a:rPr lang="ko-KR" altLang="en-US" dirty="0"/>
              <a:t>바이트이므로 문자 </a:t>
            </a:r>
            <a:r>
              <a:rPr lang="ko-KR" altLang="en-US" dirty="0" err="1"/>
              <a:t>스트림을</a:t>
            </a:r>
            <a:r>
              <a:rPr lang="ko-KR" altLang="en-US" dirty="0"/>
              <a:t> 사용하는 </a:t>
            </a:r>
            <a:r>
              <a:rPr lang="ko-KR" altLang="en-US" dirty="0" smtClean="0"/>
              <a:t>것이 더 </a:t>
            </a:r>
            <a:r>
              <a:rPr lang="ko-KR" altLang="en-US" dirty="0"/>
              <a:t>편리하다</a:t>
            </a:r>
            <a:r>
              <a:rPr lang="en-US" altLang="ko-KR" dirty="0"/>
              <a:t>.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483155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03 </a:t>
            </a:r>
            <a:r>
              <a:rPr lang="ko-KR" altLang="en-US" dirty="0" smtClean="0"/>
              <a:t>파</a:t>
            </a:r>
            <a:r>
              <a:rPr lang="ko-KR" altLang="en-US" dirty="0"/>
              <a:t>일</a:t>
            </a:r>
            <a:r>
              <a:rPr lang="ko-KR" altLang="en-US" dirty="0" smtClean="0"/>
              <a:t> 입출력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파일 입출력의 기본 </a:t>
            </a:r>
            <a:r>
              <a:rPr lang="ko-KR" altLang="en-US" dirty="0" smtClean="0"/>
              <a:t>과정</a:t>
            </a:r>
            <a:endParaRPr lang="en-US" altLang="ko-KR" dirty="0" smtClean="0"/>
          </a:p>
          <a:p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457200" lvl="1" indent="0">
              <a:buNone/>
            </a:pPr>
            <a:r>
              <a:rPr lang="ko-KR" altLang="en-US" dirty="0"/>
              <a:t>❶ 파일 열기</a:t>
            </a:r>
            <a:r>
              <a:rPr lang="en-US" altLang="ko-KR" dirty="0"/>
              <a:t>(1</a:t>
            </a:r>
            <a:r>
              <a:rPr lang="ko-KR" altLang="en-US" dirty="0"/>
              <a:t>단계</a:t>
            </a:r>
            <a:r>
              <a:rPr lang="en-US" altLang="ko-KR" dirty="0" smtClean="0"/>
              <a:t>)</a:t>
            </a:r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r>
              <a:rPr lang="ko-KR" altLang="en-US" dirty="0" smtClean="0"/>
              <a:t>❷ </a:t>
            </a:r>
            <a:r>
              <a:rPr lang="ko-KR" altLang="en-US" dirty="0"/>
              <a:t>파일 처리</a:t>
            </a:r>
            <a:r>
              <a:rPr lang="en-US" altLang="ko-KR" dirty="0"/>
              <a:t>(2</a:t>
            </a:r>
            <a:r>
              <a:rPr lang="ko-KR" altLang="en-US" dirty="0"/>
              <a:t>단계</a:t>
            </a:r>
            <a:r>
              <a:rPr lang="en-US" altLang="ko-KR" dirty="0" smtClean="0"/>
              <a:t>)</a:t>
            </a:r>
          </a:p>
          <a:p>
            <a:pPr marL="457200" lvl="1" indent="0">
              <a:buNone/>
            </a:pPr>
            <a:r>
              <a:rPr lang="ko-KR" altLang="en-US" dirty="0" smtClean="0"/>
              <a:t>    데이터를 </a:t>
            </a:r>
            <a:r>
              <a:rPr lang="ko-KR" altLang="en-US" dirty="0"/>
              <a:t>쓰거나 파일로부터 데이터를 읽어올 수 있는 </a:t>
            </a:r>
            <a:r>
              <a:rPr lang="ko-KR" altLang="en-US" dirty="0" smtClean="0"/>
              <a:t>상태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ko-KR" altLang="en-US" dirty="0"/>
              <a:t>❸ 파일 닫기</a:t>
            </a:r>
            <a:r>
              <a:rPr lang="en-US" altLang="ko-KR" dirty="0"/>
              <a:t>(3</a:t>
            </a:r>
            <a:r>
              <a:rPr lang="ko-KR" altLang="en-US" dirty="0"/>
              <a:t>단계</a:t>
            </a:r>
            <a:r>
              <a:rPr lang="en-US" altLang="ko-KR" dirty="0"/>
              <a:t>)</a:t>
            </a:r>
            <a:endParaRPr lang="en-US" altLang="ko-KR" dirty="0" smtClean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153" y="1268760"/>
            <a:ext cx="5265585" cy="967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153" y="2863109"/>
            <a:ext cx="7437694" cy="87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152" y="5287853"/>
            <a:ext cx="3248025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06143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03 </a:t>
            </a:r>
            <a:r>
              <a:rPr lang="ko-KR" altLang="en-US" dirty="0" smtClean="0"/>
              <a:t>파</a:t>
            </a:r>
            <a:r>
              <a:rPr lang="ko-KR" altLang="en-US" dirty="0"/>
              <a:t>일</a:t>
            </a:r>
            <a:r>
              <a:rPr lang="ko-KR" altLang="en-US" dirty="0" smtClean="0"/>
              <a:t> 입출력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파일을 이용한 </a:t>
            </a:r>
            <a:r>
              <a:rPr lang="ko-KR" altLang="en-US" dirty="0" smtClean="0"/>
              <a:t>입력</a:t>
            </a:r>
            <a:endParaRPr lang="en-US" altLang="ko-KR" dirty="0" smtClean="0"/>
          </a:p>
          <a:p>
            <a:pPr lvl="1"/>
            <a:r>
              <a:rPr lang="ko-KR" altLang="en-US" dirty="0"/>
              <a:t>파일 입력과 표준 출력</a:t>
            </a:r>
            <a:endParaRPr lang="en-US" altLang="ko-KR" dirty="0" smtClean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913" y="1975160"/>
            <a:ext cx="7733181" cy="2561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322182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03 </a:t>
            </a:r>
            <a:r>
              <a:rPr lang="ko-KR" altLang="en-US" dirty="0" smtClean="0"/>
              <a:t>파</a:t>
            </a:r>
            <a:r>
              <a:rPr lang="ko-KR" altLang="en-US" dirty="0"/>
              <a:t>일</a:t>
            </a:r>
            <a:r>
              <a:rPr lang="ko-KR" altLang="en-US" dirty="0" smtClean="0"/>
              <a:t> 입출력</a:t>
            </a:r>
            <a:r>
              <a:rPr lang="en-US" altLang="ko-KR" dirty="0" smtClean="0"/>
              <a:t>(4)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ko-KR" dirty="0"/>
              <a:t>1</a:t>
            </a:r>
            <a:r>
              <a:rPr lang="ko-KR" altLang="en-US" dirty="0"/>
              <a:t>바이트씩 </a:t>
            </a:r>
            <a:r>
              <a:rPr lang="ko-KR" altLang="en-US" dirty="0" err="1" smtClean="0"/>
              <a:t>읽어들이기</a:t>
            </a:r>
            <a:endParaRPr lang="en-US" altLang="ko-KR" dirty="0" smtClean="0"/>
          </a:p>
          <a:p>
            <a:pPr lvl="2"/>
            <a:r>
              <a:rPr lang="en-US" altLang="ko-KR" dirty="0" err="1"/>
              <a:t>FileInputStream</a:t>
            </a:r>
            <a:r>
              <a:rPr lang="en-US" altLang="ko-KR" dirty="0"/>
              <a:t> </a:t>
            </a:r>
            <a:r>
              <a:rPr lang="ko-KR" altLang="en-US" dirty="0"/>
              <a:t>클래스를 사용하면 파일의 내용을 </a:t>
            </a:r>
            <a:r>
              <a:rPr lang="en-US" altLang="ko-KR" dirty="0"/>
              <a:t>1</a:t>
            </a:r>
            <a:r>
              <a:rPr lang="ko-KR" altLang="en-US" dirty="0"/>
              <a:t>바이트씩 </a:t>
            </a:r>
            <a:r>
              <a:rPr lang="ko-KR" altLang="en-US" dirty="0" smtClean="0"/>
              <a:t>읽음</a:t>
            </a:r>
            <a:r>
              <a:rPr lang="en-US" altLang="ko-KR" dirty="0" smtClean="0"/>
              <a:t>. </a:t>
            </a:r>
            <a:r>
              <a:rPr lang="en-US" altLang="ko-KR" dirty="0"/>
              <a:t>1</a:t>
            </a:r>
            <a:r>
              <a:rPr lang="ko-KR" altLang="en-US" dirty="0"/>
              <a:t>바이트씩 읽어오는 </a:t>
            </a:r>
            <a:r>
              <a:rPr lang="ko-KR" altLang="en-US" dirty="0" err="1"/>
              <a:t>메소드는</a:t>
            </a:r>
            <a:r>
              <a:rPr lang="ko-KR" altLang="en-US" dirty="0"/>
              <a:t> </a:t>
            </a:r>
            <a:r>
              <a:rPr lang="en-US" altLang="ko-KR" dirty="0"/>
              <a:t>read( 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lvl="2"/>
            <a:r>
              <a:rPr lang="ko-KR" altLang="en-US" dirty="0"/>
              <a:t>메모장을 실행하여 ‘</a:t>
            </a:r>
            <a:r>
              <a:rPr lang="en-US" altLang="ko-KR" dirty="0"/>
              <a:t>File Read Sample</a:t>
            </a:r>
            <a:r>
              <a:rPr lang="ko-KR" altLang="en-US" dirty="0"/>
              <a:t>입니다</a:t>
            </a:r>
            <a:r>
              <a:rPr lang="en-US" altLang="ko-KR" dirty="0"/>
              <a:t>.’</a:t>
            </a:r>
            <a:r>
              <a:rPr lang="ko-KR" altLang="en-US" dirty="0"/>
              <a:t>라는 문장을 한 줄 쓰고 파일명을 ‘</a:t>
            </a:r>
            <a:r>
              <a:rPr lang="en-US" altLang="ko-KR" dirty="0"/>
              <a:t>c:\temp\data1.txt’</a:t>
            </a:r>
            <a:r>
              <a:rPr lang="ko-KR" altLang="en-US" dirty="0"/>
              <a:t>로 하여 </a:t>
            </a:r>
            <a:r>
              <a:rPr lang="ko-KR" altLang="en-US" dirty="0" smtClean="0"/>
              <a:t>저장</a:t>
            </a:r>
            <a:endParaRPr lang="en-US" altLang="ko-KR" dirty="0" smtClean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40092" y="2843935"/>
            <a:ext cx="6885765" cy="31892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73139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03 </a:t>
            </a:r>
            <a:r>
              <a:rPr lang="ko-KR" altLang="en-US" dirty="0" smtClean="0"/>
              <a:t>파</a:t>
            </a:r>
            <a:r>
              <a:rPr lang="ko-KR" altLang="en-US" dirty="0"/>
              <a:t>일</a:t>
            </a:r>
            <a:r>
              <a:rPr lang="ko-KR" altLang="en-US" dirty="0" smtClean="0"/>
              <a:t> 입출력</a:t>
            </a:r>
            <a:r>
              <a:rPr lang="en-US" altLang="ko-KR" dirty="0" smtClean="0"/>
              <a:t>(5)</a:t>
            </a:r>
            <a:endParaRPr lang="ko-KR" altLang="en-US" dirty="0"/>
          </a:p>
        </p:txBody>
      </p:sp>
      <p:pic>
        <p:nvPicPr>
          <p:cNvPr id="17410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6516" y="753943"/>
            <a:ext cx="6820527" cy="49304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39735" y="5100006"/>
            <a:ext cx="2542655" cy="1598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3081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예외 </a:t>
            </a:r>
            <a:r>
              <a:rPr lang="ko-KR" altLang="en-US" dirty="0"/>
              <a:t>처리에 대해 설명한 다음</a:t>
            </a:r>
            <a:r>
              <a:rPr lang="en-US" altLang="ko-KR" dirty="0"/>
              <a:t>, </a:t>
            </a:r>
            <a:r>
              <a:rPr lang="ko-KR" altLang="en-US" dirty="0"/>
              <a:t>키보드와 화면에서 입력 및 출력을 하는 표준 입출력과 하드디스크에서 파일을 읽어오거나 저장해야 하는 파일 입출력을 살펴볼 것이다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54421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03 </a:t>
            </a:r>
            <a:r>
              <a:rPr lang="ko-KR" altLang="en-US" dirty="0" smtClean="0"/>
              <a:t>파</a:t>
            </a:r>
            <a:r>
              <a:rPr lang="ko-KR" altLang="en-US" dirty="0"/>
              <a:t>일</a:t>
            </a:r>
            <a:r>
              <a:rPr lang="ko-KR" altLang="en-US" dirty="0" smtClean="0"/>
              <a:t> 입출력</a:t>
            </a:r>
            <a:r>
              <a:rPr lang="en-US" altLang="ko-KR" dirty="0" smtClean="0"/>
              <a:t>(6)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/>
              <a:t>10-9]</a:t>
            </a:r>
            <a:r>
              <a:rPr lang="ko-KR" altLang="en-US" dirty="0"/>
              <a:t>는 파일 처리의 핵심을 알려주는 예제이니 잘 </a:t>
            </a:r>
            <a:r>
              <a:rPr lang="ko-KR" altLang="en-US" dirty="0" smtClean="0"/>
              <a:t>익힘</a:t>
            </a:r>
            <a:r>
              <a:rPr lang="en-US" altLang="ko-KR" dirty="0" smtClean="0"/>
              <a:t>. </a:t>
            </a:r>
          </a:p>
          <a:p>
            <a:pPr lvl="1"/>
            <a:r>
              <a:rPr lang="en-US" altLang="ko-KR" dirty="0" smtClean="0"/>
              <a:t>4</a:t>
            </a:r>
            <a:r>
              <a:rPr lang="ko-KR" altLang="en-US" dirty="0" smtClean="0"/>
              <a:t>행 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ko-KR" altLang="en-US" dirty="0"/>
              <a:t>파일을 읽을 때 발생될 예외 처리를 위해 </a:t>
            </a:r>
            <a:r>
              <a:rPr lang="en-US" altLang="ko-KR" dirty="0"/>
              <a:t>throws Exception </a:t>
            </a:r>
            <a:r>
              <a:rPr lang="ko-KR" altLang="en-US" dirty="0"/>
              <a:t>문을 </a:t>
            </a:r>
            <a:r>
              <a:rPr lang="ko-KR" altLang="en-US" dirty="0" smtClean="0"/>
              <a:t>추가</a:t>
            </a:r>
            <a:r>
              <a:rPr lang="en-US" altLang="ko-KR" dirty="0" smtClean="0"/>
              <a:t>. </a:t>
            </a:r>
          </a:p>
          <a:p>
            <a:pPr lvl="1"/>
            <a:r>
              <a:rPr lang="en-US" altLang="ko-KR" dirty="0" smtClean="0"/>
              <a:t>5</a:t>
            </a:r>
            <a:r>
              <a:rPr lang="ko-KR" altLang="en-US" dirty="0" smtClean="0"/>
              <a:t>행 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ko-KR" altLang="en-US" dirty="0"/>
              <a:t>입력을 위한 </a:t>
            </a:r>
            <a:r>
              <a:rPr lang="en-US" altLang="ko-KR" dirty="0" err="1"/>
              <a:t>FileInputStream</a:t>
            </a:r>
            <a:r>
              <a:rPr lang="ko-KR" altLang="en-US" dirty="0"/>
              <a:t>형의 </a:t>
            </a:r>
            <a:r>
              <a:rPr lang="en-US" altLang="ko-KR" dirty="0" err="1"/>
              <a:t>fis</a:t>
            </a:r>
            <a:r>
              <a:rPr lang="en-US" altLang="ko-KR" dirty="0"/>
              <a:t> </a:t>
            </a:r>
            <a:r>
              <a:rPr lang="ko-KR" altLang="en-US" dirty="0"/>
              <a:t>변수를 선언하면서 동시에 </a:t>
            </a:r>
            <a:r>
              <a:rPr lang="en-US" altLang="ko-KR" dirty="0"/>
              <a:t>c:\temp\data1.txt 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ko-KR" altLang="en-US" dirty="0" smtClean="0"/>
              <a:t>          파일을 오</a:t>
            </a:r>
            <a:r>
              <a:rPr lang="ko-KR" altLang="en-US" dirty="0"/>
              <a:t>픈</a:t>
            </a:r>
            <a:r>
              <a:rPr lang="en-US" altLang="ko-KR" dirty="0" smtClean="0"/>
              <a:t>. </a:t>
            </a:r>
            <a:r>
              <a:rPr lang="en-US" altLang="ko-KR" dirty="0" err="1"/>
              <a:t>FileInputStream</a:t>
            </a:r>
            <a:r>
              <a:rPr lang="ko-KR" altLang="en-US" dirty="0"/>
              <a:t>이 읽기 모드로 </a:t>
            </a:r>
            <a:r>
              <a:rPr lang="ko-KR" altLang="en-US" dirty="0" smtClean="0"/>
              <a:t>열림</a:t>
            </a:r>
            <a:endParaRPr lang="en-US" altLang="ko-KR" dirty="0"/>
          </a:p>
          <a:p>
            <a:pPr lvl="1"/>
            <a:r>
              <a:rPr lang="en-US" altLang="ko-KR" dirty="0"/>
              <a:t>8, 9</a:t>
            </a:r>
            <a:r>
              <a:rPr lang="ko-KR" altLang="en-US" dirty="0" smtClean="0"/>
              <a:t>행 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ko-KR" altLang="en-US" dirty="0"/>
              <a:t>파일의 끝까지 </a:t>
            </a:r>
            <a:r>
              <a:rPr lang="en-US" altLang="ko-KR" dirty="0"/>
              <a:t>1</a:t>
            </a:r>
            <a:r>
              <a:rPr lang="ko-KR" altLang="en-US" dirty="0"/>
              <a:t>바이트씩 </a:t>
            </a:r>
            <a:r>
              <a:rPr lang="ko-KR" altLang="en-US" dirty="0" smtClean="0"/>
              <a:t>읽음</a:t>
            </a:r>
            <a:r>
              <a:rPr lang="en-US" altLang="ko-KR" dirty="0" smtClean="0"/>
              <a:t>. </a:t>
            </a:r>
            <a:r>
              <a:rPr lang="ko-KR" altLang="en-US" dirty="0"/>
              <a:t>만약 파일의 끝을 만나면 </a:t>
            </a:r>
            <a:r>
              <a:rPr lang="en-US" altLang="ko-KR" dirty="0"/>
              <a:t>read( ) </a:t>
            </a:r>
            <a:r>
              <a:rPr lang="ko-KR" altLang="en-US" dirty="0" err="1"/>
              <a:t>메소드가</a:t>
            </a:r>
            <a:r>
              <a:rPr lang="ko-KR" altLang="en-US" dirty="0"/>
              <a:t> </a:t>
            </a:r>
            <a:r>
              <a:rPr lang="en-US" altLang="ko-KR" dirty="0"/>
              <a:t>-1</a:t>
            </a:r>
            <a:r>
              <a:rPr lang="ko-KR" altLang="en-US" dirty="0" smtClean="0"/>
              <a:t>을 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ko-KR" altLang="en-US" dirty="0" smtClean="0"/>
              <a:t>          반환하므로 </a:t>
            </a:r>
            <a:r>
              <a:rPr lang="en-US" altLang="ko-KR" dirty="0"/>
              <a:t>while </a:t>
            </a:r>
            <a:r>
              <a:rPr lang="ko-KR" altLang="en-US" dirty="0"/>
              <a:t>문을 </a:t>
            </a:r>
            <a:r>
              <a:rPr lang="ko-KR" altLang="en-US" dirty="0" err="1" smtClean="0"/>
              <a:t>빠져나</a:t>
            </a:r>
            <a:r>
              <a:rPr lang="ko-KR" altLang="en-US" dirty="0" err="1"/>
              <a:t>옴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11</a:t>
            </a:r>
            <a:r>
              <a:rPr lang="ko-KR" altLang="en-US" dirty="0" smtClean="0"/>
              <a:t>행 </a:t>
            </a:r>
            <a:r>
              <a:rPr lang="en-US" altLang="ko-KR" dirty="0" smtClean="0"/>
              <a:t>:  </a:t>
            </a:r>
            <a:r>
              <a:rPr lang="ko-KR" altLang="en-US" dirty="0" smtClean="0"/>
              <a:t>파일 </a:t>
            </a:r>
            <a:r>
              <a:rPr lang="ko-KR" altLang="en-US" dirty="0"/>
              <a:t>사용이 끝났으므로 </a:t>
            </a:r>
            <a:r>
              <a:rPr lang="ko-KR" altLang="en-US" dirty="0" err="1" smtClean="0"/>
              <a:t>파일닫음</a:t>
            </a:r>
            <a:r>
              <a:rPr lang="en-US" altLang="ko-KR" dirty="0" smtClean="0"/>
              <a:t>. read</a:t>
            </a:r>
            <a:r>
              <a:rPr lang="en-US" altLang="ko-KR" dirty="0"/>
              <a:t>( )</a:t>
            </a:r>
            <a:r>
              <a:rPr lang="ko-KR" altLang="en-US" dirty="0"/>
              <a:t>는 </a:t>
            </a:r>
            <a:r>
              <a:rPr lang="en-US" altLang="ko-KR" dirty="0"/>
              <a:t>1</a:t>
            </a:r>
            <a:r>
              <a:rPr lang="ko-KR" altLang="en-US" dirty="0"/>
              <a:t>바이트씩 읽으므로 </a:t>
            </a:r>
            <a:r>
              <a:rPr lang="en-US" altLang="ko-KR" dirty="0"/>
              <a:t>2</a:t>
            </a:r>
            <a:r>
              <a:rPr lang="ko-KR" altLang="en-US" dirty="0"/>
              <a:t>바이트를 </a:t>
            </a:r>
            <a:r>
              <a:rPr lang="ko-KR" altLang="en-US" dirty="0" smtClean="0"/>
              <a:t>차지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  </a:t>
            </a:r>
            <a:r>
              <a:rPr lang="ko-KR" altLang="en-US" dirty="0" smtClean="0"/>
              <a:t>하는 한글은 </a:t>
            </a:r>
            <a:r>
              <a:rPr lang="ko-KR" altLang="en-US" dirty="0"/>
              <a:t>잘라서 읽고 바로 출력했기 </a:t>
            </a:r>
            <a:r>
              <a:rPr lang="ko-KR" altLang="en-US" dirty="0" smtClean="0"/>
              <a:t>때문에 깨짐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TIP :  </a:t>
            </a:r>
            <a:r>
              <a:rPr lang="ko-KR" altLang="en-US" dirty="0" smtClean="0"/>
              <a:t>파일 </a:t>
            </a:r>
            <a:r>
              <a:rPr lang="ko-KR" altLang="en-US" dirty="0"/>
              <a:t>경로도 문자열이므로 폴더를 구분하기 위해 </a:t>
            </a:r>
            <a:r>
              <a:rPr lang="en-US" altLang="ko-KR" dirty="0"/>
              <a:t>/</a:t>
            </a:r>
            <a:r>
              <a:rPr lang="ko-KR" altLang="en-US" dirty="0"/>
              <a:t>를 사용한다면 하나만 넣어도 </a:t>
            </a:r>
            <a:r>
              <a:rPr lang="ko-KR" altLang="en-US" dirty="0" smtClean="0"/>
              <a:t>되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  </a:t>
            </a:r>
            <a:r>
              <a:rPr lang="ko-KR" altLang="en-US" dirty="0" smtClean="0"/>
              <a:t>지만 </a:t>
            </a:r>
            <a:r>
              <a:rPr lang="en-US" altLang="ko-KR" dirty="0"/>
              <a:t>\</a:t>
            </a:r>
            <a:r>
              <a:rPr lang="ko-KR" altLang="en-US" dirty="0"/>
              <a:t>를 사용하려면 </a:t>
            </a:r>
            <a:r>
              <a:rPr lang="en-US" altLang="ko-KR" dirty="0"/>
              <a:t>\\</a:t>
            </a:r>
            <a:r>
              <a:rPr lang="ko-KR" altLang="en-US" dirty="0"/>
              <a:t>와 같이 </a:t>
            </a:r>
            <a:r>
              <a:rPr lang="en-US" altLang="ko-KR" dirty="0"/>
              <a:t>2</a:t>
            </a:r>
            <a:r>
              <a:rPr lang="ko-KR" altLang="en-US" dirty="0"/>
              <a:t>개를 </a:t>
            </a:r>
            <a:r>
              <a:rPr lang="ko-KR" altLang="en-US" dirty="0" smtClean="0"/>
              <a:t>넣어야 함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5273168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03 </a:t>
            </a:r>
            <a:r>
              <a:rPr lang="ko-KR" altLang="en-US" dirty="0" smtClean="0"/>
              <a:t>파</a:t>
            </a:r>
            <a:r>
              <a:rPr lang="ko-KR" altLang="en-US" dirty="0"/>
              <a:t>일</a:t>
            </a:r>
            <a:r>
              <a:rPr lang="ko-KR" altLang="en-US" dirty="0" smtClean="0"/>
              <a:t> 입출력</a:t>
            </a:r>
            <a:r>
              <a:rPr lang="en-US" altLang="ko-KR" dirty="0" smtClean="0"/>
              <a:t>(7)</a:t>
            </a:r>
            <a:endParaRPr lang="ko-KR" altLang="en-US" dirty="0"/>
          </a:p>
        </p:txBody>
      </p:sp>
      <p:pic>
        <p:nvPicPr>
          <p:cNvPr id="18434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1530" y="646817"/>
            <a:ext cx="6480720" cy="4154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081" y="4888998"/>
            <a:ext cx="6683643" cy="1547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37185" y="1673573"/>
            <a:ext cx="2475275" cy="1586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47590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03 </a:t>
            </a:r>
            <a:r>
              <a:rPr lang="ko-KR" altLang="en-US" dirty="0" smtClean="0"/>
              <a:t>파</a:t>
            </a:r>
            <a:r>
              <a:rPr lang="ko-KR" altLang="en-US" dirty="0"/>
              <a:t>일</a:t>
            </a:r>
            <a:r>
              <a:rPr lang="ko-KR" altLang="en-US" dirty="0" smtClean="0"/>
              <a:t> 입출력</a:t>
            </a:r>
            <a:r>
              <a:rPr lang="en-US" altLang="ko-KR" dirty="0" smtClean="0"/>
              <a:t>(8)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/>
              <a:t>도스 명령어 </a:t>
            </a:r>
            <a:r>
              <a:rPr lang="en-US" altLang="ko-KR" dirty="0"/>
              <a:t>type</a:t>
            </a:r>
            <a:r>
              <a:rPr lang="ko-KR" altLang="en-US" dirty="0"/>
              <a:t>의 </a:t>
            </a:r>
            <a:r>
              <a:rPr lang="ko-KR" altLang="en-US" dirty="0" smtClean="0"/>
              <a:t>구현</a:t>
            </a: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 smtClean="0"/>
          </a:p>
          <a:p>
            <a:pPr lvl="1"/>
            <a:r>
              <a:rPr lang="en-US" altLang="ko-KR" dirty="0"/>
              <a:t>[</a:t>
            </a:r>
            <a:r>
              <a:rPr lang="ko-KR" altLang="en-US" dirty="0"/>
              <a:t>시작</a:t>
            </a:r>
            <a:r>
              <a:rPr lang="en-US" altLang="ko-KR" dirty="0"/>
              <a:t>]→[</a:t>
            </a:r>
            <a:r>
              <a:rPr lang="ko-KR" altLang="en-US" dirty="0"/>
              <a:t>모든 프로그램</a:t>
            </a:r>
            <a:r>
              <a:rPr lang="en-US" altLang="ko-KR" dirty="0"/>
              <a:t>]→[</a:t>
            </a:r>
            <a:r>
              <a:rPr lang="ko-KR" altLang="en-US" dirty="0"/>
              <a:t>보조 프로그램</a:t>
            </a:r>
            <a:r>
              <a:rPr lang="en-US" altLang="ko-KR" dirty="0"/>
              <a:t>]→[</a:t>
            </a:r>
            <a:r>
              <a:rPr lang="ko-KR" altLang="en-US" dirty="0"/>
              <a:t>명령 프롬프트</a:t>
            </a:r>
            <a:r>
              <a:rPr lang="en-US" altLang="ko-KR" dirty="0"/>
              <a:t>]</a:t>
            </a:r>
            <a:r>
              <a:rPr lang="ko-KR" altLang="en-US" dirty="0"/>
              <a:t>를 실행하거나 </a:t>
            </a:r>
            <a:r>
              <a:rPr lang="ko-KR" altLang="en-US" dirty="0" smtClean="0"/>
              <a:t>또는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ko-KR" altLang="en-US" dirty="0" smtClean="0"/>
              <a:t>  </a:t>
            </a:r>
            <a:r>
              <a:rPr lang="en-US" altLang="ko-KR" dirty="0"/>
              <a:t>[</a:t>
            </a:r>
            <a:r>
              <a:rPr lang="ko-KR" altLang="en-US" dirty="0"/>
              <a:t>시작</a:t>
            </a:r>
            <a:r>
              <a:rPr lang="en-US" altLang="ko-KR" dirty="0"/>
              <a:t>]→[</a:t>
            </a:r>
            <a:r>
              <a:rPr lang="ko-KR" altLang="en-US" dirty="0"/>
              <a:t>실행</a:t>
            </a:r>
            <a:r>
              <a:rPr lang="en-US" altLang="ko-KR" dirty="0"/>
              <a:t>]</a:t>
            </a:r>
            <a:r>
              <a:rPr lang="ko-KR" altLang="en-US" dirty="0"/>
              <a:t>을 선택한 후 </a:t>
            </a:r>
            <a:r>
              <a:rPr lang="en-US" altLang="ko-KR" dirty="0" err="1"/>
              <a:t>cmd</a:t>
            </a:r>
            <a:r>
              <a:rPr lang="en-US" altLang="ko-KR" dirty="0"/>
              <a:t> </a:t>
            </a:r>
            <a:r>
              <a:rPr lang="ko-KR" altLang="en-US" dirty="0"/>
              <a:t>명령을 입력하여 명령 프롬프트를 </a:t>
            </a:r>
            <a:r>
              <a:rPr lang="ko-KR" altLang="en-US" dirty="0" smtClean="0"/>
              <a:t>오픈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프로그램 순서</a:t>
            </a:r>
            <a:endParaRPr lang="en-US" altLang="ko-KR" dirty="0" smtClean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6855" y="998730"/>
            <a:ext cx="3451737" cy="564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656" y="2456599"/>
            <a:ext cx="3240360" cy="549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941" y="3158970"/>
            <a:ext cx="5637053" cy="1687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941" y="5409220"/>
            <a:ext cx="5940660" cy="9069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176808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03 </a:t>
            </a:r>
            <a:r>
              <a:rPr lang="ko-KR" altLang="en-US" dirty="0" smtClean="0"/>
              <a:t>파</a:t>
            </a:r>
            <a:r>
              <a:rPr lang="ko-KR" altLang="en-US" dirty="0"/>
              <a:t>일</a:t>
            </a:r>
            <a:r>
              <a:rPr lang="ko-KR" altLang="en-US" dirty="0" smtClean="0"/>
              <a:t> 입출력</a:t>
            </a:r>
            <a:r>
              <a:rPr lang="en-US" altLang="ko-KR" dirty="0" smtClean="0"/>
              <a:t>(9)</a:t>
            </a:r>
            <a:endParaRPr lang="ko-KR" altLang="en-US" dirty="0"/>
          </a:p>
        </p:txBody>
      </p:sp>
      <p:pic>
        <p:nvPicPr>
          <p:cNvPr id="20482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1521" y="728700"/>
            <a:ext cx="7650850" cy="3645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747" y="4464115"/>
            <a:ext cx="7579334" cy="15687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364430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03 </a:t>
            </a:r>
            <a:r>
              <a:rPr lang="ko-KR" altLang="en-US" dirty="0" smtClean="0"/>
              <a:t>파</a:t>
            </a:r>
            <a:r>
              <a:rPr lang="ko-KR" altLang="en-US" dirty="0"/>
              <a:t>일</a:t>
            </a:r>
            <a:r>
              <a:rPr lang="ko-KR" altLang="en-US" dirty="0" smtClean="0"/>
              <a:t> 입출력</a:t>
            </a:r>
            <a:r>
              <a:rPr lang="en-US" altLang="ko-KR" dirty="0" smtClean="0"/>
              <a:t>(10)</a:t>
            </a:r>
            <a:endParaRPr lang="ko-KR" altLang="en-US" dirty="0"/>
          </a:p>
        </p:txBody>
      </p:sp>
      <p:pic>
        <p:nvPicPr>
          <p:cNvPr id="21506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6516" y="773705"/>
            <a:ext cx="7830870" cy="2140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6525" y="3211158"/>
            <a:ext cx="7830870" cy="2026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16387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03 </a:t>
            </a:r>
            <a:r>
              <a:rPr lang="ko-KR" altLang="en-US" dirty="0" smtClean="0"/>
              <a:t>파</a:t>
            </a:r>
            <a:r>
              <a:rPr lang="ko-KR" altLang="en-US" dirty="0"/>
              <a:t>일</a:t>
            </a:r>
            <a:r>
              <a:rPr lang="ko-KR" altLang="en-US" dirty="0" smtClean="0"/>
              <a:t> 입출력</a:t>
            </a:r>
            <a:r>
              <a:rPr lang="en-US" altLang="ko-KR" dirty="0" smtClean="0"/>
              <a:t>(11)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ko-KR" dirty="0"/>
              <a:t>Scanner</a:t>
            </a:r>
            <a:r>
              <a:rPr lang="ko-KR" altLang="en-US" dirty="0"/>
              <a:t>를 활용한 파일 </a:t>
            </a:r>
            <a:r>
              <a:rPr lang="ko-KR" altLang="en-US" dirty="0" smtClean="0"/>
              <a:t>읽기</a:t>
            </a:r>
            <a:endParaRPr lang="en-US" altLang="ko-KR" dirty="0" smtClean="0"/>
          </a:p>
          <a:p>
            <a:pPr lvl="2"/>
            <a:r>
              <a:rPr lang="ko-KR" altLang="en-US" dirty="0"/>
              <a:t>여러 줄에 숫자가 쓰인 파일의 합계를 내는 </a:t>
            </a:r>
            <a:r>
              <a:rPr lang="ko-KR" altLang="en-US" dirty="0" smtClean="0"/>
              <a:t>코드를 작성하기</a:t>
            </a:r>
            <a:r>
              <a:rPr lang="en-US" altLang="ko-KR" dirty="0" smtClean="0"/>
              <a:t>. </a:t>
            </a:r>
          </a:p>
          <a:p>
            <a:pPr lvl="2"/>
            <a:r>
              <a:rPr lang="ko-KR" altLang="en-US" dirty="0" smtClean="0"/>
              <a:t>다음과 </a:t>
            </a:r>
            <a:r>
              <a:rPr lang="ko-KR" altLang="en-US" dirty="0"/>
              <a:t>같이 다섯 줄의 숫자를 메모장에 쓰고 파일명을 ‘</a:t>
            </a:r>
            <a:r>
              <a:rPr lang="en-US" altLang="ko-KR" dirty="0"/>
              <a:t>c:\</a:t>
            </a:r>
            <a:r>
              <a:rPr lang="en-US" altLang="ko-KR" dirty="0" smtClean="0"/>
              <a:t>temp\data2.txt</a:t>
            </a:r>
            <a:r>
              <a:rPr lang="en-US" altLang="ko-KR" dirty="0"/>
              <a:t>’</a:t>
            </a:r>
            <a:r>
              <a:rPr lang="ko-KR" altLang="en-US" dirty="0"/>
              <a:t>로 하여 </a:t>
            </a:r>
            <a:r>
              <a:rPr lang="ko-KR" altLang="en-US" dirty="0" smtClean="0"/>
              <a:t>저장</a:t>
            </a:r>
            <a:endParaRPr lang="en-US" altLang="ko-KR" dirty="0" smtClean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595" y="2213865"/>
            <a:ext cx="4876800" cy="207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12481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03 </a:t>
            </a:r>
            <a:r>
              <a:rPr lang="ko-KR" altLang="en-US" dirty="0" smtClean="0"/>
              <a:t>파</a:t>
            </a:r>
            <a:r>
              <a:rPr lang="ko-KR" altLang="en-US" dirty="0"/>
              <a:t>일</a:t>
            </a:r>
            <a:r>
              <a:rPr lang="ko-KR" altLang="en-US" dirty="0" smtClean="0"/>
              <a:t> 입출력</a:t>
            </a:r>
            <a:r>
              <a:rPr lang="en-US" altLang="ko-KR" dirty="0" smtClean="0"/>
              <a:t>(12)</a:t>
            </a:r>
            <a:endParaRPr lang="ko-KR" altLang="en-US" dirty="0"/>
          </a:p>
        </p:txBody>
      </p:sp>
      <p:pic>
        <p:nvPicPr>
          <p:cNvPr id="23554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6536" y="789750"/>
            <a:ext cx="7110790" cy="5385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72100" y="5094185"/>
            <a:ext cx="2655295" cy="15791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962703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03 </a:t>
            </a:r>
            <a:r>
              <a:rPr lang="ko-KR" altLang="en-US" dirty="0" smtClean="0"/>
              <a:t>파</a:t>
            </a:r>
            <a:r>
              <a:rPr lang="ko-KR" altLang="en-US" dirty="0"/>
              <a:t>일</a:t>
            </a:r>
            <a:r>
              <a:rPr lang="ko-KR" altLang="en-US" dirty="0" smtClean="0"/>
              <a:t> 입출력</a:t>
            </a:r>
            <a:r>
              <a:rPr lang="en-US" altLang="ko-KR" dirty="0" smtClean="0"/>
              <a:t>(13)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파일을 이용한 </a:t>
            </a:r>
            <a:r>
              <a:rPr lang="ko-KR" altLang="en-US" dirty="0" smtClean="0"/>
              <a:t>출력</a:t>
            </a:r>
            <a:endParaRPr lang="en-US" altLang="ko-KR" dirty="0" smtClean="0"/>
          </a:p>
          <a:p>
            <a:pPr lvl="1"/>
            <a:r>
              <a:rPr lang="ko-KR" altLang="en-US" dirty="0"/>
              <a:t>표준 입력과 파일 출력</a:t>
            </a:r>
            <a:endParaRPr lang="en-US" altLang="ko-KR" dirty="0" smtClean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357" y="1823150"/>
            <a:ext cx="8268928" cy="3097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211563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03 </a:t>
            </a:r>
            <a:r>
              <a:rPr lang="ko-KR" altLang="en-US" dirty="0" smtClean="0"/>
              <a:t>파</a:t>
            </a:r>
            <a:r>
              <a:rPr lang="ko-KR" altLang="en-US" dirty="0"/>
              <a:t>일</a:t>
            </a:r>
            <a:r>
              <a:rPr lang="ko-KR" altLang="en-US" dirty="0" smtClean="0"/>
              <a:t> 입출력</a:t>
            </a:r>
            <a:r>
              <a:rPr lang="en-US" altLang="ko-KR" dirty="0" smtClean="0"/>
              <a:t>(14)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ko-KR" dirty="0" err="1"/>
              <a:t>FileOutputStream</a:t>
            </a:r>
            <a:r>
              <a:rPr lang="ko-KR" altLang="en-US" dirty="0"/>
              <a:t>을 이용하여 </a:t>
            </a:r>
            <a:r>
              <a:rPr lang="en-US" altLang="ko-KR" dirty="0"/>
              <a:t>1</a:t>
            </a:r>
            <a:r>
              <a:rPr lang="ko-KR" altLang="en-US" dirty="0"/>
              <a:t>바이트씩 파일에 </a:t>
            </a:r>
            <a:r>
              <a:rPr lang="ko-KR" altLang="en-US" dirty="0" smtClean="0"/>
              <a:t>쓰기</a:t>
            </a:r>
            <a:endParaRPr lang="en-US" altLang="ko-KR" dirty="0" smtClean="0"/>
          </a:p>
          <a:p>
            <a:pPr lvl="2"/>
            <a:r>
              <a:rPr lang="en-US" altLang="ko-KR" dirty="0"/>
              <a:t>1</a:t>
            </a:r>
            <a:r>
              <a:rPr lang="ko-KR" altLang="en-US" dirty="0" smtClean="0"/>
              <a:t>바이트씩 쓰는 </a:t>
            </a:r>
            <a:r>
              <a:rPr lang="en-US" altLang="ko-KR" dirty="0"/>
              <a:t>write( ) </a:t>
            </a:r>
            <a:r>
              <a:rPr lang="ko-KR" altLang="en-US" dirty="0" err="1"/>
              <a:t>메소드를</a:t>
            </a:r>
            <a:r>
              <a:rPr lang="ko-KR" altLang="en-US" dirty="0"/>
              <a:t> </a:t>
            </a:r>
            <a:r>
              <a:rPr lang="ko-KR" altLang="en-US" dirty="0" smtClean="0"/>
              <a:t>사용</a:t>
            </a:r>
            <a:endParaRPr lang="en-US" altLang="ko-KR" dirty="0" smtClean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860" y="1622936"/>
            <a:ext cx="7020780" cy="1325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954" y="2995500"/>
            <a:ext cx="7057384" cy="36677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2212243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03 </a:t>
            </a:r>
            <a:r>
              <a:rPr lang="ko-KR" altLang="en-US" dirty="0" smtClean="0"/>
              <a:t>파</a:t>
            </a:r>
            <a:r>
              <a:rPr lang="ko-KR" altLang="en-US" dirty="0"/>
              <a:t>일</a:t>
            </a:r>
            <a:r>
              <a:rPr lang="ko-KR" altLang="en-US" dirty="0" smtClean="0"/>
              <a:t> 입출력</a:t>
            </a:r>
            <a:r>
              <a:rPr lang="en-US" altLang="ko-KR" dirty="0" smtClean="0"/>
              <a:t>(15)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5</a:t>
            </a:r>
            <a:r>
              <a:rPr lang="ko-KR" altLang="en-US" dirty="0" smtClean="0"/>
              <a:t>행 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ko-KR" altLang="en-US" dirty="0"/>
              <a:t>입력을 위한 </a:t>
            </a:r>
            <a:r>
              <a:rPr lang="en-US" altLang="ko-KR" dirty="0" err="1"/>
              <a:t>FileOutputStream</a:t>
            </a:r>
            <a:r>
              <a:rPr lang="ko-KR" altLang="en-US" dirty="0"/>
              <a:t>형의 </a:t>
            </a:r>
            <a:r>
              <a:rPr lang="en-US" altLang="ko-KR" dirty="0" err="1"/>
              <a:t>fos</a:t>
            </a:r>
            <a:r>
              <a:rPr lang="en-US" altLang="ko-KR" dirty="0"/>
              <a:t> </a:t>
            </a:r>
            <a:r>
              <a:rPr lang="ko-KR" altLang="en-US" dirty="0"/>
              <a:t>변수를 선언하면서 동시에 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 smtClean="0"/>
              <a:t>          C</a:t>
            </a:r>
            <a:r>
              <a:rPr lang="en-US" altLang="ko-KR" dirty="0"/>
              <a:t>:\</a:t>
            </a:r>
            <a:r>
              <a:rPr lang="en-US" altLang="ko-KR" dirty="0" smtClean="0"/>
              <a:t>temp\data3.txt </a:t>
            </a:r>
            <a:r>
              <a:rPr lang="ko-KR" altLang="en-US" dirty="0" smtClean="0"/>
              <a:t>파일 오픈</a:t>
            </a:r>
            <a:r>
              <a:rPr lang="en-US" altLang="ko-KR" dirty="0" smtClean="0"/>
              <a:t>. </a:t>
            </a:r>
            <a:r>
              <a:rPr lang="en-US" altLang="ko-KR" dirty="0" err="1"/>
              <a:t>FileOutputStream</a:t>
            </a:r>
            <a:r>
              <a:rPr lang="ko-KR" altLang="en-US" dirty="0"/>
              <a:t>이 쓰기 모드로 </a:t>
            </a:r>
            <a:r>
              <a:rPr lang="ko-KR" altLang="en-US" dirty="0" smtClean="0"/>
              <a:t>열림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8</a:t>
            </a:r>
            <a:r>
              <a:rPr lang="en-US" altLang="ko-KR" dirty="0"/>
              <a:t>, 9</a:t>
            </a:r>
            <a:r>
              <a:rPr lang="ko-KR" altLang="en-US" dirty="0" smtClean="0"/>
              <a:t>행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키보드로 </a:t>
            </a:r>
            <a:r>
              <a:rPr lang="en-US" altLang="ko-KR" dirty="0" smtClean="0"/>
              <a:t>1</a:t>
            </a:r>
            <a:r>
              <a:rPr lang="ko-KR" altLang="en-US" dirty="0"/>
              <a:t>바이트씩 </a:t>
            </a:r>
            <a:r>
              <a:rPr lang="ko-KR" altLang="en-US" dirty="0" err="1"/>
              <a:t>입력받는데</a:t>
            </a:r>
            <a:r>
              <a:rPr lang="en-US" altLang="ko-KR" dirty="0"/>
              <a:t>, </a:t>
            </a:r>
            <a:r>
              <a:rPr lang="ko-KR" altLang="en-US" dirty="0"/>
              <a:t>만약 의 아스키코드인 </a:t>
            </a:r>
            <a:r>
              <a:rPr lang="en-US" altLang="ko-KR" dirty="0"/>
              <a:t>13</a:t>
            </a:r>
            <a:r>
              <a:rPr lang="ko-KR" altLang="en-US" dirty="0"/>
              <a:t>을 만나면 </a:t>
            </a:r>
            <a:r>
              <a:rPr lang="en-US" altLang="ko-KR" dirty="0"/>
              <a:t>while </a:t>
            </a:r>
            <a:r>
              <a:rPr lang="ko-KR" altLang="en-US" dirty="0"/>
              <a:t>문을 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  </a:t>
            </a:r>
            <a:r>
              <a:rPr lang="ko-KR" altLang="en-US" dirty="0" err="1" smtClean="0"/>
              <a:t>빠져나옴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읽어온 </a:t>
            </a:r>
            <a:r>
              <a:rPr lang="ko-KR" altLang="en-US" dirty="0"/>
              <a:t>문자를 </a:t>
            </a:r>
            <a:r>
              <a:rPr lang="en-US" altLang="ko-KR" dirty="0"/>
              <a:t>byte</a:t>
            </a:r>
            <a:r>
              <a:rPr lang="ko-KR" altLang="en-US" dirty="0"/>
              <a:t>형으로 변환해서 파일에 씀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11</a:t>
            </a:r>
            <a:r>
              <a:rPr lang="ko-KR" altLang="en-US" dirty="0" smtClean="0"/>
              <a:t>행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파일의 </a:t>
            </a:r>
            <a:r>
              <a:rPr lang="ko-KR" altLang="en-US" dirty="0"/>
              <a:t>사용이 </a:t>
            </a:r>
            <a:r>
              <a:rPr lang="ko-KR" altLang="en-US" dirty="0" smtClean="0"/>
              <a:t>끝났으므로 파일 닫음</a:t>
            </a:r>
            <a:r>
              <a:rPr lang="en-US" altLang="ko-KR" dirty="0" smtClean="0"/>
              <a:t>. </a:t>
            </a:r>
            <a:r>
              <a:rPr lang="ko-KR" altLang="en-US" dirty="0"/>
              <a:t>파일 탐색기에서 결과 파일을 확인해보면 </a:t>
            </a:r>
            <a:r>
              <a:rPr lang="ko-KR" altLang="en-US" dirty="0" smtClean="0"/>
              <a:t>잘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ko-KR" altLang="en-US" dirty="0"/>
              <a:t> </a:t>
            </a:r>
            <a:r>
              <a:rPr lang="ko-KR" altLang="en-US" dirty="0" smtClean="0"/>
              <a:t>         저장되어 있음</a:t>
            </a:r>
            <a:endParaRPr lang="en-US" altLang="ko-KR" dirty="0" smtClean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6555" y="837426"/>
            <a:ext cx="7605845" cy="1419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6635" y="4959170"/>
            <a:ext cx="4174545" cy="1421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1027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ko-KR" altLang="en-US" dirty="0"/>
              <a:t>예외 </a:t>
            </a:r>
            <a:r>
              <a:rPr lang="ko-KR" altLang="en-US" dirty="0" smtClean="0"/>
              <a:t>처리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/>
              <a:t>예외 처리</a:t>
            </a:r>
            <a:r>
              <a:rPr lang="en-US" altLang="ko-KR" dirty="0"/>
              <a:t>(exception handling</a:t>
            </a:r>
            <a:r>
              <a:rPr lang="en-US" altLang="ko-KR" dirty="0" smtClean="0"/>
              <a:t>)</a:t>
            </a:r>
            <a:r>
              <a:rPr lang="ko-KR" altLang="en-US" dirty="0" smtClean="0"/>
              <a:t>는 오류가 </a:t>
            </a:r>
            <a:r>
              <a:rPr lang="ko-KR" altLang="en-US" dirty="0"/>
              <a:t>발생할 경우 프로그래머가 작성한 부분이 </a:t>
            </a:r>
            <a:r>
              <a:rPr lang="ko-KR" altLang="en-US" dirty="0" smtClean="0"/>
              <a:t>실행되도록 </a:t>
            </a:r>
            <a:r>
              <a:rPr lang="en-US" altLang="ko-KR" dirty="0" err="1" smtClean="0"/>
              <a:t>try~catch</a:t>
            </a:r>
            <a:r>
              <a:rPr lang="ko-KR" altLang="en-US" dirty="0"/>
              <a:t>로 </a:t>
            </a:r>
            <a:r>
              <a:rPr lang="ko-KR" altLang="en-US" dirty="0" smtClean="0"/>
              <a:t>준비하는 것</a:t>
            </a:r>
            <a:endParaRPr lang="en-US" altLang="ko-KR" dirty="0" smtClean="0"/>
          </a:p>
          <a:p>
            <a:r>
              <a:rPr lang="ko-KR" altLang="en-US" dirty="0"/>
              <a:t>구문 오류</a:t>
            </a:r>
            <a:endParaRPr lang="en-US" altLang="ko-KR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1550" y="2168859"/>
            <a:ext cx="5872496" cy="41361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03 </a:t>
            </a:r>
            <a:r>
              <a:rPr lang="ko-KR" altLang="en-US" dirty="0" smtClean="0"/>
              <a:t>파</a:t>
            </a:r>
            <a:r>
              <a:rPr lang="ko-KR" altLang="en-US" dirty="0"/>
              <a:t>일</a:t>
            </a:r>
            <a:r>
              <a:rPr lang="ko-KR" altLang="en-US" dirty="0" smtClean="0"/>
              <a:t> 입출력</a:t>
            </a:r>
            <a:r>
              <a:rPr lang="en-US" altLang="ko-KR" dirty="0" smtClean="0"/>
              <a:t>(16)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ko-KR" dirty="0" err="1"/>
              <a:t>FileWriter</a:t>
            </a:r>
            <a:r>
              <a:rPr lang="ko-KR" altLang="en-US" dirty="0"/>
              <a:t>를 이용하여 파일에 한 줄씩 </a:t>
            </a:r>
            <a:r>
              <a:rPr lang="ko-KR" altLang="en-US" dirty="0" smtClean="0"/>
              <a:t>쓰기</a:t>
            </a:r>
            <a:r>
              <a:rPr lang="en-US" altLang="ko-KR" dirty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문자열을 </a:t>
            </a:r>
            <a:r>
              <a:rPr lang="ko-KR" altLang="en-US" dirty="0"/>
              <a:t>직접 파일에 씀</a:t>
            </a:r>
            <a:endParaRPr lang="en-US" altLang="ko-KR" dirty="0" smtClean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1570" y="1178750"/>
            <a:ext cx="7245805" cy="559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020376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03 </a:t>
            </a:r>
            <a:r>
              <a:rPr lang="ko-KR" altLang="en-US" dirty="0" smtClean="0"/>
              <a:t>파</a:t>
            </a:r>
            <a:r>
              <a:rPr lang="ko-KR" altLang="en-US" dirty="0"/>
              <a:t>일</a:t>
            </a:r>
            <a:r>
              <a:rPr lang="ko-KR" altLang="en-US" dirty="0" smtClean="0"/>
              <a:t> 입출력</a:t>
            </a:r>
            <a:r>
              <a:rPr lang="en-US" altLang="ko-KR" dirty="0" smtClean="0"/>
              <a:t>(17)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en-US" altLang="ko-KR" dirty="0" smtClean="0"/>
              <a:t>10</a:t>
            </a:r>
            <a:r>
              <a:rPr lang="ko-KR" altLang="en-US" dirty="0" smtClean="0"/>
              <a:t>행 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en-US" altLang="ko-KR" dirty="0"/>
              <a:t>!(</a:t>
            </a:r>
            <a:r>
              <a:rPr lang="en-US" altLang="ko-KR" dirty="0" err="1"/>
              <a:t>str</a:t>
            </a:r>
            <a:r>
              <a:rPr lang="en-US" altLang="ko-KR" dirty="0"/>
              <a:t> = </a:t>
            </a:r>
            <a:r>
              <a:rPr lang="en-US" altLang="ko-KR" dirty="0" err="1"/>
              <a:t>sc.nextLine</a:t>
            </a:r>
            <a:r>
              <a:rPr lang="en-US" altLang="ko-KR" dirty="0"/>
              <a:t>( )).equals(“”) </a:t>
            </a:r>
            <a:r>
              <a:rPr lang="ko-KR" altLang="en-US" dirty="0"/>
              <a:t>부분은 </a:t>
            </a:r>
            <a:r>
              <a:rPr lang="en-US" altLang="ko-KR" dirty="0" err="1"/>
              <a:t>sc.nextLine</a:t>
            </a:r>
            <a:r>
              <a:rPr lang="en-US" altLang="ko-KR" dirty="0"/>
              <a:t>( )</a:t>
            </a:r>
            <a:r>
              <a:rPr lang="ko-KR" altLang="en-US" dirty="0"/>
              <a:t>으로 키보드에서 한 행을 </a:t>
            </a:r>
            <a:r>
              <a:rPr lang="ko-KR" altLang="en-US" dirty="0" smtClean="0"/>
              <a:t>읽어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  </a:t>
            </a:r>
            <a:r>
              <a:rPr lang="ko-KR" altLang="en-US" dirty="0" smtClean="0"/>
              <a:t>들이고 </a:t>
            </a:r>
            <a:r>
              <a:rPr lang="ko-KR" altLang="en-US" dirty="0"/>
              <a:t>그 결과를 </a:t>
            </a:r>
            <a:r>
              <a:rPr lang="en-US" altLang="ko-KR" dirty="0" err="1"/>
              <a:t>str</a:t>
            </a:r>
            <a:r>
              <a:rPr lang="ko-KR" altLang="en-US" dirty="0"/>
              <a:t>에 </a:t>
            </a:r>
            <a:r>
              <a:rPr lang="ko-KR" altLang="en-US" dirty="0" smtClean="0"/>
              <a:t>저장</a:t>
            </a:r>
            <a:r>
              <a:rPr lang="en-US" altLang="ko-KR" dirty="0" smtClean="0"/>
              <a:t>. </a:t>
            </a:r>
            <a:r>
              <a:rPr lang="ko-KR" altLang="en-US" dirty="0"/>
              <a:t>그런데 그냥 </a:t>
            </a:r>
            <a:r>
              <a:rPr lang="en-US" altLang="ko-KR" dirty="0" smtClean="0"/>
              <a:t>enter</a:t>
            </a:r>
            <a:r>
              <a:rPr lang="ko-KR" altLang="en-US" dirty="0" smtClean="0"/>
              <a:t>를 </a:t>
            </a:r>
            <a:r>
              <a:rPr lang="ko-KR" altLang="en-US" dirty="0"/>
              <a:t>누르면 “”만 반환되므로 </a:t>
            </a:r>
            <a:r>
              <a:rPr lang="en-US" altLang="ko-KR" dirty="0" err="1"/>
              <a:t>str</a:t>
            </a:r>
            <a:r>
              <a:rPr lang="ko-KR" altLang="en-US" dirty="0"/>
              <a:t>이 </a:t>
            </a:r>
            <a:r>
              <a:rPr lang="ko-KR" altLang="en-US" dirty="0" smtClean="0"/>
              <a:t>“” 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  </a:t>
            </a:r>
            <a:r>
              <a:rPr lang="ko-KR" altLang="en-US" dirty="0" smtClean="0"/>
              <a:t>와 </a:t>
            </a:r>
            <a:r>
              <a:rPr lang="ko-KR" altLang="en-US" dirty="0"/>
              <a:t>같은지 비교해서 “”가 아닐</a:t>
            </a:r>
            <a:r>
              <a:rPr lang="en-US" altLang="ko-KR" dirty="0"/>
              <a:t>(!) </a:t>
            </a:r>
            <a:r>
              <a:rPr lang="ko-KR" altLang="en-US" dirty="0"/>
              <a:t>경우 </a:t>
            </a:r>
            <a:r>
              <a:rPr lang="en-US" altLang="ko-KR" dirty="0"/>
              <a:t>11</a:t>
            </a:r>
            <a:r>
              <a:rPr lang="ko-KR" altLang="en-US" dirty="0"/>
              <a:t>행을 </a:t>
            </a:r>
            <a:r>
              <a:rPr lang="ko-KR" altLang="en-US" dirty="0" smtClean="0"/>
              <a:t>반복함</a:t>
            </a:r>
            <a:endParaRPr lang="en-US" altLang="ko-KR" dirty="0" smtClean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6575" y="959257"/>
            <a:ext cx="7184432" cy="32009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284865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03 </a:t>
            </a:r>
            <a:r>
              <a:rPr lang="ko-KR" altLang="en-US" dirty="0" smtClean="0"/>
              <a:t>파</a:t>
            </a:r>
            <a:r>
              <a:rPr lang="ko-KR" altLang="en-US" dirty="0"/>
              <a:t>일</a:t>
            </a:r>
            <a:r>
              <a:rPr lang="ko-KR" altLang="en-US" dirty="0" smtClean="0"/>
              <a:t> 입출력</a:t>
            </a:r>
            <a:r>
              <a:rPr lang="en-US" altLang="ko-KR" dirty="0" smtClean="0"/>
              <a:t>(18)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/>
              <a:t>도스 명령어 </a:t>
            </a:r>
            <a:r>
              <a:rPr lang="en-US" altLang="ko-KR" dirty="0"/>
              <a:t>copy</a:t>
            </a:r>
            <a:r>
              <a:rPr lang="ko-KR" altLang="en-US" dirty="0"/>
              <a:t>의 </a:t>
            </a:r>
            <a:r>
              <a:rPr lang="ko-KR" altLang="en-US" dirty="0" smtClean="0"/>
              <a:t>구현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marL="457200" lvl="1" indent="0">
              <a:buNone/>
            </a:pPr>
            <a:r>
              <a:rPr lang="en-US" altLang="ko-KR" dirty="0" smtClean="0"/>
              <a:t>  [</a:t>
            </a:r>
            <a:r>
              <a:rPr lang="ko-KR" altLang="en-US" dirty="0"/>
              <a:t>시작</a:t>
            </a:r>
            <a:r>
              <a:rPr lang="en-US" altLang="ko-KR" dirty="0"/>
              <a:t>]→[</a:t>
            </a:r>
            <a:r>
              <a:rPr lang="ko-KR" altLang="en-US" dirty="0"/>
              <a:t>모든 프로그램</a:t>
            </a:r>
            <a:r>
              <a:rPr lang="en-US" altLang="ko-KR" dirty="0"/>
              <a:t>]→[</a:t>
            </a:r>
            <a:r>
              <a:rPr lang="ko-KR" altLang="en-US" dirty="0"/>
              <a:t>보조 프로그램</a:t>
            </a:r>
            <a:r>
              <a:rPr lang="en-US" altLang="ko-KR" dirty="0"/>
              <a:t>]→[</a:t>
            </a:r>
            <a:r>
              <a:rPr lang="ko-KR" altLang="en-US" dirty="0"/>
              <a:t>명령 프롬프트</a:t>
            </a:r>
            <a:r>
              <a:rPr lang="en-US" altLang="ko-KR" dirty="0"/>
              <a:t>]</a:t>
            </a:r>
            <a:r>
              <a:rPr lang="ko-KR" altLang="en-US" dirty="0"/>
              <a:t>를 실행하거나 또는 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 smtClean="0"/>
              <a:t>  [</a:t>
            </a:r>
            <a:r>
              <a:rPr lang="ko-KR" altLang="en-US" dirty="0"/>
              <a:t>시작</a:t>
            </a:r>
            <a:r>
              <a:rPr lang="en-US" altLang="ko-KR" dirty="0"/>
              <a:t>]→[</a:t>
            </a:r>
            <a:r>
              <a:rPr lang="ko-KR" altLang="en-US" dirty="0" smtClean="0"/>
              <a:t>실행</a:t>
            </a:r>
            <a:r>
              <a:rPr lang="en-US" altLang="ko-KR" dirty="0"/>
              <a:t>]</a:t>
            </a:r>
            <a:r>
              <a:rPr lang="ko-KR" altLang="en-US" dirty="0"/>
              <a:t>을 선택한 후 </a:t>
            </a:r>
            <a:r>
              <a:rPr lang="en-US" altLang="ko-KR" dirty="0" err="1"/>
              <a:t>cmd</a:t>
            </a:r>
            <a:r>
              <a:rPr lang="en-US" altLang="ko-KR" dirty="0"/>
              <a:t> </a:t>
            </a:r>
            <a:r>
              <a:rPr lang="ko-KR" altLang="en-US" dirty="0"/>
              <a:t>명령을 입력하여 명령 프롬프트를 </a:t>
            </a:r>
            <a:r>
              <a:rPr lang="ko-KR" altLang="en-US" dirty="0" smtClean="0"/>
              <a:t>오</a:t>
            </a:r>
            <a:r>
              <a:rPr lang="ko-KR" altLang="en-US" dirty="0"/>
              <a:t>픈</a:t>
            </a:r>
            <a:endParaRPr lang="en-US" altLang="ko-KR" dirty="0" smtClean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6635" y="1413362"/>
            <a:ext cx="53340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6635" y="3562058"/>
            <a:ext cx="6372225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694910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03 </a:t>
            </a:r>
            <a:r>
              <a:rPr lang="ko-KR" altLang="en-US" dirty="0" smtClean="0"/>
              <a:t>파</a:t>
            </a:r>
            <a:r>
              <a:rPr lang="ko-KR" altLang="en-US" dirty="0"/>
              <a:t>일</a:t>
            </a:r>
            <a:r>
              <a:rPr lang="ko-KR" altLang="en-US" dirty="0" smtClean="0"/>
              <a:t> 입출력</a:t>
            </a:r>
            <a:r>
              <a:rPr lang="en-US" altLang="ko-KR" dirty="0" smtClean="0"/>
              <a:t>(19)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altLang="ko-KR" dirty="0" smtClean="0"/>
              <a:t>  copy </a:t>
            </a:r>
            <a:r>
              <a:rPr lang="ko-KR" altLang="en-US" dirty="0"/>
              <a:t>명령 구현을 위한 파일 입력과 파일 출력</a:t>
            </a:r>
            <a:endParaRPr lang="en-US" altLang="ko-KR" dirty="0" smtClean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646" y="1552438"/>
            <a:ext cx="7288007" cy="2736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60905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03 </a:t>
            </a:r>
            <a:r>
              <a:rPr lang="ko-KR" altLang="en-US" dirty="0" smtClean="0"/>
              <a:t>파</a:t>
            </a:r>
            <a:r>
              <a:rPr lang="ko-KR" altLang="en-US" dirty="0"/>
              <a:t>일</a:t>
            </a:r>
            <a:r>
              <a:rPr lang="ko-KR" altLang="en-US" dirty="0" smtClean="0"/>
              <a:t> 입출력</a:t>
            </a:r>
            <a:r>
              <a:rPr lang="en-US" altLang="ko-KR" dirty="0" smtClean="0"/>
              <a:t>(20)</a:t>
            </a:r>
            <a:endParaRPr lang="ko-KR" altLang="en-US" dirty="0"/>
          </a:p>
        </p:txBody>
      </p:sp>
      <p:pic>
        <p:nvPicPr>
          <p:cNvPr id="31746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6525" y="683695"/>
            <a:ext cx="7515835" cy="60358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897697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03 </a:t>
            </a:r>
            <a:r>
              <a:rPr lang="ko-KR" altLang="en-US" dirty="0" smtClean="0"/>
              <a:t>파</a:t>
            </a:r>
            <a:r>
              <a:rPr lang="ko-KR" altLang="en-US" dirty="0"/>
              <a:t>일</a:t>
            </a:r>
            <a:r>
              <a:rPr lang="ko-KR" altLang="en-US" dirty="0" smtClean="0"/>
              <a:t> 입출력</a:t>
            </a:r>
            <a:r>
              <a:rPr lang="en-US" altLang="ko-KR" dirty="0" smtClean="0"/>
              <a:t>(21)</a:t>
            </a:r>
            <a:endParaRPr lang="ko-KR" altLang="en-US" dirty="0"/>
          </a:p>
        </p:txBody>
      </p:sp>
      <p:pic>
        <p:nvPicPr>
          <p:cNvPr id="32770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2163" y="953726"/>
            <a:ext cx="8360278" cy="3633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68521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03 </a:t>
            </a:r>
            <a:r>
              <a:rPr lang="ko-KR" altLang="en-US" dirty="0" smtClean="0"/>
              <a:t>파</a:t>
            </a:r>
            <a:r>
              <a:rPr lang="ko-KR" altLang="en-US" dirty="0"/>
              <a:t>일</a:t>
            </a:r>
            <a:r>
              <a:rPr lang="ko-KR" altLang="en-US" dirty="0" smtClean="0"/>
              <a:t> 입출력</a:t>
            </a:r>
            <a:r>
              <a:rPr lang="en-US" altLang="ko-KR" dirty="0" smtClean="0"/>
              <a:t>(22)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/>
              <a:t>명령 프롬프트에서 실행할 때 파일 이름 </a:t>
            </a:r>
            <a:r>
              <a:rPr lang="ko-KR" altLang="en-US" dirty="0" err="1" smtClean="0"/>
              <a:t>입력받기</a:t>
            </a:r>
            <a:endParaRPr lang="en-US" altLang="ko-KR" dirty="0" smtClean="0"/>
          </a:p>
          <a:p>
            <a:pPr lvl="2"/>
            <a:r>
              <a:rPr lang="ko-KR" altLang="en-US" dirty="0"/>
              <a:t>명령 프롬프트에서 다음과 같이 *</a:t>
            </a:r>
            <a:r>
              <a:rPr lang="en-US" altLang="ko-KR" dirty="0"/>
              <a:t>.class </a:t>
            </a:r>
            <a:r>
              <a:rPr lang="ko-KR" altLang="en-US" dirty="0"/>
              <a:t>파일이 실행되도록 코드를 </a:t>
            </a:r>
            <a:r>
              <a:rPr lang="ko-KR" altLang="en-US" dirty="0" smtClean="0"/>
              <a:t>작성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r>
              <a:rPr lang="en-US" altLang="ko-KR" dirty="0" smtClean="0"/>
              <a:t>JAVA </a:t>
            </a:r>
            <a:r>
              <a:rPr lang="ko-KR" altLang="en-US" dirty="0"/>
              <a:t>바이트코드</a:t>
            </a:r>
            <a:r>
              <a:rPr lang="en-US" altLang="ko-KR" dirty="0"/>
              <a:t>(*.class)</a:t>
            </a:r>
            <a:r>
              <a:rPr lang="ko-KR" altLang="en-US" dirty="0"/>
              <a:t>를 다음과 같은 형식으로 </a:t>
            </a:r>
            <a:r>
              <a:rPr lang="ko-KR" altLang="en-US" dirty="0" smtClean="0"/>
              <a:t>실행</a:t>
            </a:r>
            <a:endParaRPr lang="en-US" altLang="ko-KR" dirty="0" smtClean="0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58266" y="1677164"/>
            <a:ext cx="5915097" cy="3131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896" y="5635395"/>
            <a:ext cx="4497917" cy="516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7599884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03 </a:t>
            </a:r>
            <a:r>
              <a:rPr lang="ko-KR" altLang="en-US" dirty="0" smtClean="0"/>
              <a:t>파</a:t>
            </a:r>
            <a:r>
              <a:rPr lang="ko-KR" altLang="en-US" dirty="0"/>
              <a:t>일</a:t>
            </a:r>
            <a:r>
              <a:rPr lang="ko-KR" altLang="en-US" dirty="0" smtClean="0"/>
              <a:t> 입출력</a:t>
            </a:r>
            <a:r>
              <a:rPr lang="en-US" altLang="ko-KR" dirty="0" smtClean="0"/>
              <a:t>(23)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2"/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/>
              <a:t>10-15]</a:t>
            </a:r>
            <a:r>
              <a:rPr lang="ko-KR" altLang="en-US" dirty="0"/>
              <a:t>를 </a:t>
            </a:r>
            <a:r>
              <a:rPr lang="ko-KR" altLang="en-US" dirty="0" smtClean="0"/>
              <a:t>수정</a:t>
            </a:r>
            <a:endParaRPr lang="en-US" altLang="ko-KR" dirty="0" smtClean="0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530" y="1235981"/>
            <a:ext cx="7865206" cy="4444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011441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03 </a:t>
            </a:r>
            <a:r>
              <a:rPr lang="ko-KR" altLang="en-US" dirty="0" smtClean="0"/>
              <a:t>파</a:t>
            </a:r>
            <a:r>
              <a:rPr lang="ko-KR" altLang="en-US" dirty="0"/>
              <a:t>일</a:t>
            </a:r>
            <a:r>
              <a:rPr lang="ko-KR" altLang="en-US" dirty="0" smtClean="0"/>
              <a:t> 입출력</a:t>
            </a:r>
            <a:r>
              <a:rPr lang="en-US" altLang="ko-KR" dirty="0" smtClean="0"/>
              <a:t>(24)</a:t>
            </a:r>
            <a:endParaRPr lang="ko-KR" altLang="en-US" dirty="0"/>
          </a:p>
        </p:txBody>
      </p:sp>
      <p:pic>
        <p:nvPicPr>
          <p:cNvPr id="35842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1520" y="908720"/>
            <a:ext cx="7881896" cy="21132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1540" y="3326339"/>
            <a:ext cx="7271811" cy="1659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312614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저자 한마디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err="1"/>
              <a:t>이클립스에서</a:t>
            </a:r>
            <a:r>
              <a:rPr lang="ko-KR" altLang="en-US" dirty="0"/>
              <a:t> 명령 프롬프트의 </a:t>
            </a:r>
            <a:r>
              <a:rPr lang="ko-KR" altLang="en-US" dirty="0" err="1"/>
              <a:t>파라미터</a:t>
            </a:r>
            <a:r>
              <a:rPr lang="ko-KR" altLang="en-US" dirty="0"/>
              <a:t> </a:t>
            </a:r>
            <a:r>
              <a:rPr lang="ko-KR" altLang="en-US" dirty="0" smtClean="0"/>
              <a:t>사용하기</a:t>
            </a:r>
            <a:endParaRPr lang="en-US" altLang="ko-KR" dirty="0" smtClean="0"/>
          </a:p>
          <a:p>
            <a:pPr lvl="1"/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/>
              <a:t>10-16]</a:t>
            </a:r>
            <a:r>
              <a:rPr lang="ko-KR" altLang="en-US" dirty="0"/>
              <a:t>을 </a:t>
            </a:r>
            <a:r>
              <a:rPr lang="ko-KR" altLang="en-US" dirty="0" err="1"/>
              <a:t>이클립스에서</a:t>
            </a:r>
            <a:r>
              <a:rPr lang="ko-KR" altLang="en-US" dirty="0"/>
              <a:t> 실행하면 배열의 인덱스 범위가 넘었다는 오류가 발생한다</a:t>
            </a:r>
            <a:r>
              <a:rPr lang="en-US" altLang="ko-KR" dirty="0"/>
              <a:t>. </a:t>
            </a:r>
            <a:r>
              <a:rPr lang="ko-KR" altLang="en-US" dirty="0" err="1"/>
              <a:t>파라미터를</a:t>
            </a:r>
            <a:r>
              <a:rPr lang="ko-KR" altLang="en-US" dirty="0"/>
              <a:t> </a:t>
            </a:r>
            <a:r>
              <a:rPr lang="ko-KR" altLang="en-US" dirty="0" smtClean="0"/>
              <a:t>지정하지 않았는데 </a:t>
            </a:r>
            <a:r>
              <a:rPr lang="en-US" altLang="ko-KR" dirty="0" err="1"/>
              <a:t>args</a:t>
            </a:r>
            <a:r>
              <a:rPr lang="en-US" altLang="ko-KR" dirty="0"/>
              <a:t> </a:t>
            </a:r>
            <a:r>
              <a:rPr lang="ko-KR" altLang="en-US" dirty="0"/>
              <a:t>배열 </a:t>
            </a:r>
            <a:r>
              <a:rPr lang="ko-KR" altLang="en-US" dirty="0" err="1"/>
              <a:t>파라미터에</a:t>
            </a:r>
            <a:r>
              <a:rPr lang="ko-KR" altLang="en-US" dirty="0"/>
              <a:t> </a:t>
            </a:r>
            <a:r>
              <a:rPr lang="ko-KR" altLang="en-US" dirty="0" smtClean="0"/>
              <a:t>접근했기 때문이다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이클립스에서도</a:t>
            </a:r>
            <a:r>
              <a:rPr lang="ko-KR" altLang="en-US" dirty="0" smtClean="0"/>
              <a:t> 다음과 같이 정상적으로 실행되도록 할 수 있다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marL="457200" lvl="1" indent="0">
              <a:buNone/>
            </a:pPr>
            <a:r>
              <a:rPr lang="ko-KR" altLang="en-US" dirty="0" smtClean="0"/>
              <a:t>  </a:t>
            </a:r>
            <a:endParaRPr lang="en-US" altLang="ko-KR" dirty="0" smtClean="0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1380" y="2663915"/>
            <a:ext cx="7515835" cy="126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6197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ko-KR" altLang="en-US" dirty="0"/>
              <a:t>예외 </a:t>
            </a:r>
            <a:r>
              <a:rPr lang="ko-KR" altLang="en-US" dirty="0" smtClean="0"/>
              <a:t>처리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구문에 </a:t>
            </a:r>
            <a:r>
              <a:rPr lang="ko-KR" altLang="en-US" dirty="0" smtClean="0"/>
              <a:t>오류가 </a:t>
            </a:r>
            <a:r>
              <a:rPr lang="ko-KR" altLang="en-US" dirty="0"/>
              <a:t>없는데 실행 시 오류가 발생하는 </a:t>
            </a:r>
            <a:r>
              <a:rPr lang="ko-KR" altLang="en-US" dirty="0" smtClean="0"/>
              <a:t>경우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오류가 발생하면 오류의 원인과 행 번호가 표시되는데</a:t>
            </a:r>
            <a:r>
              <a:rPr lang="en-US" altLang="ko-KR" dirty="0"/>
              <a:t>, </a:t>
            </a:r>
            <a:r>
              <a:rPr lang="ko-KR" altLang="en-US" dirty="0"/>
              <a:t>그 구분을 클릭하면 오류가 발생한 행으로 커서가 </a:t>
            </a:r>
            <a:r>
              <a:rPr lang="ko-KR" altLang="en-US" dirty="0" smtClean="0"/>
              <a:t>이동함</a:t>
            </a:r>
            <a:endParaRPr lang="en-US" altLang="ko-KR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3715" y="1403775"/>
            <a:ext cx="7901177" cy="3735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4258982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 txBox="1">
            <a:spLocks/>
          </p:cNvSpPr>
          <p:nvPr/>
        </p:nvSpPr>
        <p:spPr>
          <a:xfrm>
            <a:off x="63501" y="773705"/>
            <a:ext cx="8963994" cy="56699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55600" indent="-261938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70000"/>
              <a:buFont typeface="맑은 고딕" panose="020B0503020000020004" pitchFamily="50" charset="-127"/>
              <a:buChar char="■"/>
              <a:defRPr sz="20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27063" indent="-169863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804863" indent="-1778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982663" indent="-1778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168400" indent="-185738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ko-KR" altLang="en-US" dirty="0" smtClean="0"/>
              <a:t>  </a:t>
            </a:r>
            <a:r>
              <a:rPr lang="ko-KR" altLang="en-US" dirty="0" err="1" smtClean="0"/>
              <a:t>이클립스에서</a:t>
            </a:r>
            <a:r>
              <a:rPr lang="ko-KR" altLang="en-US" dirty="0" smtClean="0"/>
              <a:t> </a:t>
            </a:r>
            <a:r>
              <a:rPr lang="en-US" altLang="ko-KR" dirty="0"/>
              <a:t>main ( ) </a:t>
            </a:r>
            <a:r>
              <a:rPr lang="ko-KR" altLang="en-US" dirty="0" err="1"/>
              <a:t>메소드의</a:t>
            </a:r>
            <a:r>
              <a:rPr lang="ko-KR" altLang="en-US" dirty="0"/>
              <a:t> </a:t>
            </a:r>
            <a:r>
              <a:rPr lang="ko-KR" altLang="en-US" dirty="0" err="1"/>
              <a:t>파라미터를</a:t>
            </a:r>
            <a:r>
              <a:rPr lang="ko-KR" altLang="en-US" dirty="0"/>
              <a:t> 사용할 때는 실행 전에 </a:t>
            </a:r>
            <a:r>
              <a:rPr lang="ko-KR" altLang="en-US" dirty="0" err="1"/>
              <a:t>파라미터를</a:t>
            </a:r>
            <a:r>
              <a:rPr lang="ko-KR" altLang="en-US" dirty="0"/>
              <a:t> </a:t>
            </a:r>
            <a:r>
              <a:rPr lang="ko-KR" altLang="en-US" dirty="0" err="1"/>
              <a:t>지정해놓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  </a:t>
            </a:r>
            <a:r>
              <a:rPr lang="ko-KR" altLang="en-US" dirty="0"/>
              <a:t>아야 한다</a:t>
            </a:r>
            <a:r>
              <a:rPr lang="en-US" altLang="ko-KR" dirty="0"/>
              <a:t>. </a:t>
            </a:r>
            <a:r>
              <a:rPr lang="ko-KR" altLang="en-US" dirty="0" err="1"/>
              <a:t>이클립스</a:t>
            </a:r>
            <a:r>
              <a:rPr lang="ko-KR" altLang="en-US" dirty="0"/>
              <a:t> 메뉴 </a:t>
            </a:r>
            <a:r>
              <a:rPr lang="en-US" altLang="ko-KR" dirty="0"/>
              <a:t>[Run]→[Run Configurations]</a:t>
            </a:r>
            <a:r>
              <a:rPr lang="ko-KR" altLang="en-US" dirty="0"/>
              <a:t>를 선택하여 </a:t>
            </a:r>
            <a:r>
              <a:rPr lang="en-US" altLang="ko-KR" dirty="0"/>
              <a:t>[Arguments] </a:t>
            </a:r>
            <a:r>
              <a:rPr lang="ko-KR" altLang="en-US" dirty="0"/>
              <a:t>부분에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 </a:t>
            </a:r>
            <a:r>
              <a:rPr lang="ko-KR" altLang="en-US" dirty="0"/>
              <a:t> 명령 프롬프트에서 전달할 </a:t>
            </a:r>
            <a:r>
              <a:rPr lang="ko-KR" altLang="en-US" dirty="0" err="1"/>
              <a:t>파라미터를</a:t>
            </a:r>
            <a:r>
              <a:rPr lang="ko-KR" altLang="en-US" dirty="0"/>
              <a:t> 차례로 쓰고 </a:t>
            </a:r>
            <a:r>
              <a:rPr lang="en-US" altLang="ko-KR" dirty="0"/>
              <a:t>[Run]</a:t>
            </a:r>
            <a:r>
              <a:rPr lang="ko-KR" altLang="en-US" dirty="0"/>
              <a:t>을 클릭하면 명령 프롬프트와 동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  </a:t>
            </a:r>
            <a:r>
              <a:rPr lang="ko-KR" altLang="en-US" dirty="0"/>
              <a:t>일하게 실행된다</a:t>
            </a:r>
            <a:r>
              <a:rPr lang="en-US" altLang="ko-KR" dirty="0"/>
              <a:t>.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저자 한마디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37890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6575" y="2618910"/>
            <a:ext cx="5715635" cy="3200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5977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3702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ko-KR" altLang="en-US" dirty="0"/>
              <a:t>예외 </a:t>
            </a:r>
            <a:r>
              <a:rPr lang="ko-KR" altLang="en-US" dirty="0" smtClean="0"/>
              <a:t>처리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예외 처리의 기본 </a:t>
            </a:r>
            <a:r>
              <a:rPr lang="ko-KR" altLang="en-US" dirty="0" smtClean="0"/>
              <a:t>형식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예외 </a:t>
            </a:r>
            <a:r>
              <a:rPr lang="ko-KR" altLang="en-US" dirty="0"/>
              <a:t>타입 다음의 </a:t>
            </a:r>
            <a:r>
              <a:rPr lang="en-US" altLang="ko-KR" dirty="0"/>
              <a:t>e</a:t>
            </a:r>
            <a:r>
              <a:rPr lang="ko-KR" altLang="en-US" dirty="0"/>
              <a:t>는 변수로서 오류 내용이 여기에 </a:t>
            </a:r>
            <a:r>
              <a:rPr lang="ko-KR" altLang="en-US" dirty="0" smtClean="0"/>
              <a:t>포함</a:t>
            </a:r>
            <a:endParaRPr lang="en-US" altLang="ko-KR" dirty="0" smtClean="0"/>
          </a:p>
          <a:p>
            <a:pPr lvl="1"/>
            <a:r>
              <a:rPr lang="en-US" altLang="ko-KR" dirty="0"/>
              <a:t>[</a:t>
            </a:r>
            <a:r>
              <a:rPr lang="ko-KR" altLang="en-US" dirty="0"/>
              <a:t>그림 </a:t>
            </a:r>
            <a:r>
              <a:rPr lang="en-US" altLang="ko-KR" dirty="0"/>
              <a:t>10-2]</a:t>
            </a:r>
            <a:r>
              <a:rPr lang="ko-KR" altLang="en-US" dirty="0"/>
              <a:t>의 오류를 예외 처리로 </a:t>
            </a:r>
            <a:r>
              <a:rPr lang="ko-KR" altLang="en-US" dirty="0" smtClean="0"/>
              <a:t>코딩 해봄 </a:t>
            </a:r>
            <a:r>
              <a:rPr lang="en-US" altLang="ko-KR" dirty="0" smtClean="0"/>
              <a:t>[</a:t>
            </a:r>
            <a:r>
              <a:rPr lang="ko-KR" altLang="en-US" dirty="0" smtClean="0"/>
              <a:t>실습 </a:t>
            </a:r>
            <a:r>
              <a:rPr lang="en-US" altLang="ko-KR" dirty="0" smtClean="0"/>
              <a:t>10-1]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3162" y="1583795"/>
            <a:ext cx="4257675" cy="209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1434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ko-KR" altLang="en-US" dirty="0"/>
              <a:t>예외 </a:t>
            </a:r>
            <a:r>
              <a:rPr lang="ko-KR" altLang="en-US" dirty="0" smtClean="0"/>
              <a:t>처리</a:t>
            </a:r>
            <a:r>
              <a:rPr lang="en-US" altLang="ko-KR" dirty="0" smtClean="0"/>
              <a:t>(4)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85000" lnSpcReduction="10000"/>
          </a:bodyPr>
          <a:lstStyle/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[</a:t>
            </a:r>
            <a:r>
              <a:rPr lang="ko-KR" altLang="en-US" dirty="0"/>
              <a:t>실습 </a:t>
            </a:r>
            <a:r>
              <a:rPr lang="en-US" altLang="ko-KR" dirty="0"/>
              <a:t>10-1]</a:t>
            </a:r>
            <a:r>
              <a:rPr lang="ko-KR" altLang="en-US" dirty="0"/>
              <a:t>은 </a:t>
            </a:r>
            <a:r>
              <a:rPr lang="en-US" altLang="ko-KR" dirty="0"/>
              <a:t>[</a:t>
            </a:r>
            <a:r>
              <a:rPr lang="ko-KR" altLang="en-US" dirty="0"/>
              <a:t>그림 </a:t>
            </a:r>
            <a:r>
              <a:rPr lang="en-US" altLang="ko-KR" dirty="0"/>
              <a:t>10-2]</a:t>
            </a:r>
            <a:r>
              <a:rPr lang="ko-KR" altLang="en-US" dirty="0"/>
              <a:t>와 같이 </a:t>
            </a:r>
            <a:r>
              <a:rPr lang="en-US" altLang="ko-KR" dirty="0"/>
              <a:t>5</a:t>
            </a:r>
            <a:r>
              <a:rPr lang="ko-KR" altLang="en-US" dirty="0"/>
              <a:t>행이 실행되는데 </a:t>
            </a:r>
            <a:r>
              <a:rPr lang="en-US" altLang="ko-KR" dirty="0"/>
              <a:t>try{ }</a:t>
            </a:r>
            <a:r>
              <a:rPr lang="ko-KR" altLang="en-US" dirty="0"/>
              <a:t>로 묶여 있다는 것이 </a:t>
            </a:r>
            <a:r>
              <a:rPr lang="ko-KR" altLang="en-US" dirty="0" smtClean="0"/>
              <a:t>다름</a:t>
            </a:r>
            <a:r>
              <a:rPr lang="en-US" altLang="ko-KR" dirty="0" smtClean="0"/>
              <a:t>. </a:t>
            </a:r>
            <a:r>
              <a:rPr lang="ko-KR" altLang="en-US" dirty="0"/>
              <a:t>만약 </a:t>
            </a:r>
            <a:r>
              <a:rPr lang="en-US" altLang="ko-KR" dirty="0"/>
              <a:t>try{ } </a:t>
            </a:r>
            <a:r>
              <a:rPr lang="ko-KR" altLang="en-US" dirty="0"/>
              <a:t>안에서 오류가 발생하고 그 오류가 </a:t>
            </a:r>
            <a:r>
              <a:rPr lang="en-US" altLang="ko-KR" dirty="0" err="1"/>
              <a:t>ArrayIndexOutOfBoundsException</a:t>
            </a:r>
            <a:r>
              <a:rPr lang="en-US" altLang="ko-KR" dirty="0"/>
              <a:t> </a:t>
            </a:r>
            <a:r>
              <a:rPr lang="ko-KR" altLang="en-US" dirty="0"/>
              <a:t>오류에 해당한다면 </a:t>
            </a:r>
            <a:r>
              <a:rPr lang="en-US" altLang="ko-KR" dirty="0"/>
              <a:t>catch{ } </a:t>
            </a:r>
            <a:r>
              <a:rPr lang="ko-KR" altLang="en-US" dirty="0"/>
              <a:t>내부를 </a:t>
            </a:r>
            <a:r>
              <a:rPr lang="ko-KR" altLang="en-US" dirty="0" smtClean="0"/>
              <a:t>수행</a:t>
            </a:r>
            <a:r>
              <a:rPr lang="en-US" altLang="ko-KR" dirty="0" smtClean="0"/>
              <a:t>. </a:t>
            </a:r>
            <a:r>
              <a:rPr lang="en-US" altLang="ko-KR" dirty="0" err="1"/>
              <a:t>ArrayIndexOutOfBoundsException</a:t>
            </a:r>
            <a:r>
              <a:rPr lang="ko-KR" altLang="en-US" dirty="0"/>
              <a:t>은 배열의 인덱스가 실제 크기보다 큰 경우에 발생하는 </a:t>
            </a:r>
            <a:r>
              <a:rPr lang="ko-KR" altLang="en-US" dirty="0" smtClean="0"/>
              <a:t>오류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530" y="773705"/>
            <a:ext cx="7124438" cy="3867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07014" y="3747447"/>
            <a:ext cx="3481515" cy="14012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5522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ko-KR" altLang="en-US" dirty="0"/>
              <a:t>예외 </a:t>
            </a:r>
            <a:r>
              <a:rPr lang="ko-KR" altLang="en-US" dirty="0" smtClean="0"/>
              <a:t>처리</a:t>
            </a:r>
            <a:r>
              <a:rPr lang="en-US" altLang="ko-KR" dirty="0" smtClean="0"/>
              <a:t>(5)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예외 처리의 전체 형식</a:t>
            </a:r>
            <a:endParaRPr lang="en-US" altLang="ko-KR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7900" y="1633538"/>
            <a:ext cx="4648200" cy="359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80109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ko-KR" altLang="en-US" dirty="0"/>
              <a:t>예외 </a:t>
            </a:r>
            <a:r>
              <a:rPr lang="ko-KR" altLang="en-US" dirty="0" smtClean="0"/>
              <a:t>처리</a:t>
            </a:r>
            <a:r>
              <a:rPr lang="en-US" altLang="ko-KR" dirty="0" smtClean="0"/>
              <a:t>(6)</a:t>
            </a:r>
            <a:endParaRPr lang="ko-KR" alt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1530" y="728700"/>
            <a:ext cx="7653636" cy="54100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26995" y="5191507"/>
            <a:ext cx="3600400" cy="1473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239662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1958E5hvUyXmqsZauhVzj8"/>
</p:tagLst>
</file>

<file path=ppt/theme/theme1.xml><?xml version="1.0" encoding="utf-8"?>
<a:theme xmlns:a="http://schemas.openxmlformats.org/drawingml/2006/main" name="ch01_JAVA 들여다보기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1371</TotalTime>
  <Words>1348</Words>
  <Application>Microsoft Office PowerPoint</Application>
  <PresentationFormat>화면 슬라이드 쇼(4:3)</PresentationFormat>
  <Paragraphs>214</Paragraphs>
  <Slides>51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51</vt:i4>
      </vt:variant>
    </vt:vector>
  </HeadingPairs>
  <TitlesOfParts>
    <vt:vector size="52" baseType="lpstr">
      <vt:lpstr>ch01_JAVA 들여다보기</vt:lpstr>
      <vt:lpstr>Chapter 10 예외 처리와 파일 입출력</vt:lpstr>
      <vt:lpstr>PowerPoint 프레젠테이션</vt:lpstr>
      <vt:lpstr>PowerPoint 프레젠테이션</vt:lpstr>
      <vt:lpstr>Section 01 예외 처리(1)</vt:lpstr>
      <vt:lpstr>Section 01 예외 처리(2)</vt:lpstr>
      <vt:lpstr>Section 01 예외 처리(3)</vt:lpstr>
      <vt:lpstr>Section 01 예외 처리(4)</vt:lpstr>
      <vt:lpstr>Section 01 예외 처리(5)</vt:lpstr>
      <vt:lpstr>Section 01 예외 처리(6)</vt:lpstr>
      <vt:lpstr>Section 01 예외 처리(7)</vt:lpstr>
      <vt:lpstr>저자 한마디 </vt:lpstr>
      <vt:lpstr>Section 01 예외 처리(8)</vt:lpstr>
      <vt:lpstr>Section 02 표준 입출력(1)</vt:lpstr>
      <vt:lpstr>Section 02 표준 입출력(2)</vt:lpstr>
      <vt:lpstr>Section 02 표준 입출력(3)</vt:lpstr>
      <vt:lpstr>Section 02 표준 입출력(4)</vt:lpstr>
      <vt:lpstr>Section 02 표준 입출력(5)</vt:lpstr>
      <vt:lpstr>Section 02 표준 입출력(6)</vt:lpstr>
      <vt:lpstr>Section 02 표준 입출력(7)</vt:lpstr>
      <vt:lpstr>Section 02 표준 입출력(8)</vt:lpstr>
      <vt:lpstr>Section 02 표준 입출력(9)</vt:lpstr>
      <vt:lpstr>Section 02 표준 입출력(10)</vt:lpstr>
      <vt:lpstr>저자 한마디 </vt:lpstr>
      <vt:lpstr>Section 03 파일 입출력(1)</vt:lpstr>
      <vt:lpstr>저자 한마디 </vt:lpstr>
      <vt:lpstr>Section 03 파일 입출력(2)</vt:lpstr>
      <vt:lpstr>Section 03 파일 입출력(3)</vt:lpstr>
      <vt:lpstr>Section 03 파일 입출력(4)</vt:lpstr>
      <vt:lpstr>Section 03 파일 입출력(5)</vt:lpstr>
      <vt:lpstr>Section 03 파일 입출력(6)</vt:lpstr>
      <vt:lpstr>Section 03 파일 입출력(7)</vt:lpstr>
      <vt:lpstr>Section 03 파일 입출력(8)</vt:lpstr>
      <vt:lpstr>Section 03 파일 입출력(9)</vt:lpstr>
      <vt:lpstr>Section 03 파일 입출력(10)</vt:lpstr>
      <vt:lpstr>Section 03 파일 입출력(11)</vt:lpstr>
      <vt:lpstr>Section 03 파일 입출력(12)</vt:lpstr>
      <vt:lpstr>Section 03 파일 입출력(13)</vt:lpstr>
      <vt:lpstr>Section 03 파일 입출력(14)</vt:lpstr>
      <vt:lpstr>Section 03 파일 입출력(15)</vt:lpstr>
      <vt:lpstr>Section 03 파일 입출력(16)</vt:lpstr>
      <vt:lpstr>Section 03 파일 입출력(17)</vt:lpstr>
      <vt:lpstr>Section 03 파일 입출력(18)</vt:lpstr>
      <vt:lpstr>Section 03 파일 입출력(19)</vt:lpstr>
      <vt:lpstr>Section 03 파일 입출력(20)</vt:lpstr>
      <vt:lpstr>Section 03 파일 입출력(21)</vt:lpstr>
      <vt:lpstr>Section 03 파일 입출력(22)</vt:lpstr>
      <vt:lpstr>Section 03 파일 입출력(23)</vt:lpstr>
      <vt:lpstr>Section 03 파일 입출력(24)</vt:lpstr>
      <vt:lpstr>저자 한마디 </vt:lpstr>
      <vt:lpstr>저자 한마디 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1장. 유닉스 개요 및 기본 사용법</dc:title>
  <dc:creator>한빛아카데미(주)</dc:creator>
  <cp:lastModifiedBy>김미정</cp:lastModifiedBy>
  <cp:revision>223</cp:revision>
  <dcterms:created xsi:type="dcterms:W3CDTF">2012-07-23T02:34:37Z</dcterms:created>
  <dcterms:modified xsi:type="dcterms:W3CDTF">2018-11-14T07:52:55Z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true</vt:lpwstr>
  </property>
  <property fmtid="{D5CDD505-2E9C-101B-9397-08002B2CF9AE}" pid="3" name="Google.Documents.DocumentId">
    <vt:lpwstr>1NCUCeAsLTdgs0g0NVq39g0UxrcrxPknXzBwH4Bd9mpo</vt:lpwstr>
  </property>
  <property fmtid="{D5CDD505-2E9C-101B-9397-08002B2CF9AE}" pid="4" name="Google.Documents.RevisionId">
    <vt:lpwstr>16204708356322461875</vt:lpwstr>
  </property>
  <property fmtid="{D5CDD505-2E9C-101B-9397-08002B2CF9AE}" pid="5" name="Google.Documents.PreviousRevisionId">
    <vt:lpwstr>06215226093729447614</vt:lpwstr>
  </property>
  <property fmtid="{D5CDD505-2E9C-101B-9397-08002B2CF9AE}" pid="6" name="Google.Documents.PluginVersion">
    <vt:lpwstr>2.0.2662.553</vt:lpwstr>
  </property>
  <property fmtid="{D5CDD505-2E9C-101B-9397-08002B2CF9AE}" pid="7" name="Google.Documents.MergeIncapabilityFlags">
    <vt:i4>0</vt:i4>
  </property>
</Properties>
</file>