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0"/>
  </p:notesMasterIdLst>
  <p:handoutMasterIdLst>
    <p:handoutMasterId r:id="rId51"/>
  </p:handoutMasterIdLst>
  <p:sldIdLst>
    <p:sldId id="329" r:id="rId2"/>
    <p:sldId id="328" r:id="rId3"/>
    <p:sldId id="330" r:id="rId4"/>
    <p:sldId id="352" r:id="rId5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72" r:id="rId18"/>
    <p:sldId id="382" r:id="rId19"/>
    <p:sldId id="383" r:id="rId20"/>
    <p:sldId id="385" r:id="rId21"/>
    <p:sldId id="386" r:id="rId22"/>
    <p:sldId id="387" r:id="rId23"/>
    <p:sldId id="388" r:id="rId24"/>
    <p:sldId id="389" r:id="rId25"/>
    <p:sldId id="390" r:id="rId26"/>
    <p:sldId id="384" r:id="rId27"/>
    <p:sldId id="391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1" r:id="rId46"/>
    <p:sldId id="410" r:id="rId47"/>
    <p:sldId id="412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4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xmlns="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11 </a:t>
            </a:r>
            <a:r>
              <a:rPr lang="ko-KR" altLang="en-US" dirty="0"/>
              <a:t>객체지향 프로그래밍의 기초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</a:t>
            </a:r>
            <a:r>
              <a:rPr lang="en-US" altLang="ko-KR" dirty="0"/>
              <a:t>3</a:t>
            </a:r>
            <a:r>
              <a:rPr lang="ko-KR" altLang="en-US" dirty="0"/>
              <a:t>대의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 </a:t>
            </a:r>
            <a:r>
              <a:rPr lang="ko-KR" altLang="en-US" dirty="0"/>
              <a:t>실제 </a:t>
            </a:r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06981"/>
            <a:ext cx="3933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158970"/>
            <a:ext cx="4295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2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필드에 값 </a:t>
            </a:r>
            <a:r>
              <a:rPr lang="ko-KR" altLang="en-US" dirty="0" smtClean="0"/>
              <a:t>대입하기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11-3]</a:t>
            </a:r>
            <a:r>
              <a:rPr lang="ko-KR" altLang="en-US" dirty="0" smtClean="0"/>
              <a:t>을 코드 </a:t>
            </a:r>
            <a:r>
              <a:rPr lang="ko-KR" altLang="en-US" dirty="0"/>
              <a:t>표현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17" y="1493785"/>
            <a:ext cx="4083881" cy="29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4644135"/>
            <a:ext cx="3578522" cy="20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0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메소드의</a:t>
            </a:r>
            <a:r>
              <a:rPr lang="ko-KR" altLang="en-US" dirty="0"/>
              <a:t> 호출은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TIP : </a:t>
            </a:r>
            <a:r>
              <a:rPr lang="ko-KR" altLang="en-US" dirty="0"/>
              <a:t>실제 </a:t>
            </a:r>
            <a:r>
              <a:rPr lang="ko-KR" altLang="en-US" dirty="0" err="1"/>
              <a:t>메소드는</a:t>
            </a:r>
            <a:r>
              <a:rPr lang="ko-KR" altLang="en-US" dirty="0"/>
              <a:t> 각 </a:t>
            </a:r>
            <a:r>
              <a:rPr lang="ko-KR" altLang="en-US" dirty="0" err="1"/>
              <a:t>인스턴스별로</a:t>
            </a:r>
            <a:r>
              <a:rPr lang="ko-KR" altLang="en-US" dirty="0"/>
              <a:t> 존재하지 않고 모든 </a:t>
            </a:r>
            <a:r>
              <a:rPr lang="ko-KR" altLang="en-US" dirty="0" err="1"/>
              <a:t>인스턴스가</a:t>
            </a:r>
            <a:r>
              <a:rPr lang="ko-KR" altLang="en-US" dirty="0"/>
              <a:t> 공유하는 개념이다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상태를 저장한 것이 아니라 동작을 표현한 것이기 때문에 공유해도 문제가 없다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인스턴스마다</a:t>
            </a:r>
            <a:r>
              <a:rPr lang="ko-KR" altLang="en-US" dirty="0"/>
              <a:t> 각각의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있다고 생각해도 괜찮다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067518"/>
            <a:ext cx="3448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7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실제 코딩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82364"/>
            <a:ext cx="7211518" cy="49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5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998730"/>
            <a:ext cx="81915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2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8039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242350"/>
            <a:ext cx="7227761" cy="18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2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 사용 순서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3" y="1437568"/>
            <a:ext cx="7794637" cy="42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1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은 소스 파일은 </a:t>
            </a:r>
            <a:r>
              <a:rPr lang="en-US" altLang="ko-KR" dirty="0"/>
              <a:t>Ex11_01.java 1</a:t>
            </a:r>
            <a:r>
              <a:rPr lang="ko-KR" altLang="en-US" dirty="0"/>
              <a:t>개이지만 그 안에 </a:t>
            </a:r>
            <a:r>
              <a:rPr lang="en-US" altLang="ko-KR" dirty="0"/>
              <a:t>Car </a:t>
            </a:r>
            <a:r>
              <a:rPr lang="ko-KR" altLang="en-US" dirty="0"/>
              <a:t>클래스와 </a:t>
            </a:r>
            <a:r>
              <a:rPr lang="en-US" altLang="ko-KR" dirty="0"/>
              <a:t>Ex11_01 </a:t>
            </a:r>
            <a:r>
              <a:rPr lang="ko-KR" altLang="en-US" dirty="0"/>
              <a:t>클래스 </a:t>
            </a:r>
            <a:r>
              <a:rPr lang="en-US" altLang="ko-KR" dirty="0"/>
              <a:t>2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  <a:r>
              <a:rPr lang="ko-KR" altLang="en-US" dirty="0"/>
              <a:t>그래서 이 파일을 실행하면 </a:t>
            </a:r>
            <a:r>
              <a:rPr lang="en-US" altLang="ko-KR" dirty="0"/>
              <a:t>2</a:t>
            </a:r>
            <a:r>
              <a:rPr lang="ko-KR" altLang="en-US" dirty="0"/>
              <a:t>개의 바이트코드 파일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 err="1"/>
              <a:t>Car.class</a:t>
            </a:r>
            <a:r>
              <a:rPr lang="ko-KR" altLang="en-US" dirty="0"/>
              <a:t>와 </a:t>
            </a:r>
            <a:r>
              <a:rPr lang="en-US" altLang="ko-KR" dirty="0"/>
              <a:t>Ex11_01.class</a:t>
            </a:r>
            <a:r>
              <a:rPr lang="ko-KR" altLang="en-US" dirty="0"/>
              <a:t>가 생성된다</a:t>
            </a:r>
            <a:r>
              <a:rPr lang="en-US" altLang="ko-KR" dirty="0"/>
              <a:t>. class </a:t>
            </a:r>
            <a:r>
              <a:rPr lang="ko-KR" altLang="en-US" dirty="0"/>
              <a:t>개수만큼 파일이 생성되는 것인데</a:t>
            </a:r>
            <a:r>
              <a:rPr lang="en-US" altLang="ko-KR" dirty="0"/>
              <a:t>, </a:t>
            </a:r>
            <a:r>
              <a:rPr lang="ko-KR" altLang="en-US" dirty="0"/>
              <a:t>단 클래스 안에 클래스를 작성하는 내부 클래스는 외부 클래스 </a:t>
            </a:r>
            <a:r>
              <a:rPr lang="en-US" altLang="ko-KR" dirty="0"/>
              <a:t>1</a:t>
            </a:r>
            <a:r>
              <a:rPr lang="ko-KR" altLang="en-US" dirty="0"/>
              <a:t>개만 *</a:t>
            </a:r>
            <a:r>
              <a:rPr lang="en-US" altLang="ko-KR" dirty="0"/>
              <a:t>.class</a:t>
            </a:r>
            <a:r>
              <a:rPr lang="ko-KR" altLang="en-US" dirty="0"/>
              <a:t>로 생성된다</a:t>
            </a:r>
            <a:r>
              <a:rPr lang="en-US" altLang="ko-KR" dirty="0"/>
              <a:t>. </a:t>
            </a:r>
            <a:r>
              <a:rPr lang="ko-KR" altLang="en-US" dirty="0"/>
              <a:t>내부 클래스는 </a:t>
            </a:r>
            <a:r>
              <a:rPr lang="en-US" altLang="ko-KR" dirty="0"/>
              <a:t>12</a:t>
            </a:r>
            <a:r>
              <a:rPr lang="ko-KR" altLang="en-US" dirty="0"/>
              <a:t>장에서 다시 살펴볼 것이다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90" y="3383995"/>
            <a:ext cx="7096125" cy="208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1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필드와 </a:t>
            </a:r>
            <a:r>
              <a:rPr lang="ko-KR" altLang="en-US" dirty="0" err="1"/>
              <a:t>메소드에</a:t>
            </a:r>
            <a:r>
              <a:rPr lang="ko-KR" altLang="en-US" dirty="0"/>
              <a:t> 대한 접근 제한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341061"/>
            <a:ext cx="7126325" cy="51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2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73705"/>
            <a:ext cx="6030670" cy="180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1" y="2723428"/>
            <a:ext cx="7399839" cy="376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13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getColor</a:t>
            </a:r>
            <a:r>
              <a:rPr lang="en-US" altLang="ko-KR" dirty="0"/>
              <a:t>( 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</a:t>
            </a:r>
            <a:r>
              <a:rPr lang="ko-KR" altLang="en-US" dirty="0" err="1"/>
              <a:t>인스턴스에</a:t>
            </a:r>
            <a:r>
              <a:rPr lang="ko-KR" altLang="en-US" dirty="0"/>
              <a:t> 설정된 색상을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메소드는</a:t>
            </a:r>
            <a:r>
              <a:rPr lang="ko-KR" altLang="en-US" dirty="0"/>
              <a:t> 현재 </a:t>
            </a:r>
            <a:r>
              <a:rPr lang="ko-KR" altLang="en-US" dirty="0" err="1"/>
              <a:t>인스턴스에</a:t>
            </a:r>
            <a:r>
              <a:rPr lang="ko-KR" altLang="en-US" dirty="0"/>
              <a:t> 설정된 속도를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직접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/>
              <a:t>필드에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getColor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호출함으로써 간접적으로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에 접근</a:t>
            </a:r>
            <a:r>
              <a:rPr lang="en-US" altLang="ko-KR" dirty="0" smtClean="0"/>
              <a:t>, 30</a:t>
            </a:r>
            <a:r>
              <a:rPr lang="ko-KR" altLang="en-US" dirty="0"/>
              <a:t>행의 간접적인 접근 방식을 사용하는 것이 </a:t>
            </a:r>
            <a:r>
              <a:rPr lang="ko-KR" altLang="en-US" dirty="0" smtClean="0"/>
              <a:t>바람직함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646" y="918942"/>
            <a:ext cx="7515835" cy="150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제어 </a:t>
            </a:r>
            <a:r>
              <a:rPr lang="ko-KR" altLang="en-US" dirty="0" smtClean="0"/>
              <a:t>수식어</a:t>
            </a:r>
            <a:endParaRPr lang="en-US" altLang="ko-KR" dirty="0" smtClean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에서는 필드에 직접 접근하지 못하도록 </a:t>
            </a:r>
            <a:r>
              <a:rPr lang="en-US" altLang="ko-KR" dirty="0"/>
              <a:t>private </a:t>
            </a:r>
            <a:r>
              <a:rPr lang="ko-KR" altLang="en-US" dirty="0"/>
              <a:t>접근 제어 수식어를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/>
              <a:t>필드 앞에 </a:t>
            </a:r>
            <a:r>
              <a:rPr lang="en-US" altLang="ko-KR" dirty="0"/>
              <a:t>private</a:t>
            </a:r>
            <a:r>
              <a:rPr lang="ko-KR" altLang="en-US" dirty="0"/>
              <a:t>를 붙이면 클래스 안의 </a:t>
            </a:r>
            <a:r>
              <a:rPr lang="ko-KR" altLang="en-US" dirty="0" err="1"/>
              <a:t>메소드에서는</a:t>
            </a:r>
            <a:r>
              <a:rPr lang="ko-KR" altLang="en-US" dirty="0"/>
              <a:t> 접근이 가능하지만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통해 직접 필드에 접근할 수는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42" y="2508595"/>
            <a:ext cx="6705745" cy="39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4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6" y="728701"/>
            <a:ext cx="6642529" cy="31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4" y="4005676"/>
            <a:ext cx="5557567" cy="27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795755" cy="207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161" y="3203975"/>
            <a:ext cx="7169900" cy="123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6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setColor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안에는 </a:t>
            </a:r>
            <a:r>
              <a:rPr lang="en-US" altLang="ko-KR" dirty="0"/>
              <a:t>color</a:t>
            </a:r>
            <a:r>
              <a:rPr lang="ko-KR" altLang="en-US" dirty="0"/>
              <a:t>라는 변수가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변수 </a:t>
            </a:r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Car </a:t>
            </a:r>
            <a:r>
              <a:rPr lang="ko-KR" altLang="en-US" dirty="0"/>
              <a:t>클래스의 필드 </a:t>
            </a:r>
            <a:r>
              <a:rPr lang="en-US" altLang="ko-KR" dirty="0"/>
              <a:t>color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 둘은 이름이 같기 때문에 구분하기 위해 </a:t>
            </a:r>
            <a:r>
              <a:rPr lang="en-US" altLang="ko-KR" dirty="0"/>
              <a:t>Car </a:t>
            </a:r>
            <a:r>
              <a:rPr lang="ko-KR" altLang="en-US" dirty="0"/>
              <a:t>클래스의 필드에는 자신의 클래스를 의미하는 </a:t>
            </a:r>
            <a:r>
              <a:rPr lang="en-US" altLang="ko-KR" dirty="0"/>
              <a:t>this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r>
              <a:rPr lang="en-US" altLang="ko-KR" dirty="0" smtClean="0"/>
              <a:t>. </a:t>
            </a:r>
            <a:r>
              <a:rPr lang="ko-KR" altLang="en-US" dirty="0"/>
              <a:t>아무것도 붙이지 않고 </a:t>
            </a:r>
            <a:r>
              <a:rPr lang="en-US" altLang="ko-KR" dirty="0"/>
              <a:t>color</a:t>
            </a:r>
            <a:r>
              <a:rPr lang="ko-KR" altLang="en-US" dirty="0"/>
              <a:t>라고 하면 </a:t>
            </a:r>
            <a:r>
              <a:rPr lang="ko-KR" altLang="en-US" dirty="0" err="1"/>
              <a:t>파라미터</a:t>
            </a:r>
            <a:r>
              <a:rPr lang="ko-KR" altLang="en-US" dirty="0"/>
              <a:t> 변수를 </a:t>
            </a:r>
            <a:r>
              <a:rPr lang="ko-KR" altLang="en-US" dirty="0" smtClean="0"/>
              <a:t>가리킴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214168"/>
            <a:ext cx="6715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8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제어 </a:t>
            </a:r>
            <a:r>
              <a:rPr lang="ko-KR" altLang="en-US" dirty="0" smtClean="0"/>
              <a:t>수식어</a:t>
            </a:r>
            <a:endParaRPr lang="en-US" altLang="ko-KR" dirty="0" smtClean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제어 수식어는 </a:t>
            </a:r>
            <a:r>
              <a:rPr lang="en-US" altLang="ko-KR" dirty="0"/>
              <a:t>private</a:t>
            </a:r>
            <a:r>
              <a:rPr lang="ko-KR" altLang="en-US" dirty="0"/>
              <a:t>과 반대로 외부</a:t>
            </a:r>
            <a:r>
              <a:rPr lang="en-US" altLang="ko-KR" dirty="0"/>
              <a:t>(</a:t>
            </a:r>
            <a:r>
              <a:rPr lang="ko-KR" altLang="en-US" dirty="0"/>
              <a:t>모든 클래스</a:t>
            </a:r>
            <a:r>
              <a:rPr lang="en-US" altLang="ko-KR" dirty="0"/>
              <a:t>)</a:t>
            </a:r>
            <a:r>
              <a:rPr lang="ko-KR" altLang="en-US" dirty="0"/>
              <a:t>에서 접근이 가능하도록 하는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private</a:t>
            </a:r>
            <a:r>
              <a:rPr lang="ko-KR" altLang="en-US" dirty="0"/>
              <a:t>은 필드 앞에 붙여서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en-US" altLang="ko-KR" dirty="0"/>
              <a:t>public</a:t>
            </a:r>
            <a:r>
              <a:rPr lang="ko-KR" altLang="en-US" dirty="0"/>
              <a:t>은 </a:t>
            </a:r>
            <a:r>
              <a:rPr lang="ko-KR" altLang="en-US" dirty="0" err="1"/>
              <a:t>메소드</a:t>
            </a:r>
            <a:r>
              <a:rPr lang="ko-KR" altLang="en-US" dirty="0"/>
              <a:t> 앞에 붙여서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따라서 필드는 외부에서 함부로 변경할 수 없도록 하고</a:t>
            </a:r>
            <a:r>
              <a:rPr lang="en-US" altLang="ko-KR" dirty="0"/>
              <a:t>, </a:t>
            </a:r>
            <a:r>
              <a:rPr lang="ko-KR" altLang="en-US" dirty="0"/>
              <a:t>외부에 공개된 </a:t>
            </a:r>
            <a:r>
              <a:rPr lang="ko-KR" altLang="en-US" dirty="0" err="1"/>
              <a:t>메소드를</a:t>
            </a:r>
            <a:r>
              <a:rPr lang="ko-KR" altLang="en-US" dirty="0"/>
              <a:t> 통해 접근하도록 함</a:t>
            </a:r>
            <a:r>
              <a:rPr lang="en-US" altLang="ko-KR" dirty="0" smtClean="0"/>
              <a:t>.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049320"/>
            <a:ext cx="2943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498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/>
          <a:lstStyle/>
          <a:p>
            <a:r>
              <a:rPr lang="en-US" altLang="ko-KR" dirty="0"/>
              <a:t>default</a:t>
            </a:r>
            <a:r>
              <a:rPr lang="ko-KR" altLang="en-US" dirty="0"/>
              <a:t>와 </a:t>
            </a:r>
            <a:r>
              <a:rPr lang="en-US" altLang="ko-KR" dirty="0"/>
              <a:t>protected </a:t>
            </a:r>
            <a:r>
              <a:rPr lang="ko-KR" altLang="en-US" dirty="0"/>
              <a:t>접근 제어 </a:t>
            </a:r>
            <a:r>
              <a:rPr lang="ko-KR" altLang="en-US" dirty="0" smtClean="0"/>
              <a:t>수식어</a:t>
            </a:r>
            <a:endParaRPr lang="en-US" altLang="ko-KR" dirty="0" smtClean="0"/>
          </a:p>
          <a:p>
            <a:pPr lvl="1"/>
            <a:r>
              <a:rPr lang="ko-KR" altLang="en-US" dirty="0"/>
              <a:t>자주 사용하지는 않지만 </a:t>
            </a:r>
            <a:r>
              <a:rPr lang="en-US" altLang="ko-KR" dirty="0"/>
              <a:t>default</a:t>
            </a:r>
            <a:r>
              <a:rPr lang="ko-KR" altLang="en-US" dirty="0"/>
              <a:t>와 </a:t>
            </a:r>
            <a:r>
              <a:rPr lang="en-US" altLang="ko-KR" dirty="0"/>
              <a:t>protected </a:t>
            </a:r>
            <a:r>
              <a:rPr lang="ko-KR" altLang="en-US" dirty="0"/>
              <a:t>접근 제어 수식어도 있다</a:t>
            </a:r>
            <a:r>
              <a:rPr lang="en-US" altLang="ko-KR" dirty="0"/>
              <a:t>. </a:t>
            </a:r>
            <a:r>
              <a:rPr lang="ko-KR" altLang="en-US" dirty="0"/>
              <a:t>둘 다 같은 패키지 안에서는 접근이 가능하지만</a:t>
            </a:r>
            <a:r>
              <a:rPr lang="en-US" altLang="ko-KR" dirty="0"/>
              <a:t>, default</a:t>
            </a:r>
            <a:r>
              <a:rPr lang="ko-KR" altLang="en-US" dirty="0"/>
              <a:t>의 경우 하위 클래스는 접근하지 못하고 </a:t>
            </a:r>
            <a:r>
              <a:rPr lang="en-US" altLang="ko-KR" dirty="0"/>
              <a:t>protected</a:t>
            </a:r>
            <a:r>
              <a:rPr lang="ko-KR" altLang="en-US" dirty="0"/>
              <a:t>는 서브 클래스에서 접근이 가능하다</a:t>
            </a:r>
            <a:r>
              <a:rPr lang="en-US" altLang="ko-KR" dirty="0"/>
              <a:t>. </a:t>
            </a:r>
            <a:r>
              <a:rPr lang="ko-KR" altLang="en-US" dirty="0"/>
              <a:t>특별히 필드나 </a:t>
            </a:r>
            <a:r>
              <a:rPr lang="ko-KR" altLang="en-US" dirty="0" err="1"/>
              <a:t>메소드에</a:t>
            </a:r>
            <a:r>
              <a:rPr lang="ko-KR" altLang="en-US" dirty="0"/>
              <a:t> 아무것도 붙이지 않으면 </a:t>
            </a:r>
            <a:r>
              <a:rPr lang="en-US" altLang="ko-KR" dirty="0"/>
              <a:t>default</a:t>
            </a:r>
            <a:r>
              <a:rPr lang="ko-KR" altLang="en-US" dirty="0"/>
              <a:t>가 기본으로 설정된다</a:t>
            </a:r>
            <a:r>
              <a:rPr lang="en-US" altLang="ko-KR" dirty="0"/>
              <a:t>. </a:t>
            </a:r>
            <a:r>
              <a:rPr lang="ko-KR" altLang="en-US" dirty="0"/>
              <a:t>즉 같은 패키지 안에서는 접근이 가능하다</a:t>
            </a:r>
            <a:r>
              <a:rPr lang="en-US" altLang="ko-KR" dirty="0"/>
              <a:t>. (</a:t>
            </a:r>
            <a:r>
              <a:rPr lang="ko-KR" altLang="en-US" dirty="0"/>
              <a:t>서브 클래스는 </a:t>
            </a:r>
            <a:r>
              <a:rPr lang="en-US" altLang="ko-KR" dirty="0"/>
              <a:t>12</a:t>
            </a:r>
            <a:r>
              <a:rPr lang="ko-KR" altLang="en-US" dirty="0"/>
              <a:t>장에서</a:t>
            </a:r>
            <a:r>
              <a:rPr lang="en-US" altLang="ko-KR" dirty="0"/>
              <a:t>, </a:t>
            </a:r>
            <a:r>
              <a:rPr lang="ko-KR" altLang="en-US" dirty="0"/>
              <a:t>패키지는 </a:t>
            </a:r>
            <a:r>
              <a:rPr lang="en-US" altLang="ko-KR" dirty="0"/>
              <a:t>14</a:t>
            </a:r>
            <a:r>
              <a:rPr lang="ko-KR" altLang="en-US" dirty="0"/>
              <a:t>장에서 살펴볼 것이다</a:t>
            </a:r>
            <a:r>
              <a:rPr lang="en-US" altLang="ko-KR" dirty="0"/>
              <a:t>.)</a:t>
            </a:r>
          </a:p>
          <a:p>
            <a:pPr marL="457200" lvl="1" indent="0">
              <a:buNone/>
            </a:pPr>
            <a:r>
              <a:rPr lang="en-US" altLang="ko-KR" dirty="0" smtClean="0"/>
              <a:t>  public</a:t>
            </a:r>
            <a:r>
              <a:rPr lang="en-US" altLang="ko-KR" dirty="0"/>
              <a:t>, private, default, protected, 4</a:t>
            </a:r>
            <a:r>
              <a:rPr lang="ko-KR" altLang="en-US" dirty="0"/>
              <a:t>개의 접근 제어 수식어</a:t>
            </a:r>
            <a:r>
              <a:rPr lang="en-US" altLang="ko-KR" dirty="0"/>
              <a:t>(</a:t>
            </a:r>
            <a:r>
              <a:rPr lang="ko-KR" altLang="en-US" dirty="0"/>
              <a:t>또는 접근 </a:t>
            </a:r>
            <a:r>
              <a:rPr lang="ko-KR" altLang="en-US" dirty="0" err="1"/>
              <a:t>제한자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지향 </a:t>
            </a:r>
            <a:r>
              <a:rPr lang="ko-KR" altLang="en-US" dirty="0"/>
              <a:t>프로그래밍의 특징인 캡슐화와 정보 은닉 등이 구현된다</a:t>
            </a:r>
            <a:r>
              <a:rPr lang="en-US" altLang="ko-KR" dirty="0"/>
              <a:t>. </a:t>
            </a:r>
            <a:r>
              <a:rPr lang="ko-KR" altLang="en-US" dirty="0"/>
              <a:t>참고로 접근 제어 수식어는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public</a:t>
            </a:r>
            <a:r>
              <a:rPr lang="ko-KR" altLang="en-US" dirty="0"/>
              <a:t>＞</a:t>
            </a:r>
            <a:r>
              <a:rPr lang="en-US" altLang="ko-KR" dirty="0"/>
              <a:t>protected</a:t>
            </a:r>
            <a:r>
              <a:rPr lang="ko-KR" altLang="en-US" dirty="0"/>
              <a:t>＞</a:t>
            </a:r>
            <a:r>
              <a:rPr lang="en-US" altLang="ko-KR" dirty="0"/>
              <a:t>default</a:t>
            </a:r>
            <a:r>
              <a:rPr lang="ko-KR" altLang="en-US" dirty="0"/>
              <a:t>＞</a:t>
            </a:r>
            <a:r>
              <a:rPr lang="en-US" altLang="ko-KR" dirty="0"/>
              <a:t>private</a:t>
            </a:r>
            <a:r>
              <a:rPr lang="ko-KR" altLang="en-US" dirty="0"/>
              <a:t>의 순서로 공개적이다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지금까지의 </a:t>
            </a:r>
            <a:r>
              <a:rPr lang="ko-KR" altLang="en-US" dirty="0"/>
              <a:t>내용을 표로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4" y="4865099"/>
            <a:ext cx="6473387" cy="160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52164"/>
            <a:ext cx="80867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45" y="5011676"/>
            <a:ext cx="7021150" cy="12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334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private, public </a:t>
            </a:r>
            <a:r>
              <a:rPr lang="ko-KR" altLang="en-US" dirty="0"/>
              <a:t>접근 제어 수식어의 활용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93785"/>
            <a:ext cx="7631748" cy="423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73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1" y="908721"/>
            <a:ext cx="7020780" cy="425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" y="5310821"/>
            <a:ext cx="4374179" cy="11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객체지향 </a:t>
            </a:r>
            <a:r>
              <a:rPr lang="ko-KR" altLang="en-US" dirty="0"/>
              <a:t>프로그래밍은 대규모 소프트웨어 개발에 적합한 프로그래밍 기법으로</a:t>
            </a:r>
            <a:r>
              <a:rPr lang="en-US" altLang="ko-KR" dirty="0"/>
              <a:t>, JAVA</a:t>
            </a:r>
            <a:r>
              <a:rPr lang="ko-KR" altLang="en-US" dirty="0"/>
              <a:t>는 대표적인 객체지향 프로그래밍 언어 중 하나이다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를 적극적으로 활용하려면 객체지향적인 특징을 잘 이해하고 프로그래밍에 적용해야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언어의 가장 큰 특징인 객체지향 프로그래밍에 대해 살펴보자</a:t>
            </a:r>
            <a:r>
              <a:rPr lang="en-US" altLang="ko-KR" dirty="0"/>
              <a:t>. </a:t>
            </a:r>
          </a:p>
          <a:p>
            <a:pPr marL="18732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683695"/>
            <a:ext cx="7650850" cy="26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3482180"/>
            <a:ext cx="7110607" cy="18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84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/>
              <a:t>클래스의 이름과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, </a:t>
            </a:r>
            <a:r>
              <a:rPr lang="ko-KR" altLang="en-US" dirty="0"/>
              <a:t>주로 초기화할 때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 smtClean="0"/>
              <a:t>16~18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16</a:t>
            </a:r>
            <a:r>
              <a:rPr lang="ko-KR" altLang="en-US" dirty="0"/>
              <a:t>행에서 </a:t>
            </a:r>
            <a:r>
              <a:rPr lang="en-US" altLang="ko-KR" dirty="0"/>
              <a:t>myCar1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 후</a:t>
            </a:r>
            <a:r>
              <a:rPr lang="en-US" altLang="ko-KR" dirty="0"/>
              <a:t>, 17</a:t>
            </a:r>
            <a:r>
              <a:rPr lang="ko-KR" altLang="en-US" dirty="0"/>
              <a:t>행에서 색상을 빨강으로 초기화하고</a:t>
            </a:r>
            <a:r>
              <a:rPr lang="en-US" altLang="ko-KR" dirty="0"/>
              <a:t>, 18</a:t>
            </a:r>
            <a:r>
              <a:rPr lang="ko-KR" altLang="en-US" dirty="0" smtClean="0"/>
              <a:t>행에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서는속도를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16</a:t>
            </a:r>
            <a:r>
              <a:rPr lang="ko-KR" altLang="en-US" dirty="0"/>
              <a:t>행에서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동시에 빨강과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 할 경우 코드가 </a:t>
            </a:r>
            <a:r>
              <a:rPr lang="ko-KR" altLang="en-US" dirty="0" err="1" smtClean="0"/>
              <a:t>간결해지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생성하면서 값을 초기화하기 때문에 </a:t>
            </a:r>
            <a:r>
              <a:rPr lang="ko-KR" altLang="en-US" dirty="0" smtClean="0"/>
              <a:t>필드에 </a:t>
            </a:r>
            <a:r>
              <a:rPr lang="ko-KR" altLang="en-US" dirty="0" err="1"/>
              <a:t>초깃값을</a:t>
            </a:r>
            <a:r>
              <a:rPr lang="ko-KR" altLang="en-US" dirty="0"/>
              <a:t> 대입하는 것을 </a:t>
            </a:r>
            <a:r>
              <a:rPr lang="ko-KR" altLang="en-US" dirty="0" smtClean="0"/>
              <a:t>잊어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버리는 </a:t>
            </a:r>
            <a:r>
              <a:rPr lang="ko-KR" altLang="en-US" dirty="0"/>
              <a:t>일도 없을 </a:t>
            </a:r>
            <a:r>
              <a:rPr lang="ko-KR" altLang="en-US" dirty="0" smtClean="0"/>
              <a:t>것임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53" y="2258870"/>
            <a:ext cx="4086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77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생성자의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클래스와 이름이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/>
              <a:t>16~18</a:t>
            </a:r>
            <a:r>
              <a:rPr lang="ko-KR" altLang="en-US" dirty="0" smtClean="0"/>
              <a:t>행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6" y="953725"/>
            <a:ext cx="3594475" cy="16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6" y="3318805"/>
            <a:ext cx="3619729" cy="15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17" y="4836338"/>
            <a:ext cx="3594475" cy="84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5876978"/>
            <a:ext cx="3690410" cy="49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8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268760"/>
            <a:ext cx="7255147" cy="51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725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46" y="773706"/>
            <a:ext cx="6750750" cy="200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0" y="2832075"/>
            <a:ext cx="7415393" cy="193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657" y="4959170"/>
            <a:ext cx="7040865" cy="148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2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파라미터가</a:t>
            </a:r>
            <a:r>
              <a:rPr lang="ko-KR" altLang="en-US" dirty="0"/>
              <a:t> 있는 </a:t>
            </a:r>
            <a:r>
              <a:rPr lang="ko-KR" altLang="en-US" dirty="0" err="1"/>
              <a:t>생성자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282408"/>
            <a:ext cx="7444692" cy="50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2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863715"/>
            <a:ext cx="7943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61" y="4194085"/>
            <a:ext cx="7169165" cy="13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1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/>
              <a:t>(overloading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같은 클래스 내에서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이름이 같아도 </a:t>
            </a:r>
            <a:r>
              <a:rPr lang="ko-KR" altLang="en-US" dirty="0" err="1"/>
              <a:t>파라미터의</a:t>
            </a:r>
            <a:r>
              <a:rPr lang="ko-KR" altLang="en-US" dirty="0"/>
              <a:t> </a:t>
            </a:r>
            <a:r>
              <a:rPr lang="ko-KR" altLang="en-US" dirty="0" smtClean="0"/>
              <a:t>개수나 </a:t>
            </a:r>
            <a:r>
              <a:rPr lang="ko-KR" altLang="en-US" dirty="0"/>
              <a:t>데이터 형식만 다르면 여러 개를 선언할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일종이므로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오버로딩이 가능</a:t>
            </a:r>
            <a:endParaRPr lang="en-US" altLang="ko-KR" dirty="0" smtClean="0"/>
          </a:p>
          <a:p>
            <a:pPr lvl="1"/>
            <a:r>
              <a:rPr lang="en-US" altLang="ko-KR" dirty="0"/>
              <a:t>Car </a:t>
            </a:r>
            <a:r>
              <a:rPr lang="ko-KR" altLang="en-US" dirty="0"/>
              <a:t>클래스에 다음과 같이 여러 개의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3" y="2632558"/>
            <a:ext cx="4031735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5" y="3861292"/>
            <a:ext cx="3744996" cy="122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56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773705"/>
            <a:ext cx="7886627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73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" y="908720"/>
            <a:ext cx="6750750" cy="271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7" y="3763410"/>
            <a:ext cx="6871233" cy="242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8367" y="953725"/>
            <a:ext cx="3271627" cy="16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9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완전한 객체지향 프로그래밍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핵심적인 개념</a:t>
            </a:r>
            <a:endParaRPr lang="en-US" altLang="ko-KR" dirty="0" smtClean="0"/>
          </a:p>
          <a:p>
            <a:r>
              <a:rPr lang="ko-KR" altLang="en-US" dirty="0"/>
              <a:t>클래스의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TIP : public</a:t>
            </a:r>
            <a:r>
              <a:rPr lang="ko-KR" altLang="en-US" dirty="0"/>
              <a:t>은 접근 제어 수식어</a:t>
            </a:r>
            <a:r>
              <a:rPr lang="en-US" altLang="ko-KR" dirty="0"/>
              <a:t>(access control modifier) </a:t>
            </a:r>
            <a:r>
              <a:rPr lang="ko-KR" altLang="en-US" dirty="0"/>
              <a:t>또는 접근 </a:t>
            </a:r>
            <a:r>
              <a:rPr lang="ko-KR" altLang="en-US" dirty="0" smtClean="0"/>
              <a:t>제한자라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350954"/>
            <a:ext cx="4314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3836479"/>
            <a:ext cx="434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683695"/>
            <a:ext cx="6435715" cy="310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9" y="3870661"/>
            <a:ext cx="6869058" cy="212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6084295"/>
            <a:ext cx="3829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49" y="5139190"/>
            <a:ext cx="2385265" cy="153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253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변수는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생성해야 공간이 할당되고</a:t>
            </a:r>
            <a:r>
              <a:rPr lang="en-US" altLang="ko-KR" dirty="0"/>
              <a:t>, </a:t>
            </a:r>
            <a:r>
              <a:rPr lang="ko-KR" altLang="en-US" dirty="0"/>
              <a:t>클래스 변수는 클래스 자체에 변수의 공간이 </a:t>
            </a:r>
            <a:r>
              <a:rPr lang="ko-KR" altLang="en-US" dirty="0" smtClean="0"/>
              <a:t>할당되어 있음</a:t>
            </a:r>
            <a:endParaRPr lang="en-US" altLang="ko-KR" dirty="0" smtClean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/>
              <a:t>앞에서 살펴본 </a:t>
            </a:r>
            <a:r>
              <a:rPr lang="en-US" altLang="ko-KR" dirty="0"/>
              <a:t>Car </a:t>
            </a:r>
            <a:r>
              <a:rPr lang="ko-KR" altLang="en-US" dirty="0"/>
              <a:t>클래스의 </a:t>
            </a:r>
            <a:r>
              <a:rPr lang="en-US" altLang="ko-KR" dirty="0"/>
              <a:t>color</a:t>
            </a:r>
            <a:r>
              <a:rPr lang="ko-KR" altLang="en-US" dirty="0"/>
              <a:t>나 </a:t>
            </a:r>
            <a:r>
              <a:rPr lang="en-US" altLang="ko-KR" dirty="0" smtClean="0"/>
              <a:t>speed </a:t>
            </a:r>
            <a:r>
              <a:rPr lang="ko-KR" altLang="en-US" dirty="0" smtClean="0"/>
              <a:t>필드는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생성해야 </a:t>
            </a:r>
            <a:r>
              <a:rPr lang="ko-KR" altLang="en-US" dirty="0" smtClean="0"/>
              <a:t>사용할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설계도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이용하여 </a:t>
            </a:r>
            <a:r>
              <a:rPr lang="en-US" altLang="ko-KR" dirty="0"/>
              <a:t>main( ) </a:t>
            </a:r>
            <a:r>
              <a:rPr lang="ko-KR" altLang="en-US" dirty="0" err="1"/>
              <a:t>메소드에서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84" y="2933945"/>
            <a:ext cx="4026157" cy="14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84" y="5137317"/>
            <a:ext cx="4438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88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변수의 개념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08640"/>
            <a:ext cx="80010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6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/>
              <a:t>클래스 안에 공간이 할당된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11" y="1718810"/>
            <a:ext cx="6840760" cy="491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90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28700"/>
            <a:ext cx="6740140" cy="376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73963"/>
            <a:ext cx="6660740" cy="216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532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변수 </a:t>
            </a:r>
            <a:r>
              <a:rPr lang="en-US" altLang="ko-KR" dirty="0"/>
              <a:t>count</a:t>
            </a:r>
            <a:r>
              <a:rPr lang="ko-KR" altLang="en-US" dirty="0"/>
              <a:t>를 선언하면 이 변수는 클래스 자체에 공간이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en-US" altLang="ko-KR" dirty="0"/>
              <a:t>, 16, 19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생성해도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ko-KR" altLang="en-US" dirty="0" err="1"/>
              <a:t>인스턴스에</a:t>
            </a:r>
            <a:r>
              <a:rPr lang="ko-KR" altLang="en-US" dirty="0"/>
              <a:t> 속하지 않고 클래스에 남아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생성할 때 </a:t>
            </a:r>
            <a:r>
              <a:rPr lang="en-US" altLang="ko-KR" dirty="0"/>
              <a:t>6~8</a:t>
            </a:r>
            <a:r>
              <a:rPr lang="ko-KR" altLang="en-US" dirty="0"/>
              <a:t>행의 생성자가 호출되며</a:t>
            </a:r>
            <a:r>
              <a:rPr lang="en-US" altLang="ko-KR" dirty="0"/>
              <a:t>, </a:t>
            </a:r>
            <a:r>
              <a:rPr lang="ko-KR" altLang="en-US" dirty="0" err="1"/>
              <a:t>생성자에는</a:t>
            </a:r>
            <a:r>
              <a:rPr lang="ko-KR" altLang="en-US" dirty="0"/>
              <a:t> </a:t>
            </a:r>
            <a:r>
              <a:rPr lang="en-US" altLang="ko-KR" dirty="0"/>
              <a:t>count(</a:t>
            </a:r>
            <a:r>
              <a:rPr lang="ko-KR" altLang="en-US" dirty="0" smtClean="0"/>
              <a:t>생산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된 </a:t>
            </a:r>
            <a:r>
              <a:rPr lang="ko-KR" altLang="en-US" dirty="0"/>
              <a:t>자동차의 </a:t>
            </a:r>
            <a:r>
              <a:rPr lang="ko-KR" altLang="en-US" dirty="0" err="1"/>
              <a:t>총대수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lvl="1"/>
            <a:r>
              <a:rPr lang="en-US" altLang="ko-KR" dirty="0"/>
              <a:t>20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ko-KR" altLang="en-US" dirty="0"/>
              <a:t>클래스이름</a:t>
            </a:r>
            <a:r>
              <a:rPr lang="en-US" altLang="ko-KR" dirty="0"/>
              <a:t>.count</a:t>
            </a:r>
            <a:r>
              <a:rPr lang="en-US" altLang="ko-KR" dirty="0" smtClean="0"/>
              <a:t>’. </a:t>
            </a:r>
            <a:r>
              <a:rPr lang="ko-KR" altLang="en-US" dirty="0"/>
              <a:t>즉 클래스 변수 </a:t>
            </a:r>
            <a:r>
              <a:rPr lang="en-US" altLang="ko-KR" dirty="0"/>
              <a:t>count</a:t>
            </a:r>
            <a:r>
              <a:rPr lang="ko-KR" altLang="en-US" dirty="0"/>
              <a:t>에 접근하기 위해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.count’ </a:t>
            </a:r>
            <a:r>
              <a:rPr lang="ko-KR" altLang="en-US" dirty="0" smtClean="0"/>
              <a:t>또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는 </a:t>
            </a:r>
            <a:r>
              <a:rPr lang="ko-KR" altLang="en-US" dirty="0"/>
              <a:t>‘클래스이름</a:t>
            </a:r>
            <a:r>
              <a:rPr lang="en-US" altLang="ko-KR" dirty="0"/>
              <a:t>.count’ </a:t>
            </a:r>
            <a:r>
              <a:rPr lang="ko-KR" altLang="en-US" dirty="0"/>
              <a:t>모두 사용할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728700"/>
            <a:ext cx="6660740" cy="69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55" y="1589817"/>
            <a:ext cx="7510138" cy="179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메소드와</a:t>
            </a:r>
            <a:r>
              <a:rPr lang="ko-KR" altLang="en-US" dirty="0"/>
              <a:t> 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먼저 생성한 다음 ‘</a:t>
            </a:r>
            <a:r>
              <a:rPr lang="ko-KR" altLang="en-US" dirty="0" err="1"/>
              <a:t>인스턴스이름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방식으로 호출하는 것을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이름 앞에 ‘</a:t>
            </a:r>
            <a:r>
              <a:rPr lang="en-US" altLang="ko-KR" dirty="0"/>
              <a:t>static’ </a:t>
            </a:r>
            <a:r>
              <a:rPr lang="ko-KR" altLang="en-US" dirty="0"/>
              <a:t>키워드를 </a:t>
            </a:r>
            <a:r>
              <a:rPr lang="ko-KR" altLang="en-US" dirty="0" smtClean="0"/>
              <a:t>붙임</a:t>
            </a:r>
            <a:endParaRPr lang="ko-KR" alt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3" y="2577966"/>
            <a:ext cx="7109144" cy="176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4" y="4312558"/>
            <a:ext cx="6409884" cy="22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18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/>
              <a:t>: count</a:t>
            </a:r>
            <a:r>
              <a:rPr lang="ko-KR" altLang="en-US" dirty="0"/>
              <a:t>에 직접 접근하지 못하도록 </a:t>
            </a:r>
            <a:r>
              <a:rPr lang="en-US" altLang="ko-KR" dirty="0" smtClean="0"/>
              <a:t>private</a:t>
            </a:r>
            <a:r>
              <a:rPr lang="ko-KR" altLang="en-US" dirty="0"/>
              <a:t>을 </a:t>
            </a:r>
            <a:r>
              <a:rPr lang="ko-KR" altLang="en-US" dirty="0" smtClean="0"/>
              <a:t>붙임</a:t>
            </a:r>
            <a:r>
              <a:rPr lang="en-US" altLang="ko-KR" dirty="0" smtClean="0"/>
              <a:t>. </a:t>
            </a:r>
            <a:r>
              <a:rPr lang="ko-KR" altLang="en-US" dirty="0"/>
              <a:t>이제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행의 </a:t>
            </a:r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smtClean="0"/>
              <a:t>행의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메소드에서만</a:t>
            </a:r>
            <a:r>
              <a:rPr lang="ko-KR" altLang="en-US" dirty="0"/>
              <a:t> 접근이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/>
              <a:t>: </a:t>
            </a:r>
            <a:r>
              <a:rPr lang="en-US" altLang="ko-KR" dirty="0" smtClean="0"/>
              <a:t>static </a:t>
            </a:r>
            <a:r>
              <a:rPr lang="ko-KR" altLang="en-US" dirty="0"/>
              <a:t>키워드를 붙여서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클래스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</a:t>
            </a:r>
            <a:r>
              <a:rPr lang="ko-KR" altLang="en-US" dirty="0"/>
              <a:t>생성되기 전에도 </a:t>
            </a:r>
            <a:r>
              <a:rPr lang="en-US" altLang="ko-KR" dirty="0"/>
              <a:t>18</a:t>
            </a:r>
            <a:r>
              <a:rPr lang="ko-KR" altLang="en-US" dirty="0"/>
              <a:t>행에서 </a:t>
            </a:r>
            <a:r>
              <a:rPr lang="en-US" altLang="ko-KR" dirty="0" err="1"/>
              <a:t>getCount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‘클래스이름</a:t>
            </a:r>
            <a:r>
              <a:rPr lang="en-US" altLang="ko-KR" dirty="0"/>
              <a:t>.</a:t>
            </a:r>
            <a:r>
              <a:rPr lang="ko-KR" altLang="en-US" dirty="0" err="1"/>
              <a:t>메소드이름</a:t>
            </a:r>
            <a:r>
              <a:rPr lang="en-US" altLang="ko-KR" dirty="0"/>
              <a:t>( )’ </a:t>
            </a:r>
            <a:r>
              <a:rPr lang="ko-KR" altLang="en-US" dirty="0"/>
              <a:t>형식으로 </a:t>
            </a:r>
            <a:r>
              <a:rPr lang="ko-KR" altLang="en-US" dirty="0" smtClean="0"/>
              <a:t>호출 가능</a:t>
            </a:r>
            <a:endParaRPr lang="en-US" altLang="ko-KR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643504"/>
            <a:ext cx="6750750" cy="406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7235" y="821931"/>
            <a:ext cx="2160240" cy="137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97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프로그래밍의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객체지향 프로그래밍을 지원하는 언어는 대표적으로 </a:t>
            </a:r>
            <a:r>
              <a:rPr lang="en-US" altLang="ko-KR" dirty="0"/>
              <a:t>JAVA, C#, C++ </a:t>
            </a:r>
            <a:r>
              <a:rPr lang="ko-KR" altLang="en-US" dirty="0"/>
              <a:t>등이다</a:t>
            </a:r>
            <a:r>
              <a:rPr lang="en-US" altLang="ko-KR" dirty="0"/>
              <a:t>. </a:t>
            </a:r>
            <a:r>
              <a:rPr lang="ko-KR" altLang="en-US" dirty="0"/>
              <a:t>객체지향 프로그래밍의 특징은 다음과 같이 몇 가지로 요약되는데</a:t>
            </a:r>
            <a:r>
              <a:rPr lang="en-US" altLang="ko-KR" dirty="0"/>
              <a:t>, </a:t>
            </a:r>
            <a:r>
              <a:rPr lang="ko-KR" altLang="en-US" dirty="0"/>
              <a:t>어렵게 느껴진다면 일단 읽어보고 넘어가자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추상화란 </a:t>
            </a:r>
            <a:r>
              <a:rPr lang="ko-KR" altLang="en-US" dirty="0"/>
              <a:t>불필요한 정보의 노출을 최소화하고 꼭 필요한 정보만 노출하는 기법으로 캡슐화</a:t>
            </a:r>
            <a:r>
              <a:rPr lang="en-US" altLang="ko-KR" dirty="0"/>
              <a:t>, </a:t>
            </a:r>
            <a:r>
              <a:rPr lang="ko-KR" altLang="en-US" dirty="0"/>
              <a:t>은닉화 등의 용어와 관련이 있다</a:t>
            </a:r>
            <a:r>
              <a:rPr lang="en-US" altLang="ko-KR" dirty="0"/>
              <a:t>. </a:t>
            </a:r>
            <a:r>
              <a:rPr lang="ko-KR" altLang="en-US" dirty="0"/>
              <a:t>자료의 추상화를 위해 구현한 것이 클래스이다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상속이란 </a:t>
            </a:r>
            <a:r>
              <a:rPr lang="ko-KR" altLang="en-US" dirty="0"/>
              <a:t>기존에 만들어놓은 클래스의 기능을 그대로 물려받아서 사용하는 것을 말한다</a:t>
            </a:r>
            <a:r>
              <a:rPr lang="en-US" altLang="ko-KR" dirty="0"/>
              <a:t>. </a:t>
            </a:r>
            <a:r>
              <a:rPr lang="ko-KR" altLang="en-US" dirty="0"/>
              <a:t>이렇게 하면 기존의 코드가 재사용되기 때문에 상당히 효율적인 프로그래밍이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다형성이란</a:t>
            </a:r>
            <a:r>
              <a:rPr lang="ko-KR" altLang="en-US" dirty="0" smtClean="0"/>
              <a:t> </a:t>
            </a:r>
            <a:r>
              <a:rPr lang="ko-KR" altLang="en-US" dirty="0"/>
              <a:t>같은 이름의 기능을 하는 요소를 여러 개 만드는 것을 말한다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A</a:t>
            </a:r>
            <a:r>
              <a:rPr lang="ko-KR" altLang="en-US" dirty="0"/>
              <a:t>라는 이름의 </a:t>
            </a:r>
            <a:r>
              <a:rPr lang="ko-KR" altLang="en-US" dirty="0" err="1"/>
              <a:t>메소드</a:t>
            </a:r>
            <a:r>
              <a:rPr lang="ko-KR" altLang="en-US" dirty="0"/>
              <a:t> 여러 개가 각각 다른 기능을 하도록 만들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동적 </a:t>
            </a:r>
            <a:r>
              <a:rPr lang="ko-KR" altLang="en-US" dirty="0"/>
              <a:t>바인딩이란 실행할 시점에 동작이 변경될 수 있는 것을 의미하며</a:t>
            </a:r>
            <a:r>
              <a:rPr lang="en-US" altLang="ko-KR" dirty="0"/>
              <a:t>, </a:t>
            </a:r>
            <a:r>
              <a:rPr lang="ko-KR" altLang="en-US" dirty="0" err="1"/>
              <a:t>컴파일할</a:t>
            </a:r>
            <a:r>
              <a:rPr lang="ko-KR" altLang="en-US" dirty="0"/>
              <a:t> 때 동작이 결정되는 정적 바인딩과 반대되는 개념이다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클래스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66900"/>
            <a:ext cx="7562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9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클래스 코드 구현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1403776"/>
            <a:ext cx="4256862" cy="347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93" y="1410907"/>
            <a:ext cx="424973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75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제작 </a:t>
            </a:r>
            <a:r>
              <a:rPr lang="en-US" altLang="ko-KR" dirty="0" smtClean="0"/>
              <a:t>- </a:t>
            </a:r>
            <a:r>
              <a:rPr lang="ko-KR" altLang="en-US" dirty="0"/>
              <a:t>‘객체’ 또는 ‘</a:t>
            </a:r>
            <a:r>
              <a:rPr lang="ko-KR" altLang="en-US" dirty="0" err="1"/>
              <a:t>인스턴스</a:t>
            </a:r>
            <a:r>
              <a:rPr lang="ko-KR" altLang="en-US" dirty="0"/>
              <a:t>’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059470"/>
            <a:ext cx="57054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실제 클래스와 </a:t>
            </a:r>
            <a:r>
              <a:rPr lang="ko-KR" altLang="en-US" dirty="0" err="1"/>
              <a:t>인스턴스의</a:t>
            </a:r>
            <a:r>
              <a:rPr lang="ko-KR" altLang="en-US" dirty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00200"/>
            <a:ext cx="7229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850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1342</Words>
  <Application>Microsoft Office PowerPoint</Application>
  <PresentationFormat>화면 슬라이드 쇼(4:3)</PresentationFormat>
  <Paragraphs>195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ch01_JAVA 들여다보기</vt:lpstr>
      <vt:lpstr>Chapter 11 객체지향 프로그래밍의 기초</vt:lpstr>
      <vt:lpstr>PowerPoint 프레젠테이션</vt:lpstr>
      <vt:lpstr>PowerPoint 프레젠테이션</vt:lpstr>
      <vt:lpstr>Section 01 클래스(1)</vt:lpstr>
      <vt:lpstr>저자 한마디 </vt:lpstr>
      <vt:lpstr>Section 01 클래스(2)</vt:lpstr>
      <vt:lpstr>Section 01 클래스(3)</vt:lpstr>
      <vt:lpstr>Section 01 클래스(4)</vt:lpstr>
      <vt:lpstr>Section 01 클래스(5)</vt:lpstr>
      <vt:lpstr>Section 01 클래스(6)</vt:lpstr>
      <vt:lpstr>Section 01 클래스(7)</vt:lpstr>
      <vt:lpstr>Section 01 클래스(8)</vt:lpstr>
      <vt:lpstr>Section 01 클래스(9)</vt:lpstr>
      <vt:lpstr>Section 01 클래스(10)</vt:lpstr>
      <vt:lpstr>Section 01 클래스(11)</vt:lpstr>
      <vt:lpstr>Section 01 클래스(12)</vt:lpstr>
      <vt:lpstr>저자 한마디 </vt:lpstr>
      <vt:lpstr>Section 01 클래스(13)</vt:lpstr>
      <vt:lpstr>Section 01 클래스(14)</vt:lpstr>
      <vt:lpstr>Section 01 클래스(15)</vt:lpstr>
      <vt:lpstr>Section 01 클래스(16)</vt:lpstr>
      <vt:lpstr>Section 01 클래스(17)</vt:lpstr>
      <vt:lpstr>Section 01 클래스(18)</vt:lpstr>
      <vt:lpstr>Section 01 클래스(19)</vt:lpstr>
      <vt:lpstr>Section 01 클래스(20)</vt:lpstr>
      <vt:lpstr>저자 한마디 </vt:lpstr>
      <vt:lpstr>Section 01 클래스(21)</vt:lpstr>
      <vt:lpstr>Section 01 클래스(22)</vt:lpstr>
      <vt:lpstr>Section 01 클래스(23)</vt:lpstr>
      <vt:lpstr>Section 01 클래스(24)</vt:lpstr>
      <vt:lpstr>Section 02 생성자(1)</vt:lpstr>
      <vt:lpstr>Section 02 생성자(2)</vt:lpstr>
      <vt:lpstr>Section 02 생성자(3)</vt:lpstr>
      <vt:lpstr>Section 02 생성자(4)</vt:lpstr>
      <vt:lpstr>Section 02 생성자(5)</vt:lpstr>
      <vt:lpstr>Section 02 생성자(6)</vt:lpstr>
      <vt:lpstr>Section 02 생성자(7)</vt:lpstr>
      <vt:lpstr>Section 02 생성자(8)</vt:lpstr>
      <vt:lpstr>Section 02 생성자(9)</vt:lpstr>
      <vt:lpstr>Section 02 생성자(10)</vt:lpstr>
      <vt:lpstr>Section 03 인스턴스 변수와 클래스 변수(1)</vt:lpstr>
      <vt:lpstr>Section 03 인스턴스 변수와 클래스 변수(2)</vt:lpstr>
      <vt:lpstr>Section 03 인스턴스 변수와 클래스 변수(3)</vt:lpstr>
      <vt:lpstr>Section 03 인스턴스 변수와 클래스 변수(4)</vt:lpstr>
      <vt:lpstr>Section 03 인스턴스 변수와 클래스 변수(5)</vt:lpstr>
      <vt:lpstr>Section 03 인스턴스 변수와 클래스 변수(6)</vt:lpstr>
      <vt:lpstr>Section 03 인스턴스 변수와 클래스 변수(7)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207</cp:revision>
  <dcterms:created xsi:type="dcterms:W3CDTF">2012-07-23T02:34:37Z</dcterms:created>
  <dcterms:modified xsi:type="dcterms:W3CDTF">2018-11-14T08:37:49Z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