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9"/>
  </p:notesMasterIdLst>
  <p:handoutMasterIdLst>
    <p:handoutMasterId r:id="rId50"/>
  </p:handoutMasterIdLst>
  <p:sldIdLst>
    <p:sldId id="329" r:id="rId2"/>
    <p:sldId id="328" r:id="rId3"/>
    <p:sldId id="330" r:id="rId4"/>
    <p:sldId id="326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528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446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258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12 </a:t>
            </a:r>
            <a:r>
              <a:rPr lang="ko-KR" altLang="en-US" dirty="0"/>
              <a:t>객체지향 프로그래밍의 응용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생성되면 자동으로 먼저 ‘슈퍼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내용’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‘서브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내용’ 호출</a:t>
            </a:r>
            <a:endParaRPr lang="en-US" altLang="ko-KR" dirty="0" smtClean="0"/>
          </a:p>
        </p:txBody>
      </p:sp>
      <p:pic>
        <p:nvPicPr>
          <p:cNvPr id="8" name="그림 7" descr="실습 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728057"/>
            <a:ext cx="8153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4" y="4175606"/>
            <a:ext cx="8096250" cy="1718597"/>
          </a:xfrm>
        </p:spPr>
      </p:pic>
      <p:pic>
        <p:nvPicPr>
          <p:cNvPr id="9" name="그림 8" descr="실습 12-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953725"/>
            <a:ext cx="809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여러 개의 생성자가 있을 때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</a:p>
          <a:p>
            <a:pPr lvl="2"/>
            <a:r>
              <a:rPr lang="ko-KR" altLang="en-US" dirty="0" err="1" smtClean="0"/>
              <a:t>파라미터만</a:t>
            </a:r>
            <a:r>
              <a:rPr lang="ko-KR" altLang="en-US" dirty="0" smtClean="0"/>
              <a:t> 다르다면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여러 개 만들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실습 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628799"/>
            <a:ext cx="7952383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4875263"/>
            <a:ext cx="8105775" cy="1576755"/>
          </a:xfrm>
          <a:prstGeom prst="rect">
            <a:avLst/>
          </a:prstGeom>
        </p:spPr>
      </p:pic>
      <p:pic>
        <p:nvPicPr>
          <p:cNvPr id="9" name="그림 8" descr="실습 12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818710"/>
            <a:ext cx="7605845" cy="3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강제 슈퍼 클래스의 </a:t>
            </a:r>
            <a:r>
              <a:rPr lang="en-US" altLang="ko-KR" dirty="0" smtClean="0"/>
              <a:t>Car(String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12-3]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행에 다음과 같이 한 행을 추가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다음과 같이 슈퍼 클래스의 </a:t>
            </a:r>
            <a:r>
              <a:rPr lang="en-US" altLang="ko-KR" dirty="0" smtClean="0"/>
              <a:t>Car(String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생성자가 먼저 호출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super( )</a:t>
            </a:r>
            <a:r>
              <a:rPr lang="ko-KR" altLang="en-US" dirty="0" smtClean="0"/>
              <a:t>를 사용 시 주의점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 중에서 첫 번째 행에 나와야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2-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3790950" cy="609600"/>
          </a:xfrm>
          <a:prstGeom prst="rect">
            <a:avLst/>
          </a:prstGeom>
        </p:spPr>
      </p:pic>
      <p:pic>
        <p:nvPicPr>
          <p:cNvPr id="10" name="그림 9" descr="12-1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2753925"/>
            <a:ext cx="3771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상속의 제한과 </a:t>
            </a:r>
            <a:r>
              <a:rPr lang="ko-KR" altLang="en-US" dirty="0" err="1" smtClean="0"/>
              <a:t>오버라이딩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상속의 제한</a:t>
            </a:r>
          </a:p>
          <a:p>
            <a:pPr lvl="2"/>
            <a:r>
              <a:rPr lang="ko-KR" altLang="en-US" dirty="0" smtClean="0"/>
              <a:t>슈퍼 클래스의 필드와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기본적으로 서브 클래스에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 중에서 일부를 서브 클래스로 상속하지 않으려면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접근 제어 수식어 사용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en-US" altLang="ko-KR" dirty="0" smtClean="0"/>
              <a:t>   private</a:t>
            </a:r>
            <a:r>
              <a:rPr lang="ko-KR" altLang="en-US" dirty="0" smtClean="0"/>
              <a:t>으로 지정된 필드나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클래스로 상속되지 않음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0" y="2933945"/>
            <a:ext cx="7585955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5" name="내용 개체 틀 4" descr="실습 12-4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96525" y="818710"/>
            <a:ext cx="6795755" cy="3089727"/>
          </a:xfrm>
        </p:spPr>
      </p:pic>
      <p:pic>
        <p:nvPicPr>
          <p:cNvPr id="4" name="그림 3" descr="실습 12-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963" y="3969060"/>
            <a:ext cx="7165348" cy="1969423"/>
          </a:xfrm>
          <a:prstGeom prst="rect">
            <a:avLst/>
          </a:prstGeom>
        </p:spPr>
      </p:pic>
      <p:pic>
        <p:nvPicPr>
          <p:cNvPr id="7" name="내용 개체 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35" y="2774353"/>
            <a:ext cx="2639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클래스를 모아놓은 묶음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에서 확인하면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] &gt;&gt; 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 &gt;&gt; [(default package)] </a:t>
            </a:r>
            <a:r>
              <a:rPr lang="ko-KR" altLang="en-US" dirty="0" smtClean="0"/>
              <a:t>안에 클래스</a:t>
            </a:r>
            <a:r>
              <a:rPr lang="en-US" altLang="ko-KR" dirty="0" smtClean="0"/>
              <a:t>(*.java)</a:t>
            </a:r>
            <a:r>
              <a:rPr lang="ko-KR" altLang="en-US" dirty="0" smtClean="0"/>
              <a:t>가 모두 있기 때문에 각 장의 코드는 같은 패키지에 있음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 descr="12-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528899"/>
            <a:ext cx="3015336" cy="36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14)</a:t>
            </a:r>
            <a:endParaRPr lang="ko-KR" altLang="en-US" dirty="0"/>
          </a:p>
        </p:txBody>
      </p:sp>
      <p:pic>
        <p:nvPicPr>
          <p:cNvPr id="5" name="그림 4" descr="실습 12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728700"/>
            <a:ext cx="8153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15)</a:t>
            </a:r>
            <a:endParaRPr lang="ko-KR" altLang="en-US" dirty="0"/>
          </a:p>
        </p:txBody>
      </p:sp>
      <p:pic>
        <p:nvPicPr>
          <p:cNvPr id="7" name="내용 개체 틀 6" descr="실습 12-5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6505" y="728700"/>
            <a:ext cx="8210550" cy="353377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4461637"/>
            <a:ext cx="8086725" cy="16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클래스의 메소드를 하위 클래스에서 재정의하는 것</a:t>
            </a:r>
            <a:endParaRPr lang="en-US" altLang="ko-KR" dirty="0" smtClean="0"/>
          </a:p>
        </p:txBody>
      </p:sp>
      <p:pic>
        <p:nvPicPr>
          <p:cNvPr id="5" name="그림 4" descr="12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9656"/>
            <a:ext cx="7875875" cy="53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17)</a:t>
            </a:r>
            <a:endParaRPr lang="ko-KR" altLang="en-US" dirty="0"/>
          </a:p>
        </p:txBody>
      </p:sp>
      <p:pic>
        <p:nvPicPr>
          <p:cNvPr id="9" name="내용 개체 틀 8" descr="실습 12-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41530" y="683695"/>
            <a:ext cx="7408020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18)</a:t>
            </a:r>
            <a:endParaRPr lang="ko-KR" altLang="en-US" dirty="0"/>
          </a:p>
        </p:txBody>
      </p:sp>
      <p:pic>
        <p:nvPicPr>
          <p:cNvPr id="9" name="내용 개체 틀 8" descr="실습 12-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96525" y="773705"/>
            <a:ext cx="7490726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908720"/>
            <a:ext cx="7735171" cy="1666875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클래스에서 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강제로 호출하려면 ‘</a:t>
            </a:r>
            <a:r>
              <a:rPr lang="en-US" altLang="ko-KR" dirty="0" smtClean="0"/>
              <a:t>super.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( )’</a:t>
            </a:r>
            <a:r>
              <a:rPr lang="ko-KR" altLang="en-US" dirty="0" smtClean="0"/>
              <a:t>으로 호출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12-6]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행에 다음과 같은 한 줄을 추가하고 실행하면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upSpeed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가 호출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 descr="12-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618910"/>
            <a:ext cx="7962333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제한 </a:t>
            </a:r>
            <a:r>
              <a:rPr lang="en-US" altLang="ko-KR" dirty="0" smtClean="0"/>
              <a:t>: final</a:t>
            </a:r>
          </a:p>
          <a:p>
            <a:pPr lvl="2"/>
            <a:r>
              <a:rPr lang="ko-KR" altLang="en-US" dirty="0" smtClean="0"/>
              <a:t>슈퍼 클래스에서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막으려면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앞에 ‘</a:t>
            </a:r>
            <a:r>
              <a:rPr lang="en-US" altLang="ko-KR" dirty="0" smtClean="0"/>
              <a:t>final’ </a:t>
            </a:r>
            <a:r>
              <a:rPr lang="ko-KR" altLang="en-US" dirty="0" smtClean="0"/>
              <a:t>키워드를 붙임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하면 이후로 해당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할 수 없고 슈퍼 클래스에서 정의한 대로 사용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을 필드 앞에 붙이면 그 필드의 내용 변경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을 붙이는 필드는 상수처럼 고정된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과 함께 클래스 변수를 상수처럼 지정하는 데 사용</a:t>
            </a:r>
            <a:endParaRPr lang="en-US" altLang="ko-KR" dirty="0" smtClean="0"/>
          </a:p>
        </p:txBody>
      </p:sp>
      <p:pic>
        <p:nvPicPr>
          <p:cNvPr id="8" name="그림 7" descr="실습 1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6" y="2747394"/>
            <a:ext cx="7560840" cy="32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21)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5119304"/>
            <a:ext cx="8143875" cy="1407087"/>
          </a:xfrm>
        </p:spPr>
      </p:pic>
      <p:pic>
        <p:nvPicPr>
          <p:cNvPr id="8" name="그림 7" descr="실습 12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728700"/>
            <a:ext cx="7065785" cy="42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</a:t>
            </a:r>
            <a:r>
              <a:rPr lang="en-US" altLang="ko-KR" dirty="0" smtClean="0"/>
              <a:t>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에서 제공되는 수학 계산을 위한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PI(</a:t>
            </a:r>
            <a:r>
              <a:rPr lang="ko-KR" altLang="en-US" dirty="0" smtClean="0"/>
              <a:t>원주율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반지름이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원의 면적 구하기 위한 코드</a:t>
            </a:r>
            <a:endParaRPr lang="en-US" altLang="ko-KR" dirty="0" smtClean="0"/>
          </a:p>
        </p:txBody>
      </p:sp>
      <p:pic>
        <p:nvPicPr>
          <p:cNvPr id="5" name="그림 4" descr="12-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606448" cy="765085"/>
          </a:xfrm>
          <a:prstGeom prst="rect">
            <a:avLst/>
          </a:prstGeom>
        </p:spPr>
      </p:pic>
      <p:pic>
        <p:nvPicPr>
          <p:cNvPr id="9" name="그림 8" descr="12-1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933944"/>
            <a:ext cx="6499398" cy="11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 클래스 </a:t>
            </a:r>
          </a:p>
          <a:p>
            <a:pPr lvl="1"/>
            <a:r>
              <a:rPr lang="ko-KR" altLang="en-US" dirty="0" smtClean="0"/>
              <a:t>추상 클래스의 개념 </a:t>
            </a:r>
          </a:p>
          <a:p>
            <a:pPr lvl="2"/>
            <a:r>
              <a:rPr lang="ko-KR" altLang="en-US" dirty="0" smtClean="0"/>
              <a:t>일반 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불가능하여 추상 클래스 사용하려면 서브 클래스에서 추상 클래스 상속 후 서브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생성해야 함</a:t>
            </a:r>
            <a:r>
              <a:rPr lang="en-US" altLang="ko-KR" dirty="0" smtClean="0"/>
              <a:t>.                </a:t>
            </a:r>
          </a:p>
        </p:txBody>
      </p:sp>
      <p:pic>
        <p:nvPicPr>
          <p:cNvPr id="5" name="그림 4" descr="1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5" y="2483895"/>
            <a:ext cx="5625625" cy="41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추상 클래스를 만들기 위해서는 클래스 이름 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 사용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2-1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58770"/>
            <a:ext cx="4138908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클래스의 상속에 대해 알아보자</a:t>
            </a:r>
            <a:endParaRPr lang="en-US" altLang="ko-KR" dirty="0" smtClean="0"/>
          </a:p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등 객체지향 프로그래밍을 위한 </a:t>
            </a:r>
            <a:r>
              <a:rPr lang="ko-KR" altLang="en-US" dirty="0" smtClean="0"/>
              <a:t>응용 학습을 해 </a:t>
            </a:r>
            <a:r>
              <a:rPr lang="ko-KR" altLang="en-US" dirty="0" smtClean="0"/>
              <a:t>보자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추상 클래스의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535" y="1234689"/>
            <a:ext cx="7362409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" y="4329100"/>
            <a:ext cx="8172450" cy="1682902"/>
          </a:xfrm>
          <a:prstGeom prst="rect">
            <a:avLst/>
          </a:prstGeom>
        </p:spPr>
      </p:pic>
      <p:pic>
        <p:nvPicPr>
          <p:cNvPr id="8" name="그림 7" descr="실습 12-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953725"/>
            <a:ext cx="8067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개념</a:t>
            </a:r>
          </a:p>
          <a:p>
            <a:pPr lvl="2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  <a:r>
              <a:rPr lang="ko-KR" altLang="en-US" dirty="0" smtClean="0"/>
              <a:t>는 본체 코드가 존재하지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본체가 없는 껍데기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만드는 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/>
            <a:r>
              <a:rPr lang="en-US" altLang="ko-KR" dirty="0" err="1" smtClean="0"/>
              <a:t>upSpeed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8" name="그림 7" descr="12-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969061"/>
            <a:ext cx="4995555" cy="740082"/>
          </a:xfrm>
          <a:prstGeom prst="rect">
            <a:avLst/>
          </a:prstGeom>
        </p:spPr>
      </p:pic>
      <p:pic>
        <p:nvPicPr>
          <p:cNvPr id="9" name="그림 8" descr="12-1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83895"/>
            <a:ext cx="5040560" cy="7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상속받은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사용하기 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슈퍼 클래스에서는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껍데기만 만들어놓고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내용은 각각의 서브 클래스에서 </a:t>
            </a:r>
            <a:r>
              <a:rPr lang="ko-KR" altLang="en-US" dirty="0" err="1" smtClean="0"/>
              <a:t>채워넣음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10" name="그림 9" descr="1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1718810"/>
            <a:ext cx="6600912" cy="44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770"/>
            <a:ext cx="8143875" cy="32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8" name="그림 7" descr="실습 12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863715"/>
            <a:ext cx="8208474" cy="44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4" y="4845167"/>
            <a:ext cx="8115300" cy="1684522"/>
          </a:xfrm>
          <a:prstGeom prst="rect">
            <a:avLst/>
          </a:prstGeom>
        </p:spPr>
      </p:pic>
      <p:pic>
        <p:nvPicPr>
          <p:cNvPr id="10" name="그림 9" descr="실습 12-9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525" y="863714"/>
            <a:ext cx="8172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개념 </a:t>
            </a:r>
          </a:p>
          <a:p>
            <a:pPr lvl="1"/>
            <a:r>
              <a:rPr lang="ko-KR" altLang="en-US" dirty="0" smtClean="0"/>
              <a:t>인터페이스도 추상 클래스와 마찬가지로 직접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차이점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인터페이스는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가질 수 있지만 추상 클래스와 달리 일반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가질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필드도 </a:t>
            </a:r>
            <a:r>
              <a:rPr lang="en-US" altLang="ko-KR" dirty="0" smtClean="0"/>
              <a:t>static final</a:t>
            </a:r>
            <a:r>
              <a:rPr lang="ko-KR" altLang="en-US" dirty="0" smtClean="0"/>
              <a:t>을 붙인 상수화한 필드만 사용할 수 있으며 반드시 초기화해야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인터페이스의 형태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9" name="그림 8" descr="12-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3293985"/>
            <a:ext cx="5510977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인터페이스를 사용한 구현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4680520" cy="54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 구현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8" name="그림 7" descr="실습 1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457324"/>
            <a:ext cx="7442550" cy="36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클래스의 상속</a:t>
            </a:r>
            <a:r>
              <a:rPr lang="en-US" altLang="ko-KR" dirty="0" smtClean="0"/>
              <a:t>(inheritance) : </a:t>
            </a:r>
            <a:r>
              <a:rPr lang="ko-KR" altLang="en-US" dirty="0" smtClean="0"/>
              <a:t>기존의 클래스가 가지고 있는 필드와 메소드를 그대로 물려               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</a:t>
            </a:r>
            <a:r>
              <a:rPr lang="ko-KR" altLang="en-US" dirty="0" smtClean="0"/>
              <a:t>받은 새로운 클래스를 만드는 것 </a:t>
            </a:r>
            <a:endParaRPr lang="en-US" altLang="ko-KR" dirty="0" smtClean="0"/>
          </a:p>
          <a:p>
            <a:r>
              <a:rPr lang="ko-KR" altLang="en-US" dirty="0" smtClean="0"/>
              <a:t>상속의 개념  </a:t>
            </a:r>
          </a:p>
        </p:txBody>
      </p:sp>
      <p:pic>
        <p:nvPicPr>
          <p:cNvPr id="4" name="그림 3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213865"/>
            <a:ext cx="6615735" cy="44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5083839"/>
            <a:ext cx="8077200" cy="1655397"/>
          </a:xfrm>
        </p:spPr>
      </p:pic>
      <p:pic>
        <p:nvPicPr>
          <p:cNvPr id="9" name="그림 8" descr="실습 12-1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505" y="682389"/>
            <a:ext cx="7515834" cy="43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클래스에서 상속받는 것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5"/>
            <a:ext cx="7143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상속의 코드 표현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4770530" cy="51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인터페이스 구현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는 다중 상속 허용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대안으로 인터페이스가 다중 상속 허용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305195"/>
            <a:ext cx="5085565" cy="5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8" name="그림 7" descr="실습 1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83695"/>
            <a:ext cx="6795755" cy="58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2720"/>
            <a:ext cx="8115300" cy="1657229"/>
          </a:xfrm>
          <a:prstGeom prst="rect">
            <a:avLst/>
          </a:prstGeom>
        </p:spPr>
      </p:pic>
      <p:pic>
        <p:nvPicPr>
          <p:cNvPr id="9" name="그림 8" descr="실습 12-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998730"/>
            <a:ext cx="8153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인터페이스의 비교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8" name="그림 7" descr="1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670" y="1268760"/>
            <a:ext cx="5294941" cy="54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공통적인 내용을 자동차 클래스에 두고 상속 받아 일관되고 효율적인 프로그래밍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클래스를 ‘슈퍼 또는 부모클래스’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승용차와 트럭 클래스는 ‘서브 또는 자식클래스’  </a:t>
            </a:r>
            <a:endParaRPr lang="en-US" altLang="ko-KR" dirty="0" smtClean="0"/>
          </a:p>
        </p:txBody>
      </p:sp>
      <p:pic>
        <p:nvPicPr>
          <p:cNvPr id="4" name="그림 3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4" y="638689"/>
            <a:ext cx="6255695" cy="46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상속을 구현하는 문법에는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 상속의 코딩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 descr="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429125" cy="1276350"/>
          </a:xfrm>
          <a:prstGeom prst="rect">
            <a:avLst/>
          </a:prstGeom>
        </p:spPr>
      </p:pic>
      <p:pic>
        <p:nvPicPr>
          <p:cNvPr id="8" name="그림 7" descr="실습 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2888940"/>
            <a:ext cx="6705745" cy="37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9" name="그림 8" descr="실습 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725916"/>
            <a:ext cx="6298039" cy="59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4980492"/>
            <a:ext cx="8143875" cy="1588487"/>
          </a:xfrm>
          <a:prstGeom prst="rect">
            <a:avLst/>
          </a:prstGeom>
        </p:spPr>
      </p:pic>
      <p:pic>
        <p:nvPicPr>
          <p:cNvPr id="8" name="그림 7" descr="실습 12-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681487"/>
            <a:ext cx="7470830" cy="41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생성자의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생성하려면 먼저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위와 같은 상속 구조로 클래스가 구성되었다면 다음과 같이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9" name="그림 8" descr="12-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2528900"/>
            <a:ext cx="3285365" cy="2891403"/>
          </a:xfrm>
          <a:prstGeom prst="rect">
            <a:avLst/>
          </a:prstGeom>
        </p:spPr>
      </p:pic>
      <p:pic>
        <p:nvPicPr>
          <p:cNvPr id="10" name="그림 9" descr="12-1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769260"/>
            <a:ext cx="441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897</Words>
  <Application>Microsoft Office PowerPoint</Application>
  <PresentationFormat>화면 슬라이드 쇼(4:3)</PresentationFormat>
  <Paragraphs>178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ch01_JAVA 들여다보기</vt:lpstr>
      <vt:lpstr>Chapter 12 객체지향 프로그래밍의 응용</vt:lpstr>
      <vt:lpstr>PowerPoint 프레젠테이션</vt:lpstr>
      <vt:lpstr>PowerPoint 프레젠테이션</vt:lpstr>
      <vt:lpstr>Section 01 클래스의 상속(1)</vt:lpstr>
      <vt:lpstr>Section 01 클래스의 상속(2)</vt:lpstr>
      <vt:lpstr>Section 01 클래스의 상속(3)</vt:lpstr>
      <vt:lpstr>Section 01 클래스의 상속(4)</vt:lpstr>
      <vt:lpstr>Section 01 클래스의 상속(5)</vt:lpstr>
      <vt:lpstr>Section 01 클래스의 상속(6)</vt:lpstr>
      <vt:lpstr>Section 01 클래스의 상속(7)</vt:lpstr>
      <vt:lpstr>Section 01 클래스의 상속(8)</vt:lpstr>
      <vt:lpstr>Section 01 클래스의 상속(9)</vt:lpstr>
      <vt:lpstr>Section 01 클래스의 상속(10)</vt:lpstr>
      <vt:lpstr>Section 01 클래스의 상속(11)</vt:lpstr>
      <vt:lpstr>Section 01 클래스의 상속(12)</vt:lpstr>
      <vt:lpstr>Section 01 클래스의 상속(13)</vt:lpstr>
      <vt:lpstr>저자 한마디 </vt:lpstr>
      <vt:lpstr>Section 01 클래스의 상속(14)</vt:lpstr>
      <vt:lpstr>Section 01 클래스의 상속(15)</vt:lpstr>
      <vt:lpstr>Section 01 클래스의 상속(16)</vt:lpstr>
      <vt:lpstr>Section 01 클래스의 상속(17)</vt:lpstr>
      <vt:lpstr>Section 01 클래스의 상속(18)</vt:lpstr>
      <vt:lpstr>Section 01 클래스의 상속(19)</vt:lpstr>
      <vt:lpstr>저자 한마디 </vt:lpstr>
      <vt:lpstr>Section 01 클래스의 상속(20)</vt:lpstr>
      <vt:lpstr>Section 01 클래스의 상속(21)</vt:lpstr>
      <vt:lpstr>Section 01 클래스의 상속(22)</vt:lpstr>
      <vt:lpstr>Section 02 추상 클래스(1)</vt:lpstr>
      <vt:lpstr>Section 02 추상 클래스(2)</vt:lpstr>
      <vt:lpstr>Section 02 추상 클래스(3)</vt:lpstr>
      <vt:lpstr>Section 02 추상 클래스(4)</vt:lpstr>
      <vt:lpstr>Section 02 추상 클래스(5)</vt:lpstr>
      <vt:lpstr>Section 02 추상 클래스(6)</vt:lpstr>
      <vt:lpstr>Section 02 추상 클래스(7)</vt:lpstr>
      <vt:lpstr>Section 02 추상 클래스(8)</vt:lpstr>
      <vt:lpstr>Section 02 추상 클래스(9)</vt:lpstr>
      <vt:lpstr>Section 03 인터페이스(1)</vt:lpstr>
      <vt:lpstr>Section 03 인터페이스(2)</vt:lpstr>
      <vt:lpstr>Section 03 인터페이스(3)</vt:lpstr>
      <vt:lpstr>Section 03 인터페이스(4)</vt:lpstr>
      <vt:lpstr>Section 03 인터페이스(5)</vt:lpstr>
      <vt:lpstr>Section 03 인터페이스(6)</vt:lpstr>
      <vt:lpstr>Section 03 인터페이스(7)</vt:lpstr>
      <vt:lpstr>Section 03 인터페이스(8)</vt:lpstr>
      <vt:lpstr>Section 03 인터페이스(9)</vt:lpstr>
      <vt:lpstr>Section 03 인터페이스(10)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254</cp:revision>
  <dcterms:created xsi:type="dcterms:W3CDTF">2012-07-23T02:34:37Z</dcterms:created>
  <dcterms:modified xsi:type="dcterms:W3CDTF">2018-11-14T08:36:50Z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