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5"/>
  </p:notesMasterIdLst>
  <p:handoutMasterIdLst>
    <p:handoutMasterId r:id="rId46"/>
  </p:handoutMasterIdLst>
  <p:sldIdLst>
    <p:sldId id="329" r:id="rId2"/>
    <p:sldId id="328" r:id="rId3"/>
    <p:sldId id="330" r:id="rId4"/>
    <p:sldId id="326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3" r:id="rId16"/>
    <p:sldId id="522" r:id="rId17"/>
    <p:sldId id="441" r:id="rId18"/>
    <p:sldId id="524" r:id="rId19"/>
    <p:sldId id="525" r:id="rId20"/>
    <p:sldId id="442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44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258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0899" autoAdjust="0"/>
  </p:normalViewPr>
  <p:slideViewPr>
    <p:cSldViewPr>
      <p:cViewPr varScale="1">
        <p:scale>
          <a:sx n="114" d="100"/>
          <a:sy n="114" d="100"/>
        </p:scale>
        <p:origin x="-19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제목 13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2843355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IT </a:t>
            </a:r>
            <a:r>
              <a:rPr lang="en-US" altLang="ko-KR" sz="1600" b="1" dirty="0" err="1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CookBook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자바 프로그래밍 </a:t>
            </a:r>
            <a:r>
              <a:rPr lang="en-US" altLang="ko-KR" sz="1600" b="1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</a:rPr>
              <a:t>for Beginner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4">
                    <a:lumMod val="50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 smtClean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=""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2018-11-15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14 </a:t>
            </a:r>
            <a:r>
              <a:rPr lang="ko-KR" altLang="en-US" dirty="0"/>
              <a:t>고급 프로그래머로 나아가기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⑦ 같은 방식으로 </a:t>
            </a:r>
            <a:r>
              <a:rPr lang="en-US" altLang="ko-KR" dirty="0" smtClean="0"/>
              <a:t>pack1 </a:t>
            </a:r>
            <a:r>
              <a:rPr lang="ko-KR" altLang="en-US" dirty="0" smtClean="0"/>
              <a:t>패키지에 </a:t>
            </a:r>
            <a:r>
              <a:rPr lang="en-US" altLang="ko-KR" dirty="0" smtClean="0"/>
              <a:t>Truck.java</a:t>
            </a:r>
            <a:r>
              <a:rPr lang="ko-KR" altLang="en-US" dirty="0" smtClean="0"/>
              <a:t> 만들고 </a:t>
            </a:r>
            <a:r>
              <a:rPr lang="en-US" altLang="ko-KR" dirty="0" smtClean="0"/>
              <a:t>pack2 </a:t>
            </a:r>
            <a:r>
              <a:rPr lang="ko-KR" altLang="en-US" dirty="0" smtClean="0"/>
              <a:t>패키지에는 </a:t>
            </a:r>
            <a:r>
              <a:rPr lang="en-US" altLang="ko-KR" dirty="0" smtClean="0"/>
              <a:t>Car.java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Sedan.java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최종적으로 다음 그림과 같이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파일이 추가 됨  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 descr="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73805"/>
            <a:ext cx="4005445" cy="343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⑧ </a:t>
            </a:r>
            <a:r>
              <a:rPr lang="en-US" altLang="ko-KR" dirty="0" smtClean="0"/>
              <a:t>[pack1]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[Car.java]</a:t>
            </a:r>
            <a:r>
              <a:rPr lang="ko-KR" altLang="en-US" dirty="0" smtClean="0"/>
              <a:t> 선택하고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메뉴 </a:t>
            </a:r>
            <a:r>
              <a:rPr lang="en-US" altLang="ko-KR" dirty="0" smtClean="0"/>
              <a:t>[Run]-[Run]</a:t>
            </a:r>
            <a:r>
              <a:rPr lang="ko-KR" altLang="en-US" dirty="0" smtClean="0"/>
              <a:t> 선택하여 실행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결과는 아무것도 나오지 않음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 descr="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673805"/>
            <a:ext cx="7650850" cy="32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⑨ 파일 탐색기에서 </a:t>
            </a:r>
            <a:r>
              <a:rPr lang="en-US" altLang="ko-KR" dirty="0" smtClean="0"/>
              <a:t>Chapter14 </a:t>
            </a:r>
            <a:r>
              <a:rPr lang="ko-KR" altLang="en-US" dirty="0" smtClean="0"/>
              <a:t>폴더를 찾아보면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폴더와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폴더 아래에 각 </a:t>
            </a:r>
            <a:r>
              <a:rPr lang="ko-KR" altLang="en-US" dirty="0" err="1" smtClean="0"/>
              <a:t>패키지별로</a:t>
            </a:r>
            <a:r>
              <a:rPr lang="ko-KR" altLang="en-US" dirty="0" smtClean="0"/>
              <a:t> 파일이 분리되어 있음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폴더에는 *</a:t>
            </a:r>
            <a:r>
              <a:rPr lang="en-US" altLang="ko-KR" dirty="0" smtClean="0"/>
              <a:t>.java </a:t>
            </a:r>
            <a:r>
              <a:rPr lang="ko-KR" altLang="en-US" dirty="0" smtClean="0"/>
              <a:t>파일이</a:t>
            </a:r>
            <a:r>
              <a:rPr lang="en-US" altLang="ko-KR" dirty="0" smtClean="0"/>
              <a:t>, bin </a:t>
            </a:r>
            <a:r>
              <a:rPr lang="ko-KR" altLang="en-US" dirty="0" smtClean="0"/>
              <a:t>폴더에는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*</a:t>
            </a:r>
            <a:r>
              <a:rPr lang="en-US" altLang="ko-KR" dirty="0" smtClean="0"/>
              <a:t>.class </a:t>
            </a:r>
            <a:r>
              <a:rPr lang="ko-KR" altLang="en-US" dirty="0" smtClean="0"/>
              <a:t>파일이 들어 있음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67" y="2033844"/>
            <a:ext cx="7679262" cy="39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다른 패키지의 클래스 활용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패키지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Truck </a:t>
            </a:r>
            <a:r>
              <a:rPr lang="ko-KR" altLang="en-US" dirty="0" smtClean="0"/>
              <a:t>클래스는 패키지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Car 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Sedan </a:t>
            </a:r>
            <a:r>
              <a:rPr lang="ko-KR" altLang="en-US" dirty="0" smtClean="0"/>
              <a:t>클래스는 패키지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Car </a:t>
            </a:r>
            <a:r>
              <a:rPr lang="ko-KR" altLang="en-US" dirty="0" smtClean="0"/>
              <a:t>클래스를 상속받도록 해보자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패키지의 </a:t>
            </a:r>
            <a:r>
              <a:rPr lang="en-US" altLang="ko-KR" dirty="0" smtClean="0"/>
              <a:t>Car.java </a:t>
            </a:r>
            <a:r>
              <a:rPr lang="ko-KR" altLang="en-US" dirty="0" smtClean="0"/>
              <a:t>코딩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pack1 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Car.java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pack2 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Car.java </a:t>
            </a:r>
            <a:r>
              <a:rPr lang="ko-KR" altLang="en-US" dirty="0" smtClean="0"/>
              <a:t>파일 코딩</a:t>
            </a:r>
            <a:r>
              <a:rPr lang="en-US" altLang="ko-KR" dirty="0" smtClean="0"/>
              <a:t>. main(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제거되어 실행 안됨</a:t>
            </a:r>
            <a:endParaRPr lang="en-US" altLang="ko-KR" dirty="0" smtClean="0"/>
          </a:p>
        </p:txBody>
      </p:sp>
      <p:pic>
        <p:nvPicPr>
          <p:cNvPr id="5" name="그림 4" descr="14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493785"/>
            <a:ext cx="4950550" cy="23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각 패키지의 </a:t>
            </a:r>
            <a:r>
              <a:rPr lang="en-US" altLang="ko-KR" dirty="0" smtClean="0"/>
              <a:t>Car.java </a:t>
            </a:r>
            <a:r>
              <a:rPr lang="ko-KR" altLang="en-US" dirty="0" smtClean="0"/>
              <a:t>코딩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pack1 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Car.java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pack2 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Car.java </a:t>
            </a:r>
            <a:r>
              <a:rPr lang="ko-KR" altLang="en-US" dirty="0" smtClean="0"/>
              <a:t>파일 코딩</a:t>
            </a:r>
            <a:r>
              <a:rPr lang="en-US" altLang="ko-KR" dirty="0" smtClean="0"/>
              <a:t>. main(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제거되어 실행 안됨</a:t>
            </a:r>
            <a:endParaRPr lang="en-US" altLang="ko-KR" dirty="0" smtClean="0"/>
          </a:p>
        </p:txBody>
      </p:sp>
      <p:pic>
        <p:nvPicPr>
          <p:cNvPr id="8" name="그림 7" descr="실습 1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628800"/>
            <a:ext cx="81438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pack2 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Car.java</a:t>
            </a:r>
            <a:r>
              <a:rPr lang="ko-KR" altLang="en-US" dirty="0" smtClean="0"/>
              <a:t>도 거의 동일한 코드로 코딩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  <p:pic>
        <p:nvPicPr>
          <p:cNvPr id="8" name="그림 7" descr="실습 1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448780"/>
            <a:ext cx="8143875" cy="38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다른 패키지의 클래스 사용하기</a:t>
            </a:r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14-10]</a:t>
            </a:r>
            <a:r>
              <a:rPr lang="ko-KR" altLang="en-US" dirty="0" smtClean="0"/>
              <a:t>과 같이 서로 다른 패키지 클래스 상속받기</a:t>
            </a:r>
            <a:r>
              <a:rPr lang="en-US" altLang="ko-KR" dirty="0" smtClean="0"/>
              <a:t>. Truck </a:t>
            </a:r>
            <a:r>
              <a:rPr lang="ko-KR" altLang="en-US" dirty="0" smtClean="0"/>
              <a:t>클래스는 패키지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Car </a:t>
            </a:r>
            <a:r>
              <a:rPr lang="ko-KR" altLang="en-US" dirty="0" smtClean="0"/>
              <a:t>클래스 상속</a:t>
            </a:r>
            <a:endParaRPr lang="en-US" altLang="ko-KR" dirty="0" smtClean="0"/>
          </a:p>
        </p:txBody>
      </p:sp>
      <p:pic>
        <p:nvPicPr>
          <p:cNvPr id="8" name="그림 7" descr="실습 1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583794"/>
            <a:ext cx="6570730" cy="516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1121165"/>
            <a:ext cx="8056095" cy="214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import </a:t>
            </a:r>
            <a:r>
              <a:rPr lang="ko-KR" altLang="en-US" dirty="0" smtClean="0"/>
              <a:t>문</a:t>
            </a:r>
          </a:p>
          <a:p>
            <a:pPr lvl="2"/>
            <a:r>
              <a:rPr lang="ko-KR" altLang="en-US" dirty="0" smtClean="0"/>
              <a:t>앞에서 ‘패키지이름</a:t>
            </a:r>
            <a:r>
              <a:rPr lang="en-US" altLang="ko-KR" dirty="0" smtClean="0"/>
              <a:t>.</a:t>
            </a:r>
            <a:r>
              <a:rPr lang="ko-KR" altLang="en-US" dirty="0" smtClean="0"/>
              <a:t>클래스이름’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다른 패키지의 클래스 직접 접근</a:t>
            </a:r>
            <a:r>
              <a:rPr lang="en-US" altLang="ko-KR" dirty="0" smtClean="0"/>
              <a:t>. import </a:t>
            </a:r>
            <a:r>
              <a:rPr lang="ko-KR" altLang="en-US" dirty="0" smtClean="0"/>
              <a:t>문을 사용하면 특별히 패키지 이름을 붙이지 않더라도 </a:t>
            </a:r>
            <a:r>
              <a:rPr lang="ko-KR" altLang="en-US" dirty="0" err="1" smtClean="0"/>
              <a:t>임포트한</a:t>
            </a:r>
            <a:r>
              <a:rPr lang="ko-KR" altLang="en-US" dirty="0" smtClean="0"/>
              <a:t> 패키지의 클래스 사용 가능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import </a:t>
            </a:r>
            <a:r>
              <a:rPr lang="ko-KR" altLang="en-US" dirty="0" smtClean="0"/>
              <a:t>문의 형식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14-3]</a:t>
            </a:r>
            <a:r>
              <a:rPr lang="ko-KR" altLang="en-US" dirty="0" smtClean="0"/>
              <a:t> 수정하여 </a:t>
            </a:r>
            <a:r>
              <a:rPr lang="en-US" altLang="ko-KR" dirty="0" smtClean="0"/>
              <a:t>Car </a:t>
            </a:r>
            <a:r>
              <a:rPr lang="ko-KR" altLang="en-US" dirty="0" smtClean="0"/>
              <a:t>클래스가 기본적으로 패키지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클래스가 되도록 코딩</a:t>
            </a:r>
            <a:endParaRPr lang="en-US" altLang="ko-KR" dirty="0" smtClean="0"/>
          </a:p>
        </p:txBody>
      </p:sp>
      <p:pic>
        <p:nvPicPr>
          <p:cNvPr id="5" name="그림 4" descr="14-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303875"/>
            <a:ext cx="3800475" cy="590550"/>
          </a:xfrm>
          <a:prstGeom prst="rect">
            <a:avLst/>
          </a:prstGeom>
        </p:spPr>
      </p:pic>
      <p:pic>
        <p:nvPicPr>
          <p:cNvPr id="9" name="그림 8" descr="실습 14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3383995"/>
            <a:ext cx="6390710" cy="33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3332527"/>
            <a:ext cx="8086725" cy="2104140"/>
          </a:xfrm>
          <a:prstGeom prst="rect">
            <a:avLst/>
          </a:prstGeom>
        </p:spPr>
      </p:pic>
      <p:pic>
        <p:nvPicPr>
          <p:cNvPr id="12" name="그림 11" descr="실습 14-4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731036"/>
            <a:ext cx="81534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패키지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9" name="그림 8" descr="표1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93785"/>
            <a:ext cx="785793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rgbClr val="4BACC6">
                  <a:lumMod val="50000"/>
                </a:srgbClr>
              </a:buClr>
            </a:pPr>
            <a:r>
              <a:rPr lang="en-US" altLang="ko-KR" dirty="0" smtClean="0">
                <a:solidFill>
                  <a:prstClr val="black"/>
                </a:solidFill>
              </a:rPr>
              <a:t>JAVA </a:t>
            </a:r>
            <a:r>
              <a:rPr lang="ko-KR" altLang="en-US" dirty="0" smtClean="0">
                <a:solidFill>
                  <a:prstClr val="black"/>
                </a:solidFill>
              </a:rPr>
              <a:t>프로그램 작성 시 </a:t>
            </a:r>
            <a:r>
              <a:rPr lang="en-US" altLang="ko-KR" dirty="0" smtClean="0">
                <a:solidFill>
                  <a:prstClr val="black"/>
                </a:solidFill>
              </a:rPr>
              <a:t>JAVA </a:t>
            </a:r>
            <a:r>
              <a:rPr lang="ko-KR" altLang="en-US" dirty="0" smtClean="0">
                <a:solidFill>
                  <a:prstClr val="black"/>
                </a:solidFill>
              </a:rPr>
              <a:t>패키지의 정확한 </a:t>
            </a:r>
            <a:r>
              <a:rPr lang="ko-KR" altLang="en-US" dirty="0" err="1" smtClean="0">
                <a:solidFill>
                  <a:prstClr val="black"/>
                </a:solidFill>
              </a:rPr>
              <a:t>클래스명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임포트</a:t>
            </a:r>
            <a:r>
              <a:rPr lang="ko-KR" altLang="en-US" dirty="0" smtClean="0">
                <a:solidFill>
                  <a:prstClr val="black"/>
                </a:solidFill>
              </a:rPr>
              <a:t> 위한 작성 형식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FileReader</a:t>
            </a:r>
            <a:r>
              <a:rPr lang="ko-KR" altLang="en-US" dirty="0" smtClean="0"/>
              <a:t>와 관련된 클래스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50000"/>
                </a:srgbClr>
              </a:buClr>
            </a:pPr>
            <a:r>
              <a:rPr lang="en-US" altLang="ko-KR" dirty="0" smtClean="0"/>
              <a:t>java.io </a:t>
            </a:r>
            <a:r>
              <a:rPr lang="ko-KR" altLang="en-US" dirty="0" smtClean="0"/>
              <a:t>패키지의 모든 클래스 </a:t>
            </a:r>
            <a:r>
              <a:rPr lang="ko-KR" altLang="en-US" dirty="0" err="1" smtClean="0"/>
              <a:t>임포트</a:t>
            </a:r>
            <a:r>
              <a:rPr lang="ko-KR" altLang="en-US" dirty="0" smtClean="0"/>
              <a:t>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14-1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628800"/>
            <a:ext cx="3800475" cy="619125"/>
          </a:xfrm>
          <a:prstGeom prst="rect">
            <a:avLst/>
          </a:prstGeom>
        </p:spPr>
      </p:pic>
      <p:pic>
        <p:nvPicPr>
          <p:cNvPr id="8" name="그림 7" descr="14-1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3293985"/>
            <a:ext cx="3829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서브 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서브 패키지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패키지 아래에 포함된 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외에 </a:t>
            </a:r>
            <a:r>
              <a:rPr lang="en-US" altLang="ko-KR" dirty="0" err="1" smtClean="0"/>
              <a:t>java.util.function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java.util.stream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서브 패키지가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주의할 점은 다음과 같이 </a:t>
            </a:r>
            <a:r>
              <a:rPr lang="ko-KR" altLang="en-US" dirty="0" err="1" smtClean="0"/>
              <a:t>임포트한다고</a:t>
            </a:r>
            <a:r>
              <a:rPr lang="ko-KR" altLang="en-US" dirty="0" smtClean="0"/>
              <a:t> 해서 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패키지의 서브 패키지도 </a:t>
            </a:r>
            <a:r>
              <a:rPr lang="ko-KR" altLang="en-US" dirty="0" err="1" smtClean="0"/>
              <a:t>임포트되지는</a:t>
            </a:r>
            <a:r>
              <a:rPr lang="ko-KR" altLang="en-US" dirty="0" smtClean="0"/>
              <a:t> 않는다는 것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필요한 경우 다음과 같이 서브 패키지를 별도로 </a:t>
            </a:r>
            <a:r>
              <a:rPr lang="ko-KR" altLang="en-US" dirty="0" err="1" smtClean="0"/>
              <a:t>임포트해야</a:t>
            </a:r>
            <a:r>
              <a:rPr lang="ko-KR" altLang="en-US" dirty="0" smtClean="0"/>
              <a:t> 함</a:t>
            </a:r>
            <a:endParaRPr lang="en-US" altLang="ko-KR" dirty="0" smtClean="0"/>
          </a:p>
        </p:txBody>
      </p:sp>
      <p:pic>
        <p:nvPicPr>
          <p:cNvPr id="5" name="그림 4" descr="14-1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888940"/>
            <a:ext cx="3514725" cy="581025"/>
          </a:xfrm>
          <a:prstGeom prst="rect">
            <a:avLst/>
          </a:prstGeom>
        </p:spPr>
      </p:pic>
      <p:pic>
        <p:nvPicPr>
          <p:cNvPr id="6" name="그림 5" descr="14-1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3924055"/>
            <a:ext cx="34861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래퍼</a:t>
            </a:r>
            <a:r>
              <a:rPr lang="ko-KR" altLang="en-US" dirty="0" smtClean="0"/>
              <a:t> 클래스</a:t>
            </a:r>
          </a:p>
          <a:p>
            <a:pPr lvl="1"/>
            <a:r>
              <a:rPr lang="ko-KR" altLang="en-US" dirty="0" smtClean="0"/>
              <a:t>기본형 데이터 형식을 클래스 형태로 제공하는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데이터는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클래스로 제공</a:t>
            </a:r>
            <a:r>
              <a:rPr lang="en-US" altLang="ko-KR" dirty="0" smtClean="0"/>
              <a:t>, double</a:t>
            </a:r>
            <a:r>
              <a:rPr lang="ko-KR" altLang="en-US" dirty="0" smtClean="0"/>
              <a:t>형 데이터는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클래스로 제공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클래스의 다양한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필드 사용 가능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클래스는 </a:t>
            </a:r>
            <a:r>
              <a:rPr lang="en-US" altLang="ko-KR" dirty="0" err="1" smtClean="0"/>
              <a:t>java.lang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패키지에서 제공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표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3068959"/>
            <a:ext cx="4320480" cy="349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문자열을 숫자로 변환하기 위한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형식 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14-1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6354277" cy="675075"/>
          </a:xfrm>
          <a:prstGeom prst="rect">
            <a:avLst/>
          </a:prstGeom>
        </p:spPr>
      </p:pic>
      <p:pic>
        <p:nvPicPr>
          <p:cNvPr id="9" name="그림 8" descr="14-1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528900"/>
            <a:ext cx="636532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기본 데이터 형식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클래스 호환성 좋음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다음과 같은 두 가지 방식 동일하게 정수로 처리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다른 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value1</a:t>
            </a:r>
            <a:r>
              <a:rPr lang="ko-KR" altLang="en-US" dirty="0" smtClean="0"/>
              <a:t>은 기본형 데이터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value2</a:t>
            </a:r>
            <a:r>
              <a:rPr lang="ko-KR" altLang="en-US" dirty="0" smtClean="0"/>
              <a:t>는 인스턴스이므로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모두 사용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value1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value2</a:t>
            </a:r>
            <a:r>
              <a:rPr lang="ko-KR" altLang="en-US" dirty="0" smtClean="0"/>
              <a:t>를 문자열로 변환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value1</a:t>
            </a:r>
            <a:r>
              <a:rPr lang="ko-KR" altLang="en-US" dirty="0" smtClean="0"/>
              <a:t>은 정수라 메소드 사용 불가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클래스의 클래스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 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 사용하여 문자열로 변환</a:t>
            </a:r>
            <a:r>
              <a:rPr lang="en-US" altLang="ko-KR" dirty="0" smtClean="0"/>
              <a:t>. value2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Integer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 )</a:t>
            </a:r>
            <a:r>
              <a:rPr lang="ko-KR" altLang="en-US" dirty="0" smtClean="0"/>
              <a:t> 사용  </a:t>
            </a:r>
            <a:r>
              <a:rPr lang="en-US" altLang="ko-KR" dirty="0" smtClean="0"/>
              <a:t>      </a:t>
            </a:r>
          </a:p>
        </p:txBody>
      </p:sp>
      <p:pic>
        <p:nvPicPr>
          <p:cNvPr id="8" name="그림 7" descr="14-1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673805"/>
            <a:ext cx="5902083" cy="1530170"/>
          </a:xfrm>
          <a:prstGeom prst="rect">
            <a:avLst/>
          </a:prstGeom>
        </p:spPr>
      </p:pic>
      <p:pic>
        <p:nvPicPr>
          <p:cNvPr id="10" name="그림 9" descr="14-1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4374105"/>
            <a:ext cx="6030670" cy="9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래퍼</a:t>
            </a:r>
            <a:r>
              <a:rPr lang="ko-KR" altLang="en-US" dirty="0" smtClean="0"/>
              <a:t> 클래스를 활용하는 간단한 실습   </a:t>
            </a:r>
            <a:r>
              <a:rPr lang="en-US" altLang="ko-KR" dirty="0" smtClean="0"/>
              <a:t>      </a:t>
            </a:r>
          </a:p>
        </p:txBody>
      </p:sp>
      <p:pic>
        <p:nvPicPr>
          <p:cNvPr id="9" name="그림 8" descr="실습 14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1" y="1245732"/>
            <a:ext cx="6030670" cy="54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6245"/>
            <a:ext cx="8128752" cy="27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클래스</a:t>
            </a:r>
          </a:p>
          <a:p>
            <a:pPr lvl="1"/>
            <a:r>
              <a:rPr lang="ko-KR" altLang="en-US" dirty="0" smtClean="0"/>
              <a:t>수학의 다양한 수식 및 계산을 구현한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 클래스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가지고 있어서 별도의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생성하기보다는 직접 클래스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호출하는 용도로 사용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</a:t>
            </a:r>
            <a:r>
              <a:rPr lang="en-US" altLang="ko-KR" dirty="0" smtClean="0"/>
              <a:t>      </a:t>
            </a:r>
          </a:p>
        </p:txBody>
      </p:sp>
      <p:pic>
        <p:nvPicPr>
          <p:cNvPr id="8" name="그림 7" descr="표 14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663915"/>
            <a:ext cx="6480720" cy="39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Math </a:t>
            </a:r>
            <a:r>
              <a:rPr lang="ko-KR" altLang="en-US" dirty="0" smtClean="0"/>
              <a:t>클래스를 활용하여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숫자를 정렬하는 코드 작성</a:t>
            </a:r>
            <a:endParaRPr lang="en-US" altLang="ko-KR" dirty="0" smtClean="0"/>
          </a:p>
        </p:txBody>
      </p:sp>
      <p:pic>
        <p:nvPicPr>
          <p:cNvPr id="5" name="그림 4" descr="실습 14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81343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고급 프로그래밍을 배우기 위해 알아둬야 할 몇 가지 내용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소개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5049180"/>
            <a:ext cx="7695855" cy="1585714"/>
          </a:xfrm>
        </p:spPr>
      </p:pic>
      <p:pic>
        <p:nvPicPr>
          <p:cNvPr id="9" name="그림 8" descr="실습 14-6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555" y="773705"/>
            <a:ext cx="7425825" cy="41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JAVA </a:t>
            </a:r>
            <a:r>
              <a:rPr lang="ko-KR" altLang="en-US" dirty="0" smtClean="0"/>
              <a:t>클래스 라이브러리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12~18</a:t>
            </a:r>
            <a:r>
              <a:rPr lang="ko-KR" altLang="en-US" dirty="0" smtClean="0"/>
              <a:t>행은 선택 정렬 방식을 </a:t>
            </a:r>
            <a:r>
              <a:rPr lang="ko-KR" altLang="en-US" dirty="0" err="1" smtClean="0"/>
              <a:t>코딩한</a:t>
            </a:r>
            <a:r>
              <a:rPr lang="ko-KR" altLang="en-US" dirty="0" smtClean="0"/>
              <a:t> 것</a:t>
            </a:r>
            <a:endParaRPr lang="en-US" altLang="ko-KR" dirty="0" smtClean="0"/>
          </a:p>
        </p:txBody>
      </p:sp>
      <p:pic>
        <p:nvPicPr>
          <p:cNvPr id="5" name="그림 4" descr="실습 14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223754"/>
            <a:ext cx="4230470" cy="53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개념 </a:t>
            </a:r>
          </a:p>
          <a:p>
            <a:pPr lvl="1"/>
            <a:r>
              <a:rPr lang="ko-KR" altLang="en-US" dirty="0" err="1" smtClean="0"/>
              <a:t>스레드의</a:t>
            </a:r>
            <a:r>
              <a:rPr lang="ko-KR" altLang="en-US" dirty="0" smtClean="0"/>
              <a:t> 개념과 작동 방식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14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853824"/>
            <a:ext cx="5028265" cy="22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 </a:t>
            </a:r>
          </a:p>
          <a:p>
            <a:pPr lvl="1"/>
            <a:r>
              <a:rPr lang="ko-KR" altLang="en-US" dirty="0" smtClean="0"/>
              <a:t>작업이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개인 일반 프로그램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3</a:t>
            </a:r>
            <a:r>
              <a:rPr lang="ko-KR" altLang="en-US" dirty="0" smtClean="0"/>
              <a:t>대가 움직이는 일반 프로그램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실습 14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53825"/>
            <a:ext cx="81343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실습 14-7-1.JPG"/>
          <p:cNvPicPr>
            <a:picLocks noChangeAspect="1"/>
          </p:cNvPicPr>
          <p:nvPr/>
        </p:nvPicPr>
        <p:blipFill>
          <a:blip r:embed="rId2" cstate="print"/>
          <a:srcRect b="4180"/>
          <a:stretch>
            <a:fillRect/>
          </a:stretch>
        </p:blipFill>
        <p:spPr>
          <a:xfrm>
            <a:off x="746575" y="593685"/>
            <a:ext cx="7681809" cy="60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실습 14-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683695"/>
            <a:ext cx="7340395" cy="33885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4239090"/>
            <a:ext cx="6345705" cy="24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저자 한마디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내부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안에 선언된 클래스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14-7]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Ex14_07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main(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Car</a:t>
            </a:r>
            <a:r>
              <a:rPr lang="ko-KR" altLang="en-US" dirty="0" smtClean="0"/>
              <a:t>가 클래스 선언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 안의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선언된 것은 지역 내부 클래스</a:t>
            </a:r>
            <a:r>
              <a:rPr lang="en-US" altLang="ko-KR" dirty="0" smtClean="0"/>
              <a:t>(local inner class)</a:t>
            </a:r>
            <a:r>
              <a:rPr lang="ko-KR" altLang="en-US" dirty="0" smtClean="0"/>
              <a:t>라고도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클래스는 </a:t>
            </a:r>
            <a:r>
              <a:rPr lang="en-US" altLang="ko-KR" dirty="0" smtClean="0"/>
              <a:t>main(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안에서만 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내부 클래스는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후에 ‘외부클래스이름</a:t>
            </a:r>
            <a:r>
              <a:rPr lang="en-US" altLang="ko-KR" dirty="0" smtClean="0"/>
              <a:t>$</a:t>
            </a:r>
            <a:r>
              <a:rPr lang="ko-KR" altLang="en-US" dirty="0" smtClean="0"/>
              <a:t>내부클래스이름</a:t>
            </a:r>
            <a:r>
              <a:rPr lang="en-US" altLang="ko-KR" dirty="0" smtClean="0"/>
              <a:t>.class</a:t>
            </a:r>
            <a:r>
              <a:rPr lang="ko-KR" altLang="en-US" dirty="0" smtClean="0"/>
              <a:t>’ 형식으로 바이트코드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14-7]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Car </a:t>
            </a:r>
            <a:r>
              <a:rPr lang="ko-KR" altLang="en-US" dirty="0" smtClean="0"/>
              <a:t>클래스 앞에 ‘</a:t>
            </a:r>
            <a:r>
              <a:rPr lang="en-US" altLang="ko-KR" dirty="0" smtClean="0"/>
              <a:t>1</a:t>
            </a:r>
            <a:r>
              <a:rPr lang="ko-KR" altLang="en-US" dirty="0" smtClean="0"/>
              <a:t>’이 붙은 것은 같은 이름의 내부 클래스가 여러 개 있을 수 있기 때문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내부 클래스 </a:t>
            </a:r>
            <a:r>
              <a:rPr lang="en-US" altLang="ko-KR" dirty="0" smtClean="0"/>
              <a:t>Car</a:t>
            </a:r>
            <a:r>
              <a:rPr lang="ko-KR" altLang="en-US" dirty="0" smtClean="0"/>
              <a:t>가 또 있다면 </a:t>
            </a:r>
            <a:r>
              <a:rPr lang="en-US" altLang="ko-KR" dirty="0" smtClean="0"/>
              <a:t>Ex14_07$2Car.class</a:t>
            </a:r>
            <a:r>
              <a:rPr lang="ko-KR" altLang="en-US" dirty="0" smtClean="0"/>
              <a:t>로 이름 추가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32" y="2933945"/>
            <a:ext cx="4403983" cy="227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스레드를</a:t>
            </a:r>
            <a:r>
              <a:rPr lang="ko-KR" altLang="en-US" dirty="0" smtClean="0"/>
              <a:t> 이용한 프로그램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5" name="그림 4" descr="14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358770"/>
            <a:ext cx="800965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14-18]</a:t>
            </a:r>
            <a:r>
              <a:rPr lang="ko-KR" altLang="en-US" dirty="0" smtClean="0"/>
              <a:t>을 참조하여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14-7]</a:t>
            </a:r>
            <a:r>
              <a:rPr lang="ko-KR" altLang="en-US" dirty="0" smtClean="0"/>
              <a:t>을 스레드로 작동하는 코드로 변경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실습 14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81629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</a:t>
            </a:r>
          </a:p>
        </p:txBody>
      </p:sp>
      <p:pic>
        <p:nvPicPr>
          <p:cNvPr id="8" name="그림 7" descr="실습 14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1" y="728701"/>
            <a:ext cx="6705744" cy="30708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4039979"/>
            <a:ext cx="6699310" cy="25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폴더가 구분되어 있다면 서로 다른 폴더에 동일한 이름의 파일이 있어도 상관없는 것처럼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패키지로 구분되어 있다면 서로 다른 클래스 파일의 이름이 같아도 문제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파일에 ‘패키지 이름</a:t>
            </a:r>
            <a:r>
              <a:rPr lang="en-US" altLang="ko-KR" dirty="0" smtClean="0"/>
              <a:t>.</a:t>
            </a:r>
            <a:r>
              <a:rPr lang="ko-KR" altLang="en-US" dirty="0" smtClean="0"/>
              <a:t>클래스이름’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접근하면 명확하게 구분 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5" name="그림 4" descr="1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710" y="1088740"/>
            <a:ext cx="4971415" cy="2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인터페이스를 이용한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구현 </a:t>
            </a:r>
          </a:p>
          <a:p>
            <a:pPr lvl="1"/>
            <a:r>
              <a:rPr lang="ko-KR" altLang="en-US" dirty="0" smtClean="0"/>
              <a:t>앞에서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클래스를 상속받는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클래스 외에 상속받을 클래스가 또 있는 경우</a:t>
            </a:r>
            <a:r>
              <a:rPr lang="en-US" altLang="ko-KR" dirty="0" smtClean="0"/>
              <a:t>, JAVA</a:t>
            </a:r>
            <a:r>
              <a:rPr lang="ko-KR" altLang="en-US" dirty="0" smtClean="0"/>
              <a:t>는 클래스의 다중 상속 허용 않으므로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클래스 상속받을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이럴 때는 </a:t>
            </a:r>
            <a:r>
              <a:rPr lang="en-US" altLang="ko-KR" dirty="0" err="1" smtClean="0"/>
              <a:t>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이용</a:t>
            </a:r>
            <a:endParaRPr lang="en-US" altLang="ko-KR" dirty="0" smtClean="0"/>
          </a:p>
        </p:txBody>
      </p:sp>
      <p:pic>
        <p:nvPicPr>
          <p:cNvPr id="5" name="그림 4" descr="14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528899"/>
            <a:ext cx="8304061" cy="27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이용한 구현 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14-8]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이용하여 변경해보자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이번에는 트럭 클래스를 </a:t>
            </a:r>
            <a:r>
              <a:rPr lang="ko-KR" altLang="en-US" dirty="0" err="1" smtClean="0"/>
              <a:t>스레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드로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pic>
        <p:nvPicPr>
          <p:cNvPr id="8" name="그림 7" descr="실습 14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033844"/>
            <a:ext cx="6210690" cy="46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5" y="4429117"/>
            <a:ext cx="5740924" cy="2226782"/>
          </a:xfrm>
        </p:spPr>
      </p:pic>
      <p:pic>
        <p:nvPicPr>
          <p:cNvPr id="8" name="그림 7" descr="실습 14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531" y="664924"/>
            <a:ext cx="6300700" cy="363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패키지 생성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패키지 생성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/>
              <a:t>① 먼저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‘</a:t>
            </a:r>
            <a:r>
              <a:rPr lang="en-US" altLang="ko-KR" dirty="0" smtClean="0"/>
              <a:t>Chapter14</a:t>
            </a:r>
            <a:r>
              <a:rPr lang="ko-KR" altLang="en-US" dirty="0" smtClean="0"/>
              <a:t>’라는 새로운 프로젝트 생성한다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ko-KR" altLang="en-US" dirty="0" smtClean="0"/>
              <a:t>② ‘</a:t>
            </a:r>
            <a:r>
              <a:rPr lang="en-US" altLang="ko-KR" dirty="0" smtClean="0"/>
              <a:t>Package Explorer</a:t>
            </a:r>
            <a:r>
              <a:rPr lang="ko-KR" altLang="en-US" dirty="0" smtClean="0"/>
              <a:t>’의 </a:t>
            </a:r>
            <a:r>
              <a:rPr lang="en-US" altLang="ko-KR" dirty="0" smtClean="0"/>
              <a:t>[Chapter14]-[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]</a:t>
            </a:r>
            <a:r>
              <a:rPr lang="ko-KR" altLang="en-US" dirty="0" smtClean="0"/>
              <a:t> 마우스 오른쪽 버튼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[New]- [Package]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 descr="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213865"/>
            <a:ext cx="78962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③ 패키지 이름을 입력하고 </a:t>
            </a:r>
            <a:r>
              <a:rPr lang="en-US" altLang="ko-KR" dirty="0" smtClean="0"/>
              <a:t>[Finish]</a:t>
            </a:r>
            <a:r>
              <a:rPr lang="ko-KR" altLang="en-US" dirty="0" smtClean="0"/>
              <a:t> 클릭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여기서는 ‘</a:t>
            </a:r>
            <a:r>
              <a:rPr lang="en-US" altLang="ko-KR" dirty="0" smtClean="0"/>
              <a:t>pack1</a:t>
            </a:r>
            <a:r>
              <a:rPr lang="ko-KR" altLang="en-US" dirty="0" smtClean="0"/>
              <a:t>’이라고 입력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 descr="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403775"/>
            <a:ext cx="6840760" cy="39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④ 같은 방식으로 </a:t>
            </a:r>
            <a:r>
              <a:rPr lang="en-US" altLang="ko-KR" dirty="0" smtClean="0"/>
              <a:t>pack2 </a:t>
            </a:r>
            <a:r>
              <a:rPr lang="ko-KR" altLang="en-US" dirty="0" smtClean="0"/>
              <a:t>패키지 만들기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최종적으로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패키지가 만들어진 것 확인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 descr="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223755"/>
            <a:ext cx="4605159" cy="39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14-1]</a:t>
            </a:r>
            <a:r>
              <a:rPr lang="ko-KR" altLang="en-US" dirty="0" smtClean="0"/>
              <a:t>과 동일하게 만들기 위해 </a:t>
            </a:r>
            <a:r>
              <a:rPr lang="en-US" altLang="ko-KR" dirty="0" smtClean="0"/>
              <a:t>[pack1] </a:t>
            </a:r>
            <a:r>
              <a:rPr lang="ko-KR" altLang="en-US" dirty="0" smtClean="0"/>
              <a:t>패키지에서 마우스 오른쪽 버튼 클릭하여 </a:t>
            </a:r>
            <a:r>
              <a:rPr lang="en-US" altLang="ko-KR" dirty="0" smtClean="0"/>
              <a:t>[New]-[Class]</a:t>
            </a:r>
            <a:r>
              <a:rPr lang="ko-KR" altLang="en-US" dirty="0" smtClean="0"/>
              <a:t> 선택 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 descr="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28799"/>
            <a:ext cx="7851642" cy="28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[Java Class] </a:t>
            </a:r>
            <a:r>
              <a:rPr lang="ko-KR" altLang="en-US" dirty="0" smtClean="0"/>
              <a:t>창에서 </a:t>
            </a:r>
            <a:r>
              <a:rPr lang="en-US" altLang="ko-KR" dirty="0" smtClean="0"/>
              <a:t>Package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pack1</a:t>
            </a:r>
            <a:r>
              <a:rPr lang="ko-KR" altLang="en-US" dirty="0" smtClean="0"/>
              <a:t>인 것 확인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에 ‘</a:t>
            </a:r>
            <a:r>
              <a:rPr lang="en-US" altLang="ko-KR" dirty="0" smtClean="0"/>
              <a:t>Car</a:t>
            </a:r>
            <a:r>
              <a:rPr lang="ko-KR" altLang="en-US" dirty="0" smtClean="0"/>
              <a:t>’ 입력</a:t>
            </a:r>
            <a:r>
              <a:rPr lang="en-US" altLang="ko-KR" dirty="0" smtClean="0"/>
              <a:t>, ‘public static void…’ </a:t>
            </a:r>
            <a:r>
              <a:rPr lang="ko-KR" altLang="en-US" dirty="0" smtClean="0"/>
              <a:t>체크박스에 체크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[Finish]</a:t>
            </a:r>
            <a:r>
              <a:rPr lang="ko-KR" altLang="en-US" dirty="0" smtClean="0"/>
              <a:t> 클릭  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       </a:t>
            </a:r>
          </a:p>
        </p:txBody>
      </p:sp>
      <p:pic>
        <p:nvPicPr>
          <p:cNvPr id="8" name="그림 7" descr="14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628800"/>
            <a:ext cx="4680520" cy="467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</TotalTime>
  <Words>1106</Words>
  <Application>Microsoft Office PowerPoint</Application>
  <PresentationFormat>화면 슬라이드 쇼(4:3)</PresentationFormat>
  <Paragraphs>237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ch01_JAVA 들여다보기</vt:lpstr>
      <vt:lpstr>Chapter 14 고급 프로그래머로 나아가기</vt:lpstr>
      <vt:lpstr>PowerPoint 프레젠테이션</vt:lpstr>
      <vt:lpstr>PowerPoint 프레젠테이션</vt:lpstr>
      <vt:lpstr>Section 01 패키지(1)</vt:lpstr>
      <vt:lpstr>Section 01 패키지(2)</vt:lpstr>
      <vt:lpstr>Section 01 패키지(3)</vt:lpstr>
      <vt:lpstr>Section 01 패키지(4)</vt:lpstr>
      <vt:lpstr>Section 01 패키지(5)</vt:lpstr>
      <vt:lpstr>Section 01 패키지(6)</vt:lpstr>
      <vt:lpstr>Section 01 패키지(7)</vt:lpstr>
      <vt:lpstr>Section 01 패키지(8)</vt:lpstr>
      <vt:lpstr>Section 01 패키지(9)</vt:lpstr>
      <vt:lpstr>Section 01 패키지(10)</vt:lpstr>
      <vt:lpstr>Section 01 패키지(11)</vt:lpstr>
      <vt:lpstr>Section 01 패키지(12)</vt:lpstr>
      <vt:lpstr>Section 01 패키지(13)</vt:lpstr>
      <vt:lpstr>Section 01 패키지(14)</vt:lpstr>
      <vt:lpstr>Section 01 패키지(15)</vt:lpstr>
      <vt:lpstr>Section 01 패키지(16)</vt:lpstr>
      <vt:lpstr>Section 02 JAVA 클래스 라이브러리(1)</vt:lpstr>
      <vt:lpstr>Section 02 JAVA 클래스 라이브러리(2)</vt:lpstr>
      <vt:lpstr>저자 한마디 </vt:lpstr>
      <vt:lpstr>Section 02 JAVA 클래스 라이브러리(3)</vt:lpstr>
      <vt:lpstr>Section 02 JAVA 클래스 라이브러리(4)</vt:lpstr>
      <vt:lpstr>Section 02 JAVA 클래스 라이브러리(5)</vt:lpstr>
      <vt:lpstr>Section 02 JAVA 클래스 라이브러리(6)</vt:lpstr>
      <vt:lpstr>Section 02 JAVA 클래스 라이브러리(7)</vt:lpstr>
      <vt:lpstr>Section 02 JAVA 클래스 라이브러리(8)</vt:lpstr>
      <vt:lpstr>Section 02 JAVA 클래스 라이브러리(9)</vt:lpstr>
      <vt:lpstr>Section 02 JAVA 클래스 라이브러리(10)</vt:lpstr>
      <vt:lpstr>Section 02 JAVA 클래스 라이브러리(11)</vt:lpstr>
      <vt:lpstr>Section 03 스레드(1)</vt:lpstr>
      <vt:lpstr>Section 03 스레드(2)</vt:lpstr>
      <vt:lpstr>Section 03 스레드(3)</vt:lpstr>
      <vt:lpstr>Section 03 스레드(4)</vt:lpstr>
      <vt:lpstr>저자 한마디 </vt:lpstr>
      <vt:lpstr>Section 03 스레드(5)</vt:lpstr>
      <vt:lpstr>Section 03 스레드(6)</vt:lpstr>
      <vt:lpstr>Section 03 스레드(7)</vt:lpstr>
      <vt:lpstr>Section 03 스레드(8)</vt:lpstr>
      <vt:lpstr>Section 03 스레드(9)</vt:lpstr>
      <vt:lpstr>Section 03 스레드(10)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김미정</cp:lastModifiedBy>
  <cp:revision>223</cp:revision>
  <dcterms:created xsi:type="dcterms:W3CDTF">2012-07-23T02:34:37Z</dcterms:created>
  <dcterms:modified xsi:type="dcterms:W3CDTF">2018-11-15T01:10:25Z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