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326" r:id="rId2"/>
    <p:sldId id="612" r:id="rId3"/>
    <p:sldId id="613" r:id="rId4"/>
    <p:sldId id="611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2" r:id="rId13"/>
    <p:sldId id="621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5" r:id="rId26"/>
    <p:sldId id="634" r:id="rId27"/>
    <p:sldId id="636" r:id="rId28"/>
    <p:sldId id="325" r:id="rId2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2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chap11/canvas_ball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chap11/canvas_game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1/canvas_bal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313765" y="1613460"/>
            <a:ext cx="8619989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11. </a:t>
            </a:r>
          </a:p>
          <a:p>
            <a:pPr latinLnBrk="1"/>
            <a:r>
              <a:rPr lang="ko-KR" altLang="en-US" sz="4000" dirty="0" err="1" smtClean="0"/>
              <a:t>자바스크립트와</a:t>
            </a:r>
            <a:r>
              <a:rPr lang="ko-KR" altLang="en-US" sz="4000" dirty="0" smtClean="0"/>
              <a:t> 캔버스로 </a:t>
            </a:r>
            <a:r>
              <a:rPr lang="ko-KR" altLang="en-US" sz="4000" dirty="0" err="1" smtClean="0"/>
              <a:t>게임만들기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context.moveTo</a:t>
            </a:r>
            <a:r>
              <a:rPr lang="en-US" altLang="ko-KR" dirty="0"/>
              <a:t>(50,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context.lineTo</a:t>
            </a:r>
            <a:r>
              <a:rPr lang="en-US" altLang="ko-KR" dirty="0"/>
              <a:t>(75,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context.lineTo</a:t>
            </a:r>
            <a:r>
              <a:rPr lang="en-US" altLang="ko-KR" dirty="0"/>
              <a:t>(100,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context.closePath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"green";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9217" name="_x46206664" descr="EMB00000c7c13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1244600"/>
            <a:ext cx="2306637" cy="2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229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4581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context.font</a:t>
            </a:r>
            <a:r>
              <a:rPr lang="en-US" altLang="ko-KR" dirty="0"/>
              <a:t> = 'italic </a:t>
            </a:r>
            <a:r>
              <a:rPr lang="en-US" altLang="ko-KR" dirty="0" err="1"/>
              <a:t>38pt</a:t>
            </a:r>
            <a:r>
              <a:rPr lang="en-US" altLang="ko-KR" dirty="0"/>
              <a:t> Arial'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context.fillText</a:t>
            </a:r>
            <a:r>
              <a:rPr lang="en-US" altLang="ko-KR" dirty="0"/>
              <a:t>('Hello World!', 20,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1" name="_x46207384" descr="EMB00000c7c1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5046663"/>
            <a:ext cx="3531032" cy="15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225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그라디언트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createLinearGradient</a:t>
            </a:r>
            <a:r>
              <a:rPr lang="en-US" altLang="ko-KR" dirty="0"/>
              <a:t>(x, y, </a:t>
            </a:r>
            <a:r>
              <a:rPr lang="en-US" altLang="ko-KR" dirty="0" err="1"/>
              <a:t>x1</a:t>
            </a:r>
            <a:r>
              <a:rPr lang="en-US" altLang="ko-KR" dirty="0"/>
              <a:t>, </a:t>
            </a:r>
            <a:r>
              <a:rPr lang="en-US" altLang="ko-KR" dirty="0" err="1"/>
              <a:t>y1</a:t>
            </a:r>
            <a:r>
              <a:rPr lang="en-US" altLang="ko-KR" dirty="0"/>
              <a:t>) - </a:t>
            </a:r>
            <a:r>
              <a:rPr lang="ko-KR" altLang="en-US" dirty="0"/>
              <a:t>선형 </a:t>
            </a:r>
            <a:r>
              <a:rPr lang="ko-KR" altLang="en-US" dirty="0" err="1"/>
              <a:t>그라디언트를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createRadialGradient</a:t>
            </a:r>
            <a:r>
              <a:rPr lang="en-US" altLang="ko-KR" dirty="0"/>
              <a:t>(x, y, r, </a:t>
            </a:r>
            <a:r>
              <a:rPr lang="en-US" altLang="ko-KR" dirty="0" err="1"/>
              <a:t>x1</a:t>
            </a:r>
            <a:r>
              <a:rPr lang="en-US" altLang="ko-KR" dirty="0"/>
              <a:t>, </a:t>
            </a:r>
            <a:r>
              <a:rPr lang="en-US" altLang="ko-KR" dirty="0" err="1"/>
              <a:t>y1</a:t>
            </a:r>
            <a:r>
              <a:rPr lang="en-US" altLang="ko-KR" dirty="0"/>
              <a:t>, </a:t>
            </a:r>
            <a:r>
              <a:rPr lang="en-US" altLang="ko-KR" dirty="0" err="1"/>
              <a:t>r1</a:t>
            </a:r>
            <a:r>
              <a:rPr lang="en-US" altLang="ko-KR" dirty="0"/>
              <a:t>) - </a:t>
            </a:r>
            <a:r>
              <a:rPr lang="ko-KR" altLang="en-US" dirty="0"/>
              <a:t>원형 </a:t>
            </a:r>
            <a:r>
              <a:rPr lang="ko-KR" altLang="en-US" dirty="0" err="1"/>
              <a:t>그라디언트를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2933623"/>
            <a:ext cx="6415087" cy="206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8680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</a:t>
            </a:r>
            <a:r>
              <a:rPr lang="ko-KR" altLang="en-US" dirty="0" err="1" smtClean="0"/>
              <a:t>그라디언트</a:t>
            </a:r>
            <a:r>
              <a:rPr lang="ko-KR" altLang="en-US" dirty="0" smtClean="0"/>
              <a:t>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5429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gradient = </a:t>
            </a:r>
            <a:r>
              <a:rPr lang="en-US" altLang="ko-KR" dirty="0" err="1"/>
              <a:t>context.createLinearGradient</a:t>
            </a:r>
            <a:r>
              <a:rPr lang="en-US" altLang="ko-KR" dirty="0"/>
              <a:t>(0, 0, 200,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gradient.addColorStop</a:t>
            </a:r>
            <a:r>
              <a:rPr lang="en-US" altLang="ko-KR" dirty="0"/>
              <a:t>(0,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gradient.addColorStop</a:t>
            </a:r>
            <a:r>
              <a:rPr lang="en-US" altLang="ko-KR" dirty="0"/>
              <a:t>(1, "red");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gradient;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(10, 10, 180, 90);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6208024" descr="EMB00000c7c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1538287"/>
            <a:ext cx="3273425" cy="17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073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채우기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5114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..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image = new Image();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image.src</a:t>
            </a:r>
            <a:r>
              <a:rPr lang="en-US" altLang="ko-KR" dirty="0"/>
              <a:t> = "</a:t>
            </a:r>
            <a:r>
              <a:rPr lang="en-US" altLang="ko-KR" dirty="0" err="1"/>
              <a:t>pattern.png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image.onload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var</a:t>
            </a:r>
            <a:r>
              <a:rPr lang="en-US" altLang="ko-KR" dirty="0"/>
              <a:t> pattern = </a:t>
            </a:r>
            <a:r>
              <a:rPr lang="en-US" altLang="ko-KR" dirty="0" err="1"/>
              <a:t>context.createPattern</a:t>
            </a:r>
            <a:r>
              <a:rPr lang="en-US" altLang="ko-KR" dirty="0"/>
              <a:t>(image, "repeat");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context.rect</a:t>
            </a:r>
            <a:r>
              <a:rPr lang="en-US" altLang="ko-KR" dirty="0"/>
              <a:t>(0, 0, </a:t>
            </a:r>
            <a:r>
              <a:rPr lang="en-US" altLang="ko-KR" dirty="0" err="1"/>
              <a:t>canvas.width</a:t>
            </a:r>
            <a:r>
              <a:rPr lang="en-US" altLang="ko-KR" dirty="0"/>
              <a:t>, </a:t>
            </a:r>
            <a:r>
              <a:rPr lang="en-US" altLang="ko-KR" dirty="0" err="1"/>
              <a:t>canvas.height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pattern;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};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3313" name="_x46209384" descr="EMB00000c7c1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1" y="4903020"/>
            <a:ext cx="3424237" cy="195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549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295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width="600" height="400"&gt;&lt;/canvas&gt;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image = new Image();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image.src</a:t>
            </a:r>
            <a:r>
              <a:rPr lang="en-US" altLang="ko-KR" dirty="0"/>
              <a:t> = "</a:t>
            </a:r>
            <a:r>
              <a:rPr lang="en-US" altLang="ko-KR" dirty="0" err="1"/>
              <a:t>html5_logo.png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image.onload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context.drawImage</a:t>
            </a:r>
            <a:r>
              <a:rPr lang="en-US" altLang="ko-KR" dirty="0"/>
              <a:t>(image, 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14337" name="_x46209064" descr="EMB00000c7c1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4438650"/>
            <a:ext cx="3983037" cy="227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42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평행이동</a:t>
            </a:r>
            <a:r>
              <a:rPr lang="en-US" altLang="ko-KR" dirty="0"/>
              <a:t>(translation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신축</a:t>
            </a:r>
            <a:r>
              <a:rPr lang="en-US" altLang="ko-KR" dirty="0"/>
              <a:t>(scaling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회전</a:t>
            </a:r>
            <a:r>
              <a:rPr lang="en-US" altLang="ko-KR" dirty="0"/>
              <a:t>(rotation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밀림</a:t>
            </a:r>
            <a:r>
              <a:rPr lang="en-US" altLang="ko-KR" dirty="0"/>
              <a:t>(shear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반사</a:t>
            </a:r>
            <a:r>
              <a:rPr lang="en-US" altLang="ko-KR" dirty="0"/>
              <a:t>(mirror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행렬을 이용한 일반적인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365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평행이동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295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width="600" height="400"&gt;&lt;/canvas&gt;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"blue";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(0, 0, 100, 100);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context.translate</a:t>
            </a:r>
            <a:r>
              <a:rPr lang="en-US" altLang="ko-KR" dirty="0"/>
              <a:t>(50,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(0, 0, 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15361" name="_x256793944" descr="EMB00000c7c13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6" y="4505325"/>
            <a:ext cx="3586162" cy="20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169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Bouncing Ball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pic>
        <p:nvPicPr>
          <p:cNvPr id="16385" name="_x256794424" descr="EMB00000c7c13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904999"/>
            <a:ext cx="5105400" cy="29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885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Bouncing Ball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514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&lt;title&gt;Bouncing Ball Example&lt;/title&gt;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canvas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dotted black;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0590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캔버스는 </a:t>
            </a:r>
            <a:r>
              <a:rPr lang="en-US" altLang="ko-KR" dirty="0"/>
              <a:t>&lt;canvas&gt; </a:t>
            </a:r>
            <a:r>
              <a:rPr lang="ko-KR" altLang="en-US" dirty="0"/>
              <a:t>요소로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캔버스는 </a:t>
            </a:r>
            <a:r>
              <a:rPr lang="en-US" altLang="ko-KR" dirty="0"/>
              <a:t>HTML </a:t>
            </a:r>
            <a:r>
              <a:rPr lang="ko-KR" altLang="en-US" dirty="0"/>
              <a:t>페이지 상에서 </a:t>
            </a:r>
            <a:r>
              <a:rPr lang="ko-KR" altLang="en-US" dirty="0" err="1"/>
              <a:t>사각형태의</a:t>
            </a:r>
            <a:r>
              <a:rPr lang="ko-KR" altLang="en-US" dirty="0"/>
              <a:t>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ko-KR" altLang="en-US" dirty="0"/>
              <a:t>그림은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통하여 코드로 </a:t>
            </a:r>
            <a:r>
              <a:rPr lang="ko-KR" altLang="en-US" dirty="0" smtClean="0"/>
              <a:t>그려야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_x46207224" descr="EMB00000c7c1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1711"/>
            <a:ext cx="2452042" cy="8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46208904" descr="EMB00000c7c13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285331"/>
            <a:ext cx="2631104" cy="144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367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Bouncing Ball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dx = 5;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dy</a:t>
            </a:r>
            <a:r>
              <a:rPr lang="en-US" altLang="ko-KR" dirty="0"/>
              <a:t> = 5;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y = 100;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x = 100;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draw()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context.clearRect</a:t>
            </a:r>
            <a:r>
              <a:rPr lang="en-US" altLang="ko-KR" dirty="0"/>
              <a:t>(0, 0, 300, 200);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context.arc</a:t>
            </a:r>
            <a:r>
              <a:rPr lang="en-US" altLang="ko-KR" dirty="0"/>
              <a:t>(x, y, 20, 0, </a:t>
            </a:r>
            <a:r>
              <a:rPr lang="en-US" altLang="ko-KR" dirty="0" err="1"/>
              <a:t>Math.PI</a:t>
            </a:r>
            <a:r>
              <a:rPr lang="en-US" altLang="ko-KR" dirty="0"/>
              <a:t> * 2,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context.closePath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(x &lt; (0 + 20) || x &gt; (300 - 20))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dx = -dx;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(y &lt; (0 + 20) || y &gt; (200 - 20))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dy</a:t>
            </a:r>
            <a:r>
              <a:rPr lang="en-US" altLang="ko-KR" dirty="0"/>
              <a:t> = -</a:t>
            </a:r>
            <a:r>
              <a:rPr lang="en-US" altLang="ko-KR" dirty="0" err="1"/>
              <a:t>dy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x += dx;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y += </a:t>
            </a:r>
            <a:r>
              <a:rPr lang="en-US" altLang="ko-KR" dirty="0" err="1"/>
              <a:t>dy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setInterval</a:t>
            </a:r>
            <a:r>
              <a:rPr lang="en-US" altLang="ko-KR" dirty="0"/>
              <a:t>(draw, 10);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8319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Bouncing Ball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1162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7409" name="_x256794104" descr="EMB00000c7c1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552699"/>
            <a:ext cx="5324475" cy="304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1575" y="46005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13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게임 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앵그리</a:t>
            </a:r>
            <a:r>
              <a:rPr lang="ko-KR" altLang="en-US" dirty="0"/>
              <a:t> </a:t>
            </a:r>
            <a:r>
              <a:rPr lang="ko-KR" altLang="en-US" dirty="0" err="1"/>
              <a:t>버드와</a:t>
            </a:r>
            <a:r>
              <a:rPr lang="ko-KR" altLang="en-US" dirty="0"/>
              <a:t> 유사한 다음과 같은 게임을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pic>
        <p:nvPicPr>
          <p:cNvPr id="20481" name="_x256795144" descr="EMB00000c7c13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990725"/>
            <a:ext cx="5314950" cy="394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95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6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</a:t>
            </a:r>
            <a:r>
              <a:rPr lang="en-US" altLang="ko-KR" dirty="0" err="1"/>
              <a:t>Javascript</a:t>
            </a:r>
            <a:r>
              <a:rPr lang="en-US" altLang="ko-KR" dirty="0"/>
              <a:t> Game&lt;/title&gt;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canvas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	/* </a:t>
            </a:r>
            <a:r>
              <a:rPr lang="ko-KR" altLang="en-US" dirty="0"/>
              <a:t>캔버스에 경계선을 </a:t>
            </a:r>
            <a:r>
              <a:rPr lang="ko-KR" altLang="en-US" dirty="0" err="1"/>
              <a:t>그려준다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#</a:t>
            </a:r>
            <a:r>
              <a:rPr lang="en-US" altLang="ko-KR" dirty="0" err="1"/>
              <a:t>fcff00</a:t>
            </a:r>
            <a:r>
              <a:rPr lang="en-US" altLang="ko-KR" dirty="0"/>
              <a:t>;	/* </a:t>
            </a:r>
            <a:r>
              <a:rPr lang="ko-KR" altLang="en-US" dirty="0"/>
              <a:t>캔버스의 배경색을 지정한다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context;			</a:t>
            </a:r>
            <a:r>
              <a:rPr lang="en-US" altLang="ko-KR" dirty="0" smtClean="0"/>
              <a:t>/* </a:t>
            </a:r>
            <a:r>
              <a:rPr lang="ko-KR" altLang="en-US" dirty="0" err="1"/>
              <a:t>컨텍스트</a:t>
            </a:r>
            <a:r>
              <a:rPr lang="ko-KR" altLang="en-US" dirty="0"/>
              <a:t> 객체*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velocity;			</a:t>
            </a:r>
            <a:r>
              <a:rPr lang="en-US" altLang="ko-KR" dirty="0" smtClean="0"/>
              <a:t>/* </a:t>
            </a:r>
            <a:r>
              <a:rPr lang="ko-KR" altLang="en-US" dirty="0"/>
              <a:t>사용자가 입력한 공의 </a:t>
            </a:r>
            <a:r>
              <a:rPr lang="ko-KR" altLang="en-US" dirty="0" err="1"/>
              <a:t>초기속도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angle;			</a:t>
            </a:r>
            <a:r>
              <a:rPr lang="en-US" altLang="ko-KR" dirty="0" smtClean="0"/>
              <a:t>/* </a:t>
            </a:r>
            <a:r>
              <a:rPr lang="ko-KR" altLang="en-US" dirty="0"/>
              <a:t>사용자가 입력한 공의 </a:t>
            </a:r>
            <a:r>
              <a:rPr lang="ko-KR" altLang="en-US" dirty="0" err="1"/>
              <a:t>초기각도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ballV</a:t>
            </a:r>
            <a:r>
              <a:rPr lang="en-US" altLang="ko-KR" dirty="0"/>
              <a:t>;	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속도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ballVx</a:t>
            </a:r>
            <a:r>
              <a:rPr lang="en-US" altLang="ko-KR" dirty="0"/>
              <a:t>;	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x</a:t>
            </a:r>
            <a:r>
              <a:rPr lang="ko-KR" altLang="en-US" dirty="0"/>
              <a:t>방향 속도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ballVy</a:t>
            </a:r>
            <a:r>
              <a:rPr lang="en-US" altLang="ko-KR" dirty="0"/>
              <a:t>;	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y</a:t>
            </a:r>
            <a:r>
              <a:rPr lang="ko-KR" altLang="en-US" dirty="0"/>
              <a:t>방향 속도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ballX</a:t>
            </a:r>
            <a:r>
              <a:rPr lang="en-US" altLang="ko-KR" dirty="0"/>
              <a:t> = 10;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x</a:t>
            </a:r>
            <a:r>
              <a:rPr lang="ko-KR" altLang="en-US" dirty="0"/>
              <a:t>방향 위치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ballY</a:t>
            </a:r>
            <a:r>
              <a:rPr lang="en-US" altLang="ko-KR" dirty="0"/>
              <a:t> = 250;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y</a:t>
            </a:r>
            <a:r>
              <a:rPr lang="ko-KR" altLang="en-US" dirty="0"/>
              <a:t>방향 위치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ballRadius</a:t>
            </a:r>
            <a:r>
              <a:rPr lang="en-US" altLang="ko-KR" dirty="0"/>
              <a:t> = 10;		</a:t>
            </a:r>
            <a:r>
              <a:rPr lang="en-US" altLang="ko-KR" dirty="0" smtClean="0"/>
              <a:t>/* </a:t>
            </a:r>
            <a:r>
              <a:rPr lang="ko-KR" altLang="en-US" dirty="0"/>
              <a:t>공의 반지름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score = 0;		</a:t>
            </a:r>
            <a:r>
              <a:rPr lang="en-US" altLang="ko-KR" dirty="0" smtClean="0"/>
              <a:t>/* </a:t>
            </a:r>
            <a:r>
              <a:rPr lang="ko-KR" altLang="en-US" dirty="0"/>
              <a:t>점수 *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5514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		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image = new Image();		/* </a:t>
            </a:r>
            <a:r>
              <a:rPr lang="ko-KR" altLang="en-US" dirty="0"/>
              <a:t>이미지 객체 생성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image.src</a:t>
            </a:r>
            <a:r>
              <a:rPr lang="en-US" altLang="ko-KR" dirty="0"/>
              <a:t> = "</a:t>
            </a:r>
            <a:r>
              <a:rPr lang="en-US" altLang="ko-KR" dirty="0" err="1"/>
              <a:t>lawn.png</a:t>
            </a:r>
            <a:r>
              <a:rPr lang="en-US" altLang="ko-KR" dirty="0"/>
              <a:t>";		/* </a:t>
            </a:r>
            <a:r>
              <a:rPr lang="ko-KR" altLang="en-US" dirty="0"/>
              <a:t>이미지 파일 이름 설정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backimage</a:t>
            </a:r>
            <a:r>
              <a:rPr lang="en-US" altLang="ko-KR" dirty="0"/>
              <a:t> = new Image();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backimage.src</a:t>
            </a:r>
            <a:r>
              <a:rPr lang="en-US" altLang="ko-KR" dirty="0"/>
              <a:t> = "</a:t>
            </a:r>
            <a:r>
              <a:rPr lang="en-US" altLang="ko-KR" dirty="0" err="1"/>
              <a:t>net.png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timer;					/* </a:t>
            </a:r>
            <a:r>
              <a:rPr lang="ko-KR" altLang="en-US" dirty="0"/>
              <a:t>타이머 객체 변수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공을 화면에 그린다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drawBall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context.arc</a:t>
            </a:r>
            <a:r>
              <a:rPr lang="en-US" altLang="ko-KR" dirty="0"/>
              <a:t>(</a:t>
            </a:r>
            <a:r>
              <a:rPr lang="en-US" altLang="ko-KR" dirty="0" err="1"/>
              <a:t>ballX</a:t>
            </a:r>
            <a:r>
              <a:rPr lang="en-US" altLang="ko-KR" dirty="0"/>
              <a:t>, </a:t>
            </a:r>
            <a:r>
              <a:rPr lang="en-US" altLang="ko-KR" dirty="0" err="1"/>
              <a:t>ballY</a:t>
            </a:r>
            <a:r>
              <a:rPr lang="en-US" altLang="ko-KR" dirty="0"/>
              <a:t>, </a:t>
            </a:r>
            <a:r>
              <a:rPr lang="en-US" altLang="ko-KR" dirty="0" err="1"/>
              <a:t>ballRadius</a:t>
            </a:r>
            <a:r>
              <a:rPr lang="en-US" altLang="ko-KR" dirty="0"/>
              <a:t>, 0, 2.0 * </a:t>
            </a:r>
            <a:r>
              <a:rPr lang="en-US" altLang="ko-KR" dirty="0" err="1"/>
              <a:t>Math.PI</a:t>
            </a:r>
            <a:r>
              <a:rPr lang="en-US" altLang="ko-KR" dirty="0"/>
              <a:t>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배경을 화면에 그린다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drawBackground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context.drawImage</a:t>
            </a:r>
            <a:r>
              <a:rPr lang="en-US" altLang="ko-KR" dirty="0"/>
              <a:t>(image, 0, 270);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context.drawImage</a:t>
            </a:r>
            <a:r>
              <a:rPr lang="en-US" altLang="ko-KR" dirty="0"/>
              <a:t>(</a:t>
            </a:r>
            <a:r>
              <a:rPr lang="en-US" altLang="ko-KR" dirty="0" err="1"/>
              <a:t>backimage</a:t>
            </a:r>
            <a:r>
              <a:rPr lang="en-US" altLang="ko-KR" dirty="0"/>
              <a:t>, 450, 60);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전체 화면을 그리는 함수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draw()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context.clearRect</a:t>
            </a:r>
            <a:r>
              <a:rPr lang="en-US" altLang="ko-KR" dirty="0"/>
              <a:t>(0, 0, 500, 300);	/* </a:t>
            </a:r>
            <a:r>
              <a:rPr lang="ko-KR" altLang="en-US" dirty="0"/>
              <a:t>화면을 지운다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drawBall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drawBackground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363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        /* </a:t>
            </a:r>
            <a:r>
              <a:rPr lang="ko-KR" altLang="en-US" dirty="0" smtClean="0"/>
              <a:t>초기화를 담당하는 함수 *</a:t>
            </a:r>
            <a:r>
              <a:rPr lang="en-US" altLang="ko-KR" dirty="0" smtClean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    </a:t>
            </a:r>
            <a:r>
              <a:rPr lang="en-US" altLang="ko-KR" dirty="0"/>
              <a:t>function </a:t>
            </a:r>
            <a:r>
              <a:rPr lang="en-US" altLang="ko-KR" dirty="0" err="1"/>
              <a:t>init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ballX</a:t>
            </a:r>
            <a:r>
              <a:rPr lang="en-US" altLang="ko-KR" dirty="0"/>
              <a:t> = 10;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ballY</a:t>
            </a:r>
            <a:r>
              <a:rPr lang="en-US" altLang="ko-KR" dirty="0"/>
              <a:t> = 250;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ballRadius</a:t>
            </a:r>
            <a:r>
              <a:rPr lang="en-US" altLang="ko-KR" dirty="0"/>
              <a:t> = 10;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context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('canvas').</a:t>
            </a:r>
            <a:r>
              <a:rPr lang="en-US" altLang="ko-KR" dirty="0" err="1"/>
              <a:t>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draw();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사용자가 발사 버튼을 누르면 호출된다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start()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init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velocity = Number(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("velocity").value);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angle = Number(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("angle").value);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angleR</a:t>
            </a:r>
            <a:r>
              <a:rPr lang="en-US" altLang="ko-KR" dirty="0"/>
              <a:t> = angle * </a:t>
            </a:r>
            <a:r>
              <a:rPr lang="en-US" altLang="ko-KR" dirty="0" err="1"/>
              <a:t>Math.PI</a:t>
            </a:r>
            <a:r>
              <a:rPr lang="en-US" altLang="ko-KR" dirty="0"/>
              <a:t> / 180;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ballVx</a:t>
            </a:r>
            <a:r>
              <a:rPr lang="en-US" altLang="ko-KR" dirty="0"/>
              <a:t> = velocity * </a:t>
            </a:r>
            <a:r>
              <a:rPr lang="en-US" altLang="ko-KR" dirty="0" err="1"/>
              <a:t>Math.cos</a:t>
            </a:r>
            <a:r>
              <a:rPr lang="en-US" altLang="ko-KR" dirty="0"/>
              <a:t>(</a:t>
            </a:r>
            <a:r>
              <a:rPr lang="en-US" altLang="ko-KR" dirty="0" err="1"/>
              <a:t>angleR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ballVy</a:t>
            </a:r>
            <a:r>
              <a:rPr lang="en-US" altLang="ko-KR" dirty="0"/>
              <a:t> = -velocity * </a:t>
            </a:r>
            <a:r>
              <a:rPr lang="en-US" altLang="ko-KR" dirty="0" err="1"/>
              <a:t>Math.sin</a:t>
            </a:r>
            <a:r>
              <a:rPr lang="en-US" altLang="ko-KR" dirty="0"/>
              <a:t>(</a:t>
            </a:r>
            <a:r>
              <a:rPr lang="en-US" altLang="ko-KR" dirty="0" err="1"/>
              <a:t>angleR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draw();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timer = </a:t>
            </a:r>
            <a:r>
              <a:rPr lang="en-US" altLang="ko-KR" dirty="0" err="1"/>
              <a:t>setInterval</a:t>
            </a:r>
            <a:r>
              <a:rPr lang="en-US" altLang="ko-KR" dirty="0"/>
              <a:t>(calculate,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</a:t>
            </a:r>
            <a:r>
              <a:rPr lang="en-US" altLang="ko-KR" dirty="0" smtClean="0"/>
              <a:t>false;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636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676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/* </a:t>
            </a:r>
            <a:r>
              <a:rPr lang="ko-KR" altLang="en-US" dirty="0"/>
              <a:t>공의 현재 속도와 위치를 업데이트한다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calculate()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ballVy</a:t>
            </a:r>
            <a:r>
              <a:rPr lang="en-US" altLang="ko-KR" dirty="0"/>
              <a:t> = </a:t>
            </a:r>
            <a:r>
              <a:rPr lang="en-US" altLang="ko-KR" dirty="0" err="1"/>
              <a:t>ballVy</a:t>
            </a:r>
            <a:r>
              <a:rPr lang="en-US" altLang="ko-KR" dirty="0"/>
              <a:t> + 1.98;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ballX</a:t>
            </a:r>
            <a:r>
              <a:rPr lang="en-US" altLang="ko-KR" dirty="0"/>
              <a:t> = </a:t>
            </a:r>
            <a:r>
              <a:rPr lang="en-US" altLang="ko-KR" dirty="0" err="1"/>
              <a:t>ballX</a:t>
            </a:r>
            <a:r>
              <a:rPr lang="en-US" altLang="ko-KR" dirty="0"/>
              <a:t> + </a:t>
            </a:r>
            <a:r>
              <a:rPr lang="en-US" altLang="ko-KR" dirty="0" err="1"/>
              <a:t>ballVx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ballY</a:t>
            </a:r>
            <a:r>
              <a:rPr lang="en-US" altLang="ko-KR" dirty="0"/>
              <a:t> = </a:t>
            </a:r>
            <a:r>
              <a:rPr lang="en-US" altLang="ko-KR" dirty="0" err="1"/>
              <a:t>ballY</a:t>
            </a:r>
            <a:r>
              <a:rPr lang="en-US" altLang="ko-KR" dirty="0"/>
              <a:t> + </a:t>
            </a:r>
            <a:r>
              <a:rPr lang="en-US" altLang="ko-KR" dirty="0" err="1"/>
              <a:t>ballVy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/* </a:t>
            </a:r>
            <a:r>
              <a:rPr lang="ko-KR" altLang="en-US" dirty="0"/>
              <a:t>공이 목표물에 맞았으면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((</a:t>
            </a:r>
            <a:r>
              <a:rPr lang="en-US" altLang="ko-KR" dirty="0" err="1"/>
              <a:t>ballX</a:t>
            </a:r>
            <a:r>
              <a:rPr lang="en-US" altLang="ko-KR" dirty="0"/>
              <a:t> &gt;= 450) &amp;&amp; (</a:t>
            </a:r>
            <a:r>
              <a:rPr lang="en-US" altLang="ko-KR" dirty="0" err="1"/>
              <a:t>ballX</a:t>
            </a:r>
            <a:r>
              <a:rPr lang="en-US" altLang="ko-KR" dirty="0"/>
              <a:t> &lt;= 480) &amp;&amp; (</a:t>
            </a:r>
            <a:r>
              <a:rPr lang="en-US" altLang="ko-KR" dirty="0" err="1"/>
              <a:t>ballY</a:t>
            </a:r>
            <a:r>
              <a:rPr lang="en-US" altLang="ko-KR" dirty="0"/>
              <a:t> &gt;= 60) &amp;&amp; (</a:t>
            </a:r>
            <a:r>
              <a:rPr lang="en-US" altLang="ko-KR" dirty="0" err="1"/>
              <a:t>ballY</a:t>
            </a:r>
            <a:r>
              <a:rPr lang="en-US" altLang="ko-KR" dirty="0"/>
              <a:t> &lt;= 210))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score++;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("score").</a:t>
            </a:r>
            <a:r>
              <a:rPr lang="en-US" altLang="ko-KR" dirty="0" err="1"/>
              <a:t>innerHTML</a:t>
            </a:r>
            <a:r>
              <a:rPr lang="en-US" altLang="ko-KR" dirty="0"/>
              <a:t> = "</a:t>
            </a:r>
            <a:r>
              <a:rPr lang="ko-KR" altLang="en-US" dirty="0"/>
              <a:t>점수</a:t>
            </a:r>
            <a:r>
              <a:rPr lang="en-US" altLang="ko-KR" dirty="0"/>
              <a:t>=" + score;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(timer);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/* </a:t>
            </a:r>
            <a:r>
              <a:rPr lang="ko-KR" altLang="en-US" dirty="0"/>
              <a:t>공이 경계를 벗어났으면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ballY</a:t>
            </a:r>
            <a:r>
              <a:rPr lang="en-US" altLang="ko-KR" dirty="0"/>
              <a:t> &gt;= 300 || </a:t>
            </a:r>
            <a:r>
              <a:rPr lang="en-US" altLang="ko-KR" dirty="0" err="1"/>
              <a:t>ballY</a:t>
            </a:r>
            <a:r>
              <a:rPr lang="en-US" altLang="ko-KR" dirty="0"/>
              <a:t> &lt; 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(timer);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draw();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3107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767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init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id="canvas" width="500" height="300"&gt;&lt;/canvas&gt;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id="control"&gt;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속도</a:t>
            </a:r>
            <a:r>
              <a:rPr lang="en-US" altLang="ko-KR" dirty="0"/>
              <a:t>&lt;input id="velocity" value="30" type="number" min="0" max="100" step="1"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각도</a:t>
            </a:r>
            <a:r>
              <a:rPr lang="en-US" altLang="ko-KR" dirty="0"/>
              <a:t>&lt;input id="angle" value="45" type="number" min="0" max="90" step="1"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&lt;div id="score"&gt;</a:t>
            </a:r>
            <a:r>
              <a:rPr lang="ko-KR" altLang="en-US" dirty="0"/>
              <a:t>점수 </a:t>
            </a:r>
            <a:r>
              <a:rPr lang="en-US" altLang="ko-KR" dirty="0"/>
              <a:t>= 0&lt;/div&gt;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="start()"&gt;</a:t>
            </a:r>
            <a:r>
              <a:rPr lang="ko-KR" altLang="en-US" dirty="0"/>
              <a:t>발사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1505" name="_x256794184" descr="EMB00000c7c13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4038599"/>
            <a:ext cx="3762375" cy="27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1171575" y="46005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컨텍스트</a:t>
            </a:r>
            <a:r>
              <a:rPr lang="en-US" altLang="ko-KR" b="1" dirty="0"/>
              <a:t>(context) </a:t>
            </a:r>
            <a:r>
              <a:rPr lang="ko-KR" altLang="en-US" b="1" dirty="0"/>
              <a:t>객체 </a:t>
            </a:r>
            <a:r>
              <a:rPr lang="en-US" altLang="ko-KR" b="1" dirty="0" smtClean="0"/>
              <a:t>: </a:t>
            </a:r>
            <a:r>
              <a:rPr lang="ko-KR" altLang="en-US" dirty="0" err="1" smtClean="0"/>
              <a:t>자바스크립트에서</a:t>
            </a:r>
            <a:r>
              <a:rPr lang="ko-KR" altLang="en-US" dirty="0" smtClean="0"/>
              <a:t> </a:t>
            </a:r>
            <a:r>
              <a:rPr lang="ko-KR" altLang="en-US" dirty="0"/>
              <a:t>물감과 </a:t>
            </a:r>
            <a:r>
              <a:rPr lang="ko-KR" altLang="en-US" dirty="0" smtClean="0"/>
              <a:t>붓의 역할을 한다</a:t>
            </a:r>
            <a:r>
              <a:rPr lang="en-US" altLang="ko-KR" dirty="0" smtClean="0"/>
              <a:t>. </a:t>
            </a:r>
          </a:p>
          <a:p>
            <a:pPr marL="457200" lvl="1" indent="0" latinLnBrk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 marL="457200" lvl="1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98272"/>
            <a:ext cx="3429000" cy="248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13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48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width="200" height="100"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style="border: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"#</a:t>
            </a:r>
            <a:r>
              <a:rPr lang="en-US" altLang="ko-KR" dirty="0" err="1"/>
              <a:t>00FF00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(0, 0, 100,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073" name="_x46207224" descr="EMB00000c7c1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67300"/>
            <a:ext cx="4112896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260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 그리기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context.moveTo</a:t>
            </a:r>
            <a:r>
              <a:rPr lang="en-US" altLang="ko-KR" dirty="0"/>
              <a:t>(0,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context.lineTo</a:t>
            </a:r>
            <a:r>
              <a:rPr lang="en-US" altLang="ko-KR" dirty="0"/>
              <a:t>(100,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context.lineTo</a:t>
            </a:r>
            <a:r>
              <a:rPr lang="en-US" altLang="ko-KR" dirty="0"/>
              <a:t>(150,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context.lineTo</a:t>
            </a:r>
            <a:r>
              <a:rPr lang="en-US" altLang="ko-KR" dirty="0"/>
              <a:t>(200,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097" name="_x46209464" descr="EMB00000c7c13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2" y="4738688"/>
            <a:ext cx="2777393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562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사각형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context.rect</a:t>
            </a:r>
            <a:r>
              <a:rPr lang="en-US" altLang="ko-KR" dirty="0"/>
              <a:t>(10, 10, 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"yellow";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1" name="_x46206504" descr="EMB00000c7c1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411663"/>
            <a:ext cx="2219325" cy="20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50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41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85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context.arc</a:t>
            </a:r>
            <a:r>
              <a:rPr lang="en-US" altLang="ko-KR" dirty="0"/>
              <a:t>(100, 100, 80, 0, 2.0 * </a:t>
            </a:r>
            <a:r>
              <a:rPr lang="en-US" altLang="ko-KR" dirty="0" err="1"/>
              <a:t>Math.PI</a:t>
            </a:r>
            <a:r>
              <a:rPr lang="en-US" altLang="ko-KR" dirty="0"/>
              <a:t>, false);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context.arc</a:t>
            </a:r>
            <a:r>
              <a:rPr lang="en-US" altLang="ko-KR" dirty="0"/>
              <a:t>(100, 100, 60, 0, 1.5 * </a:t>
            </a:r>
            <a:r>
              <a:rPr lang="en-US" altLang="ko-KR" dirty="0" err="1"/>
              <a:t>Math.PI</a:t>
            </a:r>
            <a:r>
              <a:rPr lang="en-US" altLang="ko-KR" dirty="0"/>
              <a:t>, false);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context.closePath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"blue";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context.arc</a:t>
            </a:r>
            <a:r>
              <a:rPr lang="en-US" altLang="ko-KR" dirty="0"/>
              <a:t>(100, 100, 40, 0, 1.5 * </a:t>
            </a:r>
            <a:r>
              <a:rPr lang="en-US" altLang="ko-KR" dirty="0" err="1"/>
              <a:t>Math.PI</a:t>
            </a:r>
            <a:r>
              <a:rPr lang="en-US" altLang="ko-KR" dirty="0"/>
              <a:t>, false);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"green";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145" name="_x46209544" descr="EMB00000c7c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4048125"/>
            <a:ext cx="2219325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2690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커브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context.moveTo</a:t>
            </a:r>
            <a:r>
              <a:rPr lang="en-US" altLang="ko-KR" dirty="0"/>
              <a:t>(90, 130);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context.bezierCurveTo</a:t>
            </a:r>
            <a:r>
              <a:rPr lang="en-US" altLang="ko-KR" dirty="0"/>
              <a:t>(140, 10, 288, 10, 288, 130);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context.lineWidth</a:t>
            </a:r>
            <a:r>
              <a:rPr lang="en-US" altLang="ko-KR" dirty="0"/>
              <a:t> = 10;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'black';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46206344" descr="EMB00000c7c13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3" y="1357312"/>
            <a:ext cx="3167063" cy="181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5391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2007</Words>
  <Application>Microsoft Office PowerPoint</Application>
  <PresentationFormat>화면 슬라이드 쇼(4:3)</PresentationFormat>
  <Paragraphs>437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캔버스</vt:lpstr>
      <vt:lpstr>컨텍스트 객체</vt:lpstr>
      <vt:lpstr>예제 </vt:lpstr>
      <vt:lpstr>직선 그리기 예제 </vt:lpstr>
      <vt:lpstr>사각형 예제 </vt:lpstr>
      <vt:lpstr>원 예제 </vt:lpstr>
      <vt:lpstr>원 예제 </vt:lpstr>
      <vt:lpstr>커브 예제 </vt:lpstr>
      <vt:lpstr>도형 예제 </vt:lpstr>
      <vt:lpstr>텍스트 예제 </vt:lpstr>
      <vt:lpstr>그라디언트</vt:lpstr>
      <vt:lpstr>선형 그라디언트 예제 </vt:lpstr>
      <vt:lpstr>패턴 채우기</vt:lpstr>
      <vt:lpstr>이미지 그리기</vt:lpstr>
      <vt:lpstr>도형 변환</vt:lpstr>
      <vt:lpstr>평행이동</vt:lpstr>
      <vt:lpstr>애니메이션</vt:lpstr>
      <vt:lpstr>Bouncing Ball 예제</vt:lpstr>
      <vt:lpstr>Bouncing Ball 예제</vt:lpstr>
      <vt:lpstr>Bouncing Ball 예제</vt:lpstr>
      <vt:lpstr>간단한 게임 제작</vt:lpstr>
      <vt:lpstr>간단한 게임 만들기</vt:lpstr>
      <vt:lpstr>간단한 게임 만들기</vt:lpstr>
      <vt:lpstr>간단한 게임 만들기</vt:lpstr>
      <vt:lpstr>간단한 게임 만들기</vt:lpstr>
      <vt:lpstr>간단한 게임 만들기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520</cp:revision>
  <dcterms:created xsi:type="dcterms:W3CDTF">2007-06-29T06:43:39Z</dcterms:created>
  <dcterms:modified xsi:type="dcterms:W3CDTF">2023-05-03T08:46:43Z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