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3"/>
  </p:notesMasterIdLst>
  <p:handoutMasterIdLst>
    <p:handoutMasterId r:id="rId74"/>
  </p:handoutMasterIdLst>
  <p:sldIdLst>
    <p:sldId id="428" r:id="rId2"/>
    <p:sldId id="429" r:id="rId3"/>
    <p:sldId id="382" r:id="rId4"/>
    <p:sldId id="385" r:id="rId5"/>
    <p:sldId id="430" r:id="rId6"/>
    <p:sldId id="431" r:id="rId7"/>
    <p:sldId id="432" r:id="rId8"/>
    <p:sldId id="434" r:id="rId9"/>
    <p:sldId id="388" r:id="rId10"/>
    <p:sldId id="389" r:id="rId11"/>
    <p:sldId id="390" r:id="rId12"/>
    <p:sldId id="433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391" r:id="rId26"/>
    <p:sldId id="392" r:id="rId27"/>
    <p:sldId id="447" r:id="rId28"/>
    <p:sldId id="448" r:id="rId29"/>
    <p:sldId id="393" r:id="rId30"/>
    <p:sldId id="449" r:id="rId31"/>
    <p:sldId id="394" r:id="rId32"/>
    <p:sldId id="451" r:id="rId33"/>
    <p:sldId id="395" r:id="rId34"/>
    <p:sldId id="452" r:id="rId35"/>
    <p:sldId id="453" r:id="rId36"/>
    <p:sldId id="396" r:id="rId37"/>
    <p:sldId id="398" r:id="rId38"/>
    <p:sldId id="399" r:id="rId39"/>
    <p:sldId id="400" r:id="rId40"/>
    <p:sldId id="402" r:id="rId41"/>
    <p:sldId id="404" r:id="rId42"/>
    <p:sldId id="405" r:id="rId43"/>
    <p:sldId id="406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17" r:id="rId62"/>
    <p:sldId id="418" r:id="rId63"/>
    <p:sldId id="471" r:id="rId64"/>
    <p:sldId id="472" r:id="rId65"/>
    <p:sldId id="473" r:id="rId66"/>
    <p:sldId id="474" r:id="rId67"/>
    <p:sldId id="475" r:id="rId68"/>
    <p:sldId id="476" r:id="rId69"/>
    <p:sldId id="477" r:id="rId70"/>
    <p:sldId id="478" r:id="rId71"/>
    <p:sldId id="325" r:id="rId7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6699FF"/>
    <a:srgbClr val="FF9999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34" d="100"/>
          <a:sy n="134" d="100"/>
        </p:scale>
        <p:origin x="57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27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all" baseline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C87AC5-237B-181C-7E83-A4FFEABE11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544" y="452984"/>
            <a:ext cx="4175418" cy="2976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F14847-10D8-0FA1-AB7D-ACB51B94F9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0156"/>
            <a:ext cx="2325757" cy="19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1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0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63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92650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0086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95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40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052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1886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6AC44-313F-6802-36FF-3A99F60CF083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68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B930E3-A06F-DA02-D002-0C19DC9A225B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C5A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8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8046-36FA-AA92-3099-F6560D0E0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장 입력 양식과 </a:t>
            </a:r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</a:p>
        </p:txBody>
      </p:sp>
    </p:spTree>
    <p:extLst>
      <p:ext uri="{BB962C8B-B14F-4D97-AF65-F5344CB8AC3E}">
        <p14:creationId xmlns:p14="http://schemas.microsoft.com/office/powerpoint/2010/main" val="349816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9222F-3EF8-A050-B00B-3D4D18366E55}"/>
              </a:ext>
            </a:extLst>
          </p:cNvPr>
          <p:cNvSpPr txBox="1">
            <a:spLocks/>
          </p:cNvSpPr>
          <p:nvPr/>
        </p:nvSpPr>
        <p:spPr bwMode="auto">
          <a:xfrm>
            <a:off x="500062" y="2033524"/>
            <a:ext cx="8143875" cy="416809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"border: 3px solid red;"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사자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사자는 아프리카에 살며 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강한 다리와 턱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&lt;span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"color: red;"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긴 송곳니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&lt;/span&gt;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를 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지니고 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971A-50AE-8F5C-4C66-DF78FAC50BBC}"/>
              </a:ext>
            </a:extLst>
          </p:cNvPr>
          <p:cNvSpPr txBox="1"/>
          <p:nvPr/>
        </p:nvSpPr>
        <p:spPr>
          <a:xfrm>
            <a:off x="508090" y="17844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div1.html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CC8073-AACE-F68D-0A3B-0585BBD3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9853120">
            <a:extLst>
              <a:ext uri="{FF2B5EF4-FFF2-40B4-BE49-F238E27FC236}">
                <a16:creationId xmlns:a16="http://schemas.microsoft.com/office/drawing/2014/main" id="{4B515C9B-F8B5-D107-B5D6-14F7B10B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48" y="1271524"/>
            <a:ext cx="5090458" cy="22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1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&lt;div&gt; </a:t>
            </a:r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B9F0F-733B-DC00-05C2-9F94BF1DF5C1}"/>
              </a:ext>
            </a:extLst>
          </p:cNvPr>
          <p:cNvSpPr txBox="1">
            <a:spLocks/>
          </p:cNvSpPr>
          <p:nvPr/>
        </p:nvSpPr>
        <p:spPr bwMode="auto">
          <a:xfrm>
            <a:off x="500062" y="1770974"/>
            <a:ext cx="8143875" cy="23121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"height:20px;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background-color:yellow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"height:20px;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background-color:green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"height:20px;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background-color:purple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&gt;&lt;/div&gt;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C2DDA-9DA9-D287-D0BE-C81A3074338A}"/>
              </a:ext>
            </a:extLst>
          </p:cNvPr>
          <p:cNvSpPr txBox="1"/>
          <p:nvPr/>
        </p:nvSpPr>
        <p:spPr>
          <a:xfrm>
            <a:off x="508090" y="15219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div2.html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986DDA-5DE0-D467-7086-A7298BFE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19854272">
            <a:extLst>
              <a:ext uri="{FF2B5EF4-FFF2-40B4-BE49-F238E27FC236}">
                <a16:creationId xmlns:a16="http://schemas.microsoft.com/office/drawing/2014/main" id="{5645B88E-F089-FCC4-45EF-DF664C28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87" y="4332162"/>
            <a:ext cx="5952050" cy="19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6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&lt;div&gt;</a:t>
            </a:r>
            <a:r>
              <a:rPr lang="ko-KR" altLang="en-US" dirty="0"/>
              <a:t>은 어떤 용도로 사용되는 태그인가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&lt;span&gt;</a:t>
            </a:r>
            <a:r>
              <a:rPr lang="ko-KR" altLang="en-US" dirty="0"/>
              <a:t>은 어떤 용도로 사용되는 태그인가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57" y="3534142"/>
            <a:ext cx="1557338" cy="16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D0683-03A0-B7E5-7C86-C2D301F0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83341-B528-1892-D690-8410C23A56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3.0</a:t>
            </a:r>
            <a:r>
              <a:rPr lang="ko-KR" altLang="en-US" dirty="0"/>
              <a:t>이라고도 하는 </a:t>
            </a:r>
            <a:r>
              <a:rPr lang="ko-KR" altLang="en-US" dirty="0" err="1"/>
              <a:t>시맨틱</a:t>
            </a:r>
            <a:r>
              <a:rPr lang="ko-KR" altLang="en-US" dirty="0"/>
              <a:t> 웹</a:t>
            </a:r>
            <a:r>
              <a:rPr lang="en-US" altLang="ko-KR" dirty="0"/>
              <a:t>(semantic web)</a:t>
            </a:r>
            <a:r>
              <a:rPr lang="ko-KR" altLang="en-US" dirty="0"/>
              <a:t>은 </a:t>
            </a:r>
            <a:r>
              <a:rPr lang="en-US" altLang="ko-KR" dirty="0"/>
              <a:t>W3C</a:t>
            </a:r>
            <a:r>
              <a:rPr lang="ko-KR" altLang="en-US" dirty="0"/>
              <a:t>에서 설정한 표준을 통해 웹을 확장한 것이다</a:t>
            </a:r>
            <a:r>
              <a:rPr lang="en-US" altLang="ko-KR" dirty="0"/>
              <a:t>. </a:t>
            </a:r>
            <a:r>
              <a:rPr lang="ko-KR" altLang="en-US" dirty="0" err="1"/>
              <a:t>시맨틱</a:t>
            </a:r>
            <a:r>
              <a:rPr lang="ko-KR" altLang="en-US" dirty="0"/>
              <a:t> 웹의 목표는 인터넷 상의 데이터를 다양한 기계들이 읽고 이해할 수 있도록 만드는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FE83A-C48D-8A44-8A3E-2B82CDD6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5" y="2856768"/>
            <a:ext cx="7971165" cy="30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2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FDCE-D3FF-C477-D853-99365E7C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409DE-C5CF-F248-D464-67CA0CB789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이제까지 살펴본 웹의 태그들은 문서의 구조에 대해서는 별로 정보를 주지 않는다</a:t>
            </a:r>
            <a:r>
              <a:rPr lang="en-US" altLang="ko-KR" dirty="0"/>
              <a:t>. &lt;p&gt;, &lt;h1&gt;,&lt;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의 태그들을 생각해보자</a:t>
            </a:r>
            <a:r>
              <a:rPr lang="en-US" altLang="ko-KR" dirty="0"/>
              <a:t>. </a:t>
            </a:r>
            <a:r>
              <a:rPr lang="ko-KR" altLang="en-US" dirty="0"/>
              <a:t>이들 태그들은 문서의 구조에 대한 정보는 주지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시맨틱</a:t>
            </a:r>
            <a:r>
              <a:rPr lang="ko-KR" altLang="en-US" dirty="0"/>
              <a:t> 요소</a:t>
            </a:r>
            <a:r>
              <a:rPr lang="en-US" altLang="ko-KR" dirty="0"/>
              <a:t>(Semantic elements)</a:t>
            </a:r>
            <a:r>
              <a:rPr lang="ko-KR" altLang="en-US" dirty="0"/>
              <a:t>들은 브라우저에게 요소의 의미나 목적을 명확하게 알려주는 요소이다</a:t>
            </a:r>
            <a:r>
              <a:rPr lang="en-US" altLang="ko-KR" dirty="0"/>
              <a:t>. W3C</a:t>
            </a:r>
            <a:r>
              <a:rPr lang="ko-KR" altLang="en-US" dirty="0"/>
              <a:t>는 많은 수의 웹 페이지를 분석하여 개발자들이 많이 사용하고 있는 아이디와 클래스 이름을 추출한 뒤 이것을 표준 태그로 만들었다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&lt;header&gt;, &lt;section&gt;, &lt;article&gt;, &lt;summary&gt; </a:t>
            </a:r>
            <a:r>
              <a:rPr lang="ko-KR" altLang="en-US" dirty="0"/>
              <a:t>등의 문서의 구조나 의미를 나타내는 태그들이 추가되었다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19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FDCE-D3FF-C477-D853-99365E7C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FDF47A-DA74-516A-100A-57023DBDA07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22495"/>
            <a:ext cx="8153400" cy="3851210"/>
          </a:xfrm>
        </p:spPr>
      </p:pic>
    </p:spTree>
    <p:extLst>
      <p:ext uri="{BB962C8B-B14F-4D97-AF65-F5344CB8AC3E}">
        <p14:creationId xmlns:p14="http://schemas.microsoft.com/office/powerpoint/2010/main" val="13253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C19EC-3E85-0CF0-A49B-AF62FD4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웹과 </a:t>
            </a:r>
            <a:r>
              <a:rPr lang="ko-KR" altLang="en-US" dirty="0" err="1"/>
              <a:t>시맨틱</a:t>
            </a:r>
            <a:r>
              <a:rPr lang="ko-KR" altLang="en-US" dirty="0"/>
              <a:t> 웹의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2F0B09-34E8-0952-EF38-6E7F1667B9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95504"/>
            <a:ext cx="8153400" cy="3105192"/>
          </a:xfrm>
        </p:spPr>
      </p:pic>
    </p:spTree>
    <p:extLst>
      <p:ext uri="{BB962C8B-B14F-4D97-AF65-F5344CB8AC3E}">
        <p14:creationId xmlns:p14="http://schemas.microsoft.com/office/powerpoint/2010/main" val="154686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E7AB-3E22-3DEE-FF23-81E2150D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기존의 웹 </a:t>
            </a:r>
            <a:r>
              <a:rPr lang="en-US" altLang="ko-KR" dirty="0"/>
              <a:t>vs </a:t>
            </a:r>
            <a:r>
              <a:rPr lang="ko-KR" altLang="en-US" dirty="0" err="1"/>
              <a:t>시맨틱</a:t>
            </a:r>
            <a:r>
              <a:rPr lang="ko-KR" altLang="en-US" dirty="0"/>
              <a:t> 태그 사용 웹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64C3AC-25C0-43FC-E6F0-2A391966DA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43750"/>
            <a:ext cx="8153400" cy="3356850"/>
          </a:xfrm>
        </p:spPr>
      </p:pic>
    </p:spTree>
    <p:extLst>
      <p:ext uri="{BB962C8B-B14F-4D97-AF65-F5344CB8AC3E}">
        <p14:creationId xmlns:p14="http://schemas.microsoft.com/office/powerpoint/2010/main" val="63469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E912-1351-E21C-E7AA-5D409FF5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요소 사용의 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243D28-5546-FCB4-8CAE-8481C31BE203}"/>
              </a:ext>
            </a:extLst>
          </p:cNvPr>
          <p:cNvSpPr txBox="1">
            <a:spLocks/>
          </p:cNvSpPr>
          <p:nvPr/>
        </p:nvSpPr>
        <p:spPr bwMode="auto">
          <a:xfrm>
            <a:off x="612648" y="1707599"/>
            <a:ext cx="8143875" cy="36918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lang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"ko"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&lt;meta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charset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"UTF-8"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시맨틱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태그의 사용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&lt;header&gt;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Header.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&lt;/header&gt;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&lt;nav&gt;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Navigation Bar.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&lt;/nav&gt;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&lt;section&gt;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Section.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&lt;/section&gt;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&lt;footer&gt;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Footer.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&lt;/footer&gt;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BEC9B-DBA1-5342-9C78-3D06CA0A0895}"/>
              </a:ext>
            </a:extLst>
          </p:cNvPr>
          <p:cNvSpPr txBox="1"/>
          <p:nvPr/>
        </p:nvSpPr>
        <p:spPr>
          <a:xfrm>
            <a:off x="620676" y="1458551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semantic1.html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D371EE-F892-3E09-AF22-3FE8E9CA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9853264">
            <a:extLst>
              <a:ext uri="{FF2B5EF4-FFF2-40B4-BE49-F238E27FC236}">
                <a16:creationId xmlns:a16="http://schemas.microsoft.com/office/drawing/2014/main" id="{199F5A85-DEA9-BC21-3E1E-FCFAFE362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3" y="4849650"/>
            <a:ext cx="4840729" cy="17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20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E912-1351-E21C-E7AA-5D409FF5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추가하면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243D28-5546-FCB4-8CAE-8481C31BE203}"/>
              </a:ext>
            </a:extLst>
          </p:cNvPr>
          <p:cNvSpPr txBox="1">
            <a:spLocks/>
          </p:cNvSpPr>
          <p:nvPr/>
        </p:nvSpPr>
        <p:spPr bwMode="auto">
          <a:xfrm>
            <a:off x="612648" y="1707599"/>
            <a:ext cx="8143875" cy="49218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lang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"ko"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&lt;meta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charset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"UTF-8"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시맨틱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태그의 사용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100%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header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nav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float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left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70%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section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float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left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70%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70%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olive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footer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rgb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125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125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194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BEC9B-DBA1-5342-9C78-3D06CA0A0895}"/>
              </a:ext>
            </a:extLst>
          </p:cNvPr>
          <p:cNvSpPr txBox="1"/>
          <p:nvPr/>
        </p:nvSpPr>
        <p:spPr>
          <a:xfrm>
            <a:off x="620676" y="1458551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semantic2.html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D371EE-F892-3E09-AF22-3FE8E9CA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6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427D0-C325-A115-D018-6C36C53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C44F-F4F0-7F16-C3F3-B69B052646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웹페이지 안에 다른 웹페이지를 넣을 수 있나요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시맨틱</a:t>
            </a:r>
            <a:r>
              <a:rPr lang="ko-KR" altLang="en-US" dirty="0"/>
              <a:t> 태그들을 사용할 수 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사용자로부터 데이터를 받아서 서버로 보낼 수 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사용자들로부터 날짜와 시간을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72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E912-1351-E21C-E7AA-5D409FF5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추가하면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243D28-5546-FCB4-8CAE-8481C31BE203}"/>
              </a:ext>
            </a:extLst>
          </p:cNvPr>
          <p:cNvSpPr txBox="1">
            <a:spLocks/>
          </p:cNvSpPr>
          <p:nvPr/>
        </p:nvSpPr>
        <p:spPr bwMode="auto">
          <a:xfrm>
            <a:off x="612648" y="1707600"/>
            <a:ext cx="8143875" cy="20948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&lt;header&gt;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Header.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&lt;/header&gt;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&lt;nav&gt;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Navigation Bar.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&lt;/nav&gt;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&lt;section&gt;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Section.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&lt;/section&gt;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&lt;footer&gt;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Footer.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&lt;/footer&gt;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BEC9B-DBA1-5342-9C78-3D06CA0A0895}"/>
              </a:ext>
            </a:extLst>
          </p:cNvPr>
          <p:cNvSpPr txBox="1"/>
          <p:nvPr/>
        </p:nvSpPr>
        <p:spPr>
          <a:xfrm>
            <a:off x="620676" y="1458551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semantic2.html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D371EE-F892-3E09-AF22-3FE8E9CA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952A-A94F-5811-2CFC-4D263594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11469608">
            <a:extLst>
              <a:ext uri="{FF2B5EF4-FFF2-40B4-BE49-F238E27FC236}">
                <a16:creationId xmlns:a16="http://schemas.microsoft.com/office/drawing/2014/main" id="{33915878-EEBA-707E-7291-78953473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30" y="3702726"/>
            <a:ext cx="5300211" cy="28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0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ko-KR" altLang="en-US" dirty="0" err="1"/>
              <a:t>시맨틱</a:t>
            </a:r>
            <a:r>
              <a:rPr lang="ko-KR" altLang="en-US" dirty="0"/>
              <a:t> 태그는 왜 만들어졌는가</a:t>
            </a:r>
            <a:r>
              <a:rPr lang="en-US" altLang="ko-KR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몇 개의 </a:t>
            </a:r>
            <a:r>
              <a:rPr lang="ko-KR" altLang="en-US" dirty="0" err="1"/>
              <a:t>시맨틱</a:t>
            </a:r>
            <a:r>
              <a:rPr lang="ko-KR" altLang="en-US" dirty="0"/>
              <a:t> 태그를 설명해보자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1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B208-C921-4ABD-DFD6-CC7B1ABE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구조화된 </a:t>
            </a:r>
            <a:r>
              <a:rPr lang="en-US" altLang="ko-KR" dirty="0"/>
              <a:t>HTML </a:t>
            </a:r>
            <a:r>
              <a:rPr lang="ko-KR" altLang="en-US" dirty="0"/>
              <a:t>문서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BC5CD-0B05-65DA-4AA1-BA9ECD8878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이번 교재에서 배우는 주제인 </a:t>
            </a:r>
            <a:r>
              <a:rPr lang="en-US" altLang="ko-KR" dirty="0"/>
              <a:t>HTML, CSS, JAVASCRIP</a:t>
            </a:r>
            <a:r>
              <a:rPr lang="ko-KR" altLang="en-US" dirty="0"/>
              <a:t>를 소개하는 문서를 </a:t>
            </a:r>
            <a:r>
              <a:rPr lang="ko-KR" altLang="en-US" dirty="0" err="1"/>
              <a:t>시맨틱</a:t>
            </a:r>
            <a:r>
              <a:rPr lang="ko-KR" altLang="en-US" dirty="0"/>
              <a:t> 태그를 사용하여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F3CCB0-70EE-3124-64CE-58E171DC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20020736">
            <a:extLst>
              <a:ext uri="{FF2B5EF4-FFF2-40B4-BE49-F238E27FC236}">
                <a16:creationId xmlns:a16="http://schemas.microsoft.com/office/drawing/2014/main" id="{461FA2CD-1A0E-3056-DEF1-2F9D56CE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03" y="2261818"/>
            <a:ext cx="5993394" cy="42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8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7860-6260-BF39-E944-C63EDE7C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D1ABC-4F6F-0507-A243-3A064F2AEE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2C3C04-EC6E-3755-9CE9-20493E362D79}"/>
              </a:ext>
            </a:extLst>
          </p:cNvPr>
          <p:cNvSpPr txBox="1">
            <a:spLocks/>
          </p:cNvSpPr>
          <p:nvPr/>
        </p:nvSpPr>
        <p:spPr bwMode="auto">
          <a:xfrm>
            <a:off x="612648" y="1655176"/>
            <a:ext cx="8143875" cy="51535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&lt;!DOCTYPE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html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&lt;html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lang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"ko"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&lt;head&gt;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&lt;meta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charset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"UTF-8"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&lt;title&gt;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시맨틱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태그의 사용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&lt;/title&gt;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&lt;body&gt;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&lt;header&gt;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&lt;h1&gt;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HTML, CSS, JAVASCRIP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를 이용한 웹 페이지의 작성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&lt;/h1&gt;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&lt;p&gt;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HTML5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를 사용하여 웹페이지 작성하는 방법을 학습합니다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.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&lt;/header&gt;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&lt;nav&gt;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&lt;h2&gt;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목차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&lt;/h2&gt;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ul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&lt;li&gt;&lt;a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 err="1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href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#html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HTML5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&lt;/a&gt;&lt;/li&gt;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&lt;li&gt;&lt;a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 err="1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href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#css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CSS3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&lt;/a&gt;&lt;/li&gt;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&lt;li&gt;&lt;a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 err="1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href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#js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 JAVASCRIPT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&lt;/a&gt;&lt;/li&gt;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</a:t>
            </a:r>
            <a:r>
              <a:rPr lang="en-US" altLang="ko-KR" sz="1400" kern="0" spc="0" dirty="0" err="1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ul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&lt;/nav&gt;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CD3DA-E1D1-B98C-537B-CF29B921F156}"/>
              </a:ext>
            </a:extLst>
          </p:cNvPr>
          <p:cNvSpPr txBox="1"/>
          <p:nvPr/>
        </p:nvSpPr>
        <p:spPr>
          <a:xfrm>
            <a:off x="612648" y="935623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semantic3.html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4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7860-6260-BF39-E944-C63EDE7C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D1ABC-4F6F-0507-A243-3A064F2AEE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2C3C04-EC6E-3755-9CE9-20493E362D79}"/>
              </a:ext>
            </a:extLst>
          </p:cNvPr>
          <p:cNvSpPr txBox="1">
            <a:spLocks/>
          </p:cNvSpPr>
          <p:nvPr/>
        </p:nvSpPr>
        <p:spPr bwMode="auto">
          <a:xfrm>
            <a:off x="612648" y="1610276"/>
            <a:ext cx="8143875" cy="50191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&lt;section&gt;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&lt;article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id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"html"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&lt;h2&gt;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HTML5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&lt;/h2&gt;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&lt;p&gt;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HTML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을 이용하여 문서의 구조와 내용을 기술합니다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.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&lt;/article&gt;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&lt;article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id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</a:t>
            </a:r>
            <a:r>
              <a:rPr lang="en-US" altLang="ko-KR" sz="1400" kern="0" spc="0" dirty="0" err="1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css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&lt;h2&gt;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CSS3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&lt;/h2&gt;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&lt;p&gt;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CSS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을 이용하여 문서의 스타일을 기술합니다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.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&lt;/article&gt;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&lt;article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id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</a:t>
            </a:r>
            <a:r>
              <a:rPr lang="en-US" altLang="ko-KR" sz="1400" kern="0" spc="0" dirty="0" err="1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js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&lt;h2&gt;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JAVASCRIPT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&lt;/h2&gt;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&lt;p&gt;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JAVASCRIPT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을 이용하여 문서의 동작을 기술합니다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.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&lt;/article&gt;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&lt;/section&gt;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&lt;footer&gt;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&lt;p&gt;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Author: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홍길동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&lt;a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 </a:t>
            </a:r>
            <a:r>
              <a:rPr lang="en-US" altLang="ko-KR" sz="1400" kern="0" spc="0" dirty="0" err="1">
                <a:solidFill>
                  <a:srgbClr val="FF0000"/>
                </a:solidFill>
                <a:effectLst/>
                <a:ea typeface="Consolas" panose="020B0609020204030204" pitchFamily="49" charset="0"/>
              </a:rPr>
              <a:t>href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=</a:t>
            </a:r>
            <a:r>
              <a:rPr lang="en-US" altLang="ko-KR" sz="1400" kern="0" spc="0" dirty="0">
                <a:solidFill>
                  <a:srgbClr val="0000FF"/>
                </a:solidFill>
                <a:effectLst/>
                <a:ea typeface="Consolas" panose="020B0609020204030204" pitchFamily="49" charset="0"/>
              </a:rPr>
              <a:t>"mailto:hong@example.com"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&gt;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hong@example.com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&lt;/a&gt;&lt;/p&gt;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Consolas" panose="020B0609020204030204" pitchFamily="49" charset="0"/>
              </a:rPr>
              <a:t>    </a:t>
            </a: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&lt;/footer&gt;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&lt;/body&gt;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kern="0" spc="0" dirty="0">
                <a:solidFill>
                  <a:srgbClr val="800000"/>
                </a:solidFill>
                <a:effectLst/>
                <a:ea typeface="Consolas" panose="020B0609020204030204" pitchFamily="49" charset="0"/>
              </a:rPr>
              <a:t>&lt;/html&gt;</a:t>
            </a:r>
            <a:endParaRPr lang="en-US" altLang="ko-KR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CD3DA-E1D1-B98C-537B-CF29B921F156}"/>
              </a:ext>
            </a:extLst>
          </p:cNvPr>
          <p:cNvSpPr txBox="1"/>
          <p:nvPr/>
        </p:nvSpPr>
        <p:spPr>
          <a:xfrm>
            <a:off x="484874" y="1254101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semantic3.html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4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입력 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입력한 내용을 서버로 보낼 때</a:t>
            </a:r>
            <a:r>
              <a:rPr lang="en-US" altLang="ko-KR" dirty="0"/>
              <a:t>,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A46D4-E9A2-DE5F-1958-18459E08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02" y="2134449"/>
            <a:ext cx="6534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60" y="1902831"/>
            <a:ext cx="7572375" cy="391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75911C3-3694-2271-0FF3-0F264D23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양식의 작동 방식</a:t>
            </a:r>
          </a:p>
        </p:txBody>
      </p:sp>
    </p:spTree>
    <p:extLst>
      <p:ext uri="{BB962C8B-B14F-4D97-AF65-F5344CB8AC3E}">
        <p14:creationId xmlns:p14="http://schemas.microsoft.com/office/powerpoint/2010/main" val="31405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6B4-FED0-AC7B-DC5A-4D3D761D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양식의 작동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A5B67-4528-6BCB-0F41-A9CDD0E9CB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6434" y="3796845"/>
            <a:ext cx="3769229" cy="2329004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사용자가 데이터를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사용자가 “</a:t>
            </a:r>
            <a:r>
              <a:rPr lang="en-US" altLang="ko-KR" dirty="0"/>
              <a:t>submit" </a:t>
            </a:r>
            <a:r>
              <a:rPr lang="ko-KR" altLang="en-US" dirty="0"/>
              <a:t>버튼을 눌러서 입력양식을 웹서버로 제출한다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3BB108-5D29-3E4D-FBA1-8F6DA3B4E985}"/>
              </a:ext>
            </a:extLst>
          </p:cNvPr>
          <p:cNvSpPr txBox="1">
            <a:spLocks/>
          </p:cNvSpPr>
          <p:nvPr/>
        </p:nvSpPr>
        <p:spPr>
          <a:xfrm>
            <a:off x="662710" y="1467841"/>
            <a:ext cx="3769229" cy="23290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/>
              <a:t>브라우저가 입력 요소들이 포함된 웹 페이지를 </a:t>
            </a:r>
            <a:r>
              <a:rPr lang="ko-KR" altLang="en-US" dirty="0" err="1"/>
              <a:t>로드한다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E3DE8-FEF1-86E0-791A-3C9B531C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25" y="2072820"/>
            <a:ext cx="5353050" cy="172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B696EB-893B-77B8-99A9-2B9EFD8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48" y="4772025"/>
            <a:ext cx="6134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0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6A6B4-FED0-AC7B-DC5A-4D3D761D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양식의 작동 과정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3BB108-5D29-3E4D-FBA1-8F6DA3B4E985}"/>
              </a:ext>
            </a:extLst>
          </p:cNvPr>
          <p:cNvSpPr txBox="1">
            <a:spLocks/>
          </p:cNvSpPr>
          <p:nvPr/>
        </p:nvSpPr>
        <p:spPr>
          <a:xfrm>
            <a:off x="662710" y="1467841"/>
            <a:ext cx="3769229" cy="23290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+mj-lt"/>
              <a:buAutoNum type="arabicPeriod" startAt="4"/>
            </a:pPr>
            <a:r>
              <a:rPr lang="ko-KR" altLang="en-US" dirty="0"/>
              <a:t>웹서버는 입력 양식을 받아서 서버 스크립트를 통하여 처리하고 응답 페이지를 생성하여 사용자에게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865C66-6B04-F4DB-7B6B-1A4F3A49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39" y="2829208"/>
            <a:ext cx="609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&lt;form&gt; </a:t>
            </a:r>
            <a:r>
              <a:rPr lang="ko-KR" altLang="en-US" dirty="0"/>
              <a:t>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82562-B1BA-08DD-17BB-8953A717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0" y="1819224"/>
            <a:ext cx="7878616" cy="3219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009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8C4DE-254E-6C18-665B-A4B53315FD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iframe</a:t>
            </a:r>
            <a:r>
              <a:rPr lang="ko-KR" altLang="en-US" dirty="0"/>
              <a:t>은 웹 페이지 안에서 프레임을 만들고 여기에 다른 웹 페이지를 표시하고자 할 때 사용한다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iframe</a:t>
            </a:r>
            <a:r>
              <a:rPr lang="ko-KR" altLang="en-US" dirty="0"/>
              <a:t>은 “</a:t>
            </a:r>
            <a:r>
              <a:rPr lang="en-US" altLang="ko-KR" dirty="0"/>
              <a:t>inline frame”</a:t>
            </a:r>
            <a:r>
              <a:rPr lang="ko-KR" altLang="en-US" dirty="0"/>
              <a:t>의 약자이다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D15C41-F7E0-7A7E-6D49-822B1121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24" y="2782081"/>
            <a:ext cx="7269933" cy="38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AF298-6A2C-6FCB-42D5-06F634D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A33EED-2AA8-12C4-B883-C3864D946699}"/>
              </a:ext>
            </a:extLst>
          </p:cNvPr>
          <p:cNvSpPr txBox="1">
            <a:spLocks/>
          </p:cNvSpPr>
          <p:nvPr/>
        </p:nvSpPr>
        <p:spPr bwMode="auto">
          <a:xfrm>
            <a:off x="612648" y="1698547"/>
            <a:ext cx="8143875" cy="35071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&lt;meta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charset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"UTF-8"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method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아이디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&amp;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nbsp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"15"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비밀번호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"password"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"15"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38CC7-5A8C-7393-1BA0-BD0876A83E35}"/>
              </a:ext>
            </a:extLst>
          </p:cNvPr>
          <p:cNvSpPr txBox="1"/>
          <p:nvPr/>
        </p:nvSpPr>
        <p:spPr>
          <a:xfrm>
            <a:off x="620676" y="144949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login.html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6DFFB5-AAFF-BDF9-4CB0-7C1164F38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19855352">
            <a:extLst>
              <a:ext uri="{FF2B5EF4-FFF2-40B4-BE49-F238E27FC236}">
                <a16:creationId xmlns:a16="http://schemas.microsoft.com/office/drawing/2014/main" id="{1B5EB27A-1044-3686-8C2A-3171AA53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60" y="4871049"/>
            <a:ext cx="5066647" cy="162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0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C4A43F-7D70-2B22-514A-ADDC1697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53" y="2672905"/>
            <a:ext cx="6499020" cy="3551871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98F43D14-B438-D240-2656-162F4CA2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060071" y="2688560"/>
            <a:ext cx="3856777" cy="9144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5219700" y="2114550"/>
            <a:ext cx="1009084" cy="809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794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9520-50CE-B4EB-A5F9-768BF5FD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F22A4-1F6D-A9AA-45F2-EA92D82C8E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주소를 자세히 보면 “</a:t>
            </a:r>
            <a:r>
              <a:rPr lang="en-US" altLang="ko-KR" dirty="0"/>
              <a:t>?” </a:t>
            </a:r>
            <a:r>
              <a:rPr lang="ko-KR" altLang="en-US" dirty="0"/>
              <a:t>기호 앞이 바로 </a:t>
            </a:r>
            <a:r>
              <a:rPr lang="en-US" altLang="ko-KR" dirty="0"/>
              <a:t>URL </a:t>
            </a:r>
            <a:r>
              <a:rPr lang="ko-KR" altLang="en-US" dirty="0"/>
              <a:t>주소이고 “</a:t>
            </a:r>
            <a:r>
              <a:rPr lang="en-US" altLang="ko-KR" dirty="0"/>
              <a:t>?” </a:t>
            </a:r>
            <a:r>
              <a:rPr lang="ko-KR" altLang="en-US" dirty="0"/>
              <a:t>기호 뒤에 오는 것이 바로 파라미터가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방식은 간단한 방법으로 장점도 많으나 단점도 상당하다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GET </a:t>
            </a:r>
            <a:r>
              <a:rPr lang="ko-KR" altLang="en-US" dirty="0"/>
              <a:t>방식으로 보낼 수 있는 글자 수는 최대 </a:t>
            </a:r>
            <a:r>
              <a:rPr lang="en-US" altLang="ko-KR" dirty="0"/>
              <a:t>2048</a:t>
            </a:r>
            <a:r>
              <a:rPr lang="ko-KR" altLang="en-US" dirty="0"/>
              <a:t>글자로 제한되어 있다</a:t>
            </a:r>
            <a:r>
              <a:rPr lang="en-US" altLang="ko-KR" dirty="0"/>
              <a:t>. </a:t>
            </a:r>
            <a:r>
              <a:rPr lang="ko-KR" altLang="en-US" dirty="0"/>
              <a:t>또 당연히 비밀이 보장되지 않는다</a:t>
            </a:r>
            <a:r>
              <a:rPr lang="en-US" altLang="ko-KR" dirty="0"/>
              <a:t>. </a:t>
            </a:r>
            <a:r>
              <a:rPr lang="ko-KR" altLang="en-US" dirty="0"/>
              <a:t>주소만 보면 누구나 오고 가는 데이터를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3A899C-2000-3109-A417-A4B2C17D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11" y="3514772"/>
            <a:ext cx="8062087" cy="16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99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1E73ADE-1851-E58C-D952-BB78B792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방식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i="1" dirty="0"/>
              <a:t>POST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방식은 사용자가 입력한 데이터를 </a:t>
            </a:r>
            <a:r>
              <a:rPr lang="en-US" altLang="ko-KR" dirty="0"/>
              <a:t>URL </a:t>
            </a:r>
            <a:r>
              <a:rPr lang="ko-KR" altLang="en-US" dirty="0"/>
              <a:t>주소에 붙이지 않고 </a:t>
            </a:r>
            <a:r>
              <a:rPr lang="en-US" altLang="ko-KR" dirty="0"/>
              <a:t>HTTP Request </a:t>
            </a:r>
            <a:r>
              <a:rPr lang="ko-KR" altLang="en-US" dirty="0"/>
              <a:t>헤더에 포함시켜서 전송하는 방식</a:t>
            </a:r>
            <a:endParaRPr lang="en-US" altLang="ko-KR" dirty="0"/>
          </a:p>
          <a:p>
            <a:pPr lvl="1"/>
            <a:r>
              <a:rPr lang="ko-KR" altLang="en-US" dirty="0"/>
              <a:t>길이 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765DE-6613-C107-9E77-736E5579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83" y="3268300"/>
            <a:ext cx="5649239" cy="27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82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방식의 차이점을 설명해보자</a:t>
            </a:r>
            <a:r>
              <a:rPr lang="en-US" altLang="ko-KR" dirty="0"/>
              <a:t>. </a:t>
            </a:r>
          </a:p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입력 양식의 작동 순서를 설명해보자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84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E386-3993-7A30-F871-7B7A5171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0666F-71C6-B1F0-19B0-695877BD42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입력 요소들이 반드시 서버에서만 사용되는 것은 아니다</a:t>
            </a:r>
            <a:r>
              <a:rPr lang="en-US" altLang="ko-KR" dirty="0"/>
              <a:t>. </a:t>
            </a:r>
            <a:r>
              <a:rPr lang="ko-KR" altLang="en-US" dirty="0"/>
              <a:t>클라이언트 컴퓨터에서만 사용될 수도 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HTML </a:t>
            </a:r>
            <a:r>
              <a:rPr lang="ko-KR" altLang="en-US" dirty="0"/>
              <a:t>문서에 포함된 자바 스크립트가 입력을 받아서 어떤 작업을 할 때도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8D055-4A92-AC72-0943-1DC15564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40" y="2687868"/>
            <a:ext cx="7841415" cy="31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87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E49-FE85-7CA3-49A9-5223B2C1342C}"/>
              </a:ext>
            </a:extLst>
          </p:cNvPr>
          <p:cNvSpPr txBox="1">
            <a:spLocks/>
          </p:cNvSpPr>
          <p:nvPr/>
        </p:nvSpPr>
        <p:spPr bwMode="auto">
          <a:xfrm>
            <a:off x="500062" y="1689493"/>
            <a:ext cx="8143875" cy="493990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input.jsp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method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"post"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이메일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"email"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"email"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URL :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url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url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전화번호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색상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월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"month"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"month"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날짜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주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"month"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"week"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시간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지역 시간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"datetime-local"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localdatetime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숫자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"number"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"number"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max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step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"2"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범위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"range"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"range"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max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step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제출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E1387-A468-DBD7-BB45-D59E3EAF4B77}"/>
              </a:ext>
            </a:extLst>
          </p:cNvPr>
          <p:cNvSpPr txBox="1"/>
          <p:nvPr/>
        </p:nvSpPr>
        <p:spPr>
          <a:xfrm>
            <a:off x="508090" y="1440444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>
                <a:solidFill>
                  <a:srgbClr val="0070C0"/>
                </a:solidFill>
                <a:latin typeface="Century Schoolbook" panose="02040604050505020304" pitchFamily="18" charset="0"/>
              </a:rPr>
              <a:t>body.html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2A77F7-3794-B04D-E864-F8B0E650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20019656">
            <a:extLst>
              <a:ext uri="{FF2B5EF4-FFF2-40B4-BE49-F238E27FC236}">
                <a16:creationId xmlns:a16="http://schemas.microsoft.com/office/drawing/2014/main" id="{B83CC5AF-A9D3-0257-1315-7C2376DB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15" y="1219200"/>
            <a:ext cx="3971485" cy="300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60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6CFDD2-ECE2-009F-0CF8-04BDCE00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&lt;input&gt;</a:t>
            </a:r>
            <a:r>
              <a:rPr lang="ko-KR" altLang="en-US" dirty="0"/>
              <a:t> 형식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706652-2B12-A165-AAA5-98251BA3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2" y="1714882"/>
            <a:ext cx="7731659" cy="24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</a:t>
            </a:r>
            <a:r>
              <a:rPr lang="ko-KR" altLang="en-US" dirty="0"/>
              <a:t> 속성값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57400"/>
            <a:ext cx="8067675" cy="31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957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입력하기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17237-1229-4419-A856-7A007CE5AF2C}"/>
              </a:ext>
            </a:extLst>
          </p:cNvPr>
          <p:cNvSpPr txBox="1">
            <a:spLocks/>
          </p:cNvSpPr>
          <p:nvPr/>
        </p:nvSpPr>
        <p:spPr bwMode="auto">
          <a:xfrm>
            <a:off x="612648" y="1879616"/>
            <a:ext cx="8143875" cy="319032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…</a:t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고객의 소리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아이디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"name"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구매번호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"number"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10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패스워드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"password"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"pass"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"input"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getfeedback.jsp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method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제품을 평가해주세요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"feedback"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rows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"5"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"50"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B407F-067A-2FE6-CB15-2860FABD6EFB}"/>
              </a:ext>
            </a:extLst>
          </p:cNvPr>
          <p:cNvSpPr txBox="1"/>
          <p:nvPr/>
        </p:nvSpPr>
        <p:spPr>
          <a:xfrm>
            <a:off x="620676" y="1630567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textf.html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1265" name="_x220024048">
            <a:extLst>
              <a:ext uri="{FF2B5EF4-FFF2-40B4-BE49-F238E27FC236}">
                <a16:creationId xmlns:a16="http://schemas.microsoft.com/office/drawing/2014/main" id="{08D4B57C-9406-B5FF-0CF1-B191EC38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41" y="4309885"/>
            <a:ext cx="3874883" cy="25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2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B4E2E-D04C-77FC-B3FC-5BAF3A0E9933}"/>
              </a:ext>
            </a:extLst>
          </p:cNvPr>
          <p:cNvSpPr txBox="1">
            <a:spLocks/>
          </p:cNvSpPr>
          <p:nvPr/>
        </p:nvSpPr>
        <p:spPr bwMode="auto">
          <a:xfrm>
            <a:off x="500062" y="1681084"/>
            <a:ext cx="8143875" cy="16869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"inner.html"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"300"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"120"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A27F-AC4C-1E9E-E820-7C87884274EA}"/>
              </a:ext>
            </a:extLst>
          </p:cNvPr>
          <p:cNvSpPr txBox="1"/>
          <p:nvPr/>
        </p:nvSpPr>
        <p:spPr>
          <a:xfrm>
            <a:off x="508090" y="143203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iframe.html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A234E5-C86D-08B5-D85B-52155C8660CE}"/>
              </a:ext>
            </a:extLst>
          </p:cNvPr>
          <p:cNvSpPr txBox="1">
            <a:spLocks/>
          </p:cNvSpPr>
          <p:nvPr/>
        </p:nvSpPr>
        <p:spPr bwMode="auto">
          <a:xfrm>
            <a:off x="500062" y="3951838"/>
            <a:ext cx="8143875" cy="22316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INNER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 웹페이지는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방식으로 표시됩니다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3AD31-86E9-9988-5B6F-4086BDFB98B1}"/>
              </a:ext>
            </a:extLst>
          </p:cNvPr>
          <p:cNvSpPr txBox="1"/>
          <p:nvPr/>
        </p:nvSpPr>
        <p:spPr>
          <a:xfrm>
            <a:off x="508090" y="3702789"/>
            <a:ext cx="1077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inner.html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119EF6-6215-6649-4E1C-E481ACF6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29" y="2860928"/>
            <a:ext cx="4102024" cy="15980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29DFF-CF0D-315D-A284-8C82B299114D}"/>
              </a:ext>
            </a:extLst>
          </p:cNvPr>
          <p:cNvSpPr/>
          <p:nvPr/>
        </p:nvSpPr>
        <p:spPr>
          <a:xfrm>
            <a:off x="4891429" y="3368046"/>
            <a:ext cx="2070686" cy="914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F2FD42-6BF0-8D0D-6E6D-13CFDA433882}"/>
              </a:ext>
            </a:extLst>
          </p:cNvPr>
          <p:cNvCxnSpPr>
            <a:endCxn id="12" idx="1"/>
          </p:cNvCxnSpPr>
          <p:nvPr/>
        </p:nvCxnSpPr>
        <p:spPr>
          <a:xfrm>
            <a:off x="2634558" y="2684261"/>
            <a:ext cx="2256871" cy="114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47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라디오 </a:t>
            </a:r>
            <a:r>
              <a:rPr lang="ko-KR" altLang="en-US" dirty="0" err="1"/>
              <a:t>버튼와</a:t>
            </a:r>
            <a:r>
              <a:rPr lang="en-US" altLang="ko-KR" dirty="0"/>
              <a:t> </a:t>
            </a:r>
            <a:r>
              <a:rPr lang="ko-KR" altLang="en-US" dirty="0"/>
              <a:t>체크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46F97-6FBC-5B1F-6628-77A13A9BDFC5}"/>
              </a:ext>
            </a:extLst>
          </p:cNvPr>
          <p:cNvSpPr txBox="1">
            <a:spLocks/>
          </p:cNvSpPr>
          <p:nvPr/>
        </p:nvSpPr>
        <p:spPr bwMode="auto">
          <a:xfrm>
            <a:off x="612648" y="1816241"/>
            <a:ext cx="8143875" cy="3742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…</a:t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선호도 조사입니다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성별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"gender"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남성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"gender"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"female"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여성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과일 선택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"checkbox"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"fruits"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"apple"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checked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사과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"checkbox"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"fruits"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"grape"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포도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"checkbox"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"fruits"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"orange"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오렌지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C9F02-E112-5AFE-BE5B-538D76545645}"/>
              </a:ext>
            </a:extLst>
          </p:cNvPr>
          <p:cNvSpPr txBox="1"/>
          <p:nvPr/>
        </p:nvSpPr>
        <p:spPr>
          <a:xfrm>
            <a:off x="620676" y="1567192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radiof.html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4E9E63-8D90-61C9-DAEF-37969691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20017280">
            <a:extLst>
              <a:ext uri="{FF2B5EF4-FFF2-40B4-BE49-F238E27FC236}">
                <a16:creationId xmlns:a16="http://schemas.microsoft.com/office/drawing/2014/main" id="{1A7ECAF8-7B31-F6C2-384E-1E05D1F5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86" y="4784269"/>
            <a:ext cx="4755183" cy="19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36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버튼과 초기화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5D48F-4F70-3A1E-C2B5-CA4DA72A1DDA}"/>
              </a:ext>
            </a:extLst>
          </p:cNvPr>
          <p:cNvSpPr txBox="1">
            <a:spLocks/>
          </p:cNvSpPr>
          <p:nvPr/>
        </p:nvSpPr>
        <p:spPr bwMode="auto">
          <a:xfrm>
            <a:off x="622173" y="1834348"/>
            <a:ext cx="8143875" cy="25113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"input"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login.jsp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method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아이디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"user"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패스워드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"password"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"pass"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제출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"reset"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초기화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B0788-5976-BD46-ADD7-2C4AF6739D3D}"/>
              </a:ext>
            </a:extLst>
          </p:cNvPr>
          <p:cNvSpPr txBox="1"/>
          <p:nvPr/>
        </p:nvSpPr>
        <p:spPr>
          <a:xfrm>
            <a:off x="630201" y="1585300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submit.html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E2992F-1C0D-21B5-C2F5-ED8050B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20021528">
            <a:extLst>
              <a:ext uri="{FF2B5EF4-FFF2-40B4-BE49-F238E27FC236}">
                <a16:creationId xmlns:a16="http://schemas.microsoft.com/office/drawing/2014/main" id="{7BEA0ACF-96A0-5BDA-2060-B1824FF7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21" y="4775703"/>
            <a:ext cx="5270276" cy="15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21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6AB75-87D9-0FEB-E035-B40556BCD21C}"/>
              </a:ext>
            </a:extLst>
          </p:cNvPr>
          <p:cNvSpPr txBox="1">
            <a:spLocks/>
          </p:cNvSpPr>
          <p:nvPr/>
        </p:nvSpPr>
        <p:spPr bwMode="auto">
          <a:xfrm>
            <a:off x="622173" y="1734949"/>
            <a:ext cx="8143875" cy="77286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"button"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눌러보세요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onclick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"alert(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'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안녕하세요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entury Schoolbook" panose="02040604050505020304" pitchFamily="18" charset="0"/>
              </a:rPr>
              <a:t>?'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)"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11D8D-AC99-C8C3-4FC2-293A174E9C07}"/>
              </a:ext>
            </a:extLst>
          </p:cNvPr>
          <p:cNvSpPr txBox="1"/>
          <p:nvPr/>
        </p:nvSpPr>
        <p:spPr>
          <a:xfrm>
            <a:off x="630201" y="148590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buttonf1.html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4337" name="_x219854848">
            <a:extLst>
              <a:ext uri="{FF2B5EF4-FFF2-40B4-BE49-F238E27FC236}">
                <a16:creationId xmlns:a16="http://schemas.microsoft.com/office/drawing/2014/main" id="{D7C25EF7-A7D6-9044-2165-BB386A5B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64" y="2965010"/>
            <a:ext cx="6168951" cy="225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>
            <a:off x="2892677" y="4094086"/>
            <a:ext cx="1299078" cy="639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7718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&lt;button&gt; 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A4223-A683-8390-F129-057BB7A3853A}"/>
              </a:ext>
            </a:extLst>
          </p:cNvPr>
          <p:cNvSpPr txBox="1">
            <a:spLocks/>
          </p:cNvSpPr>
          <p:nvPr/>
        </p:nvSpPr>
        <p:spPr bwMode="auto">
          <a:xfrm>
            <a:off x="612648" y="1789081"/>
            <a:ext cx="8143875" cy="31903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lang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"ko"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&lt;meta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charset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"UTF-8"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Document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&lt;button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"button"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"dog.png"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&gt;&lt;/button&gt;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&lt;button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"button"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"cat.png"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&gt;&lt;/button&gt;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&lt;button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"button"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"bird.png"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&gt;&lt;/button&gt;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6C14F-1398-DBA3-7BAC-018E13B1411A}"/>
              </a:ext>
            </a:extLst>
          </p:cNvPr>
          <p:cNvSpPr txBox="1"/>
          <p:nvPr/>
        </p:nvSpPr>
        <p:spPr>
          <a:xfrm>
            <a:off x="620676" y="1540032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buttonf.html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03FEE9-04AC-59DE-262B-EBA5F60F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19850600">
            <a:extLst>
              <a:ext uri="{FF2B5EF4-FFF2-40B4-BE49-F238E27FC236}">
                <a16:creationId xmlns:a16="http://schemas.microsoft.com/office/drawing/2014/main" id="{03E8AD9F-3CDA-320C-AEC3-A20CF352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83" y="4690071"/>
            <a:ext cx="6381665" cy="19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87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FFD71-3721-0065-ACCD-7D4A6B7E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&lt;select&gt;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03CB4-951B-5DC2-D9A5-E4B2E1C735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173" y="1600200"/>
            <a:ext cx="8153400" cy="4495800"/>
          </a:xfrm>
        </p:spPr>
        <p:txBody>
          <a:bodyPr/>
          <a:lstStyle/>
          <a:p>
            <a:r>
              <a:rPr lang="en-US" altLang="ko-KR" dirty="0"/>
              <a:t>&lt;select&gt; </a:t>
            </a:r>
            <a:r>
              <a:rPr lang="ko-KR" altLang="en-US" dirty="0"/>
              <a:t>요소는 메뉴를 표시하고 사용자로 하여금 하나를 선택하게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EDB1AF-29D9-D911-A578-BD2D771CF20A}"/>
              </a:ext>
            </a:extLst>
          </p:cNvPr>
          <p:cNvSpPr txBox="1">
            <a:spLocks/>
          </p:cNvSpPr>
          <p:nvPr/>
        </p:nvSpPr>
        <p:spPr bwMode="auto">
          <a:xfrm>
            <a:off x="500062" y="2224088"/>
            <a:ext cx="8143875" cy="223021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&lt;select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"cars"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bmw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BMW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&lt;/option&gt;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benz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Benz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&lt;/option&gt;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hyundai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selected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현대자동차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&lt;/option&gt;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"kia"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기아자동차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&lt;/option&gt;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&lt;/select&gt;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2ED1E-D091-DB19-0669-96DE5C8181F7}"/>
              </a:ext>
            </a:extLst>
          </p:cNvPr>
          <p:cNvSpPr txBox="1"/>
          <p:nvPr/>
        </p:nvSpPr>
        <p:spPr>
          <a:xfrm>
            <a:off x="508090" y="1975039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select.html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AC6E2D-2D4A-7002-0ED4-7BDE33E1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09483600">
            <a:extLst>
              <a:ext uri="{FF2B5EF4-FFF2-40B4-BE49-F238E27FC236}">
                <a16:creationId xmlns:a16="http://schemas.microsoft.com/office/drawing/2014/main" id="{61881B2E-F1C8-6FCE-AD52-427D663D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72" y="4294744"/>
            <a:ext cx="4832112" cy="20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17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FFD71-3721-0065-ACCD-7D4A6B7E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datalist</a:t>
            </a:r>
            <a:r>
              <a:rPr lang="en-US" altLang="ko-KR" dirty="0"/>
              <a:t>&gt;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03CB4-951B-5DC2-D9A5-E4B2E1C735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173" y="1600200"/>
            <a:ext cx="8153400" cy="4495800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datalist</a:t>
            </a:r>
            <a:r>
              <a:rPr lang="en-US" altLang="ko-KR" dirty="0"/>
              <a:t>&gt; </a:t>
            </a:r>
            <a:r>
              <a:rPr lang="ko-KR" altLang="en-US" dirty="0"/>
              <a:t>요소도 </a:t>
            </a:r>
            <a:r>
              <a:rPr lang="en-US" altLang="ko-KR" dirty="0"/>
              <a:t>&lt;select&gt;</a:t>
            </a:r>
            <a:r>
              <a:rPr lang="ko-KR" altLang="en-US" dirty="0"/>
              <a:t>와 마찬가지로 선택 항목들을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EDB1AF-29D9-D911-A578-BD2D771CF20A}"/>
              </a:ext>
            </a:extLst>
          </p:cNvPr>
          <p:cNvSpPr txBox="1">
            <a:spLocks/>
          </p:cNvSpPr>
          <p:nvPr/>
        </p:nvSpPr>
        <p:spPr bwMode="auto">
          <a:xfrm>
            <a:off x="500062" y="2224088"/>
            <a:ext cx="8143875" cy="37693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선호하는 브라우저를 선택해주세요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process.jsp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list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"browsers"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"browser"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datalist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"browsers"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구글 크롬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엣지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오페라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사파리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&lt;option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파이어폭스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datalist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2ED1E-D091-DB19-0669-96DE5C8181F7}"/>
              </a:ext>
            </a:extLst>
          </p:cNvPr>
          <p:cNvSpPr txBox="1"/>
          <p:nvPr/>
        </p:nvSpPr>
        <p:spPr>
          <a:xfrm>
            <a:off x="508090" y="1975039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select.html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AC6E2D-2D4A-7002-0ED4-7BDE33E1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468D55-968E-4834-5022-2C89B41C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19857224">
            <a:extLst>
              <a:ext uri="{FF2B5EF4-FFF2-40B4-BE49-F238E27FC236}">
                <a16:creationId xmlns:a16="http://schemas.microsoft.com/office/drawing/2014/main" id="{808BC04E-2419-465C-F752-4D99E33D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43" y="3989466"/>
            <a:ext cx="4796762" cy="26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03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FFD71-3721-0065-ACCD-7D4A6B7E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03CB4-951B-5DC2-D9A5-E4B2E1C735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173" y="1600200"/>
            <a:ext cx="8153400" cy="4495800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/>
              <a:t>요소 안에는 다양한 입력 요소들을 넣을 수 있으며 그룹의 경계에 선을 그려준다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EDB1AF-29D9-D911-A578-BD2D771CF20A}"/>
              </a:ext>
            </a:extLst>
          </p:cNvPr>
          <p:cNvSpPr txBox="1">
            <a:spLocks/>
          </p:cNvSpPr>
          <p:nvPr/>
        </p:nvSpPr>
        <p:spPr bwMode="auto">
          <a:xfrm>
            <a:off x="500062" y="2866881"/>
            <a:ext cx="8143875" cy="2320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fieldset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&lt;legend&gt;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인적사항입력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&lt;/legend&gt;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전화번호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주소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    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fieldset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2ED1E-D091-DB19-0669-96DE5C8181F7}"/>
              </a:ext>
            </a:extLst>
          </p:cNvPr>
          <p:cNvSpPr txBox="1"/>
          <p:nvPr/>
        </p:nvSpPr>
        <p:spPr>
          <a:xfrm>
            <a:off x="508090" y="2617832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fieldset.html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AC6E2D-2D4A-7002-0ED4-7BDE33E1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468D55-968E-4834-5022-2C89B41C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D5D499-DBE3-A92D-E9DC-C2007021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20022176">
            <a:extLst>
              <a:ext uri="{FF2B5EF4-FFF2-40B4-BE49-F238E27FC236}">
                <a16:creationId xmlns:a16="http://schemas.microsoft.com/office/drawing/2014/main" id="{EB6C0CF8-4AFE-42F2-4BEE-632B3AAE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90" y="4380404"/>
            <a:ext cx="5065094" cy="20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64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FFD71-3721-0065-ACCD-7D4A6B7E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&lt;label&gt;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03CB4-951B-5DC2-D9A5-E4B2E1C735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173" y="1600200"/>
            <a:ext cx="8153400" cy="4495800"/>
          </a:xfrm>
        </p:spPr>
        <p:txBody>
          <a:bodyPr/>
          <a:lstStyle/>
          <a:p>
            <a:r>
              <a:rPr lang="en-US" altLang="ko-KR" dirty="0"/>
              <a:t>&lt;label&gt; </a:t>
            </a:r>
            <a:r>
              <a:rPr lang="ko-KR" altLang="en-US" dirty="0"/>
              <a:t>태그는 </a:t>
            </a:r>
            <a:r>
              <a:rPr lang="en-US" altLang="ko-KR" dirty="0"/>
              <a:t>&lt;input&gt; </a:t>
            </a:r>
            <a:r>
              <a:rPr lang="ko-KR" altLang="en-US" dirty="0"/>
              <a:t>요소를 위한 레이블</a:t>
            </a:r>
            <a:r>
              <a:rPr lang="en-US" altLang="ko-KR" dirty="0"/>
              <a:t>(label)</a:t>
            </a:r>
            <a:r>
              <a:rPr lang="ko-KR" altLang="en-US" dirty="0"/>
              <a:t>을 정의한다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EDB1AF-29D9-D911-A578-BD2D771CF20A}"/>
              </a:ext>
            </a:extLst>
          </p:cNvPr>
          <p:cNvSpPr txBox="1">
            <a:spLocks/>
          </p:cNvSpPr>
          <p:nvPr/>
        </p:nvSpPr>
        <p:spPr bwMode="auto">
          <a:xfrm>
            <a:off x="500062" y="2866881"/>
            <a:ext cx="8143875" cy="2320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proc_form.jsp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남성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"gender"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"male"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"female"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여성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&lt;/label&gt;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"gender"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"female"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"female"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ko-KR" altLang="en-US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제출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2ED1E-D091-DB19-0669-96DE5C8181F7}"/>
              </a:ext>
            </a:extLst>
          </p:cNvPr>
          <p:cNvSpPr txBox="1"/>
          <p:nvPr/>
        </p:nvSpPr>
        <p:spPr>
          <a:xfrm>
            <a:off x="508090" y="2617832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label.html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AC6E2D-2D4A-7002-0ED4-7BDE33E1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468D55-968E-4834-5022-2C89B41C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D5D499-DBE3-A92D-E9DC-C2007021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1B6C71-DE72-B88B-5B2C-26C68FF05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19855712">
            <a:extLst>
              <a:ext uri="{FF2B5EF4-FFF2-40B4-BE49-F238E27FC236}">
                <a16:creationId xmlns:a16="http://schemas.microsoft.com/office/drawing/2014/main" id="{E5A14EEB-3FAC-237E-9F34-3ED680B3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84" y="4801462"/>
            <a:ext cx="4934500" cy="176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19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FFD71-3721-0065-ACCD-7D4A6B7E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파일업로드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03CB4-951B-5DC2-D9A5-E4B2E1C735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173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사용자가 파일을 선택하여서 서버로 </a:t>
            </a:r>
            <a:r>
              <a:rPr lang="ko-KR" altLang="en-US" dirty="0" err="1"/>
              <a:t>업로드해야하는</a:t>
            </a:r>
            <a:r>
              <a:rPr lang="ko-KR" altLang="en-US" dirty="0"/>
              <a:t> 경우도 상당히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EDB1AF-29D9-D911-A578-BD2D771CF20A}"/>
              </a:ext>
            </a:extLst>
          </p:cNvPr>
          <p:cNvSpPr txBox="1">
            <a:spLocks/>
          </p:cNvSpPr>
          <p:nvPr/>
        </p:nvSpPr>
        <p:spPr bwMode="auto">
          <a:xfrm>
            <a:off x="500062" y="2866881"/>
            <a:ext cx="8143875" cy="12325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enctype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"multipart/form-data"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"file"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accept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"image/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jpg,image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/gif"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2ED1E-D091-DB19-0669-96DE5C8181F7}"/>
              </a:ext>
            </a:extLst>
          </p:cNvPr>
          <p:cNvSpPr txBox="1"/>
          <p:nvPr/>
        </p:nvSpPr>
        <p:spPr>
          <a:xfrm>
            <a:off x="508090" y="2617832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label.html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AC6E2D-2D4A-7002-0ED4-7BDE33E1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468D55-968E-4834-5022-2C89B41C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D5D499-DBE3-A92D-E9DC-C2007021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1B6C71-DE72-B88B-5B2C-26C68FF05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BAE2F7-642F-D307-D043-D64C1FF2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_x411455424">
            <a:extLst>
              <a:ext uri="{FF2B5EF4-FFF2-40B4-BE49-F238E27FC236}">
                <a16:creationId xmlns:a16="http://schemas.microsoft.com/office/drawing/2014/main" id="{CF4C863C-23FE-1FE1-E7BF-BBF81B55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09" y="4316483"/>
            <a:ext cx="3616546" cy="123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1" name="_x411455928">
            <a:extLst>
              <a:ext uri="{FF2B5EF4-FFF2-40B4-BE49-F238E27FC236}">
                <a16:creationId xmlns:a16="http://schemas.microsoft.com/office/drawing/2014/main" id="{7FB07E2D-5743-86DB-D061-1A553FE7F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96" y="4263351"/>
            <a:ext cx="4507188" cy="23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47D405-931C-7402-6EC8-1F3FF29151A6}"/>
              </a:ext>
            </a:extLst>
          </p:cNvPr>
          <p:cNvCxnSpPr/>
          <p:nvPr/>
        </p:nvCxnSpPr>
        <p:spPr>
          <a:xfrm>
            <a:off x="1919335" y="5021524"/>
            <a:ext cx="2652664" cy="67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95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사용자로부터 텍스트를 </a:t>
            </a:r>
            <a:r>
              <a:rPr lang="ko-KR" altLang="en-US" dirty="0" err="1"/>
              <a:t>입력받을</a:t>
            </a:r>
            <a:r>
              <a:rPr lang="ko-KR" altLang="en-US" dirty="0"/>
              <a:t> 때 사용하는 입력 양식은</a:t>
            </a:r>
            <a:r>
              <a:rPr lang="en-US" altLang="ko-KR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개 중에서 하나만 선택하고 싶을 때 사용하는  입력 양식은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0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2F859-8430-A53A-646E-4BBCA5B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AF7361C-8B93-8FDF-42C0-24B9F747714E}"/>
              </a:ext>
            </a:extLst>
          </p:cNvPr>
          <p:cNvSpPr txBox="1">
            <a:spLocks/>
          </p:cNvSpPr>
          <p:nvPr/>
        </p:nvSpPr>
        <p:spPr bwMode="auto">
          <a:xfrm>
            <a:off x="612648" y="1817483"/>
            <a:ext cx="8143875" cy="28631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"iframe1"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"http://www.w3.org"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"iframe1"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월드와이드웹 컨소시엄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&lt;/a&gt;&lt;/p&gt;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&lt;p&gt;&lt;b&gt;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참고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링크를 클릭하면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안에서 홈페이지가 열립니다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4705-2B53-0AD9-3571-D057E9B800A2}"/>
              </a:ext>
            </a:extLst>
          </p:cNvPr>
          <p:cNvSpPr txBox="1"/>
          <p:nvPr/>
        </p:nvSpPr>
        <p:spPr>
          <a:xfrm>
            <a:off x="620676" y="1568434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Iframe2.html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pic>
        <p:nvPicPr>
          <p:cNvPr id="1025" name="_x220019656">
            <a:extLst>
              <a:ext uri="{FF2B5EF4-FFF2-40B4-BE49-F238E27FC236}">
                <a16:creationId xmlns:a16="http://schemas.microsoft.com/office/drawing/2014/main" id="{077BF98E-89BE-0D32-713F-BB7FAA1D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82" y="3914405"/>
            <a:ext cx="4071938" cy="2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5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B0E8-C4DE-CAE1-A977-DF622DA1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이메일</a:t>
            </a:r>
            <a:r>
              <a:rPr lang="en-US" altLang="ko-KR" dirty="0"/>
              <a:t> </a:t>
            </a:r>
            <a:r>
              <a:rPr lang="ko-KR" altLang="en-US" dirty="0"/>
              <a:t>작성화면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A1889-9A3F-3BED-9E65-99D96EDAAD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이메일을 작성하여 보낼 수 있는 화면을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5C6D83-EC59-1C63-8127-629E1658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20026640">
            <a:extLst>
              <a:ext uri="{FF2B5EF4-FFF2-40B4-BE49-F238E27FC236}">
                <a16:creationId xmlns:a16="http://schemas.microsoft.com/office/drawing/2014/main" id="{82ADF988-9D7F-8AE6-4887-AE44B667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70" y="2397918"/>
            <a:ext cx="5640309" cy="36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39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2D54-A5F7-F9DD-957E-79297684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07D99E-2529-646A-F694-75F2356B5A25}"/>
              </a:ext>
            </a:extLst>
          </p:cNvPr>
          <p:cNvSpPr txBox="1">
            <a:spLocks/>
          </p:cNvSpPr>
          <p:nvPr/>
        </p:nvSpPr>
        <p:spPr bwMode="auto">
          <a:xfrm>
            <a:off x="500062" y="1849249"/>
            <a:ext cx="8143875" cy="46058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&lt;h3&gt;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이메일 전송화면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&lt;/h3&gt;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"MAILTO:hong1234@gmail.com"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method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"post"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enctype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"text/plain"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"name"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이메일 주소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"email"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"mail"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내용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"comment"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rows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"5"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"50"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"Send"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"reset"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"Reset"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DFEA7-04DB-4F10-BB81-765D3CB55D58}"/>
              </a:ext>
            </a:extLst>
          </p:cNvPr>
          <p:cNvSpPr txBox="1"/>
          <p:nvPr/>
        </p:nvSpPr>
        <p:spPr>
          <a:xfrm>
            <a:off x="508090" y="1600200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formex1.html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2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B0E8-C4DE-CAE1-A977-DF622DA1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회원 정보 입력 화면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A1889-9A3F-3BED-9E65-99D96EDAAD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가지 입력 요소들을 사용하여 회원 정보를 </a:t>
            </a:r>
            <a:r>
              <a:rPr lang="ko-KR" altLang="en-US" dirty="0" err="1"/>
              <a:t>입력받는</a:t>
            </a:r>
            <a:r>
              <a:rPr lang="ko-KR" altLang="en-US" dirty="0"/>
              <a:t> 페이지를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5C6D83-EC59-1C63-8127-629E1658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F8E7DD-AD2D-84AE-4363-F6317B3C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220025560">
            <a:extLst>
              <a:ext uri="{FF2B5EF4-FFF2-40B4-BE49-F238E27FC236}">
                <a16:creationId xmlns:a16="http://schemas.microsoft.com/office/drawing/2014/main" id="{900C550A-E9E7-1957-9B14-DA5B14FA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77" y="2506662"/>
            <a:ext cx="5718057" cy="330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12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2D54-A5F7-F9DD-957E-79297684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07D99E-2529-646A-F694-75F2356B5A25}"/>
              </a:ext>
            </a:extLst>
          </p:cNvPr>
          <p:cNvSpPr txBox="1">
            <a:spLocks/>
          </p:cNvSpPr>
          <p:nvPr/>
        </p:nvSpPr>
        <p:spPr bwMode="auto">
          <a:xfrm>
            <a:off x="500062" y="1849249"/>
            <a:ext cx="8143875" cy="49136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&lt;h3&gt;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회원 가입 화면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&lt;/h3&gt;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adduser.jsp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method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"post"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"name"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주소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"address"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email: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"email"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"email"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required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"gender"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Male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"radio"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"gender"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"Female"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Female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"Send"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"reset"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DFEA7-04DB-4F10-BB81-765D3CB55D58}"/>
              </a:ext>
            </a:extLst>
          </p:cNvPr>
          <p:cNvSpPr txBox="1"/>
          <p:nvPr/>
        </p:nvSpPr>
        <p:spPr>
          <a:xfrm>
            <a:off x="508090" y="1600200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formex2.html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" name="_x220025560">
            <a:extLst>
              <a:ext uri="{FF2B5EF4-FFF2-40B4-BE49-F238E27FC236}">
                <a16:creationId xmlns:a16="http://schemas.microsoft.com/office/drawing/2014/main" id="{3580A9E7-D87C-6B80-903D-D431103BC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18" y="931360"/>
            <a:ext cx="3807479" cy="22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87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5F0B-C776-1659-CE85-C863CEDF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입력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4519B-7EE4-9D54-0865-84CF3A618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입력 타입은 개발자의 수고를 많이 덜어준다</a:t>
            </a:r>
            <a:r>
              <a:rPr lang="en-US" altLang="ko-KR" dirty="0"/>
              <a:t>. </a:t>
            </a:r>
            <a:r>
              <a:rPr lang="ko-KR" altLang="en-US" dirty="0"/>
              <a:t>입력 타입은 자체적으로 입력을 어느 정도 검증한다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522324-6A08-D192-D1D4-2E190CE7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219855568">
            <a:extLst>
              <a:ext uri="{FF2B5EF4-FFF2-40B4-BE49-F238E27FC236}">
                <a16:creationId xmlns:a16="http://schemas.microsoft.com/office/drawing/2014/main" id="{8FE7BE81-BEBA-987C-B70D-1F6FEC0D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b="3986"/>
          <a:stretch>
            <a:fillRect/>
          </a:stretch>
        </p:blipFill>
        <p:spPr bwMode="auto">
          <a:xfrm>
            <a:off x="1330859" y="2720565"/>
            <a:ext cx="6916848" cy="18033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19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A25D-7961-8084-FD8E-3BE724CA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요소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8D6969-AA2E-8D29-0360-F8C26213CC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2367" y="1799376"/>
            <a:ext cx="6012901" cy="4495800"/>
          </a:xfrm>
        </p:spPr>
      </p:pic>
    </p:spTree>
    <p:extLst>
      <p:ext uri="{BB962C8B-B14F-4D97-AF65-F5344CB8AC3E}">
        <p14:creationId xmlns:p14="http://schemas.microsoft.com/office/powerpoint/2010/main" val="1780861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C4980-FEB4-95E0-15D8-7324AA53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추가 속성들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98CEBB-B3FC-38AB-BE8C-F08ACD3C5E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2521"/>
            <a:ext cx="8153400" cy="3212957"/>
          </a:xfrm>
        </p:spPr>
      </p:pic>
    </p:spTree>
    <p:extLst>
      <p:ext uri="{BB962C8B-B14F-4D97-AF65-F5344CB8AC3E}">
        <p14:creationId xmlns:p14="http://schemas.microsoft.com/office/powerpoint/2010/main" val="447790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8078E-5A3F-099C-774F-C6E7D7BE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2CECC91-0455-2D7B-4EE3-FB7D602EFAEF}"/>
              </a:ext>
            </a:extLst>
          </p:cNvPr>
          <p:cNvSpPr txBox="1">
            <a:spLocks/>
          </p:cNvSpPr>
          <p:nvPr/>
        </p:nvSpPr>
        <p:spPr bwMode="auto">
          <a:xfrm>
            <a:off x="612648" y="1671386"/>
            <a:ext cx="8143875" cy="51006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date: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datetime: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datetime-local: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"datetime-local"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month: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"month"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time: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"time"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week: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"week"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color: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email: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"email"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search: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"search"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range: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"range"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number: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"number"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url: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url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FDEFA-D490-D893-269C-FDB550DFB02A}"/>
              </a:ext>
            </a:extLst>
          </p:cNvPr>
          <p:cNvSpPr txBox="1"/>
          <p:nvPr/>
        </p:nvSpPr>
        <p:spPr>
          <a:xfrm>
            <a:off x="620676" y="1422337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html5form.html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AEEA73-9E98-2D3D-8C67-951B3340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219856432">
            <a:extLst>
              <a:ext uri="{FF2B5EF4-FFF2-40B4-BE49-F238E27FC236}">
                <a16:creationId xmlns:a16="http://schemas.microsoft.com/office/drawing/2014/main" id="{54F749EE-5B3E-2905-3307-7E1394967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86" y="3429000"/>
            <a:ext cx="432785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86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7865B-C9A9-5998-40B9-ADC422AD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입력 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7196BE-8239-5673-D7E8-829B4BA86AB1}"/>
              </a:ext>
            </a:extLst>
          </p:cNvPr>
          <p:cNvSpPr txBox="1">
            <a:spLocks/>
          </p:cNvSpPr>
          <p:nvPr/>
        </p:nvSpPr>
        <p:spPr bwMode="auto">
          <a:xfrm>
            <a:off x="612648" y="1600200"/>
            <a:ext cx="8143875" cy="29355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2023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3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월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일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9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시 정각을 입력해보세요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date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타입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"2023-03-01"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datetime-local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타입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"datetime-local"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time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타입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"time"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month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타입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"month"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week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타입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"week"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5842-F953-DBF7-D10B-5B34A0B6EECC}"/>
              </a:ext>
            </a:extLst>
          </p:cNvPr>
          <p:cNvSpPr txBox="1"/>
          <p:nvPr/>
        </p:nvSpPr>
        <p:spPr>
          <a:xfrm>
            <a:off x="620676" y="1351151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date.html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E7CCB6-767F-2291-5339-C8E24BAD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6" name="_x219855424">
            <a:extLst>
              <a:ext uri="{FF2B5EF4-FFF2-40B4-BE49-F238E27FC236}">
                <a16:creationId xmlns:a16="http://schemas.microsoft.com/office/drawing/2014/main" id="{E128F2E0-1A89-8CC4-09D6-1617B541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72" y="4214133"/>
            <a:ext cx="4156409" cy="24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5" name="_x219855136">
            <a:extLst>
              <a:ext uri="{FF2B5EF4-FFF2-40B4-BE49-F238E27FC236}">
                <a16:creationId xmlns:a16="http://schemas.microsoft.com/office/drawing/2014/main" id="{616473A4-1B54-A095-DC69-7D222BE7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38" y="4249852"/>
            <a:ext cx="1807314" cy="23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0F7E31-E529-9D35-7D77-C536BD2C451A}"/>
              </a:ext>
            </a:extLst>
          </p:cNvPr>
          <p:cNvCxnSpPr/>
          <p:nvPr/>
        </p:nvCxnSpPr>
        <p:spPr>
          <a:xfrm flipV="1">
            <a:off x="3702867" y="4970352"/>
            <a:ext cx="3021171" cy="58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40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7865B-C9A9-5998-40B9-ADC422AD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7196BE-8239-5673-D7E8-829B4BA86AB1}"/>
              </a:ext>
            </a:extLst>
          </p:cNvPr>
          <p:cNvSpPr txBox="1">
            <a:spLocks/>
          </p:cNvSpPr>
          <p:nvPr/>
        </p:nvSpPr>
        <p:spPr bwMode="auto">
          <a:xfrm>
            <a:off x="612648" y="1887648"/>
            <a:ext cx="8143875" cy="108188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색상선택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5842-F953-DBF7-D10B-5B34A0B6EECC}"/>
              </a:ext>
            </a:extLst>
          </p:cNvPr>
          <p:cNvSpPr txBox="1"/>
          <p:nvPr/>
        </p:nvSpPr>
        <p:spPr>
          <a:xfrm>
            <a:off x="612648" y="154909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color.html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E7CCB6-767F-2291-5339-C8E24BAD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A6762-21E5-9407-6FAF-184C125F0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219854200">
            <a:extLst>
              <a:ext uri="{FF2B5EF4-FFF2-40B4-BE49-F238E27FC236}">
                <a16:creationId xmlns:a16="http://schemas.microsoft.com/office/drawing/2014/main" id="{DF50DF35-6C56-17C1-0CBF-41DAEAB6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24" y="3136074"/>
            <a:ext cx="4198496" cy="31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463F-FCB0-558D-CB33-0A20AC14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04E6-CDCD-E246-22CB-FE31B713B5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우리도 왼쪽은 </a:t>
            </a:r>
            <a:r>
              <a:rPr lang="en-US" altLang="ko-KR" dirty="0"/>
              <a:t>HTML </a:t>
            </a:r>
            <a:r>
              <a:rPr lang="ko-KR" altLang="en-US" dirty="0"/>
              <a:t>소스를 보여주고 오른쪽은 </a:t>
            </a:r>
            <a:r>
              <a:rPr lang="en-US" altLang="ko-KR" dirty="0"/>
              <a:t>HTML </a:t>
            </a:r>
            <a:r>
              <a:rPr lang="ko-KR" altLang="en-US" dirty="0"/>
              <a:t>소스의 출력을 보여주는 예제를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049" name="_x219852616">
            <a:extLst>
              <a:ext uri="{FF2B5EF4-FFF2-40B4-BE49-F238E27FC236}">
                <a16:creationId xmlns:a16="http://schemas.microsoft.com/office/drawing/2014/main" id="{5F360582-382D-2135-842E-18F14BBA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2558375"/>
            <a:ext cx="5991891" cy="351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45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9A69F-8E5D-6DB8-C1A7-BAB787A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A23AE-4F7C-F1A2-FD72-FA526590E3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요소의 </a:t>
            </a:r>
            <a:r>
              <a:rPr lang="en-US" altLang="ko-KR" dirty="0"/>
              <a:t>type</a:t>
            </a:r>
            <a:r>
              <a:rPr lang="ko-KR" altLang="en-US" dirty="0"/>
              <a:t>을 “</a:t>
            </a:r>
            <a:r>
              <a:rPr lang="en-US" altLang="ko-KR" dirty="0"/>
              <a:t>number"</a:t>
            </a:r>
            <a:r>
              <a:rPr lang="ko-KR" altLang="en-US" dirty="0"/>
              <a:t>로 지정하면 정수를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있다</a:t>
            </a:r>
            <a:r>
              <a:rPr lang="en-US" altLang="ko-KR" dirty="0"/>
              <a:t>. max, min, step</a:t>
            </a:r>
            <a:r>
              <a:rPr lang="ko-KR" altLang="en-US" dirty="0"/>
              <a:t>속성을 이용하여서 최대값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 err="1"/>
              <a:t>단계값도</a:t>
            </a:r>
            <a:r>
              <a:rPr lang="ko-KR" altLang="en-US" dirty="0"/>
              <a:t>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2CE46A-290C-A2B0-DD77-E0FCD006DEFF}"/>
              </a:ext>
            </a:extLst>
          </p:cNvPr>
          <p:cNvSpPr txBox="1">
            <a:spLocks/>
          </p:cNvSpPr>
          <p:nvPr/>
        </p:nvSpPr>
        <p:spPr bwMode="auto">
          <a:xfrm>
            <a:off x="604620" y="2540519"/>
            <a:ext cx="8143875" cy="29368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신입부원들을 환영합니다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이름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신발사이즈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(230-290, 10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단위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"number"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"230"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max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"290"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step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"260"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"shoesize"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테니스 스킬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부터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10)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"range"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max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value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"reset"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8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E0185-1588-9AB3-E1A9-9BF11A7A5721}"/>
              </a:ext>
            </a:extLst>
          </p:cNvPr>
          <p:cNvSpPr txBox="1"/>
          <p:nvPr/>
        </p:nvSpPr>
        <p:spPr>
          <a:xfrm>
            <a:off x="612648" y="2291470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number.html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8673" name="_x220024120">
            <a:extLst>
              <a:ext uri="{FF2B5EF4-FFF2-40B4-BE49-F238E27FC236}">
                <a16:creationId xmlns:a16="http://schemas.microsoft.com/office/drawing/2014/main" id="{404C831E-DFBF-2AF7-F3E3-6C66A918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90369"/>
            <a:ext cx="4412025" cy="223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0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특정한 규칙을 가지고 있는 문자열들을 표현 </a:t>
            </a:r>
            <a:endParaRPr lang="en-US" altLang="ko-KR" dirty="0"/>
          </a:p>
          <a:p>
            <a:r>
              <a:rPr lang="ko-KR" altLang="en-US" dirty="0"/>
              <a:t>정규 </a:t>
            </a:r>
            <a:r>
              <a:rPr lang="ko-KR" altLang="en-US" dirty="0" err="1"/>
              <a:t>표현식은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과 </a:t>
            </a:r>
            <a:r>
              <a:rPr lang="en-US" altLang="ko-KR" dirty="0"/>
              <a:t>/ </a:t>
            </a:r>
            <a:r>
              <a:rPr lang="ko-KR" altLang="en-US" dirty="0"/>
              <a:t>내부에 위치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8" y="2596359"/>
            <a:ext cx="7505700" cy="266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61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수량한정자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3467100"/>
            <a:ext cx="8212138" cy="20193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이메일을 검사하는 </a:t>
            </a:r>
            <a:r>
              <a:rPr lang="ko-KR" altLang="en-US" dirty="0" err="1"/>
              <a:t>정규식</a:t>
            </a:r>
            <a:endParaRPr lang="en-US" altLang="ko-KR" dirty="0"/>
          </a:p>
          <a:p>
            <a:pPr lvl="1"/>
            <a:r>
              <a:rPr lang="en-US" altLang="ko-KR" dirty="0"/>
              <a:t>/^[a-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-9.!#$%&amp;’*+/=?^_`{|}~-]+@[a-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-9-]+(?:\.[a-</a:t>
            </a:r>
            <a:r>
              <a:rPr lang="en-US" altLang="ko-KR" dirty="0" err="1"/>
              <a:t>zA</a:t>
            </a:r>
            <a:r>
              <a:rPr lang="en-US" altLang="ko-KR" dirty="0"/>
              <a:t>-</a:t>
            </a:r>
            <a:r>
              <a:rPr lang="en-US" altLang="ko-KR" dirty="0" err="1"/>
              <a:t>Z0</a:t>
            </a:r>
            <a:r>
              <a:rPr lang="en-US" altLang="ko-KR" dirty="0"/>
              <a:t>-9-]+)*$/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" y="1992851"/>
            <a:ext cx="8372475" cy="202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631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E69B8-E25A-2961-F925-33257FE8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</a:t>
            </a:r>
            <a:r>
              <a:rPr lang="en-US" altLang="ko-KR" dirty="0"/>
              <a:t> </a:t>
            </a:r>
            <a:r>
              <a:rPr lang="ko-KR" altLang="en-US" dirty="0"/>
              <a:t>번호 검증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1C89BD-903E-EDE6-71F4-97614335B4D7}"/>
              </a:ext>
            </a:extLst>
          </p:cNvPr>
          <p:cNvSpPr txBox="1">
            <a:spLocks/>
          </p:cNvSpPr>
          <p:nvPr/>
        </p:nvSpPr>
        <p:spPr bwMode="auto">
          <a:xfrm>
            <a:off x="612648" y="1790323"/>
            <a:ext cx="8143875" cy="22465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전화번호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tel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required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pattern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"[0-9]{3}-[0-9]{4}-[0-9]{4}"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title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"####-####-####"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&gt;&lt;br&gt;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"submit"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C25E8-2B43-F062-5382-F0A1BE1E04CE}"/>
              </a:ext>
            </a:extLst>
          </p:cNvPr>
          <p:cNvSpPr txBox="1"/>
          <p:nvPr/>
        </p:nvSpPr>
        <p:spPr>
          <a:xfrm>
            <a:off x="620676" y="1541274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tel.html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5A0DB6-9206-5125-9A7C-5F85A957A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220025560">
            <a:extLst>
              <a:ext uri="{FF2B5EF4-FFF2-40B4-BE49-F238E27FC236}">
                <a16:creationId xmlns:a16="http://schemas.microsoft.com/office/drawing/2014/main" id="{F2E7D779-ADE9-3D9B-E1F4-920CDCCC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12" y="4227701"/>
            <a:ext cx="4809136" cy="18908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28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350E-AFD8-4BE1-CE51-0A7DC86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Project: </a:t>
            </a:r>
            <a:r>
              <a:rPr lang="ko-KR" altLang="en-US" dirty="0"/>
              <a:t>쇼핑몰 웹사이트 제작하기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274B-F09F-766A-DB99-DB4B52BAA4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단계에서는 스타일을 고려하지 않고 </a:t>
            </a:r>
            <a:r>
              <a:rPr lang="en-US" altLang="ko-KR" dirty="0"/>
              <a:t>HTML</a:t>
            </a:r>
            <a:r>
              <a:rPr lang="ko-KR" altLang="en-US" dirty="0"/>
              <a:t>만을 사용하여 웹페이지의 콘텐츠 만을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A177DF-8138-7372-F512-C6AFF3FC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17845"/>
            <a:ext cx="7729534" cy="39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5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350E-AFD8-4BE1-CE51-0A7DC86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Project: </a:t>
            </a:r>
            <a:r>
              <a:rPr lang="ko-KR" altLang="en-US" dirty="0"/>
              <a:t>쇼핑몰 웹사이트 제작하기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274B-F09F-766A-DB99-DB4B52BAA4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단계에서는 스타일을 고려하지 않고 </a:t>
            </a:r>
            <a:r>
              <a:rPr lang="en-US" altLang="ko-KR" dirty="0"/>
              <a:t>HTML</a:t>
            </a:r>
            <a:r>
              <a:rPr lang="ko-KR" altLang="en-US" dirty="0"/>
              <a:t>만을 사용하여 웹페이지의 콘텐츠 만을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1F79C-9917-6D64-AB5C-FE5A1637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0" y="2471597"/>
            <a:ext cx="7193035" cy="40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9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86688-5D7D-40AD-CF90-EFA57F7F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0C254E-A28B-6F9B-43BC-4F96949A66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30888"/>
            <a:ext cx="8153400" cy="1951303"/>
          </a:xfrm>
        </p:spPr>
      </p:pic>
    </p:spTree>
    <p:extLst>
      <p:ext uri="{BB962C8B-B14F-4D97-AF65-F5344CB8AC3E}">
        <p14:creationId xmlns:p14="http://schemas.microsoft.com/office/powerpoint/2010/main" val="35080503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86688-5D7D-40AD-CF90-EFA57F7F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내비게이션 메뉴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DF4B08B-237F-3D42-5D4D-140814FEA11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26109"/>
            <a:ext cx="8153400" cy="32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01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86688-5D7D-40AD-CF90-EFA57F7F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수직 메뉴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E3DE33F-AF80-B418-4B59-09AE2EB868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13377"/>
            <a:ext cx="8153400" cy="4069446"/>
          </a:xfrm>
        </p:spPr>
      </p:pic>
    </p:spTree>
    <p:extLst>
      <p:ext uri="{BB962C8B-B14F-4D97-AF65-F5344CB8AC3E}">
        <p14:creationId xmlns:p14="http://schemas.microsoft.com/office/powerpoint/2010/main" val="3215600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86688-5D7D-40AD-CF90-EFA57F7F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6B33FAE-80CE-1021-A939-D463C715B32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618217"/>
            <a:ext cx="8153400" cy="2459765"/>
          </a:xfrm>
        </p:spPr>
      </p:pic>
    </p:spTree>
    <p:extLst>
      <p:ext uri="{BB962C8B-B14F-4D97-AF65-F5344CB8AC3E}">
        <p14:creationId xmlns:p14="http://schemas.microsoft.com/office/powerpoint/2010/main" val="6865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2F859-8430-A53A-646E-4BBCA5B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AF7361C-8B93-8FDF-42C0-24B9F747714E}"/>
              </a:ext>
            </a:extLst>
          </p:cNvPr>
          <p:cNvSpPr txBox="1">
            <a:spLocks/>
          </p:cNvSpPr>
          <p:nvPr/>
        </p:nvSpPr>
        <p:spPr bwMode="auto">
          <a:xfrm>
            <a:off x="612648" y="1817482"/>
            <a:ext cx="8143875" cy="481191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rows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"5"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"56"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&amp;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lt;html&amp;gt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&amp;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lt;body&amp;gt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&amp;lt;h1&amp;gt;This is a header. &amp;lt;h1&amp;gt;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&amp;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lt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body&amp;gt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&amp;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lt;html&amp;gt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textarea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8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/&gt;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"source.html"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"420"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"80"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iframe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4705-2B53-0AD9-3571-D057E9B800A2}"/>
              </a:ext>
            </a:extLst>
          </p:cNvPr>
          <p:cNvSpPr txBox="1"/>
          <p:nvPr/>
        </p:nvSpPr>
        <p:spPr>
          <a:xfrm>
            <a:off x="620676" y="1568434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</a:rPr>
              <a:t>Iframe3.html</a:t>
            </a:r>
            <a:endParaRPr lang="ko-KR" altLang="en-US" sz="1600" i="1" dirty="0">
              <a:solidFill>
                <a:srgbClr val="0070C0"/>
              </a:solidFill>
            </a:endParaRPr>
          </a:p>
        </p:txBody>
      </p:sp>
      <p:pic>
        <p:nvPicPr>
          <p:cNvPr id="3" name="_x219852616">
            <a:extLst>
              <a:ext uri="{FF2B5EF4-FFF2-40B4-BE49-F238E27FC236}">
                <a16:creationId xmlns:a16="http://schemas.microsoft.com/office/drawing/2014/main" id="{5FC3CBB9-D4DA-1B00-7BA7-A062D32A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619" y="2137748"/>
            <a:ext cx="3559613" cy="20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65DE77-502C-B4CA-15AA-14EB64806163}"/>
              </a:ext>
            </a:extLst>
          </p:cNvPr>
          <p:cNvSpPr/>
          <p:nvPr/>
        </p:nvSpPr>
        <p:spPr>
          <a:xfrm>
            <a:off x="543208" y="3023857"/>
            <a:ext cx="4028792" cy="20856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EB911A-2B4E-4E57-832B-CBCAAD269412}"/>
              </a:ext>
            </a:extLst>
          </p:cNvPr>
          <p:cNvCxnSpPr/>
          <p:nvPr/>
        </p:nvCxnSpPr>
        <p:spPr>
          <a:xfrm flipH="1">
            <a:off x="4572000" y="3023857"/>
            <a:ext cx="923453" cy="40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A14312-610B-96D9-A181-214768C37EAE}"/>
              </a:ext>
            </a:extLst>
          </p:cNvPr>
          <p:cNvCxnSpPr/>
          <p:nvPr/>
        </p:nvCxnSpPr>
        <p:spPr>
          <a:xfrm flipH="1">
            <a:off x="3732382" y="4027282"/>
            <a:ext cx="1944141" cy="182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77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96" y="5408184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Autofit/>
          </a:bodyPr>
          <a:lstStyle/>
          <a:p>
            <a:r>
              <a:rPr lang="ko-KR" altLang="en-US" sz="1400" i="1" dirty="0">
                <a:solidFill>
                  <a:srgbClr val="FFFF00"/>
                </a:solidFill>
              </a:rPr>
              <a:t>웹페이지 안에 다른 웹페이지를 넣을 수 있나요</a:t>
            </a:r>
            <a:r>
              <a:rPr lang="en-US" altLang="ko-KR" sz="14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ko-KR" altLang="en-US" sz="1400" i="1" dirty="0">
                <a:solidFill>
                  <a:schemeClr val="bg1"/>
                </a:solidFill>
              </a:rPr>
              <a:t>하나의 웹페이지 안에 다른 웹페이지를 넣으려면 </a:t>
            </a:r>
            <a:r>
              <a:rPr lang="en-US" altLang="ko-KR" sz="1400" i="1" dirty="0">
                <a:solidFill>
                  <a:schemeClr val="bg1"/>
                </a:solidFill>
              </a:rPr>
              <a:t>&lt;</a:t>
            </a:r>
            <a:r>
              <a:rPr lang="en-US" altLang="ko-KR" sz="1400" i="1" dirty="0" err="1">
                <a:solidFill>
                  <a:schemeClr val="bg1"/>
                </a:solidFill>
              </a:rPr>
              <a:t>iframe</a:t>
            </a:r>
            <a:r>
              <a:rPr lang="en-US" altLang="ko-KR" sz="1400" i="1" dirty="0">
                <a:solidFill>
                  <a:schemeClr val="bg1"/>
                </a:solidFill>
              </a:rPr>
              <a:t>&gt; </a:t>
            </a:r>
            <a:r>
              <a:rPr lang="ko-KR" altLang="en-US" sz="1400" i="1" dirty="0">
                <a:solidFill>
                  <a:schemeClr val="bg1"/>
                </a:solidFill>
              </a:rPr>
              <a:t>태그를 사용한다</a:t>
            </a:r>
            <a:r>
              <a:rPr lang="en-US" altLang="ko-KR" sz="1400" i="1" dirty="0">
                <a:solidFill>
                  <a:schemeClr val="bg1"/>
                </a:solidFill>
              </a:rPr>
              <a:t>. target </a:t>
            </a:r>
            <a:r>
              <a:rPr lang="ko-KR" altLang="en-US" sz="1400" i="1" dirty="0">
                <a:solidFill>
                  <a:schemeClr val="bg1"/>
                </a:solidFill>
              </a:rPr>
              <a:t>속성을 이용하여 포함시키고자 하는 웹페이지의 주소를 표기할 수 있다</a:t>
            </a:r>
            <a:r>
              <a:rPr lang="en-US" altLang="ko-KR" sz="1400" i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0" i="1" dirty="0" err="1">
                <a:solidFill>
                  <a:srgbClr val="FFFF00"/>
                </a:solidFill>
              </a:rPr>
              <a:t>시맨틱</a:t>
            </a:r>
            <a:r>
              <a:rPr lang="ko-KR" altLang="en-US" sz="1400" i="1" dirty="0">
                <a:solidFill>
                  <a:srgbClr val="FFFF00"/>
                </a:solidFill>
              </a:rPr>
              <a:t> 태그들을 사용할 수 있나요</a:t>
            </a:r>
            <a:r>
              <a:rPr lang="en-US" altLang="ko-KR" sz="14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ko-KR" altLang="en-US" sz="1400" i="1" dirty="0" err="1">
                <a:solidFill>
                  <a:schemeClr val="bg1"/>
                </a:solidFill>
              </a:rPr>
              <a:t>시맨틱</a:t>
            </a:r>
            <a:r>
              <a:rPr lang="ko-KR" altLang="en-US" sz="1400" i="1" dirty="0">
                <a:solidFill>
                  <a:schemeClr val="bg1"/>
                </a:solidFill>
              </a:rPr>
              <a:t> </a:t>
            </a:r>
            <a:r>
              <a:rPr lang="ko-KR" altLang="en-US" sz="1400" i="1" dirty="0" err="1">
                <a:solidFill>
                  <a:schemeClr val="bg1"/>
                </a:solidFill>
              </a:rPr>
              <a:t>태그란</a:t>
            </a:r>
            <a:r>
              <a:rPr lang="ko-KR" altLang="en-US" sz="1400" i="1" dirty="0">
                <a:solidFill>
                  <a:schemeClr val="bg1"/>
                </a:solidFill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</a:rPr>
              <a:t>&lt;header&gt;, &lt;section&gt;, &lt;article&gt;, &lt;main&gt; </a:t>
            </a:r>
            <a:r>
              <a:rPr lang="ko-KR" altLang="en-US" sz="1400" i="1" dirty="0">
                <a:solidFill>
                  <a:schemeClr val="bg1"/>
                </a:solidFill>
              </a:rPr>
              <a:t>처럼 문서의 구조를 나타내는 태그이다</a:t>
            </a:r>
            <a:r>
              <a:rPr lang="en-US" altLang="ko-KR" sz="1400" i="1" dirty="0">
                <a:solidFill>
                  <a:schemeClr val="bg1"/>
                </a:solidFill>
              </a:rPr>
              <a:t>. </a:t>
            </a:r>
            <a:r>
              <a:rPr lang="ko-KR" altLang="en-US" sz="1400" i="1" dirty="0" err="1">
                <a:solidFill>
                  <a:schemeClr val="bg1"/>
                </a:solidFill>
              </a:rPr>
              <a:t>시맨틱</a:t>
            </a:r>
            <a:r>
              <a:rPr lang="ko-KR" altLang="en-US" sz="1400" i="1" dirty="0">
                <a:solidFill>
                  <a:schemeClr val="bg1"/>
                </a:solidFill>
              </a:rPr>
              <a:t> 태그를 사용하면 </a:t>
            </a:r>
            <a:r>
              <a:rPr lang="ko-KR" altLang="en-US" sz="1400" i="1" dirty="0" err="1">
                <a:solidFill>
                  <a:schemeClr val="bg1"/>
                </a:solidFill>
              </a:rPr>
              <a:t>웹브라우저나</a:t>
            </a:r>
            <a:r>
              <a:rPr lang="ko-KR" altLang="en-US" sz="1400" i="1" dirty="0">
                <a:solidFill>
                  <a:schemeClr val="bg1"/>
                </a:solidFill>
              </a:rPr>
              <a:t> 검색엔진 등이 더 많은 정보를 얻을 수 있다</a:t>
            </a:r>
            <a:r>
              <a:rPr lang="en-US" altLang="ko-KR" sz="1400" i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400" i="1" dirty="0">
                <a:solidFill>
                  <a:srgbClr val="FFFF00"/>
                </a:solidFill>
              </a:rPr>
              <a:t>사용자로부터 데이터를 받아서 서버로 보낼 수 있나요</a:t>
            </a:r>
            <a:r>
              <a:rPr lang="en-US" altLang="ko-KR" sz="14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ko-KR" altLang="en-US" sz="1400" i="1" dirty="0">
                <a:solidFill>
                  <a:schemeClr val="bg1"/>
                </a:solidFill>
              </a:rPr>
              <a:t>입력 요소</a:t>
            </a:r>
            <a:r>
              <a:rPr lang="en-US" altLang="ko-KR" sz="1400" i="1" dirty="0">
                <a:solidFill>
                  <a:schemeClr val="bg1"/>
                </a:solidFill>
              </a:rPr>
              <a:t>(form)</a:t>
            </a:r>
            <a:r>
              <a:rPr lang="ko-KR" altLang="en-US" sz="1400" i="1" dirty="0">
                <a:solidFill>
                  <a:schemeClr val="bg1"/>
                </a:solidFill>
              </a:rPr>
              <a:t>을 사용하면 사용자에게서 데이터를 받아서 서버로 보낼 수 있다</a:t>
            </a:r>
            <a:r>
              <a:rPr lang="en-US" altLang="ko-KR" sz="1400" i="1" dirty="0">
                <a:solidFill>
                  <a:schemeClr val="bg1"/>
                </a:solidFill>
              </a:rPr>
              <a:t>. </a:t>
            </a:r>
            <a:r>
              <a:rPr lang="ko-KR" altLang="en-US" sz="1400" i="1" dirty="0">
                <a:solidFill>
                  <a:schemeClr val="bg1"/>
                </a:solidFill>
              </a:rPr>
              <a:t>또 사용자로부터 데이터를 받아서 로컬 컴퓨터의 자바스크립트가 사용할 수도 있다</a:t>
            </a:r>
            <a:r>
              <a:rPr lang="en-US" altLang="ko-KR" sz="1400" i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400" i="1" dirty="0">
                <a:solidFill>
                  <a:srgbClr val="FFFF00"/>
                </a:solidFill>
              </a:rPr>
              <a:t>사용자들로부터 날짜와 시간을 </a:t>
            </a:r>
            <a:r>
              <a:rPr lang="ko-KR" altLang="en-US" sz="1400" i="1" dirty="0" err="1">
                <a:solidFill>
                  <a:srgbClr val="FFFF00"/>
                </a:solidFill>
              </a:rPr>
              <a:t>입력받을</a:t>
            </a:r>
            <a:r>
              <a:rPr lang="ko-KR" altLang="en-US" sz="1400" i="1" dirty="0">
                <a:solidFill>
                  <a:srgbClr val="FFFF00"/>
                </a:solidFill>
              </a:rPr>
              <a:t> 수 있나요</a:t>
            </a:r>
            <a:r>
              <a:rPr lang="en-US" altLang="ko-KR" sz="1400" i="1" dirty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ko-KR" altLang="en-US" sz="1400" i="1" dirty="0">
                <a:solidFill>
                  <a:schemeClr val="bg1"/>
                </a:solidFill>
              </a:rPr>
              <a:t>날짜와 시간을 </a:t>
            </a:r>
            <a:r>
              <a:rPr lang="ko-KR" altLang="en-US" sz="1400" i="1" dirty="0" err="1">
                <a:solidFill>
                  <a:schemeClr val="bg1"/>
                </a:solidFill>
              </a:rPr>
              <a:t>입력받는</a:t>
            </a:r>
            <a:r>
              <a:rPr lang="ko-KR" altLang="en-US" sz="1400" i="1" dirty="0">
                <a:solidFill>
                  <a:schemeClr val="bg1"/>
                </a:solidFill>
              </a:rPr>
              <a:t> 것은 상당히 자주 등장하는 작업이다</a:t>
            </a:r>
            <a:r>
              <a:rPr lang="en-US" altLang="ko-KR" sz="1400" i="1" dirty="0">
                <a:solidFill>
                  <a:schemeClr val="bg1"/>
                </a:solidFill>
              </a:rPr>
              <a:t>. HTML5</a:t>
            </a:r>
            <a:r>
              <a:rPr lang="ko-KR" altLang="en-US" sz="1400" i="1" dirty="0">
                <a:solidFill>
                  <a:schemeClr val="bg1"/>
                </a:solidFill>
              </a:rPr>
              <a:t>에서는 </a:t>
            </a:r>
            <a:r>
              <a:rPr lang="en-US" altLang="ko-KR" sz="1400" i="1" dirty="0">
                <a:solidFill>
                  <a:schemeClr val="bg1"/>
                </a:solidFill>
              </a:rPr>
              <a:t>&lt;input </a:t>
            </a:r>
            <a:r>
              <a:rPr lang="en-US" altLang="ko-KR" sz="1400" i="1" dirty="0" err="1">
                <a:solidFill>
                  <a:schemeClr val="bg1"/>
                </a:solidFill>
              </a:rPr>
              <a:t>type"datetime</a:t>
            </a:r>
            <a:r>
              <a:rPr lang="en-US" altLang="ko-KR" sz="1400" i="1" dirty="0">
                <a:solidFill>
                  <a:schemeClr val="bg1"/>
                </a:solidFill>
              </a:rPr>
              <a:t>"&gt;</a:t>
            </a:r>
            <a:r>
              <a:rPr lang="ko-KR" altLang="en-US" sz="1400" i="1" dirty="0">
                <a:solidFill>
                  <a:schemeClr val="bg1"/>
                </a:solidFill>
              </a:rPr>
              <a:t>과 같은 특수 태그를 이용하여 아주 쉽게 사용자로부터 정확한 날짜와 시간을 </a:t>
            </a:r>
            <a:r>
              <a:rPr lang="ko-KR" altLang="en-US" sz="1400" i="1" dirty="0" err="1">
                <a:solidFill>
                  <a:schemeClr val="bg1"/>
                </a:solidFill>
              </a:rPr>
              <a:t>입력받을</a:t>
            </a:r>
            <a:r>
              <a:rPr lang="ko-KR" altLang="en-US" sz="1400" i="1" dirty="0">
                <a:solidFill>
                  <a:schemeClr val="bg1"/>
                </a:solidFill>
              </a:rPr>
              <a:t> 수 있다</a:t>
            </a:r>
            <a:r>
              <a:rPr lang="en-US" altLang="ko-KR" sz="1400" i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3070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</a:t>
            </a:r>
            <a:r>
              <a:rPr lang="ko-KR" altLang="en-US" dirty="0"/>
              <a:t>은 어떤 용도로 사용되는 태그인가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 err="1"/>
              <a:t>traget</a:t>
            </a:r>
            <a:r>
              <a:rPr lang="en-US" altLang="ko-KR" dirty="0"/>
              <a:t> </a:t>
            </a:r>
            <a:r>
              <a:rPr lang="ko-KR" altLang="en-US" dirty="0"/>
              <a:t>속성은 어디에 사용되는가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57" y="3534142"/>
            <a:ext cx="1557338" cy="16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5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“</a:t>
            </a:r>
            <a:r>
              <a:rPr lang="en-US" altLang="ko-KR" dirty="0"/>
              <a:t>divide“</a:t>
            </a:r>
            <a:r>
              <a:rPr lang="ko-KR" altLang="en-US" dirty="0"/>
              <a:t>의 약자로서 페이지를 논리적인 섹션으로 분리하는데 사용되는 태그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CCBF295-58A6-0133-BE83-3F9306C4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 태그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10164A-79CF-F892-9282-ED13D81B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72" y="2628900"/>
            <a:ext cx="694608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1">
      <a:majorFont>
        <a:latin typeface="Tw Cen MT"/>
        <a:ea typeface="HY얕은샘물M"/>
        <a:cs typeface=""/>
      </a:majorFont>
      <a:minorFont>
        <a:latin typeface="Tw Cen MT"/>
        <a:ea typeface="굴림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1265</Words>
  <Application>Microsoft Office PowerPoint</Application>
  <PresentationFormat>화면 슬라이드 쇼(4:3)</PresentationFormat>
  <Paragraphs>501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HY얕은샘물M</vt:lpstr>
      <vt:lpstr>굴림</vt:lpstr>
      <vt:lpstr>Arial</vt:lpstr>
      <vt:lpstr>Century Schoolbook</vt:lpstr>
      <vt:lpstr>Consolas</vt:lpstr>
      <vt:lpstr>Symbol</vt:lpstr>
      <vt:lpstr>Tw Cen MT</vt:lpstr>
      <vt:lpstr>Wingdings</vt:lpstr>
      <vt:lpstr>가을</vt:lpstr>
      <vt:lpstr>제3장 입력 양식과 시맨틱 태그</vt:lpstr>
      <vt:lpstr>이번 장의 목표</vt:lpstr>
      <vt:lpstr>iframe</vt:lpstr>
      <vt:lpstr>예제</vt:lpstr>
      <vt:lpstr>예제: iframe 예제 #1</vt:lpstr>
      <vt:lpstr>예제: iframe 예제 #2</vt:lpstr>
      <vt:lpstr>예제: iframe 예제 #2</vt:lpstr>
      <vt:lpstr>중간점검</vt:lpstr>
      <vt:lpstr>&lt;div&gt; 태그 </vt:lpstr>
      <vt:lpstr>예제</vt:lpstr>
      <vt:lpstr>예제: &lt;div&gt; 예제 #2</vt:lpstr>
      <vt:lpstr>중간점검</vt:lpstr>
      <vt:lpstr>시맨틱 웹</vt:lpstr>
      <vt:lpstr>시맨틱 요소</vt:lpstr>
      <vt:lpstr>시맨틱 요소</vt:lpstr>
      <vt:lpstr>기존의 웹과 시맨틱 웹의 비교</vt:lpstr>
      <vt:lpstr>기존의 웹 vs 시맨틱 태그 사용 웹</vt:lpstr>
      <vt:lpstr>시맨틱 요소 사용의 예</vt:lpstr>
      <vt:lpstr>CSS를 추가하면</vt:lpstr>
      <vt:lpstr>CSS를 추가하면</vt:lpstr>
      <vt:lpstr>중간점검</vt:lpstr>
      <vt:lpstr>Lab: 구조화된 HTML 문서 작성</vt:lpstr>
      <vt:lpstr>Sol.</vt:lpstr>
      <vt:lpstr>Sol.</vt:lpstr>
      <vt:lpstr>HTML 입력 양식</vt:lpstr>
      <vt:lpstr>입력 양식의 작동 방식</vt:lpstr>
      <vt:lpstr>입력 양식의 작동 과정</vt:lpstr>
      <vt:lpstr>입력 양식의 작동 과정</vt:lpstr>
      <vt:lpstr>&lt;form&gt; 요소</vt:lpstr>
      <vt:lpstr>로그인 페이지</vt:lpstr>
      <vt:lpstr>GET 방식과 POST 방식</vt:lpstr>
      <vt:lpstr>GET 방식</vt:lpstr>
      <vt:lpstr>POST 방식 </vt:lpstr>
      <vt:lpstr>중간점검</vt:lpstr>
      <vt:lpstr>입력 요소</vt:lpstr>
      <vt:lpstr>입력 태그</vt:lpstr>
      <vt:lpstr>&lt;input&gt; 형식 </vt:lpstr>
      <vt:lpstr>type 속성값 </vt:lpstr>
      <vt:lpstr>텍스트 입력하기</vt:lpstr>
      <vt:lpstr>라디오 버튼와 체크 박스</vt:lpstr>
      <vt:lpstr>제출 버튼과 초기화 버튼</vt:lpstr>
      <vt:lpstr>&lt;input&gt; 버튼</vt:lpstr>
      <vt:lpstr>&lt;button&gt; 버튼</vt:lpstr>
      <vt:lpstr>&lt;select&gt; 요소</vt:lpstr>
      <vt:lpstr>&lt;datalist&gt; 요소</vt:lpstr>
      <vt:lpstr>&lt;fieldset&gt; 요소</vt:lpstr>
      <vt:lpstr>&lt;label&gt; 요소</vt:lpstr>
      <vt:lpstr>파일업로드 </vt:lpstr>
      <vt:lpstr>중간점검</vt:lpstr>
      <vt:lpstr>Lab: 이메일 작성화면</vt:lpstr>
      <vt:lpstr>Sol: </vt:lpstr>
      <vt:lpstr>Lab: 회원 정보 입력 화면 만들기</vt:lpstr>
      <vt:lpstr>Sol: </vt:lpstr>
      <vt:lpstr>HTML5 입력 요소</vt:lpstr>
      <vt:lpstr>HTML5 입력 요소 </vt:lpstr>
      <vt:lpstr>HTML5 추가 속성들</vt:lpstr>
      <vt:lpstr>예제</vt:lpstr>
      <vt:lpstr>시간 입력 요소</vt:lpstr>
      <vt:lpstr>색상 요소</vt:lpstr>
      <vt:lpstr>숫자 입력</vt:lpstr>
      <vt:lpstr>정규식</vt:lpstr>
      <vt:lpstr>수량한정자</vt:lpstr>
      <vt:lpstr>전화 번호 검증</vt:lpstr>
      <vt:lpstr>Mini Project: 쇼핑몰 웹사이트 제작하기 #2</vt:lpstr>
      <vt:lpstr>Mini Project: 쇼핑몰 웹사이트 제작하기 #2</vt:lpstr>
      <vt:lpstr>헤더 </vt:lpstr>
      <vt:lpstr>내비게이션 메뉴 </vt:lpstr>
      <vt:lpstr>왼쪽 수직 메뉴</vt:lpstr>
      <vt:lpstr>섹션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307</cp:revision>
  <dcterms:created xsi:type="dcterms:W3CDTF">2007-06-29T06:43:39Z</dcterms:created>
  <dcterms:modified xsi:type="dcterms:W3CDTF">2023-04-14T00:18:14Z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