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7"/>
  </p:notesMasterIdLst>
  <p:handoutMasterIdLst>
    <p:handoutMasterId r:id="rId78"/>
  </p:handoutMasterIdLst>
  <p:sldIdLst>
    <p:sldId id="429" r:id="rId2"/>
    <p:sldId id="430" r:id="rId3"/>
    <p:sldId id="375" r:id="rId4"/>
    <p:sldId id="376" r:id="rId5"/>
    <p:sldId id="377" r:id="rId6"/>
    <p:sldId id="431" r:id="rId7"/>
    <p:sldId id="378" r:id="rId8"/>
    <p:sldId id="379" r:id="rId9"/>
    <p:sldId id="380" r:id="rId10"/>
    <p:sldId id="381" r:id="rId11"/>
    <p:sldId id="382" r:id="rId12"/>
    <p:sldId id="433" r:id="rId13"/>
    <p:sldId id="434" r:id="rId14"/>
    <p:sldId id="383" r:id="rId15"/>
    <p:sldId id="384" r:id="rId16"/>
    <p:sldId id="435" r:id="rId17"/>
    <p:sldId id="385" r:id="rId18"/>
    <p:sldId id="386" r:id="rId19"/>
    <p:sldId id="387" r:id="rId20"/>
    <p:sldId id="388" r:id="rId21"/>
    <p:sldId id="389" r:id="rId22"/>
    <p:sldId id="390" r:id="rId23"/>
    <p:sldId id="392" r:id="rId24"/>
    <p:sldId id="391" r:id="rId25"/>
    <p:sldId id="393" r:id="rId26"/>
    <p:sldId id="394" r:id="rId27"/>
    <p:sldId id="395" r:id="rId28"/>
    <p:sldId id="397" r:id="rId29"/>
    <p:sldId id="436" r:id="rId30"/>
    <p:sldId id="437" r:id="rId31"/>
    <p:sldId id="438" r:id="rId32"/>
    <p:sldId id="440" r:id="rId33"/>
    <p:sldId id="439" r:id="rId34"/>
    <p:sldId id="398" r:id="rId35"/>
    <p:sldId id="401" r:id="rId36"/>
    <p:sldId id="399" r:id="rId37"/>
    <p:sldId id="400" r:id="rId38"/>
    <p:sldId id="402" r:id="rId39"/>
    <p:sldId id="403" r:id="rId40"/>
    <p:sldId id="441" r:id="rId41"/>
    <p:sldId id="442" r:id="rId42"/>
    <p:sldId id="406" r:id="rId43"/>
    <p:sldId id="443" r:id="rId44"/>
    <p:sldId id="444" r:id="rId45"/>
    <p:sldId id="445" r:id="rId46"/>
    <p:sldId id="407" r:id="rId47"/>
    <p:sldId id="408" r:id="rId48"/>
    <p:sldId id="409" r:id="rId49"/>
    <p:sldId id="410" r:id="rId50"/>
    <p:sldId id="446" r:id="rId51"/>
    <p:sldId id="411" r:id="rId52"/>
    <p:sldId id="447" r:id="rId53"/>
    <p:sldId id="413" r:id="rId54"/>
    <p:sldId id="414" r:id="rId55"/>
    <p:sldId id="448" r:id="rId56"/>
    <p:sldId id="415" r:id="rId57"/>
    <p:sldId id="449" r:id="rId58"/>
    <p:sldId id="450" r:id="rId59"/>
    <p:sldId id="451" r:id="rId60"/>
    <p:sldId id="418" r:id="rId61"/>
    <p:sldId id="419" r:id="rId62"/>
    <p:sldId id="420" r:id="rId63"/>
    <p:sldId id="452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53" r:id="rId72"/>
    <p:sldId id="454" r:id="rId73"/>
    <p:sldId id="455" r:id="rId74"/>
    <p:sldId id="456" r:id="rId75"/>
    <p:sldId id="325" r:id="rId7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CC"/>
    <a:srgbClr val="6699FF"/>
    <a:srgbClr val="FF9999"/>
    <a:srgbClr val="FFFFFF"/>
    <a:srgbClr val="CCCCFF"/>
    <a:srgbClr val="009E00"/>
    <a:srgbClr val="FF993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34" d="100"/>
          <a:sy n="134" d="100"/>
        </p:scale>
        <p:origin x="57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64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all" baseline="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2C4BC2-EF32-AE65-EDA0-0FA121A7CE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544" y="452984"/>
            <a:ext cx="4175418" cy="29760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F0CF47-BE81-9450-92AE-BCC7A5BDED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30156"/>
            <a:ext cx="2325757" cy="19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11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12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846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SzPct val="8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953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7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018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21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93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8202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54751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B783F5-1337-907B-CE53-D5FF068F2559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68A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346575-342A-FD30-F505-359612935967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C5A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9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093C6-4258-0BF3-B571-36B1D2E79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CSS3 </a:t>
            </a:r>
            <a:r>
              <a:rPr lang="ko-KR" altLang="en-US" dirty="0"/>
              <a:t>스타일 시트 기초</a:t>
            </a:r>
          </a:p>
        </p:txBody>
      </p:sp>
    </p:spTree>
    <p:extLst>
      <p:ext uri="{BB962C8B-B14F-4D97-AF65-F5344CB8AC3E}">
        <p14:creationId xmlns:p14="http://schemas.microsoft.com/office/powerpoint/2010/main" val="78898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DE9B6-A6B0-7500-A5B9-AA337A13D92E}"/>
              </a:ext>
            </a:extLst>
          </p:cNvPr>
          <p:cNvSpPr txBox="1">
            <a:spLocks/>
          </p:cNvSpPr>
          <p:nvPr/>
        </p:nvSpPr>
        <p:spPr bwMode="auto">
          <a:xfrm>
            <a:off x="423551" y="1757362"/>
            <a:ext cx="8143875" cy="35923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My Web Page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paragraph.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46B8F-100B-38E7-B982-D32D018E4317}"/>
              </a:ext>
            </a:extLst>
          </p:cNvPr>
          <p:cNvSpPr txBox="1"/>
          <p:nvPr/>
        </p:nvSpPr>
        <p:spPr>
          <a:xfrm>
            <a:off x="431579" y="150831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위치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42950" y="2962275"/>
            <a:ext cx="4019550" cy="8763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D8DE75-2171-D910-E794-549E1875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0415416">
            <a:extLst>
              <a:ext uri="{FF2B5EF4-FFF2-40B4-BE49-F238E27FC236}">
                <a16:creationId xmlns:a16="http://schemas.microsoft.com/office/drawing/2014/main" id="{F08ADBDD-5FF8-2568-EDB2-011C1638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294" y="4685015"/>
            <a:ext cx="5048740" cy="15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7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FB81E-98E2-252A-09EB-A0224F2563BB}"/>
              </a:ext>
            </a:extLst>
          </p:cNvPr>
          <p:cNvSpPr txBox="1">
            <a:spLocks/>
          </p:cNvSpPr>
          <p:nvPr/>
        </p:nvSpPr>
        <p:spPr bwMode="auto">
          <a:xfrm>
            <a:off x="369230" y="1870562"/>
            <a:ext cx="8143875" cy="40141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My Web Page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heading.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F6665-647C-E80C-F6F0-392656EF284B}"/>
              </a:ext>
            </a:extLst>
          </p:cNvPr>
          <p:cNvSpPr txBox="1"/>
          <p:nvPr/>
        </p:nvSpPr>
        <p:spPr>
          <a:xfrm>
            <a:off x="377258" y="1621513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css2.html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B17D32-E2B2-0E8F-AD17-2BE26B9B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02220272">
            <a:extLst>
              <a:ext uri="{FF2B5EF4-FFF2-40B4-BE49-F238E27FC236}">
                <a16:creationId xmlns:a16="http://schemas.microsoft.com/office/drawing/2014/main" id="{6ABEB5A4-5D13-85E1-0AAA-0AF5F619D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57" y="2967021"/>
            <a:ext cx="4956670" cy="16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en-US" altLang="ko-KR" dirty="0"/>
              <a:t>CSS</a:t>
            </a:r>
            <a:r>
              <a:rPr lang="ko-KR" altLang="en-US" dirty="0"/>
              <a:t>가 하는 역할은 무엇인가</a:t>
            </a:r>
            <a:r>
              <a:rPr lang="en-US" altLang="ko-KR" dirty="0"/>
              <a:t>?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ko-KR" dirty="0"/>
              <a:t>HTML </a:t>
            </a:r>
            <a:r>
              <a:rPr lang="ko-KR" altLang="en-US" dirty="0"/>
              <a:t>파일에서 </a:t>
            </a:r>
            <a:r>
              <a:rPr lang="en-US" altLang="ko-KR" dirty="0"/>
              <a:t>CSS</a:t>
            </a:r>
            <a:r>
              <a:rPr lang="ko-KR" altLang="en-US" dirty="0"/>
              <a:t>는 어떤 태그 내부에 기술하여야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93" y="3507856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1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BEB19-F9C6-B749-A189-DEACB35B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47877-51E7-FA69-E26D-CEC471C346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선택자란 용어 그대로 </a:t>
            </a:r>
            <a:r>
              <a:rPr lang="en-US" altLang="ko-KR" dirty="0"/>
              <a:t>HTML </a:t>
            </a:r>
            <a:r>
              <a:rPr lang="ko-KR" altLang="en-US" dirty="0"/>
              <a:t>요소를 선택하는 부분이다</a:t>
            </a:r>
            <a:r>
              <a:rPr lang="en-US" altLang="ko-KR" dirty="0"/>
              <a:t>. </a:t>
            </a:r>
            <a:r>
              <a:rPr lang="ko-KR" altLang="en-US" dirty="0"/>
              <a:t>왜 선택자가 필요할까</a:t>
            </a:r>
            <a:r>
              <a:rPr lang="en-US" altLang="ko-KR" dirty="0"/>
              <a:t>? </a:t>
            </a:r>
            <a:r>
              <a:rPr lang="ko-KR" altLang="en-US" dirty="0"/>
              <a:t>스타일을 지정하려면 먼저 우리가 원하는 요소를 선택할 수 있어야 하기 때문이다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6C10E-D673-2B84-1AFF-C701942C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37" y="2939123"/>
            <a:ext cx="5554726" cy="29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(selector): HTML </a:t>
            </a:r>
            <a:r>
              <a:rPr lang="ko-KR" altLang="en-US" dirty="0"/>
              <a:t>요소를 선택하는 부분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선택자는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에서도 사용</a:t>
            </a:r>
            <a:endParaRPr lang="en-US" altLang="ko-KR" dirty="0"/>
          </a:p>
          <a:p>
            <a:r>
              <a:rPr lang="ko-KR" altLang="en-US" dirty="0"/>
              <a:t>가장 많이 사용되는 것은 </a:t>
            </a:r>
            <a:r>
              <a:rPr lang="en-US" altLang="ko-KR" dirty="0"/>
              <a:t>6</a:t>
            </a:r>
            <a:r>
              <a:rPr lang="ko-KR" altLang="en-US" dirty="0"/>
              <a:t>가지 정도</a:t>
            </a:r>
            <a:endParaRPr lang="en-US" altLang="ko-KR" dirty="0"/>
          </a:p>
          <a:p>
            <a:r>
              <a:rPr lang="ko-KR" altLang="en-US" dirty="0" err="1"/>
              <a:t>선택자에</a:t>
            </a:r>
            <a:r>
              <a:rPr lang="ko-KR" altLang="en-US" dirty="0"/>
              <a:t> 대한 </a:t>
            </a:r>
            <a:r>
              <a:rPr lang="en-US" altLang="ko-KR" dirty="0" err="1"/>
              <a:t>W3C</a:t>
            </a:r>
            <a:r>
              <a:rPr lang="ko-KR" altLang="en-US" dirty="0"/>
              <a:t>의 문서는 </a:t>
            </a:r>
            <a:r>
              <a:rPr lang="en-US" altLang="ko-KR" dirty="0"/>
              <a:t>http://</a:t>
            </a:r>
            <a:r>
              <a:rPr lang="en-US" altLang="ko-KR" dirty="0" err="1"/>
              <a:t>www.w3.org</a:t>
            </a:r>
            <a:r>
              <a:rPr lang="en-US" altLang="ko-KR" dirty="0"/>
              <a:t>/</a:t>
            </a:r>
            <a:r>
              <a:rPr lang="en-US" altLang="ko-KR" dirty="0" err="1"/>
              <a:t>TR</a:t>
            </a:r>
            <a:r>
              <a:rPr lang="en-US" altLang="ko-KR" dirty="0"/>
              <a:t>/</a:t>
            </a:r>
            <a:r>
              <a:rPr lang="en-US" altLang="ko-KR" dirty="0" err="1"/>
              <a:t>css3</a:t>
            </a:r>
            <a:r>
              <a:rPr lang="en-US" altLang="ko-KR" dirty="0"/>
              <a:t>-selectors/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876425"/>
            <a:ext cx="45815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57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타입 </a:t>
            </a:r>
            <a:r>
              <a:rPr lang="ko-KR" altLang="en-US" dirty="0" err="1"/>
              <a:t>선택자</a:t>
            </a:r>
            <a:r>
              <a:rPr lang="en-US" altLang="ko-KR" dirty="0"/>
              <a:t>(type selector)</a:t>
            </a:r>
          </a:p>
          <a:p>
            <a:pPr lvl="0"/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en-US" altLang="ko-KR" dirty="0"/>
              <a:t>(universal selector)</a:t>
            </a:r>
          </a:p>
          <a:p>
            <a:pPr lvl="0"/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en-US" altLang="ko-KR" dirty="0"/>
              <a:t>(class selector)</a:t>
            </a:r>
          </a:p>
          <a:p>
            <a:pPr lvl="0"/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r>
              <a:rPr lang="en-US" altLang="ko-KR" dirty="0"/>
              <a:t>(ID selector)</a:t>
            </a:r>
          </a:p>
          <a:p>
            <a:pPr lvl="0"/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selector)</a:t>
            </a:r>
          </a:p>
          <a:p>
            <a:pPr lvl="0"/>
            <a:r>
              <a:rPr lang="ko-KR" altLang="en-US" dirty="0"/>
              <a:t>의사 </a:t>
            </a:r>
            <a:r>
              <a:rPr lang="ko-KR" altLang="en-US" dirty="0" err="1"/>
              <a:t>선택자</a:t>
            </a:r>
            <a:r>
              <a:rPr lang="en-US" altLang="ko-KR" dirty="0"/>
              <a:t>(pseudo-class)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4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7999D-28EB-4EBF-B791-D52CB493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설명을 위한 웹페이지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865C8BB-F0E0-BA22-AB5C-DE1D0BC1789E}"/>
              </a:ext>
            </a:extLst>
          </p:cNvPr>
          <p:cNvSpPr txBox="1">
            <a:spLocks/>
          </p:cNvSpPr>
          <p:nvPr/>
        </p:nvSpPr>
        <p:spPr bwMode="auto">
          <a:xfrm>
            <a:off x="612648" y="1600199"/>
            <a:ext cx="8143875" cy="42483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웹프로그래밍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HTML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"special"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JAVASCRIPT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"https://www.w3c.org"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참고 사이트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W3C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EEB43-C394-88D2-E6BF-4ED9861FF33E}"/>
              </a:ext>
            </a:extLst>
          </p:cNvPr>
          <p:cNvSpPr txBox="1"/>
          <p:nvPr/>
        </p:nvSpPr>
        <p:spPr>
          <a:xfrm>
            <a:off x="620676" y="1351151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selectors.html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1F77E5-D3EE-645B-65F4-24F04D00A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02219624">
            <a:extLst>
              <a:ext uri="{FF2B5EF4-FFF2-40B4-BE49-F238E27FC236}">
                <a16:creationId xmlns:a16="http://schemas.microsoft.com/office/drawing/2014/main" id="{B8D15A0B-419C-890F-C5E0-8B0DE4E1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18" y="1791187"/>
            <a:ext cx="3838627" cy="23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7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타입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(type selector) : </a:t>
            </a:r>
            <a:r>
              <a:rPr lang="en-US" altLang="ko-KR" dirty="0"/>
              <a:t>HTML </a:t>
            </a:r>
            <a:r>
              <a:rPr lang="ko-KR" altLang="en-US" dirty="0"/>
              <a:t>요소 이름을 사용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dirty="0">
                <a:latin typeface="Century Schoolbook" panose="02040604050505020304" pitchFamily="18" charset="0"/>
              </a:rPr>
              <a:t>h1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942975" cy="9715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67050" y="1970127"/>
            <a:ext cx="29033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>
                <a:solidFill>
                  <a:schemeClr val="tx2"/>
                </a:solidFill>
              </a:rPr>
              <a:t>모든  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3008464" y="2154793"/>
            <a:ext cx="147637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70875D3-A464-E7C1-02EC-4F14A519002E}"/>
              </a:ext>
            </a:extLst>
          </p:cNvPr>
          <p:cNvSpPr txBox="1">
            <a:spLocks/>
          </p:cNvSpPr>
          <p:nvPr/>
        </p:nvSpPr>
        <p:spPr bwMode="auto">
          <a:xfrm>
            <a:off x="500062" y="3872212"/>
            <a:ext cx="8143875" cy="20034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웹프로그래밍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&lt;/h1&gt;…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851322-CDCA-1998-FE1E-A3C60672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02219120">
            <a:extLst>
              <a:ext uri="{FF2B5EF4-FFF2-40B4-BE49-F238E27FC236}">
                <a16:creationId xmlns:a16="http://schemas.microsoft.com/office/drawing/2014/main" id="{9B35CBD9-9174-E91A-0E95-6D611297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99" y="3309009"/>
            <a:ext cx="3647152" cy="22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8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전체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(universal selector): </a:t>
            </a:r>
            <a:r>
              <a:rPr lang="ko-KR" altLang="en-US" dirty="0"/>
              <a:t>페이지 안의 모든 요소를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dirty="0">
                <a:latin typeface="Century Schoolbook" panose="02040604050505020304" pitchFamily="18" charset="0"/>
              </a:rPr>
              <a:t>*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93136" y="1919585"/>
            <a:ext cx="25186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>
                <a:solidFill>
                  <a:schemeClr val="tx2"/>
                </a:solidFill>
              </a:rPr>
              <a:t>전체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2803854" y="2104251"/>
            <a:ext cx="627409" cy="320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2CE967C-3F6B-7E1D-1AD9-E91DF85C13E2}"/>
              </a:ext>
            </a:extLst>
          </p:cNvPr>
          <p:cNvSpPr txBox="1">
            <a:spLocks/>
          </p:cNvSpPr>
          <p:nvPr/>
        </p:nvSpPr>
        <p:spPr bwMode="auto">
          <a:xfrm>
            <a:off x="500062" y="3872212"/>
            <a:ext cx="8143875" cy="20034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*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웹프로그래밍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&lt;/h1&gt;…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0EF2084-6A22-F66E-20A5-DC537B2C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02218904">
            <a:extLst>
              <a:ext uri="{FF2B5EF4-FFF2-40B4-BE49-F238E27FC236}">
                <a16:creationId xmlns:a16="http://schemas.microsoft.com/office/drawing/2014/main" id="{034B7CBD-77E6-8E45-48FA-D714E894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560" y="3570130"/>
            <a:ext cx="3527487" cy="213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21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아이디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(id selector):  </a:t>
            </a:r>
            <a:r>
              <a:rPr lang="ko-KR" altLang="en-US" dirty="0"/>
              <a:t>특정한 요소를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3642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dirty="0">
                <a:latin typeface="Century Schoolbook" panose="02040604050505020304" pitchFamily="18" charset="0"/>
              </a:rPr>
              <a:t>#target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28808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490788" y="3086100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5EC0B3E-EDBF-533D-F5C7-F77B5F10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93" y="4140147"/>
            <a:ext cx="7813488" cy="16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ACF6-97B4-C244-0E02-B7335FE9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A3C7D-C992-3989-0BD2-A0167E380E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의 관계를 설명할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의 선택자를 사용하여 원하는 요소를 지정할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를 이용하여 색상</a:t>
            </a:r>
            <a:r>
              <a:rPr lang="en-US" altLang="ko-KR" dirty="0"/>
              <a:t>, </a:t>
            </a:r>
            <a:r>
              <a:rPr lang="ko-KR" altLang="en-US" dirty="0"/>
              <a:t>폰트들을 변경할 수 있나요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를 외부 파일에 저장하여 여러 웹 페이지에서 공유할 수 있나요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중요한 </a:t>
            </a:r>
            <a:r>
              <a:rPr lang="en-US" altLang="ko-KR" dirty="0"/>
              <a:t>CSS </a:t>
            </a:r>
            <a:r>
              <a:rPr lang="ko-KR" altLang="en-US" dirty="0"/>
              <a:t>속성 이름을 몇 가지 말할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03C297-74FD-BEE1-EE68-A38419D7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734" y="4046899"/>
            <a:ext cx="2192891" cy="17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C001F-A910-F769-3A4E-0436B087B0B7}"/>
              </a:ext>
            </a:extLst>
          </p:cNvPr>
          <p:cNvSpPr txBox="1">
            <a:spLocks/>
          </p:cNvSpPr>
          <p:nvPr/>
        </p:nvSpPr>
        <p:spPr bwMode="auto">
          <a:xfrm>
            <a:off x="612648" y="1752601"/>
            <a:ext cx="8143875" cy="4521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#special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웹프로그래밍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HTML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"special"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JAVASCRIPT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"https://www.w3c.org"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참고 사이트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W3C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A36D6-2CA7-87F8-F74C-478075B460B5}"/>
              </a:ext>
            </a:extLst>
          </p:cNvPr>
          <p:cNvSpPr txBox="1"/>
          <p:nvPr/>
        </p:nvSpPr>
        <p:spPr>
          <a:xfrm>
            <a:off x="620676" y="1503552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>
                <a:solidFill>
                  <a:srgbClr val="0070C0"/>
                </a:solidFill>
                <a:latin typeface="Century Schoolbook" panose="02040604050505020304" pitchFamily="18" charset="0"/>
              </a:rPr>
              <a:t>body.html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2950" y="2457450"/>
            <a:ext cx="3314700" cy="17049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9EB373-967D-3C61-F3F1-9A363773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02220560">
            <a:extLst>
              <a:ext uri="{FF2B5EF4-FFF2-40B4-BE49-F238E27FC236}">
                <a16:creationId xmlns:a16="http://schemas.microsoft.com/office/drawing/2014/main" id="{B2F9DE6B-571C-7209-E6AC-D7185660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99" y="2262266"/>
            <a:ext cx="3512178" cy="21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클래스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(class selector)</a:t>
            </a:r>
            <a:r>
              <a:rPr lang="ko-KR" altLang="en-US" dirty="0"/>
              <a:t>는 클래스가 부여된 요소를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dirty="0">
                <a:latin typeface="Century Schoolbook" panose="02040604050505020304" pitchFamily="18" charset="0"/>
              </a:rPr>
              <a:t>.type1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256031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>
                <a:solidFill>
                  <a:schemeClr val="tx2"/>
                </a:solidFill>
              </a:rPr>
              <a:t>클래스가 </a:t>
            </a:r>
            <a:r>
              <a:rPr lang="en-US" altLang="ko-KR" i="1" dirty="0">
                <a:solidFill>
                  <a:schemeClr val="tx2"/>
                </a:solidFill>
              </a:rPr>
              <a:t>type1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2490788" y="3086100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77AFDF0-3685-E2F5-1156-98443599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63" y="4052229"/>
            <a:ext cx="7507873" cy="14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69E4F-691A-CE97-676C-C4321CB45409}"/>
              </a:ext>
            </a:extLst>
          </p:cNvPr>
          <p:cNvSpPr txBox="1">
            <a:spLocks/>
          </p:cNvSpPr>
          <p:nvPr/>
        </p:nvSpPr>
        <p:spPr bwMode="auto">
          <a:xfrm>
            <a:off x="742950" y="1734760"/>
            <a:ext cx="8143875" cy="49648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.type1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웹프로그래밍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"type1"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HTML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"type1"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JAVASCRIPT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"https://www.w3c.org"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참고 사이트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W3C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C7B52-8FB9-3F84-1A80-3754C44E71D8}"/>
              </a:ext>
            </a:extLst>
          </p:cNvPr>
          <p:cNvSpPr txBox="1"/>
          <p:nvPr/>
        </p:nvSpPr>
        <p:spPr>
          <a:xfrm>
            <a:off x="750978" y="1485711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>
                <a:solidFill>
                  <a:srgbClr val="0070C0"/>
                </a:solidFill>
                <a:latin typeface="Century Schoolbook" panose="02040604050505020304" pitchFamily="18" charset="0"/>
              </a:rPr>
              <a:t>body.html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2950" y="2457451"/>
            <a:ext cx="3314700" cy="13906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4123C92-549E-8931-B644-36D34517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02219192">
            <a:extLst>
              <a:ext uri="{FF2B5EF4-FFF2-40B4-BE49-F238E27FC236}">
                <a16:creationId xmlns:a16="http://schemas.microsoft.com/office/drawing/2014/main" id="{B05D7836-C9AA-160D-B0C0-2A2735FF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65" y="2397126"/>
            <a:ext cx="3531040" cy="21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8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 </a:t>
            </a:r>
            <a:r>
              <a:rPr lang="ko-KR" altLang="en-US" dirty="0"/>
              <a:t>그룹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선택자를</a:t>
            </a:r>
            <a:r>
              <a:rPr lang="ko-KR" altLang="en-US" dirty="0"/>
              <a:t> 콤마</a:t>
            </a:r>
            <a:r>
              <a:rPr lang="en-US" altLang="ko-KR" dirty="0"/>
              <a:t>(,)</a:t>
            </a:r>
            <a:r>
              <a:rPr lang="ko-KR" altLang="en-US" dirty="0"/>
              <a:t>로 분리하여 나열할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1526" y="2339459"/>
            <a:ext cx="609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800" i="1" dirty="0">
                <a:latin typeface="Century Schoolbook" panose="02040604050505020304" pitchFamily="18" charset="0"/>
              </a:rPr>
              <a:t>h1, h2, h3 { font-family: sans-serif;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762000" y="2195215"/>
            <a:ext cx="2438400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22280" y="3006923"/>
            <a:ext cx="376256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&gt;, &lt;</a:t>
            </a:r>
            <a:r>
              <a:rPr lang="en-US" altLang="ko-KR" i="1" dirty="0" err="1">
                <a:solidFill>
                  <a:schemeClr val="tx2"/>
                </a:solidFill>
              </a:rPr>
              <a:t>h2</a:t>
            </a:r>
            <a:r>
              <a:rPr lang="en-US" altLang="ko-KR" i="1" dirty="0">
                <a:solidFill>
                  <a:schemeClr val="tx2"/>
                </a:solidFill>
              </a:rPr>
              <a:t>&gt;, &lt;</a:t>
            </a:r>
            <a:r>
              <a:rPr lang="en-US" altLang="ko-KR" i="1" dirty="0" err="1">
                <a:solidFill>
                  <a:schemeClr val="tx2"/>
                </a:solidFill>
              </a:rPr>
              <a:t>h3</a:t>
            </a:r>
            <a:r>
              <a:rPr lang="en-US" altLang="ko-KR" i="1" dirty="0">
                <a:solidFill>
                  <a:schemeClr val="tx2"/>
                </a:solidFill>
              </a:rPr>
              <a:t>&gt;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1981200" y="3042940"/>
            <a:ext cx="1219200" cy="71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12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AA652-B57F-6464-B885-E47C7F00D4D6}"/>
              </a:ext>
            </a:extLst>
          </p:cNvPr>
          <p:cNvSpPr txBox="1">
            <a:spLocks/>
          </p:cNvSpPr>
          <p:nvPr/>
        </p:nvSpPr>
        <p:spPr bwMode="auto">
          <a:xfrm>
            <a:off x="612648" y="1789081"/>
            <a:ext cx="8143875" cy="484031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웹프로그래밍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HTML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JAVASCRIPT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"https://www.w3c.org"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참고 사이트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W3C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AC9F0-E6EE-217E-3563-ADFFCF235028}"/>
              </a:ext>
            </a:extLst>
          </p:cNvPr>
          <p:cNvSpPr txBox="1"/>
          <p:nvPr/>
        </p:nvSpPr>
        <p:spPr>
          <a:xfrm>
            <a:off x="620676" y="1540032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selector5.html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41C11C-8606-D800-8C0E-AE7DAAEF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02220272">
            <a:extLst>
              <a:ext uri="{FF2B5EF4-FFF2-40B4-BE49-F238E27FC236}">
                <a16:creationId xmlns:a16="http://schemas.microsoft.com/office/drawing/2014/main" id="{CD00C833-403A-6839-17DA-CE3CAD690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01" y="2104930"/>
            <a:ext cx="2392363" cy="161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12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50942450"/>
              </p:ext>
            </p:extLst>
          </p:nvPr>
        </p:nvGraphicFramePr>
        <p:xfrm>
          <a:off x="685800" y="1676400"/>
          <a:ext cx="8211500" cy="120053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3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effectLst/>
                          <a:latin typeface="Trebuchet MS" panose="020B0603020202020204" pitchFamily="34" charset="0"/>
                        </a:rPr>
                        <a:t>선택자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  <a:latin typeface="Trebuchet MS" panose="020B0603020202020204" pitchFamily="34" charset="0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Trebuchet MS" panose="020B0603020202020204" pitchFamily="34" charset="0"/>
                        </a:rPr>
                        <a:t>s1 s2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요소에 포함된 </a:t>
                      </a: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요소를 선택한다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. (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후손 관계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Trebuchet MS" panose="020B0603020202020204" pitchFamily="34" charset="0"/>
                        </a:rPr>
                        <a:t>s1 &gt; s2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요소의 직계 자식 요소인 </a:t>
                      </a: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를 선택한다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.(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자식 관계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5800" y="3290590"/>
            <a:ext cx="8212138" cy="16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/>
              <a:t>b</a:t>
            </a:r>
            <a:r>
              <a:rPr lang="en-US" altLang="ko-KR" dirty="0"/>
              <a:t>ody  </a:t>
            </a:r>
            <a:r>
              <a:rPr lang="en-US" altLang="ko-KR" dirty="0" err="1"/>
              <a:t>em</a:t>
            </a:r>
            <a:r>
              <a:rPr lang="en-US" altLang="ko-KR" dirty="0"/>
              <a:t> { </a:t>
            </a:r>
            <a:r>
              <a:rPr lang="en-US" altLang="ko-KR" dirty="0" err="1"/>
              <a:t>color:red</a:t>
            </a:r>
            <a:r>
              <a:rPr lang="en-US" altLang="ko-KR" dirty="0"/>
              <a:t>; }</a:t>
            </a:r>
            <a:r>
              <a:rPr lang="ko-KR" altLang="en-US" dirty="0"/>
              <a:t>	</a:t>
            </a:r>
            <a:r>
              <a:rPr lang="en-US" altLang="ko-KR" dirty="0"/>
              <a:t>/* body </a:t>
            </a:r>
            <a:r>
              <a:rPr lang="ko-KR" altLang="en-US" dirty="0"/>
              <a:t>안의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요소 *</a:t>
            </a:r>
            <a:r>
              <a:rPr lang="en-US" altLang="ko-KR" dirty="0"/>
              <a:t>/</a:t>
            </a:r>
          </a:p>
          <a:p>
            <a:pPr eaLnBrk="1" hangingPunct="1"/>
            <a:r>
              <a:rPr lang="en-US" altLang="ko-KR" dirty="0"/>
              <a:t>body &gt; </a:t>
            </a:r>
            <a:r>
              <a:rPr lang="en-US" altLang="ko-KR" dirty="0" err="1"/>
              <a:t>ul</a:t>
            </a:r>
            <a:r>
              <a:rPr lang="en-US" altLang="ko-KR" dirty="0"/>
              <a:t> { </a:t>
            </a:r>
            <a:r>
              <a:rPr lang="en-US" altLang="ko-KR" dirty="0" err="1"/>
              <a:t>color:blue</a:t>
            </a:r>
            <a:r>
              <a:rPr lang="en-US" altLang="ko-KR" dirty="0"/>
              <a:t>; }</a:t>
            </a:r>
            <a:r>
              <a:rPr lang="ko-KR" altLang="en-US" dirty="0"/>
              <a:t>	</a:t>
            </a:r>
            <a:r>
              <a:rPr lang="en-US" altLang="ko-KR" dirty="0"/>
              <a:t>/* body </a:t>
            </a:r>
            <a:r>
              <a:rPr lang="ko-KR" altLang="en-US" dirty="0"/>
              <a:t>안의 </a:t>
            </a:r>
            <a:r>
              <a:rPr lang="en-US" altLang="ko-KR" dirty="0" err="1"/>
              <a:t>ul</a:t>
            </a:r>
            <a:r>
              <a:rPr lang="en-US" altLang="ko-KR" dirty="0"/>
              <a:t> </a:t>
            </a:r>
            <a:r>
              <a:rPr lang="ko-KR" altLang="en-US" dirty="0"/>
              <a:t>요소 *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2CF5E2C-23E8-F89B-489E-EDF2D01B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후손</a:t>
            </a:r>
            <a:r>
              <a:rPr lang="en-US" altLang="ko-KR" dirty="0"/>
              <a:t>, </a:t>
            </a:r>
            <a:r>
              <a:rPr lang="ko-KR" altLang="en-US" dirty="0"/>
              <a:t>자식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569F7C-458D-EB0C-9965-B9320F5B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48" y="4098280"/>
            <a:ext cx="45910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8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B3784-17B6-F912-FC9D-59E0DC7A2AF0}"/>
              </a:ext>
            </a:extLst>
          </p:cNvPr>
          <p:cNvSpPr txBox="1">
            <a:spLocks/>
          </p:cNvSpPr>
          <p:nvPr/>
        </p:nvSpPr>
        <p:spPr bwMode="auto">
          <a:xfrm>
            <a:off x="500062" y="1816241"/>
            <a:ext cx="8143875" cy="321748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 html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</a:p>
          <a:p>
            <a:pPr marL="0" indent="0" algn="l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&lt;html&gt;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&lt;head&gt;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&lt;style&gt;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body </a:t>
            </a:r>
            <a:r>
              <a:rPr lang="en-US" altLang="ko-KR" sz="14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em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red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 }   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/* body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안의 </a:t>
            </a:r>
            <a:r>
              <a:rPr lang="en-US" altLang="ko-KR" sz="1400" b="0" i="0" u="none" strike="noStrike" baseline="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em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요소 *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body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&gt;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h1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blue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 }   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/* body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안의 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h1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요소 *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&lt;/style&gt;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&lt;/head&gt;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&lt;body&gt;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This headline is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4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em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very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</a:t>
            </a:r>
            <a:r>
              <a:rPr lang="en-US" altLang="ko-KR" sz="14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em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important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&lt;/h1&gt;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&lt;/body&gt;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&lt;/html&gt;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9B8B9-616B-262A-7112-A010C437F697}"/>
              </a:ext>
            </a:extLst>
          </p:cNvPr>
          <p:cNvSpPr txBox="1"/>
          <p:nvPr/>
        </p:nvSpPr>
        <p:spPr>
          <a:xfrm>
            <a:off x="508090" y="1567192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css_desc.html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797689-B0F0-8A4E-77E1-05E242D2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4" name="_x398664416">
            <a:extLst>
              <a:ext uri="{FF2B5EF4-FFF2-40B4-BE49-F238E27FC236}">
                <a16:creationId xmlns:a16="http://schemas.microsoft.com/office/drawing/2014/main" id="{01EBF5E5-8747-0DF4-1361-E17413C9A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4833843"/>
            <a:ext cx="4377849" cy="145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14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40ED67-9165-B7D6-2136-D590BA8578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의사 클래스</a:t>
            </a:r>
            <a:r>
              <a:rPr lang="en-US" altLang="ko-KR" b="1" dirty="0"/>
              <a:t>(pseudo-class):  </a:t>
            </a:r>
            <a:r>
              <a:rPr lang="ko-KR" altLang="en-US" dirty="0"/>
              <a:t>클래스가 정의된 것처럼 간주</a:t>
            </a:r>
            <a:endParaRPr lang="en-US" altLang="ko-KR" dirty="0"/>
          </a:p>
          <a:p>
            <a:pPr lvl="1" latinLnBrk="0"/>
            <a:r>
              <a:rPr lang="en-US" altLang="ko-KR" dirty="0"/>
              <a:t>a:link { color:</a:t>
            </a:r>
            <a:r>
              <a:rPr lang="ko-KR" altLang="en-US" dirty="0"/>
              <a:t> </a:t>
            </a:r>
            <a:r>
              <a:rPr lang="en-US" altLang="ko-KR" dirty="0"/>
              <a:t>blue;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79AE5CD-A8EF-BFC6-EBC5-84A5536A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A6A03A-F88F-CBA2-FF09-1EEF119B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5" y="2494324"/>
            <a:ext cx="5633189" cy="20687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9A60EB-BC1E-39A9-5871-5BAB3159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55" y="4563051"/>
            <a:ext cx="5633190" cy="20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7F3D1E6-61C1-6F1A-2AB6-A366B189B842}"/>
              </a:ext>
            </a:extLst>
          </p:cNvPr>
          <p:cNvSpPr txBox="1">
            <a:spLocks/>
          </p:cNvSpPr>
          <p:nvPr/>
        </p:nvSpPr>
        <p:spPr bwMode="auto">
          <a:xfrm>
            <a:off x="612648" y="1667575"/>
            <a:ext cx="8143875" cy="508631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a:link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a:visited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p:hover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웹프로그래밍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HTML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JAVASCRIPT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800000"/>
                </a:solidFill>
              </a:rPr>
              <a:t>   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"https://www.w3.org"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참고 사이트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W3C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33C78-8CB3-0FA5-DAFF-531F90F2EA2D}"/>
              </a:ext>
            </a:extLst>
          </p:cNvPr>
          <p:cNvSpPr txBox="1"/>
          <p:nvPr/>
        </p:nvSpPr>
        <p:spPr>
          <a:xfrm>
            <a:off x="620676" y="1418526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>
                <a:solidFill>
                  <a:srgbClr val="0070C0"/>
                </a:solidFill>
                <a:latin typeface="Century Schoolbook" panose="02040604050505020304" pitchFamily="18" charset="0"/>
              </a:rPr>
              <a:t>body.html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87AF071-4F7B-6C04-F50D-4BAD41E3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98663552">
            <a:extLst>
              <a:ext uri="{FF2B5EF4-FFF2-40B4-BE49-F238E27FC236}">
                <a16:creationId xmlns:a16="http://schemas.microsoft.com/office/drawing/2014/main" id="{DDF7FD79-AEF8-14E3-CE97-EF8DD673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12" y="1757080"/>
            <a:ext cx="4224025" cy="284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09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7F3D1E6-61C1-6F1A-2AB6-A366B189B842}"/>
              </a:ext>
            </a:extLst>
          </p:cNvPr>
          <p:cNvSpPr txBox="1">
            <a:spLocks/>
          </p:cNvSpPr>
          <p:nvPr/>
        </p:nvSpPr>
        <p:spPr bwMode="auto">
          <a:xfrm>
            <a:off x="612648" y="1667575"/>
            <a:ext cx="8143875" cy="508631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 html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&lt;html&gt;</a:t>
            </a:r>
          </a:p>
          <a:p>
            <a:pPr marL="0" indent="0" algn="l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&lt;head&gt;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&lt;style&gt;</a:t>
            </a:r>
          </a:p>
          <a:p>
            <a:pPr marL="0" indent="0" algn="l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p::before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marL="0" marR="0" indent="0" algn="just" rtl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content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이것은 중요합니다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. -"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yellow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red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font-weight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bold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L="0" marR="0" indent="0" algn="just" rtl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&lt;/style&gt;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&lt;/head&gt;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&lt;body&gt;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웹프로그래밍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&lt;/h1&gt;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&lt;p&gt;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HTML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&lt;/p&gt;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&lt;p&gt;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CSS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&lt;/p&gt;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&lt;p&gt;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JAVASCRIPT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학습하기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&lt;/p&gt;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&lt;a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href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"https://www.w3.org"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참고 사이트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W3C&gt;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&lt;/a&gt;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&lt;/body&gt;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33C78-8CB3-0FA5-DAFF-531F90F2EA2D}"/>
              </a:ext>
            </a:extLst>
          </p:cNvPr>
          <p:cNvSpPr txBox="1"/>
          <p:nvPr/>
        </p:nvSpPr>
        <p:spPr>
          <a:xfrm>
            <a:off x="620676" y="1418526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selector7.html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87AF071-4F7B-6C04-F50D-4BAD41E3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8F7DF81-43E5-234A-8B1F-E64AE697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5" name="_x398664344">
            <a:extLst>
              <a:ext uri="{FF2B5EF4-FFF2-40B4-BE49-F238E27FC236}">
                <a16:creationId xmlns:a16="http://schemas.microsoft.com/office/drawing/2014/main" id="{F482C112-489C-2003-9292-06909A3F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55" y="2051507"/>
            <a:ext cx="3852076" cy="260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8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문서의 구조</a:t>
            </a:r>
            <a:r>
              <a:rPr lang="en-US" altLang="ko-KR" dirty="0"/>
              <a:t>-&gt; HTML</a:t>
            </a:r>
          </a:p>
          <a:p>
            <a:r>
              <a:rPr lang="ko-KR" altLang="en-US" dirty="0"/>
              <a:t>문서의</a:t>
            </a:r>
            <a:r>
              <a:rPr lang="en-US" altLang="ko-KR" dirty="0"/>
              <a:t> </a:t>
            </a:r>
            <a:r>
              <a:rPr lang="ko-KR" altLang="en-US" dirty="0"/>
              <a:t>스타일 </a:t>
            </a:r>
            <a:r>
              <a:rPr lang="en-US" altLang="ko-KR" dirty="0"/>
              <a:t>-&gt; ?</a:t>
            </a:r>
          </a:p>
          <a:p>
            <a:r>
              <a:rPr lang="ko-KR" altLang="en-US" dirty="0"/>
              <a:t>문서의 내용</a:t>
            </a:r>
            <a:r>
              <a:rPr lang="en-US" altLang="ko-KR" dirty="0"/>
              <a:t>(</a:t>
            </a:r>
            <a:r>
              <a:rPr lang="ko-KR" altLang="en-US" dirty="0"/>
              <a:t>콘텐츠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HTML</a:t>
            </a:r>
            <a:r>
              <a:rPr lang="ko-KR" altLang="en-US" dirty="0"/>
              <a:t>로 정의할 수 있었지만</a:t>
            </a:r>
            <a:r>
              <a:rPr lang="en-US" altLang="ko-KR" dirty="0"/>
              <a:t>, </a:t>
            </a:r>
            <a:r>
              <a:rPr lang="ko-KR" altLang="en-US" dirty="0"/>
              <a:t>문서가 화면에 표시되는 스타일은 지정할 수 없었다</a:t>
            </a:r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를 이용하여 문서의 스타일을 지정한다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제목이나 본문의 글자 크기</a:t>
            </a:r>
            <a:r>
              <a:rPr lang="en-US" altLang="ko-KR" dirty="0"/>
              <a:t>, </a:t>
            </a:r>
            <a:r>
              <a:rPr lang="ko-KR" altLang="en-US" dirty="0"/>
              <a:t>폰트의 종류</a:t>
            </a:r>
            <a:r>
              <a:rPr lang="en-US" altLang="ko-KR" dirty="0"/>
              <a:t>, </a:t>
            </a:r>
            <a:r>
              <a:rPr lang="ko-KR" altLang="en-US" dirty="0"/>
              <a:t>배경색 등을 결정한다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807F61-67A2-303C-074F-36386DC8E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31" y="3862367"/>
            <a:ext cx="4681301" cy="25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ko-KR" altLang="en-US" dirty="0"/>
              <a:t>아이디 선택자와 클래스 선택자의 차이점은 무엇일까</a:t>
            </a:r>
            <a:r>
              <a:rPr lang="en-US" altLang="ko-KR" dirty="0"/>
              <a:t>?</a:t>
            </a:r>
          </a:p>
          <a:p>
            <a:pPr marL="257175" indent="-257175">
              <a:buFont typeface="+mj-lt"/>
              <a:buAutoNum type="arabicPeriod"/>
            </a:pPr>
            <a:r>
              <a:rPr lang="ko-KR" altLang="en-US" dirty="0"/>
              <a:t>전체 선택자는 어떻게 만드는가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93" y="3507856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F7EB8-D584-D28B-247D-98C3833D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웹페이지에 스타일 지정하기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7BE97-031A-DF82-13DF-85780346B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앞장에서 작성한 커피 전문점 홈페이지에 </a:t>
            </a:r>
            <a:r>
              <a:rPr lang="en-US" altLang="ko-KR" dirty="0"/>
              <a:t>CSS</a:t>
            </a:r>
            <a:r>
              <a:rPr lang="ko-KR" altLang="en-US" dirty="0"/>
              <a:t>를 적용해보자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78E95A-A560-0154-6BBC-E2CEA31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28" y="2387561"/>
            <a:ext cx="7073744" cy="32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4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481CA-DA53-CB53-BCF5-031324E6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F09E1-5009-F783-9734-78C8C182AD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70F6BA3-00B8-77C5-7A9B-A0311A024374}"/>
              </a:ext>
            </a:extLst>
          </p:cNvPr>
          <p:cNvSpPr txBox="1">
            <a:spLocks/>
          </p:cNvSpPr>
          <p:nvPr/>
        </p:nvSpPr>
        <p:spPr bwMode="auto">
          <a:xfrm>
            <a:off x="612648" y="1600199"/>
            <a:ext cx="8143875" cy="50292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Web Programming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body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yellow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p.first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green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p.second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Welcome to Web Coffee!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"coffee.gif"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"100"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"100"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"first"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하우스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로스팅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원두의 신선한 커피를 맛보세요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!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em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공인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급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Barista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em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가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최고급 원두만을 직접 엄선하여 사용합니다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2FC4-B9C7-C0A1-802C-865FEEFCF799}"/>
              </a:ext>
            </a:extLst>
          </p:cNvPr>
          <p:cNvSpPr txBox="1"/>
          <p:nvPr/>
        </p:nvSpPr>
        <p:spPr>
          <a:xfrm>
            <a:off x="620676" y="1351151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coffee1.html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07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481CA-DA53-CB53-BCF5-031324E6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70F6BA3-00B8-77C5-7A9B-A0311A024374}"/>
              </a:ext>
            </a:extLst>
          </p:cNvPr>
          <p:cNvSpPr txBox="1">
            <a:spLocks/>
          </p:cNvSpPr>
          <p:nvPr/>
        </p:nvSpPr>
        <p:spPr bwMode="auto">
          <a:xfrm>
            <a:off x="612648" y="1600200"/>
            <a:ext cx="8143875" cy="24098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&lt;h2&gt;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메뉴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&lt;/h2&gt;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"second"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아메리카노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카페라떼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카푸치노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카페모카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...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2FC4-B9C7-C0A1-802C-865FEEFCF799}"/>
              </a:ext>
            </a:extLst>
          </p:cNvPr>
          <p:cNvSpPr txBox="1"/>
          <p:nvPr/>
        </p:nvSpPr>
        <p:spPr>
          <a:xfrm>
            <a:off x="620676" y="1351151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coffee1.html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3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를 추가하는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외부 스타일 시트</a:t>
            </a:r>
            <a:r>
              <a:rPr lang="en-US" altLang="ko-KR" dirty="0"/>
              <a:t>(external style sheet)</a:t>
            </a:r>
            <a:endParaRPr lang="ko-KR" altLang="en-US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  <a:r>
              <a:rPr lang="en-US" altLang="ko-KR" dirty="0"/>
              <a:t>(inline)</a:t>
            </a:r>
            <a:endParaRPr lang="ko-KR" altLang="en-US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01D3581D-257B-B328-28E5-09C7083ECCD0}"/>
              </a:ext>
            </a:extLst>
          </p:cNvPr>
          <p:cNvSpPr/>
          <p:nvPr/>
        </p:nvSpPr>
        <p:spPr>
          <a:xfrm>
            <a:off x="4662535" y="3429000"/>
            <a:ext cx="1738265" cy="227468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D52A5E-F5B1-B891-E576-9D9642B75960}"/>
              </a:ext>
            </a:extLst>
          </p:cNvPr>
          <p:cNvSpPr/>
          <p:nvPr/>
        </p:nvSpPr>
        <p:spPr>
          <a:xfrm>
            <a:off x="1913675" y="3787743"/>
            <a:ext cx="1846906" cy="12855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CSS1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229E14F-6FCC-1609-1FE0-50C41F800312}"/>
              </a:ext>
            </a:extLst>
          </p:cNvPr>
          <p:cNvSpPr/>
          <p:nvPr/>
        </p:nvSpPr>
        <p:spPr>
          <a:xfrm>
            <a:off x="4784002" y="3472381"/>
            <a:ext cx="1585865" cy="6307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CSS2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641C94-D87B-7240-A9C2-E2410B413713}"/>
              </a:ext>
            </a:extLst>
          </p:cNvPr>
          <p:cNvCxnSpPr>
            <a:cxnSpLocks/>
          </p:cNvCxnSpPr>
          <p:nvPr/>
        </p:nvCxnSpPr>
        <p:spPr>
          <a:xfrm>
            <a:off x="3760581" y="4430540"/>
            <a:ext cx="697117" cy="64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70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ECF2224-89F8-64E6-6C20-40DC3B54318D}"/>
              </a:ext>
            </a:extLst>
          </p:cNvPr>
          <p:cNvSpPr txBox="1">
            <a:spLocks/>
          </p:cNvSpPr>
          <p:nvPr/>
        </p:nvSpPr>
        <p:spPr bwMode="auto">
          <a:xfrm>
            <a:off x="500062" y="1825294"/>
            <a:ext cx="8143875" cy="345645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#0026ff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headline.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paragraph.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FCD20-6215-4935-004A-FE52DC04E2C6}"/>
              </a:ext>
            </a:extLst>
          </p:cNvPr>
          <p:cNvSpPr txBox="1"/>
          <p:nvPr/>
        </p:nvSpPr>
        <p:spPr>
          <a:xfrm>
            <a:off x="508090" y="1576246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intstyle.html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08090" y="2520894"/>
            <a:ext cx="3390900" cy="118109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7C753EB-3681-2F2B-28CA-307E4EB9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스타일 시트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4B70F43-2674-69D8-8EDC-57BD1897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402220272">
            <a:extLst>
              <a:ext uri="{FF2B5EF4-FFF2-40B4-BE49-F238E27FC236}">
                <a16:creationId xmlns:a16="http://schemas.microsoft.com/office/drawing/2014/main" id="{1A4B911D-8DB1-A651-E40C-6C2007F15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02" y="2520894"/>
            <a:ext cx="3514780" cy="14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022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외부 스타일 시트는 스타일 시트를 외부에 파일로 저장하는 것</a:t>
            </a:r>
            <a:endParaRPr lang="en-US" altLang="ko-KR" dirty="0"/>
          </a:p>
          <a:p>
            <a:r>
              <a:rPr lang="ko-KR" altLang="en-US" dirty="0"/>
              <a:t>많은 페이지에 동일한 스타일을 적용하려고 할 때 좋은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6801" y="2635449"/>
            <a:ext cx="7496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i="1" dirty="0">
                <a:latin typeface="Century Schoolbook" panose="02040604050505020304" pitchFamily="18" charset="0"/>
              </a:rPr>
              <a:t>&lt;link type="text/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css</a:t>
            </a:r>
            <a:r>
              <a:rPr lang="en-US" altLang="ko-KR" sz="2000" i="1" dirty="0">
                <a:latin typeface="Century Schoolbook" panose="02040604050505020304" pitchFamily="18" charset="0"/>
              </a:rPr>
              <a:t>" 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rel</a:t>
            </a:r>
            <a:r>
              <a:rPr lang="en-US" altLang="ko-KR" sz="2000" i="1" dirty="0">
                <a:latin typeface="Century Schoolbook" panose="02040604050505020304" pitchFamily="18" charset="0"/>
              </a:rPr>
              <a:t>="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stylesheet</a:t>
            </a:r>
            <a:r>
              <a:rPr lang="en-US" altLang="ko-KR" sz="2000" i="1" dirty="0">
                <a:latin typeface="Century Schoolbook" panose="02040604050505020304" pitchFamily="18" charset="0"/>
              </a:rPr>
              <a:t>" 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href</a:t>
            </a:r>
            <a:r>
              <a:rPr lang="en-US" altLang="ko-KR" sz="2000" i="1" dirty="0">
                <a:latin typeface="Century Schoolbook" panose="02040604050505020304" pitchFamily="18" charset="0"/>
              </a:rPr>
              <a:t>="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mystyle.css</a:t>
            </a:r>
            <a:r>
              <a:rPr lang="en-US" altLang="ko-KR" sz="2000" i="1" dirty="0">
                <a:latin typeface="Century Schoolbook" panose="02040604050505020304" pitchFamily="18" charset="0"/>
              </a:rPr>
              <a:t>"&gt;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D840B06-0466-D4BF-E094-F7058FA2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스타일 시트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570B57-B9EB-94C0-6853-F035B3B5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57" y="3166679"/>
            <a:ext cx="6092685" cy="3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35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53910" y="2080696"/>
            <a:ext cx="8212138" cy="695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rtl="0">
              <a:buNone/>
            </a:pPr>
            <a:r>
              <a:rPr lang="en-US" altLang="ko-KR" sz="1600" b="0" i="0" u="none" strike="noStrike" baseline="0" dirty="0">
                <a:solidFill>
                  <a:srgbClr val="800000"/>
                </a:solidFill>
              </a:rPr>
              <a:t>h1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</a:rPr>
              <a:t> {    </a:t>
            </a:r>
            <a:r>
              <a:rPr lang="en-US" altLang="ko-KR" sz="1600" b="0" i="0" u="none" strike="noStrike" baseline="0" dirty="0">
                <a:solidFill>
                  <a:srgbClr val="FF0000"/>
                </a:solidFill>
              </a:rPr>
              <a:t>color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</a:rPr>
              <a:t>: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</a:rPr>
              <a:t>red;   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</a:rPr>
              <a:t>}</a:t>
            </a:r>
          </a:p>
          <a:p>
            <a:pPr marL="0" marR="0" indent="0" algn="just" rtl="0">
              <a:buNone/>
            </a:pPr>
            <a:r>
              <a:rPr lang="en-US" altLang="ko-KR" sz="1600" b="0" i="0" u="none" strike="noStrike" baseline="0" dirty="0">
                <a:solidFill>
                  <a:srgbClr val="800000"/>
                </a:solidFill>
              </a:rPr>
              <a:t>p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</a:rPr>
              <a:t> {    </a:t>
            </a:r>
            <a:r>
              <a:rPr lang="en-US" altLang="ko-KR" sz="1600" b="0" i="0" u="none" strike="noStrike" baseline="0" dirty="0">
                <a:solidFill>
                  <a:srgbClr val="FF0000"/>
                </a:solidFill>
              </a:rPr>
              <a:t>color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</a:rPr>
              <a:t>: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</a:rPr>
              <a:t>#0026ff;</a:t>
            </a:r>
            <a:endParaRPr lang="en-US" altLang="ko-KR" sz="1600" b="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ko-KR" altLang="en-US" sz="1600" b="0" i="0" u="none" strike="noStrike" baseline="0" dirty="0">
              <a:solidFill>
                <a:srgbClr val="000000"/>
              </a:solidFill>
            </a:endParaRPr>
          </a:p>
          <a:p>
            <a:pPr marL="0" marR="0" indent="0" algn="just" rtl="0">
              <a:buNone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</a:rPr>
              <a:t>  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</a:rPr>
              <a:t>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53910" y="2918895"/>
            <a:ext cx="8212138" cy="29622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&lt;link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"text/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css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rel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"stylesheet"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"mystyle.css"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headline.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paragraph.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135" y="174732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mystyle.css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-389075" y="2298903"/>
            <a:ext cx="1247785" cy="1715366"/>
          </a:xfrm>
          <a:custGeom>
            <a:avLst/>
            <a:gdLst>
              <a:gd name="connsiteX0" fmla="*/ 1247785 w 1247785"/>
              <a:gd name="connsiteY0" fmla="*/ 1715366 h 1715366"/>
              <a:gd name="connsiteX1" fmla="*/ 771535 w 1247785"/>
              <a:gd name="connsiteY1" fmla="*/ 1686791 h 1715366"/>
              <a:gd name="connsiteX2" fmla="*/ 676285 w 1247785"/>
              <a:gd name="connsiteY2" fmla="*/ 1667741 h 1715366"/>
              <a:gd name="connsiteX3" fmla="*/ 571510 w 1247785"/>
              <a:gd name="connsiteY3" fmla="*/ 1629641 h 1715366"/>
              <a:gd name="connsiteX4" fmla="*/ 400060 w 1247785"/>
              <a:gd name="connsiteY4" fmla="*/ 1562966 h 1715366"/>
              <a:gd name="connsiteX5" fmla="*/ 228610 w 1247785"/>
              <a:gd name="connsiteY5" fmla="*/ 1458191 h 1715366"/>
              <a:gd name="connsiteX6" fmla="*/ 133360 w 1247785"/>
              <a:gd name="connsiteY6" fmla="*/ 1381991 h 1715366"/>
              <a:gd name="connsiteX7" fmla="*/ 95260 w 1247785"/>
              <a:gd name="connsiteY7" fmla="*/ 1315316 h 1715366"/>
              <a:gd name="connsiteX8" fmla="*/ 76210 w 1247785"/>
              <a:gd name="connsiteY8" fmla="*/ 1286741 h 1715366"/>
              <a:gd name="connsiteX9" fmla="*/ 47635 w 1247785"/>
              <a:gd name="connsiteY9" fmla="*/ 1239116 h 1715366"/>
              <a:gd name="connsiteX10" fmla="*/ 19060 w 1247785"/>
              <a:gd name="connsiteY10" fmla="*/ 1153391 h 1715366"/>
              <a:gd name="connsiteX11" fmla="*/ 9535 w 1247785"/>
              <a:gd name="connsiteY11" fmla="*/ 1096241 h 1715366"/>
              <a:gd name="connsiteX12" fmla="*/ 9535 w 1247785"/>
              <a:gd name="connsiteY12" fmla="*/ 829541 h 1715366"/>
              <a:gd name="connsiteX13" fmla="*/ 28585 w 1247785"/>
              <a:gd name="connsiteY13" fmla="*/ 686666 h 1715366"/>
              <a:gd name="connsiteX14" fmla="*/ 57160 w 1247785"/>
              <a:gd name="connsiteY14" fmla="*/ 534266 h 1715366"/>
              <a:gd name="connsiteX15" fmla="*/ 76210 w 1247785"/>
              <a:gd name="connsiteY15" fmla="*/ 458066 h 1715366"/>
              <a:gd name="connsiteX16" fmla="*/ 114310 w 1247785"/>
              <a:gd name="connsiteY16" fmla="*/ 391391 h 1715366"/>
              <a:gd name="connsiteX17" fmla="*/ 133360 w 1247785"/>
              <a:gd name="connsiteY17" fmla="*/ 315191 h 1715366"/>
              <a:gd name="connsiteX18" fmla="*/ 190510 w 1247785"/>
              <a:gd name="connsiteY18" fmla="*/ 219941 h 1715366"/>
              <a:gd name="connsiteX19" fmla="*/ 209560 w 1247785"/>
              <a:gd name="connsiteY19" fmla="*/ 191366 h 1715366"/>
              <a:gd name="connsiteX20" fmla="*/ 238135 w 1247785"/>
              <a:gd name="connsiteY20" fmla="*/ 172316 h 1715366"/>
              <a:gd name="connsiteX21" fmla="*/ 266710 w 1247785"/>
              <a:gd name="connsiteY21" fmla="*/ 134216 h 1715366"/>
              <a:gd name="connsiteX22" fmla="*/ 342910 w 1247785"/>
              <a:gd name="connsiteY22" fmla="*/ 105641 h 1715366"/>
              <a:gd name="connsiteX23" fmla="*/ 371485 w 1247785"/>
              <a:gd name="connsiteY23" fmla="*/ 86591 h 1715366"/>
              <a:gd name="connsiteX24" fmla="*/ 542935 w 1247785"/>
              <a:gd name="connsiteY24" fmla="*/ 67541 h 1715366"/>
              <a:gd name="connsiteX25" fmla="*/ 685810 w 1247785"/>
              <a:gd name="connsiteY25" fmla="*/ 38966 h 1715366"/>
              <a:gd name="connsiteX26" fmla="*/ 847735 w 1247785"/>
              <a:gd name="connsiteY26" fmla="*/ 19916 h 1715366"/>
              <a:gd name="connsiteX27" fmla="*/ 914410 w 1247785"/>
              <a:gd name="connsiteY27" fmla="*/ 866 h 171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47785" h="1715366">
                <a:moveTo>
                  <a:pt x="1247785" y="1715366"/>
                </a:moveTo>
                <a:cubicBezTo>
                  <a:pt x="999693" y="1708069"/>
                  <a:pt x="970926" y="1717467"/>
                  <a:pt x="771535" y="1686791"/>
                </a:cubicBezTo>
                <a:cubicBezTo>
                  <a:pt x="739533" y="1681868"/>
                  <a:pt x="707418" y="1676636"/>
                  <a:pt x="676285" y="1667741"/>
                </a:cubicBezTo>
                <a:cubicBezTo>
                  <a:pt x="640552" y="1657532"/>
                  <a:pt x="606257" y="1642821"/>
                  <a:pt x="571510" y="1629641"/>
                </a:cubicBezTo>
                <a:cubicBezTo>
                  <a:pt x="514176" y="1607894"/>
                  <a:pt x="453300" y="1593389"/>
                  <a:pt x="400060" y="1562966"/>
                </a:cubicBezTo>
                <a:cubicBezTo>
                  <a:pt x="363744" y="1542214"/>
                  <a:pt x="247757" y="1477338"/>
                  <a:pt x="228610" y="1458191"/>
                </a:cubicBezTo>
                <a:cubicBezTo>
                  <a:pt x="167894" y="1397475"/>
                  <a:pt x="200236" y="1422117"/>
                  <a:pt x="133360" y="1381991"/>
                </a:cubicBezTo>
                <a:cubicBezTo>
                  <a:pt x="64264" y="1289863"/>
                  <a:pt x="131623" y="1388042"/>
                  <a:pt x="95260" y="1315316"/>
                </a:cubicBezTo>
                <a:cubicBezTo>
                  <a:pt x="90140" y="1305077"/>
                  <a:pt x="82277" y="1296449"/>
                  <a:pt x="76210" y="1286741"/>
                </a:cubicBezTo>
                <a:cubicBezTo>
                  <a:pt x="66398" y="1271042"/>
                  <a:pt x="55914" y="1255675"/>
                  <a:pt x="47635" y="1239116"/>
                </a:cubicBezTo>
                <a:cubicBezTo>
                  <a:pt x="33661" y="1211167"/>
                  <a:pt x="25123" y="1183707"/>
                  <a:pt x="19060" y="1153391"/>
                </a:cubicBezTo>
                <a:cubicBezTo>
                  <a:pt x="15272" y="1134453"/>
                  <a:pt x="12710" y="1115291"/>
                  <a:pt x="9535" y="1096241"/>
                </a:cubicBezTo>
                <a:cubicBezTo>
                  <a:pt x="-2181" y="920507"/>
                  <a:pt x="-4139" y="993631"/>
                  <a:pt x="9535" y="829541"/>
                </a:cubicBezTo>
                <a:cubicBezTo>
                  <a:pt x="18906" y="717084"/>
                  <a:pt x="11054" y="756789"/>
                  <a:pt x="28585" y="686666"/>
                </a:cubicBezTo>
                <a:cubicBezTo>
                  <a:pt x="46809" y="486205"/>
                  <a:pt x="21599" y="652801"/>
                  <a:pt x="57160" y="534266"/>
                </a:cubicBezTo>
                <a:cubicBezTo>
                  <a:pt x="65311" y="507095"/>
                  <a:pt x="63638" y="483209"/>
                  <a:pt x="76210" y="458066"/>
                </a:cubicBezTo>
                <a:cubicBezTo>
                  <a:pt x="97113" y="416260"/>
                  <a:pt x="97611" y="441488"/>
                  <a:pt x="114310" y="391391"/>
                </a:cubicBezTo>
                <a:cubicBezTo>
                  <a:pt x="122589" y="366553"/>
                  <a:pt x="121651" y="338609"/>
                  <a:pt x="133360" y="315191"/>
                </a:cubicBezTo>
                <a:cubicBezTo>
                  <a:pt x="162649" y="256613"/>
                  <a:pt x="144534" y="288905"/>
                  <a:pt x="190510" y="219941"/>
                </a:cubicBezTo>
                <a:cubicBezTo>
                  <a:pt x="196860" y="210416"/>
                  <a:pt x="200035" y="197716"/>
                  <a:pt x="209560" y="191366"/>
                </a:cubicBezTo>
                <a:cubicBezTo>
                  <a:pt x="219085" y="185016"/>
                  <a:pt x="230040" y="180411"/>
                  <a:pt x="238135" y="172316"/>
                </a:cubicBezTo>
                <a:cubicBezTo>
                  <a:pt x="249360" y="161091"/>
                  <a:pt x="254657" y="144547"/>
                  <a:pt x="266710" y="134216"/>
                </a:cubicBezTo>
                <a:cubicBezTo>
                  <a:pt x="287220" y="116636"/>
                  <a:pt x="318048" y="111857"/>
                  <a:pt x="342910" y="105641"/>
                </a:cubicBezTo>
                <a:cubicBezTo>
                  <a:pt x="352435" y="99291"/>
                  <a:pt x="360766" y="90611"/>
                  <a:pt x="371485" y="86591"/>
                </a:cubicBezTo>
                <a:cubicBezTo>
                  <a:pt x="407911" y="72931"/>
                  <a:pt x="535404" y="68120"/>
                  <a:pt x="542935" y="67541"/>
                </a:cubicBezTo>
                <a:cubicBezTo>
                  <a:pt x="600082" y="48492"/>
                  <a:pt x="592657" y="49316"/>
                  <a:pt x="685810" y="38966"/>
                </a:cubicBezTo>
                <a:cubicBezTo>
                  <a:pt x="796976" y="26614"/>
                  <a:pt x="743006" y="33007"/>
                  <a:pt x="847735" y="19916"/>
                </a:cubicBezTo>
                <a:cubicBezTo>
                  <a:pt x="886877" y="-6179"/>
                  <a:pt x="864862" y="866"/>
                  <a:pt x="914410" y="86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1C3FB3C-88DC-A2B9-6782-F738A0B7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43" name="_x166601040">
            <a:extLst>
              <a:ext uri="{FF2B5EF4-FFF2-40B4-BE49-F238E27FC236}">
                <a16:creationId xmlns:a16="http://schemas.microsoft.com/office/drawing/2014/main" id="{73C5E28A-30B2-49A6-A804-5047A758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61" y="4813417"/>
            <a:ext cx="3878581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17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BAC5298-EF9B-8517-B6FB-37E18483A680}"/>
              </a:ext>
            </a:extLst>
          </p:cNvPr>
          <p:cNvSpPr txBox="1">
            <a:spLocks/>
          </p:cNvSpPr>
          <p:nvPr/>
        </p:nvSpPr>
        <p:spPr bwMode="auto">
          <a:xfrm>
            <a:off x="604620" y="3011299"/>
            <a:ext cx="8143875" cy="24098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"color: red"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headline.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style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"color: #0026ff"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This is a paragraph.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9828C-00E4-D405-85CB-942E9360C10A}"/>
              </a:ext>
            </a:extLst>
          </p:cNvPr>
          <p:cNvSpPr txBox="1"/>
          <p:nvPr/>
        </p:nvSpPr>
        <p:spPr>
          <a:xfrm>
            <a:off x="612648" y="276225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inlinestyle.html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HTML </a:t>
            </a:r>
            <a:r>
              <a:rPr lang="ko-KR" altLang="en-US" dirty="0"/>
              <a:t>요소마다 스타일을 지정하는 것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이상의 선언이 있다면 반드시 끝에 </a:t>
            </a:r>
            <a:r>
              <a:rPr lang="en-US" altLang="ko-KR" dirty="0"/>
              <a:t>;</a:t>
            </a:r>
            <a:r>
              <a:rPr lang="ko-KR" altLang="en-US" dirty="0"/>
              <a:t>을 적어 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612648" y="4378553"/>
            <a:ext cx="5286375" cy="5143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1D9559C-1953-3102-802F-CBC6DA6A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인라인 스타일 시트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69BA34C-95B5-6F38-5C2D-DE308BDF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394122024">
            <a:extLst>
              <a:ext uri="{FF2B5EF4-FFF2-40B4-BE49-F238E27FC236}">
                <a16:creationId xmlns:a16="http://schemas.microsoft.com/office/drawing/2014/main" id="{4D06DFB3-756E-9E56-F8D6-472F56CCE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7" y="2630299"/>
            <a:ext cx="3659227" cy="153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25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지정하고 있다면 어떤 스타일이 사용될까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공통적으로 사용되는 스타일은 </a:t>
            </a:r>
            <a:r>
              <a:rPr lang="en-US" altLang="ko-KR" dirty="0"/>
              <a:t>&lt;body&gt;</a:t>
            </a:r>
            <a:r>
              <a:rPr lang="ko-KR" altLang="en-US" dirty="0"/>
              <a:t>요소의 스타일에 정의하는 것이 편리하다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AD917B7-6A71-3458-9D0C-EBD2C252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</a:t>
            </a:r>
            <a:r>
              <a:rPr lang="en-US" altLang="ko-KR" dirty="0"/>
              <a:t> </a:t>
            </a:r>
            <a:r>
              <a:rPr lang="ko-KR" altLang="en-US" dirty="0"/>
              <a:t>스타일 시트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14096-627D-446B-A347-16C80479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2471982"/>
            <a:ext cx="7977476" cy="191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CSS</a:t>
            </a:r>
            <a:r>
              <a:rPr lang="ko-KR" altLang="en-US" dirty="0"/>
              <a:t>가 없다면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F6F128-BB3A-5E24-BDDB-59D1B045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76" y="2118302"/>
            <a:ext cx="7948943" cy="26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91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0C035-54C2-5B74-30EA-B59F0656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스타일의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0D67D-85A3-69EB-5111-981B8BA0E4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부모 요소의 스타일은 자식 요소에게 상속된다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&lt;body&gt; </a:t>
            </a:r>
            <a:r>
              <a:rPr lang="ko-KR" altLang="en-US" dirty="0"/>
              <a:t>요소 안에 </a:t>
            </a:r>
            <a:r>
              <a:rPr lang="en-US" altLang="ko-KR" dirty="0"/>
              <a:t>&lt;p&gt; </a:t>
            </a:r>
            <a:r>
              <a:rPr lang="ko-KR" altLang="en-US" dirty="0"/>
              <a:t>요소가 포함되어 있다고 하자</a:t>
            </a:r>
            <a:r>
              <a:rPr lang="en-US" altLang="ko-KR" dirty="0"/>
              <a:t>. &lt;body&gt; </a:t>
            </a:r>
            <a:r>
              <a:rPr lang="ko-KR" altLang="en-US" dirty="0"/>
              <a:t>요소 스타일은 </a:t>
            </a:r>
            <a:r>
              <a:rPr lang="en-US" altLang="ko-KR" dirty="0"/>
              <a:t>&lt;p&gt; </a:t>
            </a:r>
            <a:r>
              <a:rPr lang="ko-KR" altLang="en-US" dirty="0"/>
              <a:t>요소로 상속된다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A19FCB-05EF-9D22-D44B-AF9BA488E3B5}"/>
              </a:ext>
            </a:extLst>
          </p:cNvPr>
          <p:cNvSpPr txBox="1">
            <a:spLocks/>
          </p:cNvSpPr>
          <p:nvPr/>
        </p:nvSpPr>
        <p:spPr bwMode="auto">
          <a:xfrm>
            <a:off x="604620" y="3011299"/>
            <a:ext cx="8143875" cy="24098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&lt;head&gt;</a:t>
            </a:r>
          </a:p>
          <a:p>
            <a:pPr marL="0" indent="0" algn="l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&lt;style&gt;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body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blue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        }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&lt;/style&gt;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&lt;/head&gt;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&lt;body&gt;</a:t>
            </a:r>
          </a:p>
          <a:p>
            <a:pPr marL="0" marR="0" indent="0" algn="l" rtl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    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&lt;p&gt;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나의 색상은 어떻게 될까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?</a:t>
            </a: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&lt;/p&gt;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&lt;/body&gt;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95752-816F-FFF8-5FDF-35C3F1B1D79B}"/>
              </a:ext>
            </a:extLst>
          </p:cNvPr>
          <p:cNvSpPr txBox="1"/>
          <p:nvPr/>
        </p:nvSpPr>
        <p:spPr>
          <a:xfrm>
            <a:off x="612648" y="2762250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>
                <a:solidFill>
                  <a:srgbClr val="0070C0"/>
                </a:solidFill>
                <a:latin typeface="Century Schoolbook" panose="02040604050505020304" pitchFamily="18" charset="0"/>
              </a:rPr>
              <a:t>body.html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6385" name="_x166640512">
            <a:extLst>
              <a:ext uri="{FF2B5EF4-FFF2-40B4-BE49-F238E27FC236}">
                <a16:creationId xmlns:a16="http://schemas.microsoft.com/office/drawing/2014/main" id="{C936FE50-A6EA-8CAC-4184-021C9D7C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48" y="3421062"/>
            <a:ext cx="4401444" cy="117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82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73638-D9FF-81AB-D265-57DD37F0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4AA32-2E6D-50C4-2693-D4B0BA6988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/>
              <a:t>인라인 스타일이 서로 다르게 지정되었다면 과연 어떤 스타일이 사용될까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396A7-970A-0EB4-D709-36EF310B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84" y="2482439"/>
            <a:ext cx="6352373" cy="31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04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속성들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259512D-7071-DA3D-32BC-2A537F079C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8634" y="1600200"/>
            <a:ext cx="5761682" cy="4495800"/>
          </a:xfrm>
        </p:spPr>
      </p:pic>
    </p:spTree>
    <p:extLst>
      <p:ext uri="{BB962C8B-B14F-4D97-AF65-F5344CB8AC3E}">
        <p14:creationId xmlns:p14="http://schemas.microsoft.com/office/powerpoint/2010/main" val="2753600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ko-KR" altLang="en-US" dirty="0"/>
              <a:t>외부에 있는 </a:t>
            </a:r>
            <a:r>
              <a:rPr lang="en-US" altLang="ko-KR" dirty="0"/>
              <a:t>myfile.css</a:t>
            </a:r>
            <a:r>
              <a:rPr lang="ko-KR" altLang="en-US" dirty="0"/>
              <a:t>를 </a:t>
            </a:r>
            <a:r>
              <a:rPr lang="en-US" altLang="ko-KR" dirty="0"/>
              <a:t>HTML </a:t>
            </a:r>
            <a:r>
              <a:rPr lang="ko-KR" altLang="en-US" dirty="0"/>
              <a:t>파일로 불러들이는 문장을 작성해보자</a:t>
            </a:r>
            <a:r>
              <a:rPr lang="en-US" altLang="ko-KR" dirty="0"/>
              <a:t>. </a:t>
            </a:r>
          </a:p>
          <a:p>
            <a:pPr marL="257175" indent="-257175">
              <a:buFont typeface="+mj-lt"/>
              <a:buAutoNum type="arabicPeriod"/>
            </a:pP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/>
              <a:t>외부</a:t>
            </a:r>
            <a:r>
              <a:rPr lang="en-US" altLang="ko-KR" dirty="0"/>
              <a:t>, </a:t>
            </a:r>
            <a:r>
              <a:rPr lang="ko-KR" altLang="en-US" dirty="0"/>
              <a:t>인라인 </a:t>
            </a:r>
            <a:r>
              <a:rPr lang="en-US" altLang="ko-KR" dirty="0"/>
              <a:t>CSS </a:t>
            </a:r>
            <a:r>
              <a:rPr lang="ko-KR" altLang="en-US" dirty="0"/>
              <a:t>중에서 가장 우선순위가 높은 것은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93" y="3507856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50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ABE5-F693-EEC7-823B-BB67CEED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외부 </a:t>
            </a:r>
            <a:r>
              <a:rPr lang="en-US" altLang="ko-KR" dirty="0"/>
              <a:t>CSS </a:t>
            </a:r>
            <a:r>
              <a:rPr lang="ko-KR" altLang="en-US" dirty="0"/>
              <a:t>파일 이용하기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C8440-44D6-A0AA-1561-1BDDB29C28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커피 전문점 홈페이지에 외부 </a:t>
            </a:r>
            <a:r>
              <a:rPr lang="en-US" altLang="ko-KR" dirty="0"/>
              <a:t>CSS </a:t>
            </a:r>
            <a:r>
              <a:rPr lang="ko-KR" altLang="en-US" dirty="0"/>
              <a:t>파일을 작성하여 적용해보자</a:t>
            </a:r>
            <a:r>
              <a:rPr lang="en-US" altLang="ko-KR" dirty="0"/>
              <a:t>. </a:t>
            </a:r>
            <a:r>
              <a:rPr lang="ko-KR" altLang="en-US" dirty="0"/>
              <a:t>외부 스타일 파일 </a:t>
            </a:r>
            <a:r>
              <a:rPr lang="en-US" altLang="ko-KR" dirty="0"/>
              <a:t>coffee1.css</a:t>
            </a:r>
            <a:r>
              <a:rPr lang="ko-KR" altLang="en-US" dirty="0"/>
              <a:t>을 생성하고 여기에 </a:t>
            </a:r>
            <a:r>
              <a:rPr lang="en-US" altLang="ko-KR" dirty="0"/>
              <a:t>CSS </a:t>
            </a:r>
            <a:r>
              <a:rPr lang="ko-KR" altLang="en-US" dirty="0"/>
              <a:t>문장들을 저장한 후에 </a:t>
            </a:r>
            <a:r>
              <a:rPr lang="en-US" altLang="ko-KR" dirty="0"/>
              <a:t>coffee1.html</a:t>
            </a:r>
            <a:r>
              <a:rPr lang="ko-KR" altLang="en-US" dirty="0"/>
              <a:t>에서 </a:t>
            </a:r>
            <a:r>
              <a:rPr lang="en-US" altLang="ko-KR" dirty="0"/>
              <a:t>coffee1.css </a:t>
            </a:r>
            <a:r>
              <a:rPr lang="ko-KR" altLang="en-US" dirty="0"/>
              <a:t>파일을 읽어 들여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EC6D36-C12C-DD62-C850-FA00F373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99475344">
            <a:extLst>
              <a:ext uri="{FF2B5EF4-FFF2-40B4-BE49-F238E27FC236}">
                <a16:creationId xmlns:a16="http://schemas.microsoft.com/office/drawing/2014/main" id="{5542DA00-52CB-6BB9-ADB6-02D1B973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24" y="2765833"/>
            <a:ext cx="4049494" cy="343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22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3D56A-F599-6A9C-A54B-170EA1E8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B2283AE-1DC2-912A-165F-8438AC07B1BF}"/>
              </a:ext>
            </a:extLst>
          </p:cNvPr>
          <p:cNvSpPr txBox="1">
            <a:spLocks/>
          </p:cNvSpPr>
          <p:nvPr/>
        </p:nvSpPr>
        <p:spPr bwMode="auto">
          <a:xfrm>
            <a:off x="612648" y="1743814"/>
            <a:ext cx="8143875" cy="13072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body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yellow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        }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h1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red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        }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p.first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green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        }</a:t>
            </a:r>
          </a:p>
          <a:p>
            <a:pPr marL="0" marR="0" indent="0" algn="just" rtl="0">
              <a:buNone/>
            </a:pPr>
            <a:r>
              <a:rPr lang="en-US" altLang="ko-KR" sz="14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p.second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           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color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: </a:t>
            </a:r>
            <a:r>
              <a:rPr lang="en-US" altLang="ko-KR" sz="1400" b="0" i="0" u="none" strike="noStrike" baseline="0" dirty="0">
                <a:solidFill>
                  <a:srgbClr val="0451A5"/>
                </a:solidFill>
                <a:latin typeface="Century Schoolbook" panose="02040604050505020304" pitchFamily="18" charset="0"/>
              </a:rPr>
              <a:t>blue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        }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8B72A-5B0E-04CA-A21A-2639A4C53A87}"/>
              </a:ext>
            </a:extLst>
          </p:cNvPr>
          <p:cNvSpPr txBox="1"/>
          <p:nvPr/>
        </p:nvSpPr>
        <p:spPr>
          <a:xfrm>
            <a:off x="620676" y="149476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coffee2.css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919E0BD-2CE7-0269-B816-D4136345E186}"/>
              </a:ext>
            </a:extLst>
          </p:cNvPr>
          <p:cNvSpPr txBox="1">
            <a:spLocks/>
          </p:cNvSpPr>
          <p:nvPr/>
        </p:nvSpPr>
        <p:spPr bwMode="auto">
          <a:xfrm>
            <a:off x="612647" y="3300066"/>
            <a:ext cx="8143875" cy="332933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&lt;title&gt;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Web Programming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&lt;/title&gt;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&lt;link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"text/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css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rel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"stylesheet"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href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"coffee2.css"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Welcome to Web Coffee!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"coffee.gif"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"100"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height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"100"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"first"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하우스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로스팅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원두의 신선한 커피를 맛보세요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!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</a:rPr>
              <a:t>…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78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08D624-0ABA-E28C-2674-B9FACB3414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69446"/>
            <a:ext cx="8153400" cy="2726859"/>
          </a:xfrm>
        </p:spPr>
      </p:pic>
    </p:spTree>
    <p:extLst>
      <p:ext uri="{BB962C8B-B14F-4D97-AF65-F5344CB8AC3E}">
        <p14:creationId xmlns:p14="http://schemas.microsoft.com/office/powerpoint/2010/main" val="3453380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진수로 색상 나타내기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코드는 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청색 값을 각각 </a:t>
            </a:r>
            <a:r>
              <a:rPr lang="en-US" altLang="ko-KR" dirty="0"/>
              <a:t>2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표시한 것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3990975"/>
            <a:ext cx="8212138" cy="1143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굴림체"/>
              </a:rPr>
              <a:t>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 #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ffd800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D61F12-ED78-E0BD-2720-84EF602A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043112"/>
            <a:ext cx="80105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23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색상의 이름으로 나타내기</a:t>
            </a:r>
          </a:p>
        </p:txBody>
      </p:sp>
      <p:pic>
        <p:nvPicPr>
          <p:cNvPr id="16385" name="_x252800968" descr="EMB00001f04bd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69" y="1561315"/>
            <a:ext cx="3609975" cy="32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83442" y="4972144"/>
            <a:ext cx="8212138" cy="1143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굴림체"/>
              </a:rPr>
              <a:t>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 aqua;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11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값으로</a:t>
            </a:r>
            <a:r>
              <a:rPr lang="en-US" altLang="ko-KR" dirty="0"/>
              <a:t> </a:t>
            </a:r>
            <a:r>
              <a:rPr lang="ko-KR" altLang="en-US" dirty="0"/>
              <a:t>표시하기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1549" y="1798057"/>
            <a:ext cx="8212138" cy="26193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background-color: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rgb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(60%, 40%, 10%);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}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dirty="0"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굴림체"/>
              </a:rPr>
              <a:t>body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background-color: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rgb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(153, 102, 25);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1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요소들을 어떻게 화면에 표시할 것인지를 정의하는 시트가 바로 </a:t>
            </a:r>
            <a:r>
              <a:rPr lang="en-US" altLang="ko-KR" dirty="0"/>
              <a:t>CSS(Cascading Style Sheets)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5" y="2466787"/>
            <a:ext cx="745489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09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29ED1-DAB7-09C0-BED1-29EE8D77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색상을 찾는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9B14-0AE8-5434-B34B-EF03870FCD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에서는 색상을 나타내는 이름을 입력하면 해당 색상을 보여주고</a:t>
            </a:r>
            <a:r>
              <a:rPr lang="en-US" altLang="ko-KR" dirty="0"/>
              <a:t>, </a:t>
            </a:r>
            <a:r>
              <a:rPr lang="ko-KR" altLang="en-US" dirty="0"/>
              <a:t>이것을 클릭하면 다음과 같은 화면이 등장한다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71B565-33DC-05F8-DA5F-8FE77334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505075"/>
            <a:ext cx="68389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5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간략한 컬러 차트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0160C-1C43-CBD9-2B46-1350F274A697}"/>
              </a:ext>
            </a:extLst>
          </p:cNvPr>
          <p:cNvSpPr txBox="1">
            <a:spLocks/>
          </p:cNvSpPr>
          <p:nvPr/>
        </p:nvSpPr>
        <p:spPr bwMode="auto">
          <a:xfrm>
            <a:off x="500062" y="1897722"/>
            <a:ext cx="8143875" cy="49602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#6495ed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#ff0000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#00ff00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#0000ff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background-color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#888888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 Color Chart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"a"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Color #1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"b"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Color #2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"c"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Color #3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Color #4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B9660-89C8-12E6-4F21-07A573E617D3}"/>
              </a:ext>
            </a:extLst>
          </p:cNvPr>
          <p:cNvSpPr txBox="1"/>
          <p:nvPr/>
        </p:nvSpPr>
        <p:spPr>
          <a:xfrm>
            <a:off x="508090" y="1648674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css_color.html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A8F3B-FA4E-472E-38A0-7A17C7EF7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66641088">
            <a:extLst>
              <a:ext uri="{FF2B5EF4-FFF2-40B4-BE49-F238E27FC236}">
                <a16:creationId xmlns:a16="http://schemas.microsoft.com/office/drawing/2014/main" id="{A514A753-1764-FAE9-1E9C-8274FBBD6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98" y="2166878"/>
            <a:ext cx="3982519" cy="252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20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ko-KR" altLang="en-US" dirty="0"/>
              <a:t>흰색을 나타내는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err="1"/>
              <a:t>리터럴를</a:t>
            </a:r>
            <a:r>
              <a:rPr lang="ko-KR" altLang="en-US" dirty="0"/>
              <a:t> 만들어보자</a:t>
            </a:r>
            <a:r>
              <a:rPr lang="en-US" altLang="ko-KR" dirty="0"/>
              <a:t>. 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ko-KR" dirty="0"/>
              <a:t>&lt;body&gt; </a:t>
            </a:r>
            <a:r>
              <a:rPr lang="ko-KR" altLang="en-US" dirty="0"/>
              <a:t>요소의 배경색을 녹색으로 지정하는 </a:t>
            </a:r>
            <a:r>
              <a:rPr lang="en-US" altLang="ko-KR" dirty="0"/>
              <a:t>CSS </a:t>
            </a:r>
            <a:r>
              <a:rPr lang="ko-KR" altLang="en-US" dirty="0"/>
              <a:t>문장을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93" y="3507856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66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3F6AFA-AF19-A59A-6593-A56831F3B5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 font </a:t>
            </a:r>
            <a:r>
              <a:rPr lang="ko-KR" altLang="en-US" dirty="0"/>
              <a:t>속성을 이용하면 폰트의 종류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장식</a:t>
            </a:r>
            <a:r>
              <a:rPr lang="en-US" altLang="ko-KR" dirty="0"/>
              <a:t>, </a:t>
            </a:r>
            <a:r>
              <a:rPr lang="ko-KR" altLang="en-US" dirty="0"/>
              <a:t>크기 등을 지정할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017BB3-5011-981D-3E0E-0DEBDC69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9" y="2503046"/>
            <a:ext cx="5848462" cy="26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32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지정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0" y="1878122"/>
            <a:ext cx="6415087" cy="183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_x247679376" descr="EMB00001f04be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/>
          <a:stretch>
            <a:fillRect/>
          </a:stretch>
        </p:blipFill>
        <p:spPr bwMode="auto">
          <a:xfrm>
            <a:off x="3038051" y="3261495"/>
            <a:ext cx="2728912" cy="32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7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B7EE7-D780-D9B8-7DE7-03C4FE96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  <a:r>
              <a:rPr lang="en-US" altLang="ko-KR" dirty="0"/>
              <a:t> </a:t>
            </a:r>
            <a:r>
              <a:rPr lang="ko-KR" altLang="en-US" dirty="0"/>
              <a:t>선택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3AD81C-2F86-85EA-A160-88096EADFBC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14443"/>
            <a:ext cx="8153400" cy="2667314"/>
          </a:xfrm>
        </p:spPr>
      </p:pic>
    </p:spTree>
    <p:extLst>
      <p:ext uri="{BB962C8B-B14F-4D97-AF65-F5344CB8AC3E}">
        <p14:creationId xmlns:p14="http://schemas.microsoft.com/office/powerpoint/2010/main" val="18481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패밀리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serif </a:t>
            </a:r>
            <a:r>
              <a:rPr lang="ko-KR" altLang="en-US" dirty="0"/>
              <a:t>폰트는 우아하고 전통적인 느낌</a:t>
            </a:r>
            <a:endParaRPr lang="en-US" altLang="ko-KR" dirty="0"/>
          </a:p>
          <a:p>
            <a:r>
              <a:rPr lang="en-US" altLang="ko-KR" dirty="0"/>
              <a:t>sans-serif</a:t>
            </a:r>
            <a:r>
              <a:rPr lang="ko-KR" altLang="en-US" dirty="0"/>
              <a:t>은 깔끔하고 </a:t>
            </a:r>
            <a:r>
              <a:rPr lang="ko-KR" altLang="en-US" dirty="0" err="1"/>
              <a:t>가독성이</a:t>
            </a:r>
            <a:r>
              <a:rPr lang="ko-KR" altLang="en-US" dirty="0"/>
              <a:t> 좋다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monospace</a:t>
            </a:r>
            <a:r>
              <a:rPr lang="ko-KR" altLang="en-US" dirty="0"/>
              <a:t>는 타자기 서체</a:t>
            </a:r>
            <a:endParaRPr lang="en-US" altLang="ko-KR" dirty="0"/>
          </a:p>
          <a:p>
            <a:r>
              <a:rPr lang="en-US" altLang="ko-KR" dirty="0"/>
              <a:t>cursive</a:t>
            </a:r>
            <a:r>
              <a:rPr lang="ko-KR" altLang="en-US" dirty="0"/>
              <a:t>와 </a:t>
            </a:r>
            <a:r>
              <a:rPr lang="en-US" altLang="ko-KR" dirty="0"/>
              <a:t>fantasy </a:t>
            </a:r>
            <a:r>
              <a:rPr lang="ko-KR" altLang="en-US" dirty="0"/>
              <a:t>폰트는 장난스러우며 </a:t>
            </a:r>
            <a:r>
              <a:rPr lang="ko-KR" altLang="en-US" dirty="0" err="1"/>
              <a:t>스타일리쉬한</a:t>
            </a:r>
            <a:r>
              <a:rPr lang="ko-KR" altLang="en-US" dirty="0"/>
              <a:t> 느낌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9B95B-9A83-D91C-5F40-A77823D5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20" y="3510481"/>
            <a:ext cx="7363455" cy="20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57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58FA-ECE7-3F01-A10A-CEC3CD87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크기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93BA4-F6F4-037F-4296-835E789942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font-size </a:t>
            </a:r>
            <a:r>
              <a:rPr lang="ko-KR" altLang="en-US" dirty="0"/>
              <a:t>속성은 텍스트의 크기를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</a:t>
            </a:r>
            <a:r>
              <a:rPr lang="en-US" altLang="ko-KR" dirty="0" err="1"/>
              <a:t>px</a:t>
            </a:r>
            <a:r>
              <a:rPr lang="en-US" altLang="ko-KR" dirty="0"/>
              <a:t> </a:t>
            </a:r>
            <a:r>
              <a:rPr lang="ko-KR" altLang="en-US" dirty="0"/>
              <a:t>단위로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A935A-7F4E-E7EE-0E6E-43EDF5CA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48" y="2182592"/>
            <a:ext cx="3837302" cy="1650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7A958E-45D5-784D-63E3-B0F86AB2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23" y="4639052"/>
            <a:ext cx="79343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63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58FA-ECE7-3F01-A10A-CEC3CD87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크기 설정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7EDCD16-2A1D-E80F-ED72-CC2E108FBA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(2) % </a:t>
            </a:r>
            <a:r>
              <a:rPr lang="ko-KR" altLang="en-US" dirty="0"/>
              <a:t>단위로 설정하기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단위로 설정하기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7038D1-0675-9239-41ED-C30407EE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1965874"/>
            <a:ext cx="6301400" cy="19460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A2A2D9-EB99-2574-94BE-A7E53D0E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62" y="4662085"/>
            <a:ext cx="6047903" cy="17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0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58FA-ECE7-3F01-A10A-CEC3CD87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크기 설정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7EDCD16-2A1D-E80F-ED72-CC2E108FBA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(4) </a:t>
            </a:r>
            <a:r>
              <a:rPr lang="ko-KR" altLang="en-US" dirty="0"/>
              <a:t>키워드로</a:t>
            </a:r>
            <a:r>
              <a:rPr lang="en-US" altLang="ko-KR" dirty="0"/>
              <a:t> </a:t>
            </a:r>
            <a:r>
              <a:rPr lang="ko-KR" altLang="en-US" dirty="0"/>
              <a:t>설정하기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A9DFF-FE67-4E64-59C0-74297849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10" y="2089889"/>
            <a:ext cx="7344435" cy="1078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5DF800-6B2D-3503-03D6-64DBD4D9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712982"/>
            <a:ext cx="7997219" cy="16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7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B967-FDB0-3899-99AE-1B69F9D9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97D32-D8CA-3B1B-E504-A95C0B725D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같은 요소들을 가진 웹 페이지라고 할지라도 </a:t>
            </a:r>
            <a:r>
              <a:rPr lang="en-US" altLang="ko-KR" dirty="0"/>
              <a:t>CSS</a:t>
            </a:r>
            <a:r>
              <a:rPr lang="ko-KR" altLang="en-US" dirty="0"/>
              <a:t>가 달라지면 아주 달라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CC2D5-1A79-AE43-CA04-7DBF11BB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27" y="2784906"/>
            <a:ext cx="6255945" cy="28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크기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E00C1-4B93-BE29-F392-27781927E523}"/>
              </a:ext>
            </a:extLst>
          </p:cNvPr>
          <p:cNvSpPr txBox="1">
            <a:spLocks/>
          </p:cNvSpPr>
          <p:nvPr/>
        </p:nvSpPr>
        <p:spPr bwMode="auto">
          <a:xfrm>
            <a:off x="500062" y="1861509"/>
            <a:ext cx="8143875" cy="484711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body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font-size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medium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p#t1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font-size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1.0em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p#t2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font-size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1.5em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p#t3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 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font-size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2.0em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"t1"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paragraph.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"t2"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paragraph.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"t3"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paragraph.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85BE6-A644-B2CB-A2C6-76B2941EE49E}"/>
              </a:ext>
            </a:extLst>
          </p:cNvPr>
          <p:cNvSpPr txBox="1"/>
          <p:nvPr/>
        </p:nvSpPr>
        <p:spPr>
          <a:xfrm>
            <a:off x="508090" y="1612460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font_size.html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189921-66A4-0742-929F-07A6271E1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402983776">
            <a:extLst>
              <a:ext uri="{FF2B5EF4-FFF2-40B4-BE49-F238E27FC236}">
                <a16:creationId xmlns:a16="http://schemas.microsoft.com/office/drawing/2014/main" id="{DD1E9904-616D-845B-5D7E-3555C33E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41" y="2621803"/>
            <a:ext cx="4216638" cy="22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4811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font-weight – </a:t>
            </a:r>
            <a:r>
              <a:rPr lang="ko-KR" altLang="en-US" dirty="0" err="1"/>
              <a:t>볼드체</a:t>
            </a:r>
            <a:r>
              <a:rPr lang="ko-KR" altLang="en-US" dirty="0"/>
              <a:t> 여부</a:t>
            </a:r>
            <a:r>
              <a:rPr lang="en-US" altLang="ko-KR" dirty="0"/>
              <a:t>(normal, bold)</a:t>
            </a:r>
          </a:p>
          <a:p>
            <a:r>
              <a:rPr lang="en-US" altLang="ko-KR" dirty="0"/>
              <a:t>font-style – </a:t>
            </a:r>
            <a:r>
              <a:rPr lang="ko-KR" altLang="en-US" dirty="0" err="1"/>
              <a:t>이탤릭체</a:t>
            </a:r>
            <a:r>
              <a:rPr lang="en-US" altLang="ko-KR" dirty="0"/>
              <a:t> </a:t>
            </a:r>
            <a:r>
              <a:rPr lang="ko-KR" altLang="en-US" dirty="0"/>
              <a:t>여부</a:t>
            </a:r>
            <a:r>
              <a:rPr lang="en-US" altLang="ko-KR" dirty="0"/>
              <a:t>(normal, italic,  oblique)</a:t>
            </a:r>
            <a:endParaRPr lang="ko-KR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400300"/>
            <a:ext cx="6343650" cy="117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790950"/>
            <a:ext cx="6343650" cy="11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06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  <a:r>
              <a:rPr lang="en-US" altLang="ko-KR" dirty="0"/>
              <a:t> </a:t>
            </a:r>
            <a:r>
              <a:rPr lang="ko-KR" altLang="en-US" dirty="0"/>
              <a:t>축약 기법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AC5BD91-1559-3552-1D52-04192B1DFB5F}"/>
              </a:ext>
            </a:extLst>
          </p:cNvPr>
          <p:cNvSpPr txBox="1">
            <a:spLocks/>
          </p:cNvSpPr>
          <p:nvPr/>
        </p:nvSpPr>
        <p:spPr bwMode="auto">
          <a:xfrm>
            <a:off x="612648" y="1870562"/>
            <a:ext cx="8143875" cy="48652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p.style1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font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italic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30px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arial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sans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-serif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p.style2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font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bold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40px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Georgia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serif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"style1"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font: italic 30px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arial,sans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-serif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"style2"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font: bold 40px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Georgia,serif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0F93B-230F-A087-B2E5-2196E11F2447}"/>
              </a:ext>
            </a:extLst>
          </p:cNvPr>
          <p:cNvSpPr txBox="1"/>
          <p:nvPr/>
        </p:nvSpPr>
        <p:spPr>
          <a:xfrm>
            <a:off x="620676" y="1621513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fontstyle.html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0481" name="_x401113496">
            <a:extLst>
              <a:ext uri="{FF2B5EF4-FFF2-40B4-BE49-F238E27FC236}">
                <a16:creationId xmlns:a16="http://schemas.microsoft.com/office/drawing/2014/main" id="{19C82B3B-7B0F-7955-E3F3-7A2185B8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43" y="2666206"/>
            <a:ext cx="4091381" cy="22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95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ko-KR" altLang="en-US" dirty="0"/>
              <a:t>폰트의 크기를 어떻게 지정할 수 있는가</a:t>
            </a:r>
            <a:r>
              <a:rPr lang="en-US" altLang="ko-KR" dirty="0"/>
              <a:t>?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ko-KR" dirty="0"/>
              <a:t>&lt;body&gt; </a:t>
            </a:r>
            <a:r>
              <a:rPr lang="ko-KR" altLang="en-US" dirty="0"/>
              <a:t>요소의 폰트를 “</a:t>
            </a:r>
            <a:r>
              <a:rPr lang="ko-KR" altLang="en-US" dirty="0" err="1"/>
              <a:t>굴림체”로</a:t>
            </a:r>
            <a:r>
              <a:rPr lang="ko-KR" altLang="en-US" dirty="0"/>
              <a:t> 지정하는 </a:t>
            </a:r>
            <a:r>
              <a:rPr lang="en-US" altLang="ko-KR" dirty="0"/>
              <a:t>CSS </a:t>
            </a:r>
            <a:r>
              <a:rPr lang="ko-KR" altLang="en-US" dirty="0"/>
              <a:t>문장을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93" y="3507856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583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스타일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CAC5DAB-E401-BD3F-3C19-2327A4AFCF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7266" y="1953285"/>
            <a:ext cx="7104163" cy="4067269"/>
          </a:xfrm>
        </p:spPr>
      </p:pic>
    </p:spTree>
    <p:extLst>
      <p:ext uri="{BB962C8B-B14F-4D97-AF65-F5344CB8AC3E}">
        <p14:creationId xmlns:p14="http://schemas.microsoft.com/office/powerpoint/2010/main" val="13806113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정렬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64F4B58-2524-2922-6FEF-3DB0C8F6BFD2}"/>
              </a:ext>
            </a:extLst>
          </p:cNvPr>
          <p:cNvSpPr txBox="1">
            <a:spLocks/>
          </p:cNvSpPr>
          <p:nvPr/>
        </p:nvSpPr>
        <p:spPr bwMode="auto">
          <a:xfrm>
            <a:off x="508090" y="1780027"/>
            <a:ext cx="8143875" cy="49738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{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text-align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center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/*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중앙정렬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*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/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p.date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{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text-align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right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indigo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/*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오른쪽정렬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*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/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p.poet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{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text-align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justify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    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blue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     }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/*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양쪽정렬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*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entury Schoolbook" panose="02040604050505020304" pitchFamily="18" charset="0"/>
              </a:rPr>
              <a:t>/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CSS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텍스트 정렬 예제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"date"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2022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년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3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월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일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"poet"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삶이 그대를 속일지라도 슬퍼하거나 노여워하지 말라 우울한 날을 견디면 믿으라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기쁨의 날이 오리니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마음은 미래에 사는 것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현재는 슬픈 것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모든 것은 순간적인 것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지나가는 것이니 그리고 지나가는 것은 훗날 소중하게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되리니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&lt;p&gt;&lt;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em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참고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푸시킨의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시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em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9D213-98FD-465E-4850-8223A155C444}"/>
              </a:ext>
            </a:extLst>
          </p:cNvPr>
          <p:cNvSpPr txBox="1"/>
          <p:nvPr/>
        </p:nvSpPr>
        <p:spPr>
          <a:xfrm>
            <a:off x="508090" y="1512871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textstyle.html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40C59AE-59B3-45AF-8B81-1FA40029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402219624">
            <a:extLst>
              <a:ext uri="{FF2B5EF4-FFF2-40B4-BE49-F238E27FC236}">
                <a16:creationId xmlns:a16="http://schemas.microsoft.com/office/drawing/2014/main" id="{64D390BD-532A-8291-AD1F-A891AA01E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49" y="70910"/>
            <a:ext cx="3985344" cy="26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745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장식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6FBC5F9-948D-5914-3B87-5CC4DC6813DC}"/>
              </a:ext>
            </a:extLst>
          </p:cNvPr>
          <p:cNvSpPr txBox="1">
            <a:spLocks/>
          </p:cNvSpPr>
          <p:nvPr/>
        </p:nvSpPr>
        <p:spPr bwMode="auto">
          <a:xfrm>
            <a:off x="622173" y="1752868"/>
            <a:ext cx="8143875" cy="431295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text-decoration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overline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          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text-decoration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line-through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        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text-decoration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underline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          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텍스트 장식의 예입니다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&lt;h2&gt;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텍스트 장식의 예입니다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&lt;/h2&gt;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&lt;h3&gt;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텍스트 장식의 예입니다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&lt;/h3&gt;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D26FE-6289-FC46-561D-8741FECE66D9}"/>
              </a:ext>
            </a:extLst>
          </p:cNvPr>
          <p:cNvSpPr txBox="1"/>
          <p:nvPr/>
        </p:nvSpPr>
        <p:spPr>
          <a:xfrm>
            <a:off x="630201" y="150381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text_deco.html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D8C225-C358-AE59-E1F0-F09D00C6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402220344">
            <a:extLst>
              <a:ext uri="{FF2B5EF4-FFF2-40B4-BE49-F238E27FC236}">
                <a16:creationId xmlns:a16="http://schemas.microsoft.com/office/drawing/2014/main" id="{07056233-9F8B-F6C8-CDE2-3F5185E6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47" y="2126213"/>
            <a:ext cx="4233837" cy="216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166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3924C3D-7DE1-FFB2-C8C9-2C2E2C76E32A}"/>
              </a:ext>
            </a:extLst>
          </p:cNvPr>
          <p:cNvSpPr txBox="1">
            <a:spLocks/>
          </p:cNvSpPr>
          <p:nvPr/>
        </p:nvSpPr>
        <p:spPr bwMode="auto">
          <a:xfrm>
            <a:off x="622173" y="1752868"/>
            <a:ext cx="8143875" cy="431295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p.upper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text-transform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uppercase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p.lower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text-transform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lowercase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p.capit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 </a:t>
            </a:r>
            <a:r>
              <a:rPr lang="en-US" altLang="ko-KR" sz="1400" b="0" dirty="0" err="1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text-transform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capitalize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/>
            </a:r>
            <a:b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"upper"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text_transform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is uppercase.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"lower"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text_transform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is lowercase.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capit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text_transform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is capitalize.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E1825-70DC-16BC-A2EE-60C964673CD2}"/>
              </a:ext>
            </a:extLst>
          </p:cNvPr>
          <p:cNvSpPr txBox="1"/>
          <p:nvPr/>
        </p:nvSpPr>
        <p:spPr>
          <a:xfrm>
            <a:off x="630201" y="1503819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text_trans.html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7B2A7E-02BC-4A42-586C-3053184B9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402219912">
            <a:extLst>
              <a:ext uri="{FF2B5EF4-FFF2-40B4-BE49-F238E27FC236}">
                <a16:creationId xmlns:a16="http://schemas.microsoft.com/office/drawing/2014/main" id="{CA2F6569-DFED-389A-5113-20F40B4A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69" y="2251028"/>
            <a:ext cx="4255476" cy="174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210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그림자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51E52-E228-D46C-161E-A70A4FD984EC}"/>
              </a:ext>
            </a:extLst>
          </p:cNvPr>
          <p:cNvSpPr txBox="1">
            <a:spLocks/>
          </p:cNvSpPr>
          <p:nvPr/>
        </p:nvSpPr>
        <p:spPr bwMode="auto">
          <a:xfrm>
            <a:off x="622173" y="1752868"/>
            <a:ext cx="8143875" cy="35343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h1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text-shadow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 err="1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5px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#FF0000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&lt;h1&gt;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Text-shadow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처리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!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&lt;/h1&gt;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0BC1C-5D41-9381-9630-D863536A6CCB}"/>
              </a:ext>
            </a:extLst>
          </p:cNvPr>
          <p:cNvSpPr txBox="1"/>
          <p:nvPr/>
        </p:nvSpPr>
        <p:spPr>
          <a:xfrm>
            <a:off x="630201" y="1503819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text_shadow.html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EBB63-AE43-9ABC-FF64-911F49D5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402219480">
            <a:extLst>
              <a:ext uri="{FF2B5EF4-FFF2-40B4-BE49-F238E27FC236}">
                <a16:creationId xmlns:a16="http://schemas.microsoft.com/office/drawing/2014/main" id="{5884B260-3F13-BE20-8C94-0E8D723D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77" y="2341563"/>
            <a:ext cx="3941354" cy="134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9A8CCA-18D3-60B2-1457-49B628E8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71" y="5397043"/>
            <a:ext cx="3941354" cy="13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92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8EF7ADE-992C-2938-2575-B7D87357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Wrapping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4BAE9A-2BC9-48D2-5DB8-4A5CD462F7DB}"/>
              </a:ext>
            </a:extLst>
          </p:cNvPr>
          <p:cNvSpPr txBox="1">
            <a:spLocks/>
          </p:cNvSpPr>
          <p:nvPr/>
        </p:nvSpPr>
        <p:spPr bwMode="auto">
          <a:xfrm>
            <a:off x="500062" y="1843402"/>
            <a:ext cx="8143875" cy="47859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 err="1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p.test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11em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border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1px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solid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#000000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word-wrap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break-word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"test"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매우 긴 단어가 있는 경우에 자동으로 잘라준다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aaaaaaaaaaaaaaaaaaaaaaaaaaaaaaaaaaaaaaaaaa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en-US" altLang="ko-KR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41257-D8AD-7ABA-90B6-54BB2CD93A99}"/>
              </a:ext>
            </a:extLst>
          </p:cNvPr>
          <p:cNvSpPr txBox="1"/>
          <p:nvPr/>
        </p:nvSpPr>
        <p:spPr>
          <a:xfrm>
            <a:off x="508090" y="1594353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word_wrap.html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76503D-574F-F5D5-B638-46831182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402220056">
            <a:extLst>
              <a:ext uri="{FF2B5EF4-FFF2-40B4-BE49-F238E27FC236}">
                <a16:creationId xmlns:a16="http://schemas.microsoft.com/office/drawing/2014/main" id="{77179EAD-9765-D3D9-B13D-89E6E9DA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6" y="2826299"/>
            <a:ext cx="4132997" cy="1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2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ko-KR" altLang="en-US" dirty="0"/>
              <a:t>의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선택자</a:t>
            </a:r>
            <a:r>
              <a:rPr lang="en-US" altLang="ko-KR" dirty="0"/>
              <a:t>(selectors)	</a:t>
            </a:r>
          </a:p>
          <a:p>
            <a:pPr lvl="0"/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</a:p>
          <a:p>
            <a:pPr lvl="0"/>
            <a:r>
              <a:rPr lang="ko-KR" altLang="en-US" dirty="0"/>
              <a:t>배경 및 경계선</a:t>
            </a:r>
            <a:r>
              <a:rPr lang="en-US" altLang="ko-KR" dirty="0"/>
              <a:t>(Backgrounds and Borders)</a:t>
            </a:r>
          </a:p>
          <a:p>
            <a:pPr lvl="0"/>
            <a:r>
              <a:rPr lang="ko-KR" altLang="en-US" dirty="0"/>
              <a:t>텍스트 효과</a:t>
            </a:r>
            <a:r>
              <a:rPr lang="en-US" altLang="ko-KR" dirty="0"/>
              <a:t>(Text Effects)</a:t>
            </a:r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차원 및 </a:t>
            </a:r>
            <a:r>
              <a:rPr lang="en-US" altLang="ko-KR" dirty="0"/>
              <a:t>3</a:t>
            </a:r>
            <a:r>
              <a:rPr lang="ko-KR" altLang="en-US" dirty="0"/>
              <a:t>차원 변환</a:t>
            </a:r>
            <a:r>
              <a:rPr lang="en-US" altLang="ko-KR" dirty="0"/>
              <a:t>(</a:t>
            </a:r>
            <a:r>
              <a:rPr lang="en-US" altLang="ko-KR" dirty="0" err="1"/>
              <a:t>2D</a:t>
            </a:r>
            <a:r>
              <a:rPr lang="en-US" altLang="ko-KR" dirty="0"/>
              <a:t>/3D Transformations)</a:t>
            </a:r>
          </a:p>
          <a:p>
            <a:pPr lvl="0"/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pPr lvl="0"/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r>
              <a:rPr lang="ko-KR" altLang="en-US" dirty="0"/>
              <a:t> 레이아웃</a:t>
            </a:r>
            <a:r>
              <a:rPr lang="en-US" altLang="ko-KR" dirty="0"/>
              <a:t>(Multiple Column Layout)</a:t>
            </a:r>
          </a:p>
          <a:p>
            <a:pPr lvl="0"/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3034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BABA5E7-1AD2-7215-91C7-89BE9521C066}"/>
              </a:ext>
            </a:extLst>
          </p:cNvPr>
          <p:cNvSpPr txBox="1">
            <a:spLocks/>
          </p:cNvSpPr>
          <p:nvPr/>
        </p:nvSpPr>
        <p:spPr bwMode="auto">
          <a:xfrm>
            <a:off x="500062" y="1906776"/>
            <a:ext cx="8143875" cy="48652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&lt;!DOCTYPE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html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&lt;html&gt;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&lt;head&gt;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&lt;style&gt;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.poet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column-count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  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column-gap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40px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column-rule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entury Schoolbook" panose="02040604050505020304" pitchFamily="18" charset="0"/>
              </a:rPr>
              <a:t>4px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double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entury Schoolbook" panose="02040604050505020304" pitchFamily="18" charset="0"/>
              </a:rPr>
              <a:t>#ff00ff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&lt;/style&gt;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&lt;/head&gt;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&lt;body&gt;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&lt;div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Century Schoolbook" panose="02040604050505020304" pitchFamily="18" charset="0"/>
              </a:rPr>
              <a:t>class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entury Schoolbook" panose="02040604050505020304" pitchFamily="18" charset="0"/>
              </a:rPr>
              <a:t>"poet"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한잔의 술을 마시고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우리는 버지니아 울프의 생애와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    목마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木馬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를 타고 떠난 숙녀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淑女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)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의 옷자락을 이야기한다</a:t>
            </a:r>
          </a:p>
          <a:p>
            <a:pPr marL="0" indent="0">
              <a:buNone/>
            </a:pPr>
            <a:r>
              <a:rPr lang="ko-KR" altLang="en-US" sz="1400" b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   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&lt;/div&gt;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&lt;/body&gt;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800000"/>
                </a:solidFill>
                <a:effectLst/>
                <a:latin typeface="Century Schoolbook" panose="02040604050505020304" pitchFamily="18" charset="0"/>
              </a:rPr>
              <a:t>&lt;/html&gt;</a:t>
            </a:r>
            <a:endParaRPr lang="ko-KR" altLang="en-US" sz="1400" b="0" dirty="0">
              <a:solidFill>
                <a:srgbClr val="000000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8FF31-5D82-E309-5983-2D6B11983A5A}"/>
              </a:ext>
            </a:extLst>
          </p:cNvPr>
          <p:cNvSpPr txBox="1"/>
          <p:nvPr/>
        </p:nvSpPr>
        <p:spPr>
          <a:xfrm>
            <a:off x="508090" y="1657727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rgbClr val="0070C0"/>
                </a:solidFill>
                <a:latin typeface="Century Schoolbook" panose="02040604050505020304" pitchFamily="18" charset="0"/>
              </a:rPr>
              <a:t>css_multi_col.html</a:t>
            </a:r>
            <a:endParaRPr lang="ko-KR" altLang="en-US" sz="1600" i="1" dirty="0">
              <a:solidFill>
                <a:srgbClr val="0070C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8BABB1A-3008-DD42-979A-1E73CD81B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401112776">
            <a:extLst>
              <a:ext uri="{FF2B5EF4-FFF2-40B4-BE49-F238E27FC236}">
                <a16:creationId xmlns:a16="http://schemas.microsoft.com/office/drawing/2014/main" id="{A9073428-097F-050A-8D68-B5F6A940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22" y="2575539"/>
            <a:ext cx="4683737" cy="19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697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47B1-D3BC-95CD-9249-857490AF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7B9B8-549D-AB37-AD8F-D22D9D437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en-US" altLang="ko-KR" dirty="0"/>
              <a:t>&lt;body&gt; </a:t>
            </a:r>
            <a:r>
              <a:rPr lang="ko-KR" altLang="en-US" dirty="0"/>
              <a:t>요소의 글자들을 모두 대문자로 바꾸는 </a:t>
            </a:r>
            <a:r>
              <a:rPr lang="en-US" altLang="ko-KR" dirty="0"/>
              <a:t>CSS </a:t>
            </a:r>
            <a:r>
              <a:rPr lang="ko-KR" altLang="en-US" dirty="0"/>
              <a:t>문장을 작성해보자</a:t>
            </a:r>
            <a:r>
              <a:rPr lang="en-US" altLang="ko-KR" dirty="0"/>
              <a:t>. </a:t>
            </a:r>
          </a:p>
          <a:p>
            <a:pPr marL="257175" indent="-257175">
              <a:buFont typeface="+mj-lt"/>
              <a:buAutoNum type="arabicPeriod"/>
            </a:pPr>
            <a:r>
              <a:rPr lang="en-US" altLang="ko-KR" dirty="0"/>
              <a:t>&lt;body&gt; </a:t>
            </a:r>
            <a:r>
              <a:rPr lang="ko-KR" altLang="en-US" dirty="0"/>
              <a:t>요소의 글자색을 “</a:t>
            </a:r>
            <a:r>
              <a:rPr lang="ko-KR" altLang="en-US" dirty="0" err="1"/>
              <a:t>파랑색”로</a:t>
            </a:r>
            <a:r>
              <a:rPr lang="ko-KR" altLang="en-US" dirty="0"/>
              <a:t> 지정하는 </a:t>
            </a:r>
            <a:r>
              <a:rPr lang="en-US" altLang="ko-KR" dirty="0"/>
              <a:t>CSS </a:t>
            </a:r>
            <a:r>
              <a:rPr lang="ko-KR" altLang="en-US" dirty="0"/>
              <a:t>문장을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32F7CE-7BA5-E377-6D70-5AAAF3D2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93" y="3507856"/>
            <a:ext cx="1168004" cy="123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7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CD80B-2898-E877-8523-E1F54ECD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Project: CSS</a:t>
            </a:r>
            <a:r>
              <a:rPr lang="ko-KR" altLang="en-US" dirty="0"/>
              <a:t>로 스타일 꾸미기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32540-2CD8-19F2-DCB6-A6ED04BADF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장에서 학습한 내용을 바탕으로 다음과 같은 웹사이트를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D85E8-F0F9-F122-DB1A-93036A50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66" y="2103354"/>
            <a:ext cx="5404918" cy="44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590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2636489"/>
          </a:xfrm>
        </p:spPr>
        <p:txBody>
          <a:bodyPr>
            <a:noAutofit/>
          </a:bodyPr>
          <a:lstStyle/>
          <a:p>
            <a:pPr lvl="0" fontAlgn="base"/>
            <a:r>
              <a:rPr lang="en-US" altLang="ko-KR" sz="1600" dirty="0">
                <a:solidFill>
                  <a:srgbClr val="FFFF00"/>
                </a:solidFill>
              </a:rPr>
              <a:t>HTML</a:t>
            </a:r>
            <a:r>
              <a:rPr lang="ko-KR" altLang="en-US" sz="1600" dirty="0">
                <a:solidFill>
                  <a:srgbClr val="FFFF00"/>
                </a:solidFill>
              </a:rPr>
              <a:t>과 </a:t>
            </a:r>
            <a:r>
              <a:rPr lang="en-US" altLang="ko-KR" sz="1600" dirty="0">
                <a:solidFill>
                  <a:srgbClr val="FFFF00"/>
                </a:solidFill>
              </a:rPr>
              <a:t>CSS</a:t>
            </a:r>
            <a:r>
              <a:rPr lang="ko-KR" altLang="en-US" sz="1600" dirty="0">
                <a:solidFill>
                  <a:srgbClr val="FFFF00"/>
                </a:solidFill>
              </a:rPr>
              <a:t>의 관계를 설명할 수 있나요</a:t>
            </a:r>
            <a:r>
              <a:rPr lang="en-US" altLang="ko-KR" sz="1600" dirty="0">
                <a:solidFill>
                  <a:srgbClr val="FFFF00"/>
                </a:solidFill>
              </a:rPr>
              <a:t>?</a:t>
            </a:r>
            <a:endParaRPr lang="ko-KR" altLang="en-US" sz="1600" dirty="0">
              <a:solidFill>
                <a:srgbClr val="FFFF00"/>
              </a:solidFill>
            </a:endParaRPr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HTML</a:t>
            </a:r>
            <a:r>
              <a:rPr lang="ko-KR" altLang="en-US" sz="1600" dirty="0">
                <a:solidFill>
                  <a:schemeClr val="bg1"/>
                </a:solidFill>
              </a:rPr>
              <a:t>은 문서의 구조를 표현하고 </a:t>
            </a:r>
            <a:r>
              <a:rPr lang="en-US" altLang="ko-KR" sz="1600" dirty="0">
                <a:solidFill>
                  <a:schemeClr val="bg1"/>
                </a:solidFill>
              </a:rPr>
              <a:t>CSS</a:t>
            </a:r>
            <a:r>
              <a:rPr lang="ko-KR" altLang="en-US" sz="1600" dirty="0">
                <a:solidFill>
                  <a:schemeClr val="bg1"/>
                </a:solidFill>
              </a:rPr>
              <a:t>는 문서의 스타일을 지정한다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0" fontAlgn="base"/>
            <a:r>
              <a:rPr lang="en-US" altLang="ko-KR" sz="1600" dirty="0">
                <a:solidFill>
                  <a:srgbClr val="FFFF00"/>
                </a:solidFill>
              </a:rPr>
              <a:t>CSS</a:t>
            </a:r>
            <a:r>
              <a:rPr lang="ko-KR" altLang="en-US" sz="1600" dirty="0">
                <a:solidFill>
                  <a:srgbClr val="FFFF00"/>
                </a:solidFill>
              </a:rPr>
              <a:t>의 선택자를 사용하여서 원하는 요소를 지정할 수 있나요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CSS </a:t>
            </a:r>
            <a:r>
              <a:rPr lang="ko-KR" altLang="en-US" sz="1600" dirty="0">
                <a:solidFill>
                  <a:schemeClr val="bg1"/>
                </a:solidFill>
              </a:rPr>
              <a:t>선택자는 스타일을 지정할 </a:t>
            </a:r>
            <a:r>
              <a:rPr lang="en-US" altLang="ko-KR" sz="1600" dirty="0">
                <a:solidFill>
                  <a:schemeClr val="bg1"/>
                </a:solidFill>
              </a:rPr>
              <a:t>HTML </a:t>
            </a:r>
            <a:r>
              <a:rPr lang="ko-KR" altLang="en-US" sz="1600" dirty="0">
                <a:solidFill>
                  <a:schemeClr val="bg1"/>
                </a:solidFill>
              </a:rPr>
              <a:t>요소를 선택한다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타입 선택자는 태그 이름을 기반으로 </a:t>
            </a:r>
            <a:r>
              <a:rPr lang="en-US" altLang="ko-KR" sz="1600" dirty="0">
                <a:solidFill>
                  <a:schemeClr val="bg1"/>
                </a:solidFill>
              </a:rPr>
              <a:t>HTML </a:t>
            </a:r>
            <a:r>
              <a:rPr lang="ko-KR" altLang="en-US" sz="1600" dirty="0">
                <a:solidFill>
                  <a:schemeClr val="bg1"/>
                </a:solidFill>
              </a:rPr>
              <a:t>요소를 선택한다</a:t>
            </a:r>
            <a:r>
              <a:rPr lang="en-US" altLang="ko-KR" sz="1600" dirty="0">
                <a:solidFill>
                  <a:schemeClr val="bg1"/>
                </a:solidFill>
              </a:rPr>
              <a:t>. id </a:t>
            </a:r>
            <a:r>
              <a:rPr lang="ko-KR" altLang="en-US" sz="1600" dirty="0">
                <a:solidFill>
                  <a:schemeClr val="bg1"/>
                </a:solidFill>
              </a:rPr>
              <a:t>선택자는 </a:t>
            </a:r>
            <a:r>
              <a:rPr lang="en-US" altLang="ko-KR" sz="1600" dirty="0">
                <a:solidFill>
                  <a:schemeClr val="bg1"/>
                </a:solidFill>
              </a:rPr>
              <a:t>HTML </a:t>
            </a:r>
            <a:r>
              <a:rPr lang="ko-KR" altLang="en-US" sz="1600" dirty="0">
                <a:solidFill>
                  <a:schemeClr val="bg1"/>
                </a:solidFill>
              </a:rPr>
              <a:t>요소의 </a:t>
            </a:r>
            <a:r>
              <a:rPr lang="en-US" altLang="ko-KR" sz="1600" dirty="0">
                <a:solidFill>
                  <a:schemeClr val="bg1"/>
                </a:solidFill>
              </a:rPr>
              <a:t>id </a:t>
            </a:r>
            <a:r>
              <a:rPr lang="ko-KR" altLang="en-US" sz="1600" dirty="0">
                <a:solidFill>
                  <a:schemeClr val="bg1"/>
                </a:solidFill>
              </a:rPr>
              <a:t>속성을 사용하여 특정 요소를 선택한다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클래스 선택자는 특정 클래스 속성을 가진 </a:t>
            </a:r>
            <a:r>
              <a:rPr lang="en-US" altLang="ko-KR" sz="1600" dirty="0">
                <a:solidFill>
                  <a:schemeClr val="bg1"/>
                </a:solidFill>
              </a:rPr>
              <a:t>HTML </a:t>
            </a:r>
            <a:r>
              <a:rPr lang="ko-KR" altLang="en-US" sz="1600" dirty="0">
                <a:solidFill>
                  <a:schemeClr val="bg1"/>
                </a:solidFill>
              </a:rPr>
              <a:t>요소를 선택한다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vl="0" fontAlgn="base"/>
            <a:r>
              <a:rPr lang="en-US" altLang="ko-KR" sz="1600" dirty="0">
                <a:solidFill>
                  <a:srgbClr val="FFFF00"/>
                </a:solidFill>
              </a:rPr>
              <a:t>CSS</a:t>
            </a:r>
            <a:r>
              <a:rPr lang="ko-KR" altLang="en-US" sz="1600" dirty="0">
                <a:solidFill>
                  <a:srgbClr val="FFFF00"/>
                </a:solidFill>
              </a:rPr>
              <a:t>를 이용하여서 색상</a:t>
            </a:r>
            <a:r>
              <a:rPr lang="en-US" altLang="ko-KR" sz="1600" dirty="0">
                <a:solidFill>
                  <a:srgbClr val="FFFF00"/>
                </a:solidFill>
              </a:rPr>
              <a:t>, </a:t>
            </a:r>
            <a:r>
              <a:rPr lang="ko-KR" altLang="en-US" sz="1600" dirty="0">
                <a:solidFill>
                  <a:srgbClr val="FFFF00"/>
                </a:solidFill>
              </a:rPr>
              <a:t>폰트들을 변경할 수 있나요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 lvl="1" fontAlgn="base"/>
            <a:r>
              <a:rPr lang="ko-KR" altLang="en-US" sz="1600" dirty="0">
                <a:solidFill>
                  <a:schemeClr val="bg1"/>
                </a:solidFill>
              </a:rPr>
              <a:t>색상은 </a:t>
            </a:r>
            <a:r>
              <a:rPr lang="en-US" altLang="ko-KR" sz="1600" dirty="0">
                <a:solidFill>
                  <a:schemeClr val="bg1"/>
                </a:solidFill>
              </a:rPr>
              <a:t>16</a:t>
            </a:r>
            <a:r>
              <a:rPr lang="ko-KR" altLang="en-US" sz="1600" dirty="0">
                <a:solidFill>
                  <a:schemeClr val="bg1"/>
                </a:solidFill>
              </a:rPr>
              <a:t>진수를 이용하거나 색상 이름을 이용하여 지정할 수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폰트는 폰트 이름을 </a:t>
            </a:r>
            <a:r>
              <a:rPr lang="en-US" altLang="ko-KR" sz="1600" dirty="0">
                <a:solidFill>
                  <a:schemeClr val="bg1"/>
                </a:solidFill>
              </a:rPr>
              <a:t>font-family </a:t>
            </a:r>
            <a:r>
              <a:rPr lang="ko-KR" altLang="en-US" sz="1600" dirty="0">
                <a:solidFill>
                  <a:schemeClr val="bg1"/>
                </a:solidFill>
              </a:rPr>
              <a:t>속성에 나열하면 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3070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2636489"/>
          </a:xfrm>
        </p:spPr>
        <p:txBody>
          <a:bodyPr>
            <a:noAutofit/>
          </a:bodyPr>
          <a:lstStyle/>
          <a:p>
            <a:pPr lvl="0" fontAlgn="base"/>
            <a:r>
              <a:rPr lang="en-US" altLang="ko-KR" sz="1600" dirty="0">
                <a:solidFill>
                  <a:srgbClr val="FFFF00"/>
                </a:solidFill>
              </a:rPr>
              <a:t>CSS</a:t>
            </a:r>
            <a:r>
              <a:rPr lang="ko-KR" altLang="en-US" sz="1600" dirty="0">
                <a:solidFill>
                  <a:srgbClr val="FFFF00"/>
                </a:solidFill>
              </a:rPr>
              <a:t>를 외부 파일에 저장하여서 여러 웹페이지에서 공유할 수 있나요</a:t>
            </a:r>
            <a:r>
              <a:rPr lang="en-US" altLang="ko-KR" sz="1600" dirty="0">
                <a:solidFill>
                  <a:srgbClr val="FFFF00"/>
                </a:solidFill>
              </a:rPr>
              <a:t>?</a:t>
            </a:r>
            <a:endParaRPr lang="ko-KR" altLang="en-US" sz="1600" dirty="0">
              <a:solidFill>
                <a:srgbClr val="FFFF00"/>
              </a:solidFill>
            </a:endParaRPr>
          </a:p>
          <a:p>
            <a:pPr lvl="1" fontAlgn="base"/>
            <a:r>
              <a:rPr lang="en-US" altLang="ko-KR" sz="1600" dirty="0">
                <a:solidFill>
                  <a:schemeClr val="bg1"/>
                </a:solidFill>
              </a:rPr>
              <a:t>CSS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en-US" altLang="ko-KR" sz="1600" dirty="0" err="1">
                <a:solidFill>
                  <a:schemeClr val="bg1"/>
                </a:solidFill>
              </a:rPr>
              <a:t>css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확장자를 가진 외부 파일에 저장한 후에 </a:t>
            </a:r>
            <a:r>
              <a:rPr lang="en-US" altLang="ko-KR" sz="1600" dirty="0">
                <a:solidFill>
                  <a:schemeClr val="bg1"/>
                </a:solidFill>
              </a:rPr>
              <a:t>HTML </a:t>
            </a:r>
            <a:r>
              <a:rPr lang="ko-KR" altLang="en-US" sz="1600" dirty="0">
                <a:solidFill>
                  <a:schemeClr val="bg1"/>
                </a:solidFill>
              </a:rPr>
              <a:t>파일에서 </a:t>
            </a:r>
            <a:r>
              <a:rPr lang="en-US" altLang="ko-KR" sz="1600" dirty="0">
                <a:solidFill>
                  <a:schemeClr val="bg1"/>
                </a:solidFill>
              </a:rPr>
              <a:t>&lt;link </a:t>
            </a:r>
            <a:r>
              <a:rPr lang="en-US" altLang="ko-KR" sz="1600" dirty="0" err="1">
                <a:solidFill>
                  <a:schemeClr val="bg1"/>
                </a:solidFill>
              </a:rPr>
              <a:t>href</a:t>
            </a:r>
            <a:r>
              <a:rPr lang="en-US" altLang="ko-KR" sz="1600" dirty="0">
                <a:solidFill>
                  <a:schemeClr val="bg1"/>
                </a:solidFill>
              </a:rPr>
              <a:t>="abc.css" type="text/</a:t>
            </a:r>
            <a:r>
              <a:rPr lang="en-US" altLang="ko-KR" sz="1600" dirty="0" err="1">
                <a:solidFill>
                  <a:schemeClr val="bg1"/>
                </a:solidFill>
              </a:rPr>
              <a:t>css</a:t>
            </a:r>
            <a:r>
              <a:rPr lang="en-US" altLang="ko-KR" sz="1600" dirty="0">
                <a:solidFill>
                  <a:schemeClr val="bg1"/>
                </a:solidFill>
              </a:rPr>
              <a:t>" </a:t>
            </a:r>
            <a:r>
              <a:rPr lang="en-US" altLang="ko-KR" sz="1600" dirty="0" err="1">
                <a:solidFill>
                  <a:schemeClr val="bg1"/>
                </a:solidFill>
              </a:rPr>
              <a:t>rel</a:t>
            </a:r>
            <a:r>
              <a:rPr lang="en-US" altLang="ko-KR" sz="1600" dirty="0">
                <a:solidFill>
                  <a:schemeClr val="bg1"/>
                </a:solidFill>
              </a:rPr>
              <a:t>="stylesheet&gt;</a:t>
            </a:r>
            <a:r>
              <a:rPr lang="ko-KR" altLang="en-US" sz="1600" dirty="0">
                <a:solidFill>
                  <a:schemeClr val="bg1"/>
                </a:solidFill>
              </a:rPr>
              <a:t>를 사용하여 불러올 수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FFFF00"/>
                </a:solidFill>
              </a:rPr>
              <a:t>중요한 </a:t>
            </a:r>
            <a:r>
              <a:rPr lang="en-US" altLang="ko-KR" sz="1600" dirty="0">
                <a:solidFill>
                  <a:srgbClr val="FFFF00"/>
                </a:solidFill>
              </a:rPr>
              <a:t>CSS </a:t>
            </a:r>
            <a:r>
              <a:rPr lang="ko-KR" altLang="en-US" sz="1600" dirty="0">
                <a:solidFill>
                  <a:srgbClr val="FFFF00"/>
                </a:solidFill>
              </a:rPr>
              <a:t>속성 이름을 몇 개 말할 수 있나요</a:t>
            </a:r>
            <a:r>
              <a:rPr lang="en-US" altLang="ko-KR" sz="1600" dirty="0">
                <a:solidFill>
                  <a:srgbClr val="FFFF00"/>
                </a:solidFill>
              </a:rPr>
              <a:t>?</a:t>
            </a:r>
            <a:endParaRPr lang="ko-KR" altLang="en-US" sz="1600" dirty="0">
              <a:solidFill>
                <a:srgbClr val="FFFF00"/>
              </a:solidFill>
            </a:endParaRPr>
          </a:p>
          <a:p>
            <a:pPr lvl="1" fontAlgn="base"/>
            <a:r>
              <a:rPr lang="ko-KR" altLang="en-US" sz="1600" dirty="0">
                <a:solidFill>
                  <a:schemeClr val="bg1"/>
                </a:solidFill>
              </a:rPr>
              <a:t>텍스트 색상을 변경하려면 </a:t>
            </a:r>
            <a:r>
              <a:rPr lang="en-US" altLang="ko-KR" sz="1600" dirty="0">
                <a:solidFill>
                  <a:schemeClr val="bg1"/>
                </a:solidFill>
              </a:rPr>
              <a:t>color </a:t>
            </a:r>
            <a:r>
              <a:rPr lang="ko-KR" altLang="en-US" sz="1600" dirty="0">
                <a:solidFill>
                  <a:schemeClr val="bg1"/>
                </a:solidFill>
              </a:rPr>
              <a:t>속성을 사용한다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폰트 크기를 변경하려면 </a:t>
            </a:r>
            <a:r>
              <a:rPr lang="en-US" altLang="ko-KR" sz="1600" dirty="0">
                <a:solidFill>
                  <a:schemeClr val="bg1"/>
                </a:solidFill>
              </a:rPr>
              <a:t>font-size </a:t>
            </a:r>
            <a:r>
              <a:rPr lang="ko-KR" altLang="en-US" sz="1600" dirty="0">
                <a:solidFill>
                  <a:schemeClr val="bg1"/>
                </a:solidFill>
              </a:rPr>
              <a:t>속성을 사용한다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배경색을 변경하려면 </a:t>
            </a:r>
            <a:r>
              <a:rPr lang="en-US" altLang="ko-KR" sz="1600" dirty="0">
                <a:solidFill>
                  <a:schemeClr val="bg1"/>
                </a:solidFill>
              </a:rPr>
              <a:t>background-color</a:t>
            </a:r>
            <a:r>
              <a:rPr lang="ko-KR" altLang="en-US" sz="1600" dirty="0">
                <a:solidFill>
                  <a:schemeClr val="bg1"/>
                </a:solidFill>
              </a:rPr>
              <a:t>를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674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거대하고 복잡한 사이트를 관리할 때에 필요</a:t>
            </a:r>
            <a:endParaRPr lang="en-US" altLang="ko-KR" dirty="0"/>
          </a:p>
          <a:p>
            <a:r>
              <a:rPr lang="ko-KR" altLang="en-US" dirty="0"/>
              <a:t>모든 페이지들이 동일한 </a:t>
            </a:r>
            <a:r>
              <a:rPr lang="en-US" altLang="ko-KR" dirty="0" err="1"/>
              <a:t>CSS</a:t>
            </a:r>
            <a:r>
              <a:rPr lang="ko-KR" altLang="en-US" dirty="0"/>
              <a:t>를 공유</a:t>
            </a:r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ko-KR" altLang="en-US" dirty="0"/>
              <a:t>에서 어떤 요소의 스타일을 변경하면 관련되는 전체 페이지의 내용이 한꺼번에 변경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7" y="2933700"/>
            <a:ext cx="754005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0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(selector) {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값</a:t>
            </a:r>
            <a:r>
              <a:rPr lang="en-US" altLang="ko-KR" dirty="0"/>
              <a:t>; }</a:t>
            </a:r>
          </a:p>
          <a:p>
            <a:r>
              <a:rPr lang="ko-KR" altLang="en-US" dirty="0"/>
              <a:t>끝에 반드시 </a:t>
            </a:r>
            <a:r>
              <a:rPr lang="en-US" altLang="ko-KR" dirty="0"/>
              <a:t>;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적어 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r>
              <a:rPr lang="en-US" altLang="ko-KR" dirty="0"/>
              <a:t>: /* … */</a:t>
            </a: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738438"/>
            <a:ext cx="58007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1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</TotalTime>
  <Words>1532</Words>
  <Application>Microsoft Office PowerPoint</Application>
  <PresentationFormat>화면 슬라이드 쇼(4:3)</PresentationFormat>
  <Paragraphs>661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5" baseType="lpstr">
      <vt:lpstr>HY얕은샘물M</vt:lpstr>
      <vt:lpstr>굴림</vt:lpstr>
      <vt:lpstr>굴림체</vt:lpstr>
      <vt:lpstr>Arial</vt:lpstr>
      <vt:lpstr>Century Schoolbook</vt:lpstr>
      <vt:lpstr>Symbol</vt:lpstr>
      <vt:lpstr>Trebuchet MS</vt:lpstr>
      <vt:lpstr>Tw Cen MT</vt:lpstr>
      <vt:lpstr>Wingdings</vt:lpstr>
      <vt:lpstr>가을</vt:lpstr>
      <vt:lpstr>제4장 CSS3 스타일 시트 기초</vt:lpstr>
      <vt:lpstr>이번 장의 목표</vt:lpstr>
      <vt:lpstr>CSS의 개념</vt:lpstr>
      <vt:lpstr>CSS의 역할</vt:lpstr>
      <vt:lpstr>스타일 시트</vt:lpstr>
      <vt:lpstr>CSS</vt:lpstr>
      <vt:lpstr>CSS3의 기능</vt:lpstr>
      <vt:lpstr>CSS의 필요성</vt:lpstr>
      <vt:lpstr>CSS3의 문법 </vt:lpstr>
      <vt:lpstr>CSS의 위치</vt:lpstr>
      <vt:lpstr>예제</vt:lpstr>
      <vt:lpstr>중간점검</vt:lpstr>
      <vt:lpstr>선택자</vt:lpstr>
      <vt:lpstr>선택자</vt:lpstr>
      <vt:lpstr>선택자의 종류</vt:lpstr>
      <vt:lpstr>선택자 설명을 위한 웹페이지</vt:lpstr>
      <vt:lpstr>타입 선택자</vt:lpstr>
      <vt:lpstr>전체 선택자</vt:lpstr>
      <vt:lpstr>아이디 선택자</vt:lpstr>
      <vt:lpstr>예제</vt:lpstr>
      <vt:lpstr>클래스 선택자</vt:lpstr>
      <vt:lpstr>예제</vt:lpstr>
      <vt:lpstr>선택자 그룹</vt:lpstr>
      <vt:lpstr>예제</vt:lpstr>
      <vt:lpstr>후손, 자식 선택자</vt:lpstr>
      <vt:lpstr>예제</vt:lpstr>
      <vt:lpstr>의사 클래스</vt:lpstr>
      <vt:lpstr>예제</vt:lpstr>
      <vt:lpstr>예제</vt:lpstr>
      <vt:lpstr>중간점검</vt:lpstr>
      <vt:lpstr>Lab: 웹페이지에 스타일 지정하기</vt:lpstr>
      <vt:lpstr>Sol.</vt:lpstr>
      <vt:lpstr>Sol.</vt:lpstr>
      <vt:lpstr>CSS를 추가하는 방법</vt:lpstr>
      <vt:lpstr>내부 스타일 시트</vt:lpstr>
      <vt:lpstr>외부 스타일 시트</vt:lpstr>
      <vt:lpstr>예제</vt:lpstr>
      <vt:lpstr>인라인 스타일 시트</vt:lpstr>
      <vt:lpstr>다중 스타일 시트</vt:lpstr>
      <vt:lpstr>스타일의 상속</vt:lpstr>
      <vt:lpstr>우선순위</vt:lpstr>
      <vt:lpstr>CSS의 속성들</vt:lpstr>
      <vt:lpstr>중간점검</vt:lpstr>
      <vt:lpstr>Lab: 외부 CSS 파일 이용하기</vt:lpstr>
      <vt:lpstr>Sol.</vt:lpstr>
      <vt:lpstr>색상</vt:lpstr>
      <vt:lpstr>16진수로 색상 나타내기</vt:lpstr>
      <vt:lpstr>색상의 이름으로 나타내기</vt:lpstr>
      <vt:lpstr>RGB 값으로 표시하기</vt:lpstr>
      <vt:lpstr>원하는 색상을 찾는 방법</vt:lpstr>
      <vt:lpstr>예제: 간략한 컬러 차트 작성</vt:lpstr>
      <vt:lpstr>중간점검</vt:lpstr>
      <vt:lpstr>폰트</vt:lpstr>
      <vt:lpstr>폰트 지정</vt:lpstr>
      <vt:lpstr>폰트 선택 과정</vt:lpstr>
      <vt:lpstr>폰트 패밀리</vt:lpstr>
      <vt:lpstr>폰트 크기 설정</vt:lpstr>
      <vt:lpstr>폰트 크기 설정</vt:lpstr>
      <vt:lpstr>폰트 크기 설정</vt:lpstr>
      <vt:lpstr>폰트 크기 예제</vt:lpstr>
      <vt:lpstr>폰트 속성</vt:lpstr>
      <vt:lpstr>폰트 축약 기법</vt:lpstr>
      <vt:lpstr>중간점검</vt:lpstr>
      <vt:lpstr>텍스트 스타일</vt:lpstr>
      <vt:lpstr>텍스트 정렬</vt:lpstr>
      <vt:lpstr>텍스트 장식</vt:lpstr>
      <vt:lpstr>텍스트 변환</vt:lpstr>
      <vt:lpstr>텍스트 그림자</vt:lpstr>
      <vt:lpstr>Word Wrapping</vt:lpstr>
      <vt:lpstr>다중 컬럼</vt:lpstr>
      <vt:lpstr>중간점검</vt:lpstr>
      <vt:lpstr>Mini Project: CSS로 스타일 꾸미기</vt:lpstr>
      <vt:lpstr>이번 장에서 배운 것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373</cp:revision>
  <dcterms:created xsi:type="dcterms:W3CDTF">2007-06-29T06:43:39Z</dcterms:created>
  <dcterms:modified xsi:type="dcterms:W3CDTF">2023-04-17T06:07:17Z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