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3"/>
  </p:notesMasterIdLst>
  <p:handoutMasterIdLst>
    <p:handoutMasterId r:id="rId84"/>
  </p:handoutMasterIdLst>
  <p:sldIdLst>
    <p:sldId id="470" r:id="rId2"/>
    <p:sldId id="471" r:id="rId3"/>
    <p:sldId id="428" r:id="rId4"/>
    <p:sldId id="429" r:id="rId5"/>
    <p:sldId id="472" r:id="rId6"/>
    <p:sldId id="430" r:id="rId7"/>
    <p:sldId id="473" r:id="rId8"/>
    <p:sldId id="427" r:id="rId9"/>
    <p:sldId id="431" r:id="rId10"/>
    <p:sldId id="474" r:id="rId11"/>
    <p:sldId id="475" r:id="rId12"/>
    <p:sldId id="433" r:id="rId13"/>
    <p:sldId id="435" r:id="rId14"/>
    <p:sldId id="436" r:id="rId15"/>
    <p:sldId id="476" r:id="rId16"/>
    <p:sldId id="477" r:id="rId17"/>
    <p:sldId id="437" r:id="rId18"/>
    <p:sldId id="438" r:id="rId19"/>
    <p:sldId id="478" r:id="rId20"/>
    <p:sldId id="440" r:id="rId21"/>
    <p:sldId id="439" r:id="rId22"/>
    <p:sldId id="479" r:id="rId23"/>
    <p:sldId id="441" r:id="rId24"/>
    <p:sldId id="442" r:id="rId25"/>
    <p:sldId id="443" r:id="rId26"/>
    <p:sldId id="480" r:id="rId27"/>
    <p:sldId id="444" r:id="rId28"/>
    <p:sldId id="445" r:id="rId29"/>
    <p:sldId id="481" r:id="rId30"/>
    <p:sldId id="482" r:id="rId31"/>
    <p:sldId id="483" r:id="rId32"/>
    <p:sldId id="448" r:id="rId33"/>
    <p:sldId id="449" r:id="rId34"/>
    <p:sldId id="450" r:id="rId35"/>
    <p:sldId id="451" r:id="rId36"/>
    <p:sldId id="452" r:id="rId37"/>
    <p:sldId id="484" r:id="rId38"/>
    <p:sldId id="464" r:id="rId39"/>
    <p:sldId id="486" r:id="rId40"/>
    <p:sldId id="485" r:id="rId41"/>
    <p:sldId id="487" r:id="rId42"/>
    <p:sldId id="455" r:id="rId43"/>
    <p:sldId id="488" r:id="rId44"/>
    <p:sldId id="456" r:id="rId45"/>
    <p:sldId id="489" r:id="rId46"/>
    <p:sldId id="457" r:id="rId47"/>
    <p:sldId id="458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9" r:id="rId72"/>
    <p:sldId id="520" r:id="rId73"/>
    <p:sldId id="521" r:id="rId74"/>
    <p:sldId id="514" r:id="rId75"/>
    <p:sldId id="515" r:id="rId76"/>
    <p:sldId id="522" r:id="rId77"/>
    <p:sldId id="523" r:id="rId78"/>
    <p:sldId id="524" r:id="rId79"/>
    <p:sldId id="525" r:id="rId80"/>
    <p:sldId id="526" r:id="rId81"/>
    <p:sldId id="325" r:id="rId8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CC"/>
    <a:srgbClr val="6699FF"/>
    <a:srgbClr val="FF9999"/>
    <a:srgbClr val="FFFFFF"/>
    <a:srgbClr val="CCCCFF"/>
    <a:srgbClr val="009E00"/>
    <a:srgbClr val="FF99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34" d="100"/>
          <a:sy n="134" d="100"/>
        </p:scale>
        <p:origin x="5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3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1BA8B-2A25-E13D-E8EB-8CD0B7119F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544" y="452984"/>
            <a:ext cx="4175418" cy="2976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7142A5-DDC8-6609-2136-7B57C84D3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0156"/>
            <a:ext cx="2325757" cy="19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5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80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69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67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8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75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2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407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B11D5C-9B3F-BF77-B24F-2F189B9A79AB}"/>
              </a:ext>
            </a:extLst>
          </p:cNvPr>
          <p:cNvSpPr/>
          <p:nvPr userDrawn="1"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F089C0-40A9-73C7-C5E7-3180CD552461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68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CE2B-CDDC-12DB-25BF-7117D177AAB5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C5A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BE469-42F0-E467-F7B7-879421CA8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제</a:t>
            </a:r>
            <a:r>
              <a:rPr lang="en-US" altLang="ko-KR" b="1" dirty="0">
                <a:latin typeface="+mj-ea"/>
              </a:rPr>
              <a:t>5</a:t>
            </a:r>
            <a:r>
              <a:rPr lang="ko-KR" altLang="en-US" b="1" dirty="0">
                <a:latin typeface="+mj-ea"/>
              </a:rPr>
              <a:t>장 </a:t>
            </a:r>
            <a:r>
              <a:rPr lang="en-US" altLang="ko-KR" b="1" dirty="0">
                <a:latin typeface="+mj-ea"/>
              </a:rPr>
              <a:t>CSS </a:t>
            </a:r>
            <a:r>
              <a:rPr lang="ko-KR" altLang="en-US" b="1" dirty="0">
                <a:latin typeface="+mj-ea"/>
              </a:rPr>
              <a:t>박스모델과 응용</a:t>
            </a:r>
          </a:p>
        </p:txBody>
      </p:sp>
    </p:spTree>
    <p:extLst>
      <p:ext uri="{BB962C8B-B14F-4D97-AF65-F5344CB8AC3E}">
        <p14:creationId xmlns:p14="http://schemas.microsoft.com/office/powerpoint/2010/main" val="141117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경계선의 색상과 폭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C7139F-3046-B36D-B01E-17EB6B0EA261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2"/>
            <a:ext cx="4573962" cy="40141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p.thin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thick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경계선이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thick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으로 설정되었음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medium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경계선이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medium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으로 설정되었음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thin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경계선이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으로 설정되었음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6DE0B-C2E8-37D5-63CA-1CAECEF10C86}"/>
              </a:ext>
            </a:extLst>
          </p:cNvPr>
          <p:cNvSpPr txBox="1"/>
          <p:nvPr/>
        </p:nvSpPr>
        <p:spPr>
          <a:xfrm>
            <a:off x="377258" y="1621513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border_width.html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" name="_x443694480">
            <a:extLst>
              <a:ext uri="{FF2B5EF4-FFF2-40B4-BE49-F238E27FC236}">
                <a16:creationId xmlns:a16="http://schemas.microsoft.com/office/drawing/2014/main" id="{42C013E8-1678-A84E-8288-7DF76715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40" y="2754171"/>
            <a:ext cx="3885209" cy="17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01AAA-D092-A28F-3386-A7D02BA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경계선 속성을 한 줄로 정의하기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DFBF-6B9B-D099-E34C-6AFB4ED5C4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경계선의 스타일을 한 줄에 한꺼번에 설정할 수도 있다</a:t>
            </a:r>
            <a:r>
              <a:rPr lang="en-US" altLang="ko-KR" dirty="0"/>
              <a:t>. </a:t>
            </a:r>
            <a:r>
              <a:rPr lang="ko-KR" altLang="en-US" dirty="0"/>
              <a:t>이것을 약어 속성</a:t>
            </a:r>
            <a:r>
              <a:rPr lang="en-US" altLang="ko-KR" dirty="0"/>
              <a:t>(shorthand property)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반드시 </a:t>
            </a:r>
            <a:r>
              <a:rPr lang="en-US" altLang="ko-KR" dirty="0"/>
              <a:t>border-width, border-style(</a:t>
            </a:r>
            <a:r>
              <a:rPr lang="ko-KR" altLang="en-US" dirty="0"/>
              <a:t>필수</a:t>
            </a:r>
            <a:r>
              <a:rPr lang="en-US" altLang="ko-KR" dirty="0"/>
              <a:t>), border-color </a:t>
            </a:r>
            <a:r>
              <a:rPr lang="ko-KR" altLang="en-US" dirty="0"/>
              <a:t>순서로 적어주어야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B8CDA1-D165-8E53-907D-7FB05611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73" y="2582878"/>
            <a:ext cx="5086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동근 경계선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412E2C6-3AC6-C4FE-D6FF-E37A59E90739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1"/>
            <a:ext cx="4573962" cy="4548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border-radius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border-radius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속성을 사용하면 둥근 경계선을 만들 수 있습니다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D3147-B14E-1B23-E172-905F10A7DF01}"/>
              </a:ext>
            </a:extLst>
          </p:cNvPr>
          <p:cNvSpPr txBox="1"/>
          <p:nvPr/>
        </p:nvSpPr>
        <p:spPr>
          <a:xfrm>
            <a:off x="377258" y="1621513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border_round.html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33C9C4-5A3F-F807-3BEC-03338054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55471656">
            <a:extLst>
              <a:ext uri="{FF2B5EF4-FFF2-40B4-BE49-F238E27FC236}">
                <a16:creationId xmlns:a16="http://schemas.microsoft.com/office/drawing/2014/main" id="{7ED2404F-2BE1-1702-8F66-C40AAD03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2788467"/>
            <a:ext cx="4293502" cy="14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2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이미지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border-image </a:t>
            </a:r>
            <a:r>
              <a:rPr lang="ko-KR" altLang="en-US" dirty="0"/>
              <a:t>속성을 사용하면 이미지로 경계선을 만들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경계선을 만드는 이미지는 </a:t>
            </a:r>
            <a:r>
              <a:rPr lang="en-US" altLang="ko-KR" dirty="0"/>
              <a:t>9</a:t>
            </a:r>
            <a:r>
              <a:rPr lang="ko-KR" altLang="en-US" dirty="0"/>
              <a:t>구역으로 나누어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3638"/>
            <a:ext cx="5143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90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경계선 이미지</a:t>
            </a:r>
          </a:p>
        </p:txBody>
      </p:sp>
      <p:pic>
        <p:nvPicPr>
          <p:cNvPr id="10243" name="_x254940976" descr="EMB0000222830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5B2CE7-B513-A994-AF30-2127971A9BC2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1"/>
            <a:ext cx="4573962" cy="4548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transparent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border-image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url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border.png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round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/* Chrome */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경계 이미지가 반복되면서 그려진다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EE4D0-778F-3BD7-171C-BCF7FF59F45C}"/>
              </a:ext>
            </a:extLst>
          </p:cNvPr>
          <p:cNvSpPr txBox="1"/>
          <p:nvPr/>
        </p:nvSpPr>
        <p:spPr>
          <a:xfrm>
            <a:off x="377258" y="1621513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border_image.html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6BFDF8E-66E6-18DE-FD2F-D6158484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429864">
            <a:extLst>
              <a:ext uri="{FF2B5EF4-FFF2-40B4-BE49-F238E27FC236}">
                <a16:creationId xmlns:a16="http://schemas.microsoft.com/office/drawing/2014/main" id="{E1390C71-04EA-EFCB-980A-5A636118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9463"/>
            <a:ext cx="4414468" cy="191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2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경계선은 어떤 </a:t>
            </a:r>
            <a:r>
              <a:rPr lang="en-US" altLang="ko-KR" dirty="0"/>
              <a:t>CSS </a:t>
            </a:r>
            <a:r>
              <a:rPr lang="ko-KR" altLang="en-US" dirty="0"/>
              <a:t>속성들을 사용하는가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2px </a:t>
            </a:r>
            <a:r>
              <a:rPr lang="ko-KR" altLang="en-US" dirty="0"/>
              <a:t>두께이고 솔리드 타입</a:t>
            </a:r>
            <a:r>
              <a:rPr lang="en-US" altLang="ko-KR" dirty="0"/>
              <a:t>, </a:t>
            </a:r>
            <a:r>
              <a:rPr lang="ko-KR" altLang="en-US" dirty="0"/>
              <a:t>파랑색의 경계선을 정의해보자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1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B3C5-EBEC-3B4D-5FFC-3D167E18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크기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D9724-3A6A-482C-A049-1FB084DD25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에서는 모든 요소의 크기를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/>
              <a:t>속성을 이용하여서 설정할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F4360-C67A-0BF6-0FAE-46FD1E26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36" y="2511157"/>
            <a:ext cx="5901358" cy="22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5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크기 설정</a:t>
            </a:r>
          </a:p>
        </p:txBody>
      </p:sp>
      <p:pic>
        <p:nvPicPr>
          <p:cNvPr id="5" name="_x254940976" descr="EMB0000222830dd">
            <a:extLst>
              <a:ext uri="{FF2B5EF4-FFF2-40B4-BE49-F238E27FC236}">
                <a16:creationId xmlns:a16="http://schemas.microsoft.com/office/drawing/2014/main" id="{25B6EA4B-B2CC-7BF1-9439-016091659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AE8E13-85EF-DF68-E220-2793CA02BA68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1"/>
            <a:ext cx="8041438" cy="4548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&gt;&lt;html&gt;&lt;head&gt;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#target1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#target2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lightgreen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target1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이것은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요소입니다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target2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이것은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요소입니다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8ECA1-3BB9-EB57-9703-E351E3F3A550}"/>
              </a:ext>
            </a:extLst>
          </p:cNvPr>
          <p:cNvSpPr txBox="1"/>
          <p:nvPr/>
        </p:nvSpPr>
        <p:spPr>
          <a:xfrm>
            <a:off x="377258" y="1621513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elem_size.html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FC5FF81-06AD-306C-980B-BE2D9EB1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430080">
            <a:extLst>
              <a:ext uri="{FF2B5EF4-FFF2-40B4-BE49-F238E27FC236}">
                <a16:creationId xmlns:a16="http://schemas.microsoft.com/office/drawing/2014/main" id="{9DDAE38A-C30C-5726-352E-FBB42E2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8" y="2458818"/>
            <a:ext cx="4399135" cy="20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5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 설정하기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68" y="3684016"/>
            <a:ext cx="4881562" cy="294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B5BC61-0521-7B12-DE50-FA8C9D73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25" y="1521836"/>
            <a:ext cx="6083549" cy="19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 설정하기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C770A-531D-9196-653C-CAAE73EB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75" y="1634601"/>
            <a:ext cx="5088253" cy="1280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5BBF5B-FEA4-2573-CA27-927BA9C01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87" y="3096285"/>
            <a:ext cx="6013828" cy="29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D9E01-E4CA-4096-12CE-71B5D69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38C69-47CA-CB23-F049-C791761210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박스 모델은 무엇인가요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이용하여서 경계선과 마진 패딩을 변경할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이용하여서 리스트의 스타일을 변경할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이용하여서 하이퍼링크의 스타일을 변경할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이용하여서 테이블의 스타일을 변경할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이용하여서 입력 양식의 스타일을 변경할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39708-1686-66BC-39C1-3560F626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64" y="4481465"/>
            <a:ext cx="2192891" cy="17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박스의 크기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E4FF6-5598-AB57-7045-356F89D9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65424"/>
            <a:ext cx="8072695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마진과 </a:t>
            </a:r>
            <a:r>
              <a:rPr lang="ko-KR" altLang="en-US" dirty="0" err="1"/>
              <a:t>패딩</a:t>
            </a:r>
            <a:r>
              <a:rPr lang="ko-KR" altLang="en-US" dirty="0"/>
              <a:t> 예제</a:t>
            </a:r>
          </a:p>
        </p:txBody>
      </p:sp>
      <p:pic>
        <p:nvPicPr>
          <p:cNvPr id="5" name="_x254940976" descr="EMB0000222830dd">
            <a:extLst>
              <a:ext uri="{FF2B5EF4-FFF2-40B4-BE49-F238E27FC236}">
                <a16:creationId xmlns:a16="http://schemas.microsoft.com/office/drawing/2014/main" id="{2F788426-32F4-D5FB-045B-0B7505EC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C50DDC-97E0-C1F5-D3E0-BB825A755E1A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1"/>
            <a:ext cx="8041438" cy="4987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-10px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-20px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lightgreen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63E2-E019-1306-4B09-C1291753393D}"/>
              </a:ext>
            </a:extLst>
          </p:cNvPr>
          <p:cNvSpPr txBox="1"/>
          <p:nvPr/>
        </p:nvSpPr>
        <p:spPr>
          <a:xfrm>
            <a:off x="377258" y="162151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margin_padding.html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A57D5B-ABF3-6E0D-12A1-22119026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39" y="2613009"/>
            <a:ext cx="5294677" cy="21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7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마진과 </a:t>
            </a:r>
            <a:r>
              <a:rPr lang="ko-KR" altLang="en-US" dirty="0" err="1"/>
              <a:t>패딩</a:t>
            </a:r>
            <a:r>
              <a:rPr lang="ko-KR" altLang="en-US" dirty="0"/>
              <a:t> 예제</a:t>
            </a:r>
          </a:p>
        </p:txBody>
      </p:sp>
      <p:pic>
        <p:nvPicPr>
          <p:cNvPr id="5" name="_x254940976" descr="EMB0000222830dd">
            <a:extLst>
              <a:ext uri="{FF2B5EF4-FFF2-40B4-BE49-F238E27FC236}">
                <a16:creationId xmlns:a16="http://schemas.microsoft.com/office/drawing/2014/main" id="{2F788426-32F4-D5FB-045B-0B7505EC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C50DDC-97E0-C1F5-D3E0-BB825A755E1A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2"/>
            <a:ext cx="8041438" cy="2076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400" b="0" dirty="0">
              <a:solidFill>
                <a:srgbClr val="8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margin: 0px, padding: 0px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인 단락입니다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target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margin: -10px, padding: -20px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인 단락입니다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63E2-E019-1306-4B09-C1291753393D}"/>
              </a:ext>
            </a:extLst>
          </p:cNvPr>
          <p:cNvSpPr txBox="1"/>
          <p:nvPr/>
        </p:nvSpPr>
        <p:spPr>
          <a:xfrm>
            <a:off x="377258" y="162151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margin_padding.html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89F16-87CD-4799-5BB6-92209E39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46301456">
            <a:extLst>
              <a:ext uri="{FF2B5EF4-FFF2-40B4-BE49-F238E27FC236}">
                <a16:creationId xmlns:a16="http://schemas.microsoft.com/office/drawing/2014/main" id="{391CBCD8-A6AE-913B-560E-1A45B3A5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33" y="3478213"/>
            <a:ext cx="4325536" cy="172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2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_x254940976" descr="EMB0000222830dd">
            <a:extLst>
              <a:ext uri="{FF2B5EF4-FFF2-40B4-BE49-F238E27FC236}">
                <a16:creationId xmlns:a16="http://schemas.microsoft.com/office/drawing/2014/main" id="{F7566182-9628-195D-7228-D6619ED7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FB2603-23D0-848B-0873-3DB0508233C2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2"/>
            <a:ext cx="8041438" cy="46841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div.test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test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이것은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div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요소로서 전체 폭은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270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픽셀이다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1E92E-68E7-A4B9-9058-0684360606A0}"/>
              </a:ext>
            </a:extLst>
          </p:cNvPr>
          <p:cNvSpPr txBox="1"/>
          <p:nvPr/>
        </p:nvSpPr>
        <p:spPr>
          <a:xfrm>
            <a:off x="377258" y="162151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margin_padding.html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ED817E-9FFC-3D52-52A0-E5CC01CB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43694624">
            <a:extLst>
              <a:ext uri="{FF2B5EF4-FFF2-40B4-BE49-F238E27FC236}">
                <a16:creationId xmlns:a16="http://schemas.microsoft.com/office/drawing/2014/main" id="{A285E7D9-1582-70D2-5131-50D482D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36" y="2804578"/>
            <a:ext cx="4745753" cy="18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1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수평정렬</a:t>
            </a:r>
            <a:r>
              <a:rPr lang="en-US" altLang="ko-KR" dirty="0"/>
              <a:t>(</a:t>
            </a:r>
            <a:r>
              <a:rPr lang="ko-KR" altLang="en-US" dirty="0" err="1"/>
              <a:t>인라인</a:t>
            </a:r>
            <a:r>
              <a:rPr lang="ko-KR" altLang="en-US" dirty="0"/>
              <a:t>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FE2952E-389C-CEFD-6FDA-DA27FB7E69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인라인 </a:t>
            </a:r>
            <a:r>
              <a:rPr lang="ko-KR" altLang="en-US" dirty="0" err="1"/>
              <a:t>요소란</a:t>
            </a:r>
            <a:r>
              <a:rPr lang="ko-KR" altLang="en-US" dirty="0"/>
              <a:t> 컨텐츠의 크기만큼만 자리를 차지하는 요소들이다</a:t>
            </a:r>
            <a:r>
              <a:rPr lang="en-US" altLang="ko-KR" dirty="0"/>
              <a:t>. 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과 같은 인라인 요소를 컨테이너의 중앙에 놓으려면 컨테이너의 </a:t>
            </a:r>
            <a:r>
              <a:rPr lang="en-US" altLang="ko-KR" dirty="0"/>
              <a:t>text-align </a:t>
            </a:r>
            <a:r>
              <a:rPr lang="ko-KR" altLang="en-US" dirty="0"/>
              <a:t>속성을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_x254940976" descr="EMB0000222830dd">
            <a:extLst>
              <a:ext uri="{FF2B5EF4-FFF2-40B4-BE49-F238E27FC236}">
                <a16:creationId xmlns:a16="http://schemas.microsoft.com/office/drawing/2014/main" id="{2D28321D-C1C6-358D-66D5-0F8992E7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0BEC5A5-093C-14BF-1A18-153FB6E23E6A}"/>
              </a:ext>
            </a:extLst>
          </p:cNvPr>
          <p:cNvSpPr txBox="1">
            <a:spLocks/>
          </p:cNvSpPr>
          <p:nvPr/>
        </p:nvSpPr>
        <p:spPr bwMode="auto">
          <a:xfrm>
            <a:off x="369231" y="2643612"/>
            <a:ext cx="8041438" cy="34737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strong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dotted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text-align: center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 Text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01090-5972-C850-51DC-2A33B513EDCC}"/>
              </a:ext>
            </a:extLst>
          </p:cNvPr>
          <p:cNvSpPr txBox="1"/>
          <p:nvPr/>
        </p:nvSpPr>
        <p:spPr>
          <a:xfrm>
            <a:off x="377258" y="2430895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text_align.html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09394FF-B6DF-C0B1-89D1-4AF5A5FB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43693472">
            <a:extLst>
              <a:ext uri="{FF2B5EF4-FFF2-40B4-BE49-F238E27FC236}">
                <a16:creationId xmlns:a16="http://schemas.microsoft.com/office/drawing/2014/main" id="{9C7FF42A-D135-E3A3-F19D-78C600D2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44" y="4548604"/>
            <a:ext cx="5129894" cy="1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0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수평정렬</a:t>
            </a:r>
            <a:r>
              <a:rPr lang="en-US" altLang="ko-KR" dirty="0"/>
              <a:t>(</a:t>
            </a:r>
            <a:r>
              <a:rPr lang="ko-KR" altLang="en-US" dirty="0"/>
              <a:t>블록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12F88E-ADA5-9D4D-9E06-AD4047E57C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블록 요소들을 중앙 정렬하려면 왼쪽 마진과 오른쪽 마진을 </a:t>
            </a:r>
            <a:r>
              <a:rPr lang="en-US" altLang="ko-KR" dirty="0"/>
              <a:t>auto</a:t>
            </a:r>
            <a:r>
              <a:rPr lang="ko-KR" altLang="en-US" dirty="0"/>
              <a:t>로 설정하면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_x254940976" descr="EMB0000222830dd">
            <a:extLst>
              <a:ext uri="{FF2B5EF4-FFF2-40B4-BE49-F238E27FC236}">
                <a16:creationId xmlns:a16="http://schemas.microsoft.com/office/drawing/2014/main" id="{0699769B-F029-4403-B29D-82B61813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21" y="31099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5B80A79-B909-0956-03FE-944ADE721EC1}"/>
              </a:ext>
            </a:extLst>
          </p:cNvPr>
          <p:cNvSpPr txBox="1">
            <a:spLocks/>
          </p:cNvSpPr>
          <p:nvPr/>
        </p:nvSpPr>
        <p:spPr bwMode="auto">
          <a:xfrm>
            <a:off x="369231" y="2643612"/>
            <a:ext cx="8041438" cy="34737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dotted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margin-left: auto; margin-right: auto; width: 50%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My Text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9DE42-9ECA-B94A-5F32-5273BBFD0922}"/>
              </a:ext>
            </a:extLst>
          </p:cNvPr>
          <p:cNvSpPr txBox="1"/>
          <p:nvPr/>
        </p:nvSpPr>
        <p:spPr>
          <a:xfrm>
            <a:off x="369231" y="2305058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margin_auto.html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289" name="_x443694552">
            <a:extLst>
              <a:ext uri="{FF2B5EF4-FFF2-40B4-BE49-F238E27FC236}">
                <a16:creationId xmlns:a16="http://schemas.microsoft.com/office/drawing/2014/main" id="{D39C2FAC-5B50-54A3-A7A0-A63DC00D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96" y="2746359"/>
            <a:ext cx="4221869" cy="136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4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요소의 크기를 설정하려면 어떤 </a:t>
            </a:r>
            <a:r>
              <a:rPr lang="en-US" altLang="ko-KR" dirty="0"/>
              <a:t>CSS </a:t>
            </a:r>
            <a:r>
              <a:rPr lang="ko-KR" altLang="en-US" dirty="0"/>
              <a:t>속성들을 사용하는가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인라인 요소를 중앙 정렬시키려면 어떻게 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블록 요소를 중앙 정렬시키려면 어떻게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1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설정하기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4212" y="4962808"/>
            <a:ext cx="8212138" cy="1076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body { background-color: red; } 	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(255,0,0);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#</a:t>
            </a:r>
            <a:r>
              <a:rPr lang="en-US" altLang="ko-KR" sz="1600" dirty="0" err="1"/>
              <a:t>ff0000</a:t>
            </a:r>
            <a:r>
              <a:rPr lang="en-US" altLang="ko-KR" sz="1600" dirty="0"/>
              <a:t>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636866-A5FC-90CF-ABA2-483F8647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79347"/>
            <a:ext cx="7010370" cy="28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이미지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B4E760-1414-1653-13CF-C22346BE16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background-image </a:t>
            </a:r>
            <a:r>
              <a:rPr lang="ko-KR" altLang="en-US" dirty="0"/>
              <a:t>속성을 사용하여 배경으로 사용할 이미지를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96E3F22-35D9-41E6-C760-A359C6423C98}"/>
              </a:ext>
            </a:extLst>
          </p:cNvPr>
          <p:cNvSpPr txBox="1">
            <a:spLocks/>
          </p:cNvSpPr>
          <p:nvPr/>
        </p:nvSpPr>
        <p:spPr bwMode="auto">
          <a:xfrm>
            <a:off x="747586" y="2654174"/>
            <a:ext cx="8212138" cy="6141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body { background-image: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('back.gif'); }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09CA14-89C9-5390-C695-63C56DD13C89}"/>
              </a:ext>
            </a:extLst>
          </p:cNvPr>
          <p:cNvSpPr txBox="1">
            <a:spLocks/>
          </p:cNvSpPr>
          <p:nvPr/>
        </p:nvSpPr>
        <p:spPr bwMode="auto">
          <a:xfrm>
            <a:off x="747586" y="3550466"/>
            <a:ext cx="8212138" cy="15436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body</a:t>
            </a:r>
          </a:p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	background-image: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('back.gif’);</a:t>
            </a:r>
          </a:p>
          <a:p>
            <a:pPr marL="0" indent="0" latinLnBrk="0">
              <a:buNone/>
            </a:pPr>
            <a:r>
              <a:rPr lang="en-US" altLang="ko-KR" sz="1600" dirty="0"/>
              <a:t>	background-repeat: repeat-x; /* x </a:t>
            </a:r>
            <a:r>
              <a:rPr lang="ko-KR" altLang="en-US" sz="1600" dirty="0"/>
              <a:t>방향으로만 반복한다</a:t>
            </a:r>
            <a:r>
              <a:rPr lang="en-US" altLang="ko-KR" sz="1600" dirty="0"/>
              <a:t>. */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6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7CA0-7FE6-43F8-8425-BDF8340E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 </a:t>
            </a:r>
            <a:r>
              <a:rPr lang="ko-KR" altLang="en-US" dirty="0"/>
              <a:t>이미지 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271E21-2124-DDF5-6C6B-2A11A331F4CC}"/>
              </a:ext>
            </a:extLst>
          </p:cNvPr>
          <p:cNvSpPr txBox="1">
            <a:spLocks/>
          </p:cNvSpPr>
          <p:nvPr/>
        </p:nvSpPr>
        <p:spPr bwMode="auto">
          <a:xfrm>
            <a:off x="369231" y="1874068"/>
            <a:ext cx="8041438" cy="49839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background-image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url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'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back1.jpg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삶이 그대를 속일지라도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삶이 그대를 속일지라도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슬퍼하거나 노하지 말아라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...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지나가 버린 것 그리움이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되리니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D4930-391A-71AB-3ACA-49828CDF7AB2}"/>
              </a:ext>
            </a:extLst>
          </p:cNvPr>
          <p:cNvSpPr txBox="1"/>
          <p:nvPr/>
        </p:nvSpPr>
        <p:spPr>
          <a:xfrm>
            <a:off x="369231" y="1423575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back_image.html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A50ED37-736B-5D7F-3535-E4378CE2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443693400">
            <a:extLst>
              <a:ext uri="{FF2B5EF4-FFF2-40B4-BE49-F238E27FC236}">
                <a16:creationId xmlns:a16="http://schemas.microsoft.com/office/drawing/2014/main" id="{49BA4D33-C140-9840-B158-3767D574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39" y="2310167"/>
            <a:ext cx="4401125" cy="2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3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요소들을 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것</a:t>
            </a:r>
            <a:endParaRPr lang="en-US" altLang="ko-KR" dirty="0"/>
          </a:p>
          <a:p>
            <a:r>
              <a:rPr lang="ko-KR" altLang="en-US" dirty="0"/>
              <a:t>박스는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등의 속성을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477F8-076C-2462-D340-9A7D696B69C0}"/>
              </a:ext>
            </a:extLst>
          </p:cNvPr>
          <p:cNvSpPr txBox="1"/>
          <p:nvPr/>
        </p:nvSpPr>
        <p:spPr>
          <a:xfrm>
            <a:off x="755255" y="2433120"/>
            <a:ext cx="3454606" cy="37866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&lt;!DOCTYPE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html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&lt;html&gt;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&lt;head&gt;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&lt;style&gt;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 {            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border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: </a:t>
            </a:r>
            <a:r>
              <a:rPr lang="en-US" altLang="ko-KR" sz="12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1px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solid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red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;        }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&lt;/head&gt;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/>
            </a:r>
            <a:b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</a:b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&lt;body&gt;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&lt;h1&gt;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쇼핑 리스트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&lt;/h1&gt;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&lt;p&gt;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특히 다음을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&lt;strong&gt;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반드시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&lt;/strong&gt;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사와야 함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&lt;/p&gt;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ul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&lt;li&gt;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우유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&lt;/li&gt;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&lt;li&gt;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토마토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&lt;/li&gt;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&lt;li&gt;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수박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&lt;/li&gt;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            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</a:t>
            </a:r>
            <a:r>
              <a:rPr lang="en-US" altLang="ko-KR" sz="12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ul</a:t>
            </a:r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2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  <a:ea typeface="굴림" panose="020B0600000101010101" pitchFamily="50" charset="-127"/>
              </a:rPr>
              <a:t>&lt;/html&gt;</a:t>
            </a:r>
            <a:endParaRPr lang="en-US" altLang="ko-KR" sz="1200" b="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A2584B-0CCF-4975-0BA9-9AB7E66D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5932528">
            <a:extLst>
              <a:ext uri="{FF2B5EF4-FFF2-40B4-BE49-F238E27FC236}">
                <a16:creationId xmlns:a16="http://schemas.microsoft.com/office/drawing/2014/main" id="{2C09AFE8-576D-34E1-70E7-8A0C4101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41" y="3110588"/>
            <a:ext cx="4023197" cy="27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F8CA79-AE62-79DF-B85D-7EB5A7BD835E}"/>
              </a:ext>
            </a:extLst>
          </p:cNvPr>
          <p:cNvSpPr/>
          <p:nvPr/>
        </p:nvSpPr>
        <p:spPr>
          <a:xfrm>
            <a:off x="4352468" y="3503691"/>
            <a:ext cx="391548" cy="977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2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02434-7550-67D1-0028-038233A8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 </a:t>
            </a:r>
            <a:r>
              <a:rPr lang="ko-KR" altLang="en-US" dirty="0"/>
              <a:t>속성 한 줄로 설정하기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E0E761-A101-A484-D16D-DA625E5FC85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3309" y="1731453"/>
            <a:ext cx="8153400" cy="2332066"/>
          </a:xfrm>
        </p:spPr>
      </p:pic>
    </p:spTree>
    <p:extLst>
      <p:ext uri="{BB962C8B-B14F-4D97-AF65-F5344CB8AC3E}">
        <p14:creationId xmlns:p14="http://schemas.microsoft.com/office/powerpoint/2010/main" val="190314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7CA0-7FE6-43F8-8425-BDF8340E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 </a:t>
            </a:r>
            <a:r>
              <a:rPr lang="ko-KR" altLang="en-US" dirty="0"/>
              <a:t>이미지 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271E21-2124-DDF5-6C6B-2A11A331F4CC}"/>
              </a:ext>
            </a:extLst>
          </p:cNvPr>
          <p:cNvSpPr txBox="1">
            <a:spLocks/>
          </p:cNvSpPr>
          <p:nvPr/>
        </p:nvSpPr>
        <p:spPr bwMode="auto">
          <a:xfrm>
            <a:off x="369231" y="1874068"/>
            <a:ext cx="8041438" cy="47553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background-image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url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'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back.jpg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background-repeat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no-repeat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background-attachment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fixed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이미지는 한번만 표시되고 위치가 고정되어 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D4930-391A-71AB-3ACA-49828CDF7AB2}"/>
              </a:ext>
            </a:extLst>
          </p:cNvPr>
          <p:cNvSpPr txBox="1"/>
          <p:nvPr/>
        </p:nvSpPr>
        <p:spPr>
          <a:xfrm>
            <a:off x="260590" y="1604644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back_image2.html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A50ED37-736B-5D7F-3535-E4378CE2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00EE3-2CC0-A2EC-3EC3-54FC6786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43694336">
            <a:extLst>
              <a:ext uri="{FF2B5EF4-FFF2-40B4-BE49-F238E27FC236}">
                <a16:creationId xmlns:a16="http://schemas.microsoft.com/office/drawing/2014/main" id="{00873E63-8311-C92B-3850-D33590F0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46" y="2991479"/>
            <a:ext cx="4222142" cy="20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3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스타일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스타일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5CCD88-FBDD-E9BE-AFD3-F3F364184DD4}"/>
              </a:ext>
            </a:extLst>
          </p:cNvPr>
          <p:cNvSpPr txBox="1">
            <a:spLocks/>
          </p:cNvSpPr>
          <p:nvPr/>
        </p:nvSpPr>
        <p:spPr bwMode="auto">
          <a:xfrm>
            <a:off x="821904" y="3709658"/>
            <a:ext cx="8041438" cy="12969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Normal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Link(</a:t>
            </a:r>
            <a:r>
              <a:rPr lang="en-US" altLang="ko-KR" sz="1400" b="0" dirty="0" err="1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a:link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Visited</a:t>
            </a:r>
            <a:r>
              <a:rPr lang="ko-KR" altLang="en-US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Link(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a:visited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B050"/>
                </a:solidFill>
                <a:effectLst/>
                <a:latin typeface="Century Schoolbook" panose="02040604050505020304" pitchFamily="18" charset="0"/>
              </a:rPr>
              <a:t>Hover</a:t>
            </a:r>
            <a:r>
              <a:rPr lang="ko-KR" altLang="en-US" sz="1400" b="0" dirty="0">
                <a:solidFill>
                  <a:srgbClr val="00B05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entury Schoolbook" panose="02040604050505020304" pitchFamily="18" charset="0"/>
              </a:rPr>
              <a:t>Link(</a:t>
            </a:r>
            <a:r>
              <a:rPr lang="en-US" altLang="ko-KR" sz="1400" b="0" dirty="0" err="1">
                <a:solidFill>
                  <a:srgbClr val="00B050"/>
                </a:solidFill>
                <a:effectLst/>
                <a:latin typeface="Century Schoolbook" panose="02040604050505020304" pitchFamily="18" charset="0"/>
              </a:rPr>
              <a:t>a:hover</a:t>
            </a:r>
            <a:r>
              <a:rPr lang="en-US" altLang="ko-KR" sz="1400" b="0" dirty="0">
                <a:solidFill>
                  <a:srgbClr val="00B05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FFC000"/>
                </a:solidFill>
                <a:effectLst/>
                <a:latin typeface="Century Schoolbook" panose="02040604050505020304" pitchFamily="18" charset="0"/>
              </a:rPr>
              <a:t>Active</a:t>
            </a:r>
            <a:r>
              <a:rPr lang="ko-KR" altLang="en-US" sz="1400" b="0" dirty="0">
                <a:solidFill>
                  <a:srgbClr val="FFC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C000"/>
                </a:solidFill>
                <a:effectLst/>
                <a:latin typeface="Century Schoolbook" panose="02040604050505020304" pitchFamily="18" charset="0"/>
              </a:rPr>
              <a:t>Link(</a:t>
            </a:r>
            <a:r>
              <a:rPr lang="en-US" altLang="ko-KR" sz="1400" b="0" dirty="0" err="1">
                <a:solidFill>
                  <a:srgbClr val="FFC000"/>
                </a:solidFill>
                <a:effectLst/>
                <a:latin typeface="Century Schoolbook" panose="02040604050505020304" pitchFamily="18" charset="0"/>
              </a:rPr>
              <a:t>a:active</a:t>
            </a:r>
            <a:r>
              <a:rPr lang="en-US" altLang="ko-KR" sz="1400" b="0" dirty="0">
                <a:solidFill>
                  <a:srgbClr val="FFC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24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13B94A-7EFB-7A85-C9B4-C36C12A33CC7}"/>
              </a:ext>
            </a:extLst>
          </p:cNvPr>
          <p:cNvSpPr txBox="1">
            <a:spLocks/>
          </p:cNvSpPr>
          <p:nvPr/>
        </p:nvSpPr>
        <p:spPr bwMode="auto">
          <a:xfrm>
            <a:off x="369231" y="1874068"/>
            <a:ext cx="8041438" cy="44543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a:link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a:visited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 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a:active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https://www.example.com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_blank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여기가 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링크입니다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D849E-F18F-28AA-00CC-2118A1D66396}"/>
              </a:ext>
            </a:extLst>
          </p:cNvPr>
          <p:cNvSpPr txBox="1"/>
          <p:nvPr/>
        </p:nvSpPr>
        <p:spPr>
          <a:xfrm>
            <a:off x="260590" y="160464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link1.html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D70F414-E912-F359-6D2E-5DEDEE20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444606560">
            <a:extLst>
              <a:ext uri="{FF2B5EF4-FFF2-40B4-BE49-F238E27FC236}">
                <a16:creationId xmlns:a16="http://schemas.microsoft.com/office/drawing/2014/main" id="{611ADD7B-CBBF-D251-E6FF-D6E30E98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39" y="5272781"/>
            <a:ext cx="3882818" cy="125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_x444606344">
            <a:extLst>
              <a:ext uri="{FF2B5EF4-FFF2-40B4-BE49-F238E27FC236}">
                <a16:creationId xmlns:a16="http://schemas.microsoft.com/office/drawing/2014/main" id="{A868E6F1-EB03-0962-1E2D-896C7F64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38" y="3297413"/>
            <a:ext cx="3882818" cy="125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607496">
            <a:extLst>
              <a:ext uri="{FF2B5EF4-FFF2-40B4-BE49-F238E27FC236}">
                <a16:creationId xmlns:a16="http://schemas.microsoft.com/office/drawing/2014/main" id="{7B7F5AFE-4D59-BEBC-168F-CDFDEFF4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39" y="1836561"/>
            <a:ext cx="3882817" cy="12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3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3FDAA2-FC0F-C079-2A45-07A36E0BA723}"/>
              </a:ext>
            </a:extLst>
          </p:cNvPr>
          <p:cNvSpPr txBox="1">
            <a:spLocks/>
          </p:cNvSpPr>
          <p:nvPr/>
        </p:nvSpPr>
        <p:spPr bwMode="auto">
          <a:xfrm>
            <a:off x="360177" y="1669438"/>
            <a:ext cx="8041438" cy="50608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a.style1:link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#ff0000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a.style1:visited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#0000ff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a.style1:hover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150%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a.style2:link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#ff0000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a.style2:visited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#0000ff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a.style2:hover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#66ff66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마우스를 올려놓으면 스타일이 변경됩니다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style1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index.html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_blank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폰트크기를 변경하는 링크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style2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index.html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_blank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배경색을 변경하는 링크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3549D-BDE5-BFCF-59BC-F1F66BB99D23}"/>
              </a:ext>
            </a:extLst>
          </p:cNvPr>
          <p:cNvSpPr txBox="1"/>
          <p:nvPr/>
        </p:nvSpPr>
        <p:spPr>
          <a:xfrm>
            <a:off x="278696" y="1358603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link2.html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8434" name="_x444607496">
            <a:extLst>
              <a:ext uri="{FF2B5EF4-FFF2-40B4-BE49-F238E27FC236}">
                <a16:creationId xmlns:a16="http://schemas.microsoft.com/office/drawing/2014/main" id="{23F9D721-2DC6-22C6-8B9D-54DEDD55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07" y="2077770"/>
            <a:ext cx="3488402" cy="150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_x444605912">
            <a:extLst>
              <a:ext uri="{FF2B5EF4-FFF2-40B4-BE49-F238E27FC236}">
                <a16:creationId xmlns:a16="http://schemas.microsoft.com/office/drawing/2014/main" id="{A551FFD4-6E7C-CD01-0AFF-77C1024D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07" y="3683943"/>
            <a:ext cx="3488402" cy="150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5E51C422-8449-9EE3-87D6-4F3D3640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3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스타일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26" y="3628176"/>
            <a:ext cx="6410325" cy="24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D3C61-EAA0-358B-29F0-2BF44E75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04" y="1713703"/>
            <a:ext cx="6289424" cy="19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5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A0F98A-2B03-051A-A0ED-218E08747549}"/>
              </a:ext>
            </a:extLst>
          </p:cNvPr>
          <p:cNvSpPr txBox="1">
            <a:spLocks/>
          </p:cNvSpPr>
          <p:nvPr/>
        </p:nvSpPr>
        <p:spPr bwMode="auto">
          <a:xfrm>
            <a:off x="360177" y="1669438"/>
            <a:ext cx="8041438" cy="4495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ul.a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list-style-type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circle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ul.b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list-style-type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disc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ul.c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list-style-type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square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HTML5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CSS3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D32B-0027-F976-CCAF-78AE3C4D4F95}"/>
              </a:ext>
            </a:extLst>
          </p:cNvPr>
          <p:cNvSpPr txBox="1"/>
          <p:nvPr/>
        </p:nvSpPr>
        <p:spPr>
          <a:xfrm>
            <a:off x="278696" y="135860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liststyle1.html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DF62934-5A3A-27ED-11A6-09545404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444607064">
            <a:extLst>
              <a:ext uri="{FF2B5EF4-FFF2-40B4-BE49-F238E27FC236}">
                <a16:creationId xmlns:a16="http://schemas.microsoft.com/office/drawing/2014/main" id="{C3056759-0D99-B8FB-B989-E2C4FAE8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1" y="2220048"/>
            <a:ext cx="4344760" cy="28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A0F98A-2B03-051A-A0ED-218E08747549}"/>
              </a:ext>
            </a:extLst>
          </p:cNvPr>
          <p:cNvSpPr txBox="1">
            <a:spLocks/>
          </p:cNvSpPr>
          <p:nvPr/>
        </p:nvSpPr>
        <p:spPr bwMode="auto">
          <a:xfrm>
            <a:off x="360177" y="1669438"/>
            <a:ext cx="8041438" cy="35091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HTML5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CSS3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HTML5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CSS3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D32B-0027-F976-CCAF-78AE3C4D4F95}"/>
              </a:ext>
            </a:extLst>
          </p:cNvPr>
          <p:cNvSpPr txBox="1"/>
          <p:nvPr/>
        </p:nvSpPr>
        <p:spPr>
          <a:xfrm>
            <a:off x="278696" y="135860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liststyle1.html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7" name="_x444607064">
            <a:extLst>
              <a:ext uri="{FF2B5EF4-FFF2-40B4-BE49-F238E27FC236}">
                <a16:creationId xmlns:a16="http://schemas.microsoft.com/office/drawing/2014/main" id="{14FADA5C-306D-C35E-5B61-718F1150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1" y="2220048"/>
            <a:ext cx="4344760" cy="28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86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내비게이션 바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일반적으로 많이 사용되는 내비게이션 바를 </a:t>
            </a:r>
            <a:r>
              <a:rPr lang="en-US" altLang="ko-KR" dirty="0"/>
              <a:t>CSS</a:t>
            </a:r>
            <a:r>
              <a:rPr lang="ko-KR" altLang="en-US" dirty="0"/>
              <a:t>로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1505" name="_x255456712">
            <a:extLst>
              <a:ext uri="{FF2B5EF4-FFF2-40B4-BE49-F238E27FC236}">
                <a16:creationId xmlns:a16="http://schemas.microsoft.com/office/drawing/2014/main" id="{1D01A0E2-A4D1-98D5-47FC-B798E4DB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12" y="2359197"/>
            <a:ext cx="6262791" cy="16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4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내비게이션 바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FD2BD7-FCEE-CF33-8742-A5763B41E5AC}"/>
              </a:ext>
            </a:extLst>
          </p:cNvPr>
          <p:cNvSpPr txBox="1">
            <a:spLocks/>
          </p:cNvSpPr>
          <p:nvPr/>
        </p:nvSpPr>
        <p:spPr bwMode="auto">
          <a:xfrm>
            <a:off x="360177" y="1669438"/>
            <a:ext cx="8041438" cy="44959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list-style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none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border-top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border-bottom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li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uppercase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letter-spacing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02282-C635-D1DF-3E26-FA4C99ACD652}"/>
              </a:ext>
            </a:extLst>
          </p:cNvPr>
          <p:cNvSpPr txBox="1"/>
          <p:nvPr/>
        </p:nvSpPr>
        <p:spPr>
          <a:xfrm>
            <a:off x="278696" y="135860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liststyle2.html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1C54FF-36F8-320B-D9AA-8AB5F7BA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55455200">
            <a:extLst>
              <a:ext uri="{FF2B5EF4-FFF2-40B4-BE49-F238E27FC236}">
                <a16:creationId xmlns:a16="http://schemas.microsoft.com/office/drawing/2014/main" id="{198F7BA6-40A1-B1E0-AC2E-DDEB4662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51" y="2880818"/>
            <a:ext cx="5087235" cy="13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박스모델의</a:t>
            </a:r>
            <a:r>
              <a:rPr lang="ko-KR" altLang="en-US" dirty="0"/>
              <a:t> 속성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690956"/>
            <a:ext cx="7286625" cy="46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226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내비게이션 바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FD2BD7-FCEE-CF33-8742-A5763B41E5AC}"/>
              </a:ext>
            </a:extLst>
          </p:cNvPr>
          <p:cNvSpPr txBox="1">
            <a:spLocks/>
          </p:cNvSpPr>
          <p:nvPr/>
        </p:nvSpPr>
        <p:spPr bwMode="auto">
          <a:xfrm>
            <a:off x="360177" y="1669437"/>
            <a:ext cx="8041438" cy="50844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li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text-decoration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none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li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text-decoration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underline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#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Home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#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Blog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#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About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#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Contact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&lt;/a&gt;&lt;/li&gt;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ul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02282-C635-D1DF-3E26-FA4C99ACD652}"/>
              </a:ext>
            </a:extLst>
          </p:cNvPr>
          <p:cNvSpPr txBox="1"/>
          <p:nvPr/>
        </p:nvSpPr>
        <p:spPr>
          <a:xfrm>
            <a:off x="278696" y="135860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liststyle2.html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9" name="_x255455200">
            <a:extLst>
              <a:ext uri="{FF2B5EF4-FFF2-40B4-BE49-F238E27FC236}">
                <a16:creationId xmlns:a16="http://schemas.microsoft.com/office/drawing/2014/main" id="{E4EE505C-BB25-2DFF-D0E1-075F1DC3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51" y="2880818"/>
            <a:ext cx="5087235" cy="13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26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수직 방향의 리스트를 수평 방향의 리스트로 바꾸려면 어떻게 해야 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리스트 항목 마커를 속이 채워진 원으로 하려면 어떤 </a:t>
            </a:r>
            <a:r>
              <a:rPr lang="en-US" altLang="ko-KR" dirty="0"/>
              <a:t>CSS </a:t>
            </a:r>
            <a:r>
              <a:rPr lang="ko-KR" altLang="en-US" dirty="0"/>
              <a:t>속성을 어떻게 지정해야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2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스타일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B81857-01FF-510A-0061-ADC7691EA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테이블의 스타일도 </a:t>
            </a:r>
            <a:r>
              <a:rPr lang="en-US" altLang="ko-KR" dirty="0"/>
              <a:t>CSS</a:t>
            </a:r>
            <a:r>
              <a:rPr lang="ko-KR" altLang="en-US" dirty="0"/>
              <a:t>를 사용하면 굉장히 개선될 수 있다</a:t>
            </a:r>
            <a:r>
              <a:rPr lang="en-US" altLang="ko-KR" dirty="0"/>
              <a:t>. </a:t>
            </a:r>
            <a:r>
              <a:rPr lang="ko-KR" altLang="en-US" dirty="0"/>
              <a:t>테이블에서 많이 사용되는 속성은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8E4228-4B34-E82A-1EA3-86F0ED98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34" y="2697932"/>
            <a:ext cx="5720181" cy="30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1E657-5ABE-85A5-3DD7-57B69E8C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예제로 사용되는 테이블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AAE568-1AA9-DFD0-4CB1-C226BE65CB91}"/>
              </a:ext>
            </a:extLst>
          </p:cNvPr>
          <p:cNvSpPr txBox="1">
            <a:spLocks/>
          </p:cNvSpPr>
          <p:nvPr/>
        </p:nvSpPr>
        <p:spPr bwMode="auto">
          <a:xfrm>
            <a:off x="360177" y="1669438"/>
            <a:ext cx="8041438" cy="46046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&lt;!DOCTYPE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html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&lt;html&gt;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&lt;body&gt;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&lt;table&gt;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thead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&lt;tr&gt;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학번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이름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성적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 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학점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thead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tbody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&lt;tr&gt;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1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Bill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98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A+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&lt;tr&gt; 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2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Steve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89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B+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&lt;tr&gt;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3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Larry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93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A-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&lt;/td&gt;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tbody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&lt;/table&gt;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&lt;/body&gt;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&lt;/html&gt;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AA04C-5B23-4CEB-92D5-07F1CB55FB02}"/>
              </a:ext>
            </a:extLst>
          </p:cNvPr>
          <p:cNvSpPr txBox="1"/>
          <p:nvPr/>
        </p:nvSpPr>
        <p:spPr>
          <a:xfrm>
            <a:off x="278696" y="135860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6F1695-0332-9174-6583-187CB24C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44606200">
            <a:extLst>
              <a:ext uri="{FF2B5EF4-FFF2-40B4-BE49-F238E27FC236}">
                <a16:creationId xmlns:a16="http://schemas.microsoft.com/office/drawing/2014/main" id="{E8DAC414-C5D3-FD0E-56EB-8431A5FA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57" y="2274667"/>
            <a:ext cx="4121732" cy="17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9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테이블의 경계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A1922-111B-2A36-993A-0A98B83383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border </a:t>
            </a:r>
            <a:r>
              <a:rPr lang="ko-KR" altLang="en-US" dirty="0"/>
              <a:t>속성은 </a:t>
            </a:r>
            <a:r>
              <a:rPr lang="en-US" altLang="ko-KR" dirty="0"/>
              <a:t>HTML </a:t>
            </a:r>
            <a:r>
              <a:rPr lang="ko-KR" altLang="en-US" dirty="0"/>
              <a:t>요소의 경계선을 설정할 때 사용하는 아주 중요한 속성이다</a:t>
            </a:r>
            <a:r>
              <a:rPr lang="en-US" altLang="ko-KR" dirty="0"/>
              <a:t>. border</a:t>
            </a:r>
            <a:r>
              <a:rPr lang="ko-KR" altLang="en-US" dirty="0"/>
              <a:t>는 스타일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두께 등의 많은 속성을 가지고 있다</a:t>
            </a:r>
            <a:r>
              <a:rPr lang="en-US" altLang="ko-KR" dirty="0"/>
              <a:t>. </a:t>
            </a:r>
            <a:r>
              <a:rPr lang="ko-KR" altLang="en-US" dirty="0"/>
              <a:t>이것을 다음과 같이 한 줄로 설정할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7A708-DC48-42E5-D7A0-6E0F0780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819400"/>
            <a:ext cx="5667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0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1E657-5ABE-85A5-3DD7-57B69E8C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AAE568-1AA9-DFD0-4CB1-C226BE65CB91}"/>
              </a:ext>
            </a:extLst>
          </p:cNvPr>
          <p:cNvSpPr txBox="1">
            <a:spLocks/>
          </p:cNvSpPr>
          <p:nvPr/>
        </p:nvSpPr>
        <p:spPr bwMode="auto">
          <a:xfrm>
            <a:off x="360177" y="2348443"/>
            <a:ext cx="8041438" cy="29659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800000"/>
                </a:solidFill>
              </a:rPr>
              <a:t>…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AA04C-5B23-4CEB-92D5-07F1CB55FB02}"/>
              </a:ext>
            </a:extLst>
          </p:cNvPr>
          <p:cNvSpPr txBox="1"/>
          <p:nvPr/>
        </p:nvSpPr>
        <p:spPr>
          <a:xfrm>
            <a:off x="278696" y="2037608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6F1695-0332-9174-6583-187CB24C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C908A09-CB39-C64A-7C7E-97C27B94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257089456">
            <a:extLst>
              <a:ext uri="{FF2B5EF4-FFF2-40B4-BE49-F238E27FC236}">
                <a16:creationId xmlns:a16="http://schemas.microsoft.com/office/drawing/2014/main" id="{B3D4B63B-8EF4-DEA4-7FBD-089CDD6A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08" y="2907216"/>
            <a:ext cx="4989960" cy="21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91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통합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C532D1A-3194-79EB-CA58-3A5F67AE0D13}"/>
              </a:ext>
            </a:extLst>
          </p:cNvPr>
          <p:cNvSpPr txBox="1">
            <a:spLocks/>
          </p:cNvSpPr>
          <p:nvPr/>
        </p:nvSpPr>
        <p:spPr bwMode="auto">
          <a:xfrm>
            <a:off x="612648" y="2746796"/>
            <a:ext cx="8041438" cy="33492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0000"/>
                </a:solidFill>
              </a:rPr>
              <a:t>…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4B4-C6A0-823F-920A-0EDA65FEE9A7}"/>
              </a:ext>
            </a:extLst>
          </p:cNvPr>
          <p:cNvSpPr txBox="1"/>
          <p:nvPr/>
        </p:nvSpPr>
        <p:spPr>
          <a:xfrm>
            <a:off x="531167" y="2435961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css_table_coll.html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F3EAC1F-2680-AB75-7AA6-BDCA74F7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8" name="_x203312576">
            <a:extLst>
              <a:ext uri="{FF2B5EF4-FFF2-40B4-BE49-F238E27FC236}">
                <a16:creationId xmlns:a16="http://schemas.microsoft.com/office/drawing/2014/main" id="{6270E450-F60B-F373-295E-98C818CF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495905" cy="190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05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배경색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9CBB38-7FDE-7823-3C85-7081A9125B91}"/>
              </a:ext>
            </a:extLst>
          </p:cNvPr>
          <p:cNvSpPr txBox="1">
            <a:spLocks/>
          </p:cNvSpPr>
          <p:nvPr/>
        </p:nvSpPr>
        <p:spPr bwMode="auto">
          <a:xfrm>
            <a:off x="612648" y="2746796"/>
            <a:ext cx="8041438" cy="29387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13E5A-4141-8B88-C241-B040FFFC92F1}"/>
              </a:ext>
            </a:extLst>
          </p:cNvPr>
          <p:cNvSpPr txBox="1"/>
          <p:nvPr/>
        </p:nvSpPr>
        <p:spPr>
          <a:xfrm>
            <a:off x="531167" y="2435961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css_table_back.html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C52CA1-353F-5086-56BE-398A607A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446738464">
            <a:extLst>
              <a:ext uri="{FF2B5EF4-FFF2-40B4-BE49-F238E27FC236}">
                <a16:creationId xmlns:a16="http://schemas.microsoft.com/office/drawing/2014/main" id="{43E3F09D-3921-A39C-D45D-8EF45929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36" y="2774515"/>
            <a:ext cx="4555674" cy="192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17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텍스트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F074B-CCB2-9F0E-AB7A-021E8619C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text-align </a:t>
            </a:r>
            <a:r>
              <a:rPr lang="ko-KR" altLang="en-US" dirty="0"/>
              <a:t>속성은 테이블 안의 텍스트의 정렬을 설정한다</a:t>
            </a:r>
            <a:r>
              <a:rPr lang="en-US" altLang="ko-KR" dirty="0"/>
              <a:t>.  left, right, center </a:t>
            </a:r>
            <a:r>
              <a:rPr lang="ko-KR" altLang="en-US" dirty="0"/>
              <a:t>등으로 설정할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9CBB38-7FDE-7823-3C85-7081A9125B91}"/>
              </a:ext>
            </a:extLst>
          </p:cNvPr>
          <p:cNvSpPr txBox="1">
            <a:spLocks/>
          </p:cNvSpPr>
          <p:nvPr/>
        </p:nvSpPr>
        <p:spPr bwMode="auto">
          <a:xfrm>
            <a:off x="612648" y="2746796"/>
            <a:ext cx="8041438" cy="29387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13E5A-4141-8B88-C241-B040FFFC92F1}"/>
              </a:ext>
            </a:extLst>
          </p:cNvPr>
          <p:cNvSpPr txBox="1"/>
          <p:nvPr/>
        </p:nvSpPr>
        <p:spPr>
          <a:xfrm>
            <a:off x="531167" y="2435961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css_table_align.html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C52CA1-353F-5086-56BE-398A607A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96647-1785-0984-A167-B54D5016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03190544">
            <a:extLst>
              <a:ext uri="{FF2B5EF4-FFF2-40B4-BE49-F238E27FC236}">
                <a16:creationId xmlns:a16="http://schemas.microsoft.com/office/drawing/2014/main" id="{FBF400EE-FC18-E0CA-5A53-DA04D71A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91" y="2746796"/>
            <a:ext cx="4161316" cy="17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49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크기</a:t>
            </a:r>
            <a:r>
              <a:rPr lang="en-US" altLang="ko-KR" dirty="0"/>
              <a:t> </a:t>
            </a:r>
            <a:r>
              <a:rPr lang="ko-KR" altLang="en-US" dirty="0"/>
              <a:t>기정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F074B-CCB2-9F0E-AB7A-021E8619C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테이블의 가로와 세로 길이는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/>
              <a:t>속성으로 설정할 수 있다</a:t>
            </a:r>
            <a:r>
              <a:rPr lang="en-US" altLang="ko-KR" dirty="0"/>
              <a:t>. </a:t>
            </a:r>
            <a:r>
              <a:rPr lang="ko-KR" altLang="en-US" dirty="0"/>
              <a:t>다음 예제는 테이블의 너비를 브라우저 크기의 </a:t>
            </a:r>
            <a:r>
              <a:rPr lang="en-US" altLang="ko-KR" dirty="0"/>
              <a:t>100%</a:t>
            </a:r>
            <a:r>
              <a:rPr lang="ko-KR" altLang="en-US" dirty="0"/>
              <a:t>로 하고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요소의 높이는 </a:t>
            </a:r>
            <a:r>
              <a:rPr lang="en-US" altLang="ko-KR" dirty="0"/>
              <a:t>30 </a:t>
            </a:r>
            <a:r>
              <a:rPr lang="ko-KR" altLang="en-US" dirty="0"/>
              <a:t>픽셀로 설정한다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9CBB38-7FDE-7823-3C85-7081A9125B91}"/>
              </a:ext>
            </a:extLst>
          </p:cNvPr>
          <p:cNvSpPr txBox="1">
            <a:spLocks/>
          </p:cNvSpPr>
          <p:nvPr/>
        </p:nvSpPr>
        <p:spPr bwMode="auto">
          <a:xfrm>
            <a:off x="571395" y="2774515"/>
            <a:ext cx="8041438" cy="29387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13E5A-4141-8B88-C241-B040FFFC92F1}"/>
              </a:ext>
            </a:extLst>
          </p:cNvPr>
          <p:cNvSpPr txBox="1"/>
          <p:nvPr/>
        </p:nvSpPr>
        <p:spPr>
          <a:xfrm>
            <a:off x="531167" y="2435961"/>
            <a:ext cx="20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css_table_size.html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C52CA1-353F-5086-56BE-398A607A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96647-1785-0984-A167-B54D5016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D76407-C510-058C-3390-46164BBA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444606416">
            <a:extLst>
              <a:ext uri="{FF2B5EF4-FFF2-40B4-BE49-F238E27FC236}">
                <a16:creationId xmlns:a16="http://schemas.microsoft.com/office/drawing/2014/main" id="{CC858829-B335-AE39-8CC7-721C1D09D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29" y="3644444"/>
            <a:ext cx="4373171" cy="185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01CD3-046C-63B2-B7C4-F0F2B0A6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크롬의 개발자 도구로 본 박스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47DB1-1003-B083-E112-D3AD54A31B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마우스 오른쪽 버튼을 누르고 “</a:t>
            </a:r>
            <a:r>
              <a:rPr lang="ko-KR" altLang="en-US" dirty="0" err="1"/>
              <a:t>검사”를</a:t>
            </a:r>
            <a:r>
              <a:rPr lang="ko-KR" altLang="en-US" dirty="0"/>
              <a:t> 선택하면 오른쪽 하단의 윈도우에서</a:t>
            </a:r>
            <a:r>
              <a:rPr lang="en-US" altLang="ko-KR" dirty="0"/>
              <a:t>, </a:t>
            </a:r>
            <a:r>
              <a:rPr lang="ko-KR" altLang="en-US" dirty="0"/>
              <a:t>선택한 요소의 박스 모델을 그림으로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D00FB-FD21-6520-8638-6E81FFF1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0" y="2658565"/>
            <a:ext cx="7405735" cy="31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8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크기</a:t>
            </a:r>
            <a:r>
              <a:rPr lang="en-US" altLang="ko-KR" dirty="0"/>
              <a:t> </a:t>
            </a:r>
            <a:r>
              <a:rPr lang="ko-KR" altLang="en-US" dirty="0"/>
              <a:t>기정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F074B-CCB2-9F0E-AB7A-021E8619C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테이블의 각 셀의 크기도 지정하면서 각 요소의 색상이 다른 테이블을 작성하여 보자</a:t>
            </a:r>
            <a:r>
              <a:rPr lang="en-US" altLang="ko-KR" dirty="0"/>
              <a:t>. </a:t>
            </a:r>
            <a:r>
              <a:rPr lang="ko-KR" altLang="en-US" dirty="0"/>
              <a:t>상당히 다른 테이블로 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9CBB38-7FDE-7823-3C85-7081A9125B91}"/>
              </a:ext>
            </a:extLst>
          </p:cNvPr>
          <p:cNvSpPr txBox="1">
            <a:spLocks/>
          </p:cNvSpPr>
          <p:nvPr/>
        </p:nvSpPr>
        <p:spPr bwMode="auto">
          <a:xfrm>
            <a:off x="571395" y="2774514"/>
            <a:ext cx="8041438" cy="40065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border-bottom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13E5A-4141-8B88-C241-B040FFFC92F1}"/>
              </a:ext>
            </a:extLst>
          </p:cNvPr>
          <p:cNvSpPr txBox="1"/>
          <p:nvPr/>
        </p:nvSpPr>
        <p:spPr>
          <a:xfrm>
            <a:off x="531167" y="243596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css_table_color.html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C52CA1-353F-5086-56BE-398A607A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96647-1785-0984-A167-B54D5016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D76407-C510-058C-3390-46164BBA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A322DB-9EF7-D6FD-461F-693FFA9A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444607208">
            <a:extLst>
              <a:ext uri="{FF2B5EF4-FFF2-40B4-BE49-F238E27FC236}">
                <a16:creationId xmlns:a16="http://schemas.microsoft.com/office/drawing/2014/main" id="{2865EA49-8639-B0B9-3121-B669B743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49" y="3429000"/>
            <a:ext cx="431949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66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캡션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F074B-CCB2-9F0E-AB7A-021E8619C1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caption-side </a:t>
            </a:r>
            <a:r>
              <a:rPr lang="ko-KR" altLang="en-US" dirty="0"/>
              <a:t>속성으로 캡션의 위치를 지정한다</a:t>
            </a:r>
            <a:r>
              <a:rPr lang="en-US" altLang="ko-KR" dirty="0"/>
              <a:t>(top | bottom | inherit). </a:t>
            </a:r>
            <a:r>
              <a:rPr lang="ko-KR" altLang="en-US" dirty="0"/>
              <a:t>앞의 테이블에 캡션을 추가해보자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9CBB38-7FDE-7823-3C85-7081A9125B91}"/>
              </a:ext>
            </a:extLst>
          </p:cNvPr>
          <p:cNvSpPr txBox="1">
            <a:spLocks/>
          </p:cNvSpPr>
          <p:nvPr/>
        </p:nvSpPr>
        <p:spPr bwMode="auto">
          <a:xfrm>
            <a:off x="571395" y="2774514"/>
            <a:ext cx="8041438" cy="40065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       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border-bottom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13E5A-4141-8B88-C241-B040FFFC92F1}"/>
              </a:ext>
            </a:extLst>
          </p:cNvPr>
          <p:cNvSpPr txBox="1"/>
          <p:nvPr/>
        </p:nvSpPr>
        <p:spPr>
          <a:xfrm>
            <a:off x="531167" y="2435961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css_table_caption.html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C52CA1-353F-5086-56BE-398A607A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96647-1785-0984-A167-B54D5016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D76407-C510-058C-3390-46164BBA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A322DB-9EF7-D6FD-461F-693FFA9A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82C018-B761-E004-15AD-F4209A62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444606488">
            <a:extLst>
              <a:ext uri="{FF2B5EF4-FFF2-40B4-BE49-F238E27FC236}">
                <a16:creationId xmlns:a16="http://schemas.microsoft.com/office/drawing/2014/main" id="{78363281-F6A0-84B9-D0BE-16EABCCD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12" y="3013453"/>
            <a:ext cx="4723626" cy="19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165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8891C-C8F4-5BBA-5109-D290B6B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테이블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F9D32-6719-C151-2C7F-72E232F3CC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테이블에서 짝수행과 홀수행을 다르게 만들어 보자</a:t>
            </a:r>
            <a:r>
              <a:rPr lang="en-US" altLang="ko-KR" dirty="0"/>
              <a:t>. nth-child </a:t>
            </a:r>
            <a:r>
              <a:rPr lang="ko-KR" altLang="en-US" dirty="0"/>
              <a:t>선택자를 사용한다</a:t>
            </a:r>
            <a:r>
              <a:rPr lang="en-US" altLang="ko-KR" dirty="0"/>
              <a:t>. </a:t>
            </a:r>
            <a:r>
              <a:rPr lang="ko-KR" altLang="en-US" dirty="0"/>
              <a:t>또 마우스를 올렸을 때</a:t>
            </a:r>
            <a:r>
              <a:rPr lang="en-US" altLang="ko-KR" dirty="0"/>
              <a:t>, </a:t>
            </a:r>
            <a:r>
              <a:rPr lang="ko-KR" altLang="en-US" dirty="0"/>
              <a:t>배경색과 글자 색상을 </a:t>
            </a:r>
            <a:r>
              <a:rPr lang="ko-KR" altLang="en-US" dirty="0" err="1"/>
              <a:t>바꾸어보자</a:t>
            </a:r>
            <a:r>
              <a:rPr lang="en-US" altLang="ko-KR" dirty="0"/>
              <a:t>. hover </a:t>
            </a:r>
            <a:r>
              <a:rPr lang="ko-KR" altLang="en-US" dirty="0"/>
              <a:t>선택자를 이용한다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C1DBB-99C0-D026-F91B-0245608F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0" name="_x256296696">
            <a:extLst>
              <a:ext uri="{FF2B5EF4-FFF2-40B4-BE49-F238E27FC236}">
                <a16:creationId xmlns:a16="http://schemas.microsoft.com/office/drawing/2014/main" id="{F59B29AC-8A38-9A06-37B1-4FE6D538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93" y="2645059"/>
            <a:ext cx="4060105" cy="17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69" name="_x256297200">
            <a:extLst>
              <a:ext uri="{FF2B5EF4-FFF2-40B4-BE49-F238E27FC236}">
                <a16:creationId xmlns:a16="http://schemas.microsoft.com/office/drawing/2014/main" id="{0C867512-EE86-1AB8-D89C-3B5D0615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93" y="4549407"/>
            <a:ext cx="4060105" cy="17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38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8891C-C8F4-5BBA-5109-D290B6B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테이블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F9D32-6719-C151-2C7F-72E232F3CC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1880857"/>
            <a:ext cx="8153400" cy="4495800"/>
          </a:xfr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table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collapse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border-bottom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tr:nth-child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(even)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bisque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tr:hover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brown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C1DBB-99C0-D026-F91B-0245608F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332273-9A7A-F47C-EB15-81A759BF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4" name="_x444607208">
            <a:extLst>
              <a:ext uri="{FF2B5EF4-FFF2-40B4-BE49-F238E27FC236}">
                <a16:creationId xmlns:a16="http://schemas.microsoft.com/office/drawing/2014/main" id="{61C2DC81-5E06-0601-511E-EC95B7D2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60" y="2574519"/>
            <a:ext cx="3190875" cy="1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44607352">
            <a:extLst>
              <a:ext uri="{FF2B5EF4-FFF2-40B4-BE49-F238E27FC236}">
                <a16:creationId xmlns:a16="http://schemas.microsoft.com/office/drawing/2014/main" id="{52579629-357A-A728-8B7E-9624A109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61" y="4256309"/>
            <a:ext cx="3190875" cy="1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9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테이블의 경계선을 한 줄로 하고 싶으면 어떤 </a:t>
            </a:r>
            <a:r>
              <a:rPr lang="en-US" altLang="ko-KR" dirty="0"/>
              <a:t>CSS </a:t>
            </a:r>
            <a:r>
              <a:rPr lang="ko-KR" altLang="en-US" dirty="0"/>
              <a:t>속성을 어떻게 지정해야 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테이블의 짝수행과 홀수행의 색상을 다르게 하고 싶으면 어떻게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55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0FC28-EAEF-018E-F2D6-1B8BED4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양식 꾸미기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08979-E172-9AD1-8FEE-09A24BEDAA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사용하면 </a:t>
            </a:r>
            <a:r>
              <a:rPr lang="en-US" altLang="ko-KR" dirty="0"/>
              <a:t>HTML </a:t>
            </a:r>
            <a:r>
              <a:rPr lang="ko-KR" altLang="en-US" dirty="0"/>
              <a:t>입력 양식의 모양을 크게 개선할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E3FA8EF-0FD3-6A49-C6FE-F85DCDABF2BB}"/>
              </a:ext>
            </a:extLst>
          </p:cNvPr>
          <p:cNvSpPr txBox="1">
            <a:spLocks/>
          </p:cNvSpPr>
          <p:nvPr/>
        </p:nvSpPr>
        <p:spPr bwMode="auto">
          <a:xfrm>
            <a:off x="668629" y="1992341"/>
            <a:ext cx="8041438" cy="48303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상품 평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받으신 상품을 평가해주세요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process.jsp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placeholder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email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이메일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email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email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placeholder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이메일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subject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상품 평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subject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subject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placeholder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상품을 평가해주세요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height:100px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submit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Submit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7B10-641C-2C38-82A4-A6A063BC14B8}"/>
              </a:ext>
            </a:extLst>
          </p:cNvPr>
          <p:cNvSpPr txBox="1"/>
          <p:nvPr/>
        </p:nvSpPr>
        <p:spPr>
          <a:xfrm>
            <a:off x="4297408" y="1992341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input1.html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B4C04E-1B03-74D2-7A9C-2EFE9952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444605552">
            <a:extLst>
              <a:ext uri="{FF2B5EF4-FFF2-40B4-BE49-F238E27FC236}">
                <a16:creationId xmlns:a16="http://schemas.microsoft.com/office/drawing/2014/main" id="{61340710-4A7D-3520-6B66-CAED1545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0" y="1992341"/>
            <a:ext cx="3066379" cy="23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7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50C56-29EA-1E57-D777-35636389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요소의 색상과 경계선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834EB-FC69-CCD8-9487-68336B8AE7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많은 입력 요소는 </a:t>
            </a:r>
            <a:r>
              <a:rPr lang="en-US" altLang="ko-KR" dirty="0"/>
              <a:t>&lt;input&gt;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속성을 변경하여 만들 수 있다</a:t>
            </a:r>
            <a:r>
              <a:rPr lang="en-US" altLang="ko-KR" dirty="0"/>
              <a:t>. </a:t>
            </a:r>
            <a:r>
              <a:rPr lang="ko-KR" altLang="en-US" dirty="0"/>
              <a:t>특정 속성을 가지는 입력 요소를 선택하려면 </a:t>
            </a:r>
            <a:r>
              <a:rPr lang="en-US" altLang="ko-KR" dirty="0"/>
              <a:t>input[type=text]</a:t>
            </a:r>
            <a:r>
              <a:rPr lang="ko-KR" altLang="en-US" dirty="0"/>
              <a:t>와 같은 형식을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B22D9-A25F-77CD-A1CB-F96D2F16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10" y="2854671"/>
            <a:ext cx="5599380" cy="19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9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D0B9B-C6D8-1349-84A6-7029FA3E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F00F-671D-4FF4-081A-549C7ADA3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입력 요소 위에 마우스가 올라올 때</a:t>
            </a:r>
            <a:r>
              <a:rPr lang="en-US" altLang="ko-KR" dirty="0"/>
              <a:t>, </a:t>
            </a:r>
            <a:r>
              <a:rPr lang="ko-KR" altLang="en-US" dirty="0"/>
              <a:t>입력 요소의 배경색을 변경해보자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7F1BA-E671-6AFF-2B85-2759A4E9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3" y="2031199"/>
            <a:ext cx="6930852" cy="1816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8E0B55-37DB-EFBB-B8E0-BD0710FC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75" y="4000081"/>
            <a:ext cx="6581869" cy="18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6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A6DE0-9B21-82C4-B6B0-EFD0447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스타일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9A980-FC72-4FD5-E066-DAB49CDD61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제출 버튼의 스타일을 변경하여 보자</a:t>
            </a:r>
            <a:r>
              <a:rPr lang="en-US" altLang="ko-KR" dirty="0"/>
              <a:t>. </a:t>
            </a:r>
            <a:r>
              <a:rPr lang="ko-KR" altLang="en-US" dirty="0"/>
              <a:t>배경색과 경계선</a:t>
            </a:r>
            <a:r>
              <a:rPr lang="en-US" altLang="ko-KR" dirty="0"/>
              <a:t>, </a:t>
            </a:r>
            <a:r>
              <a:rPr lang="ko-KR" altLang="en-US" dirty="0" err="1"/>
              <a:t>글자색</a:t>
            </a:r>
            <a:r>
              <a:rPr lang="en-US" altLang="ko-KR" dirty="0"/>
              <a:t>, </a:t>
            </a:r>
            <a:r>
              <a:rPr lang="ko-KR" altLang="en-US" dirty="0"/>
              <a:t>패딩을 변경해보았다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5849C-33A6-645F-7E42-7F615AEB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30" y="2626779"/>
            <a:ext cx="4911882" cy="18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0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B916A-A856-217C-2223-F74076D5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1706A-3EA9-7CF7-3D48-56B276ADB0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929FC08-1EDF-B590-ABC8-B6CEBA4A8DDB}"/>
              </a:ext>
            </a:extLst>
          </p:cNvPr>
          <p:cNvSpPr txBox="1">
            <a:spLocks/>
          </p:cNvSpPr>
          <p:nvPr/>
        </p:nvSpPr>
        <p:spPr bwMode="auto">
          <a:xfrm>
            <a:off x="612648" y="595309"/>
            <a:ext cx="8041438" cy="6206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[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],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90%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6px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margin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inline-block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161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border-radius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[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]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bisque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[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]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:focus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1.2em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[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submit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]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#04AA6D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none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white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padding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16px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32px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1256-5DE6-CCD4-B45A-835E26F0212E}"/>
              </a:ext>
            </a:extLst>
          </p:cNvPr>
          <p:cNvSpPr txBox="1"/>
          <p:nvPr/>
        </p:nvSpPr>
        <p:spPr>
          <a:xfrm>
            <a:off x="7360800" y="187701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input2.html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2361B0-6228-1D0A-646C-3B778069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443694480">
            <a:extLst>
              <a:ext uri="{FF2B5EF4-FFF2-40B4-BE49-F238E27FC236}">
                <a16:creationId xmlns:a16="http://schemas.microsoft.com/office/drawing/2014/main" id="{8F47C17C-7065-AEA1-B71F-E966AAD5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28" y="2078152"/>
            <a:ext cx="3690220" cy="40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배경색과 배경 이미지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370232"/>
            <a:ext cx="4334120" cy="4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29608" y="5952351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(</a:t>
            </a:r>
            <a:r>
              <a:rPr lang="ko-KR" altLang="en-US" sz="1200" i="1" dirty="0">
                <a:solidFill>
                  <a:srgbClr val="FF0000"/>
                </a:solidFill>
              </a:rPr>
              <a:t>그림 출처</a:t>
            </a:r>
            <a:r>
              <a:rPr lang="en-US" altLang="ko-KR" sz="1200" i="1" dirty="0">
                <a:solidFill>
                  <a:srgbClr val="FF0000"/>
                </a:solidFill>
              </a:rPr>
              <a:t>: Jon Hicks)</a:t>
            </a:r>
          </a:p>
        </p:txBody>
      </p:sp>
    </p:spTree>
    <p:extLst>
      <p:ext uri="{BB962C8B-B14F-4D97-AF65-F5344CB8AC3E}">
        <p14:creationId xmlns:p14="http://schemas.microsoft.com/office/powerpoint/2010/main" val="3868939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B916A-A856-217C-2223-F74076D5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1706A-3EA9-7CF7-3D48-56B276ADB0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929FC08-1EDF-B590-ABC8-B6CEBA4A8DDB}"/>
              </a:ext>
            </a:extLst>
          </p:cNvPr>
          <p:cNvSpPr txBox="1">
            <a:spLocks/>
          </p:cNvSpPr>
          <p:nvPr/>
        </p:nvSpPr>
        <p:spPr bwMode="auto">
          <a:xfrm>
            <a:off x="612648" y="1358599"/>
            <a:ext cx="8041438" cy="52708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상품 평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받으신 상품을 평가해주세요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process.jsp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placeholder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email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이메일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text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email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email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placeholder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이메일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subject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상품 평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subject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subject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placeholder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상품을 평가해주세요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height:100px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submit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Submit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1256-5DE6-CCD4-B45A-835E26F0212E}"/>
              </a:ext>
            </a:extLst>
          </p:cNvPr>
          <p:cNvSpPr txBox="1"/>
          <p:nvPr/>
        </p:nvSpPr>
        <p:spPr>
          <a:xfrm>
            <a:off x="612648" y="95034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input1.html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6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입력 요소 위에 마우스가 있을 때</a:t>
            </a:r>
            <a:r>
              <a:rPr lang="en-US" altLang="ko-KR" dirty="0"/>
              <a:t>, </a:t>
            </a:r>
            <a:r>
              <a:rPr lang="ko-KR" altLang="en-US" dirty="0"/>
              <a:t>입력 요소의 배경색을 파랑색으로 변경해보자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제출 버튼의 스타일을 변경하려면 어떻게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71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2FF1-5AD8-8A91-5504-99042670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투명도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C7148-D5FC-B421-1A16-5E817A5CE7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opacity </a:t>
            </a:r>
            <a:r>
              <a:rPr lang="ko-KR" altLang="en-US" dirty="0"/>
              <a:t>속성을 이용하면 요소의 투명도를 조절할 수 있다</a:t>
            </a:r>
            <a:r>
              <a:rPr lang="en-US" altLang="ko-KR" dirty="0"/>
              <a:t>. </a:t>
            </a:r>
            <a:r>
              <a:rPr lang="ko-KR" altLang="en-US" dirty="0"/>
              <a:t>투명도는 실수 </a:t>
            </a:r>
            <a:r>
              <a:rPr lang="en-US" altLang="ko-KR" dirty="0"/>
              <a:t>0.0</a:t>
            </a:r>
            <a:r>
              <a:rPr lang="ko-KR" altLang="en-US" dirty="0"/>
              <a:t>에서 </a:t>
            </a:r>
            <a:r>
              <a:rPr lang="en-US" altLang="ko-KR" dirty="0"/>
              <a:t>1.0</a:t>
            </a:r>
            <a:r>
              <a:rPr lang="ko-KR" altLang="en-US" dirty="0"/>
              <a:t>을 사용해서 지정한다</a:t>
            </a:r>
            <a:r>
              <a:rPr lang="en-US" altLang="ko-KR" dirty="0"/>
              <a:t>. 0.0</a:t>
            </a:r>
            <a:r>
              <a:rPr lang="ko-KR" altLang="en-US" dirty="0"/>
              <a:t>이면 완전히 투명한 것이고 </a:t>
            </a:r>
            <a:r>
              <a:rPr lang="en-US" altLang="ko-KR" dirty="0"/>
              <a:t>1.0</a:t>
            </a:r>
            <a:r>
              <a:rPr lang="ko-KR" altLang="en-US" dirty="0"/>
              <a:t>이면 불투명한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6F2EC7-AFE2-08B9-6CA5-10FD51F2EF9E}"/>
              </a:ext>
            </a:extLst>
          </p:cNvPr>
          <p:cNvSpPr txBox="1">
            <a:spLocks/>
          </p:cNvSpPr>
          <p:nvPr/>
        </p:nvSpPr>
        <p:spPr bwMode="auto">
          <a:xfrm>
            <a:off x="571395" y="2774514"/>
            <a:ext cx="8041438" cy="40065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opacity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0.4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opacity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1.0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Opacity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속성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lion.png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150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120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alt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lion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audio.png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150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120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alt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audio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55EE0-2DB7-6197-87A2-BE8C44EDBFD1}"/>
              </a:ext>
            </a:extLst>
          </p:cNvPr>
          <p:cNvSpPr txBox="1"/>
          <p:nvPr/>
        </p:nvSpPr>
        <p:spPr>
          <a:xfrm>
            <a:off x="531167" y="243596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css_opacity.html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F474C3-4022-31CF-198A-D60D150E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444606056">
            <a:extLst>
              <a:ext uri="{FF2B5EF4-FFF2-40B4-BE49-F238E27FC236}">
                <a16:creationId xmlns:a16="http://schemas.microsoft.com/office/drawing/2014/main" id="{E097C244-3DAA-D404-937B-8FC6396D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86" y="2548551"/>
            <a:ext cx="3846083" cy="2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92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17E1-89CD-D974-2B62-EBF081AF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가시성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E6B7B-EFE7-2DA4-4338-61A2F7B888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가시성이란 어떤 요소를 보이거나 안보이게 하는 것이다</a:t>
            </a:r>
            <a:r>
              <a:rPr lang="en-US" altLang="ko-KR" dirty="0"/>
              <a:t>. </a:t>
            </a:r>
            <a:r>
              <a:rPr lang="ko-KR" altLang="en-US" dirty="0"/>
              <a:t>속성으로는 </a:t>
            </a:r>
            <a:r>
              <a:rPr lang="en-US" altLang="ko-KR" dirty="0"/>
              <a:t>visibility</a:t>
            </a:r>
            <a:r>
              <a:rPr lang="ko-KR" altLang="en-US" dirty="0"/>
              <a:t>가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C6CABD-CF6C-5BB7-D6EF-5D7980D3C1DC}"/>
              </a:ext>
            </a:extLst>
          </p:cNvPr>
          <p:cNvSpPr txBox="1">
            <a:spLocks/>
          </p:cNvSpPr>
          <p:nvPr/>
        </p:nvSpPr>
        <p:spPr bwMode="auto">
          <a:xfrm>
            <a:off x="571395" y="2172832"/>
            <a:ext cx="8041438" cy="4608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visibility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hidden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dotted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visibility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visible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dotted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Visibility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속성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lion.png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150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120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alt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lion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audio.png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150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120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alt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audio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AA1-30E3-E07C-AC9B-9239A69829E1}"/>
              </a:ext>
            </a:extLst>
          </p:cNvPr>
          <p:cNvSpPr txBox="1"/>
          <p:nvPr/>
        </p:nvSpPr>
        <p:spPr>
          <a:xfrm>
            <a:off x="6379706" y="1834278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css_visibility.html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D720AC9-2F5C-8763-1802-B56F3A2C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903" name="_x444605552">
            <a:extLst>
              <a:ext uri="{FF2B5EF4-FFF2-40B4-BE49-F238E27FC236}">
                <a16:creationId xmlns:a16="http://schemas.microsoft.com/office/drawing/2014/main" id="{C8B00706-7EDC-F27F-539D-141143AB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31" y="2406910"/>
            <a:ext cx="4134998" cy="25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59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17E1-89CD-D974-2B62-EBF081AF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E6B7B-EFE7-2DA4-4338-61A2F7B888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를 사용하면 하나의 형태에서 다른 형태로 변화되는 효과를 추가할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전환을 지정하기 위해서는 다음과 같은 </a:t>
            </a:r>
            <a:r>
              <a:rPr lang="en-US" altLang="ko-KR" dirty="0"/>
              <a:t>2</a:t>
            </a:r>
            <a:r>
              <a:rPr lang="ko-KR" altLang="en-US" dirty="0"/>
              <a:t>가지를 지정하여야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효과를 추가하고 싶은 </a:t>
            </a:r>
            <a:r>
              <a:rPr lang="en-US" altLang="ko-KR" dirty="0"/>
              <a:t>CSS </a:t>
            </a:r>
            <a:r>
              <a:rPr lang="ko-KR" altLang="en-US" dirty="0"/>
              <a:t>속성을 지정한다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효과의 지속 시간을 지정한다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D720AC9-2F5C-8763-1802-B56F3A2C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EA976-DFBA-3BAA-BECE-B443E1D1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79" y="3657131"/>
            <a:ext cx="3857907" cy="1293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3140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8EB05-E9CC-173F-F8B0-0FEA3561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577F81-D423-9C77-0FEF-446EFAFFEE6F}"/>
              </a:ext>
            </a:extLst>
          </p:cNvPr>
          <p:cNvSpPr txBox="1">
            <a:spLocks/>
          </p:cNvSpPr>
          <p:nvPr/>
        </p:nvSpPr>
        <p:spPr bwMode="auto">
          <a:xfrm>
            <a:off x="668629" y="1464398"/>
            <a:ext cx="8041438" cy="5257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width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마우스를 올려보세요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D54A56-A9F2-AECF-A921-CFB6D72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10" y="1667040"/>
            <a:ext cx="3602666" cy="35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6A8CE-F38D-3355-C5B5-95112EEE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다중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66827-E78E-C896-EA46-2D4EEB2FD0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너비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회전 등의 변환에 전환 효과를 </a:t>
            </a:r>
            <a:r>
              <a:rPr lang="ko-KR" altLang="en-US" dirty="0" err="1"/>
              <a:t>주어보자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0EEB7-263B-C022-F79C-659A710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8" y="2248643"/>
            <a:ext cx="7785980" cy="19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622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B17D8-6D62-3D99-713A-9A0688F9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D9DC4-9EEB-1921-AB12-A67FE1FC67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B2D9CE-82F8-BBC0-D4A6-E62D3B8536F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예제</a:t>
            </a:r>
            <a:r>
              <a:rPr lang="en-US" altLang="ko-KR"/>
              <a:t>: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9D2177D-A95C-D4A0-B6E5-1487C7737B06}"/>
              </a:ext>
            </a:extLst>
          </p:cNvPr>
          <p:cNvSpPr txBox="1">
            <a:spLocks/>
          </p:cNvSpPr>
          <p:nvPr/>
        </p:nvSpPr>
        <p:spPr bwMode="auto">
          <a:xfrm>
            <a:off x="612648" y="228600"/>
            <a:ext cx="8041438" cy="65732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width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height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transform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-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webkit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-transition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width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height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-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webkit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-transform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rotate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180deg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-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webkit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-transform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rotate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180deg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마우스를 올려보세요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579F0-1140-2B7C-5C8A-C97104FE14AF}"/>
              </a:ext>
            </a:extLst>
          </p:cNvPr>
          <p:cNvSpPr txBox="1"/>
          <p:nvPr/>
        </p:nvSpPr>
        <p:spPr>
          <a:xfrm>
            <a:off x="7360800" y="18770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css_transition1.html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도형을 이동</a:t>
            </a:r>
            <a:r>
              <a:rPr lang="en-US" altLang="ko-KR" dirty="0"/>
              <a:t>,</a:t>
            </a:r>
            <a:r>
              <a:rPr lang="ko-KR" altLang="en-US" dirty="0"/>
              <a:t> 크기 변환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endParaRPr lang="en-US" altLang="ko-KR" dirty="0"/>
          </a:p>
          <a:p>
            <a:r>
              <a:rPr lang="ko-KR" altLang="en-US" dirty="0"/>
              <a:t>도형의 크기나 형태</a:t>
            </a:r>
            <a:r>
              <a:rPr lang="en-US" altLang="ko-KR" dirty="0"/>
              <a:t>, </a:t>
            </a:r>
            <a:r>
              <a:rPr lang="ko-KR" altLang="en-US" dirty="0"/>
              <a:t>위치를 변환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또는 </a:t>
            </a:r>
            <a:r>
              <a:rPr lang="en-US" altLang="ko-KR" dirty="0"/>
              <a:t>3</a:t>
            </a:r>
            <a:r>
              <a:rPr lang="ko-KR" altLang="en-US" dirty="0"/>
              <a:t>차원적으로 변환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DCF223-C977-0434-C887-34702CC3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204420760">
            <a:extLst>
              <a:ext uri="{FF2B5EF4-FFF2-40B4-BE49-F238E27FC236}">
                <a16:creationId xmlns:a16="http://schemas.microsoft.com/office/drawing/2014/main" id="{D8D03D69-D6CA-1F32-16AC-DF289DC7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7" y="3095624"/>
            <a:ext cx="4583302" cy="288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44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transform: translate(</a:t>
            </a:r>
            <a:r>
              <a:rPr lang="en-US" altLang="ko-KR" dirty="0" err="1"/>
              <a:t>10px</a:t>
            </a:r>
            <a:r>
              <a:rPr lang="en-US" altLang="ko-KR" dirty="0"/>
              <a:t>, </a:t>
            </a:r>
            <a:r>
              <a:rPr lang="en-US" altLang="ko-KR" dirty="0" err="1"/>
              <a:t>10px</a:t>
            </a:r>
            <a:r>
              <a:rPr lang="en-US" altLang="ko-KR" dirty="0"/>
              <a:t>) - </a:t>
            </a:r>
            <a:r>
              <a:rPr lang="ko-KR" altLang="en-US" dirty="0"/>
              <a:t>평행이동</a:t>
            </a:r>
          </a:p>
          <a:p>
            <a:pPr lvl="0"/>
            <a:r>
              <a:rPr lang="en-US" altLang="ko-KR" dirty="0"/>
              <a:t>transform: rotate(</a:t>
            </a:r>
            <a:r>
              <a:rPr lang="en-US" altLang="ko-KR" dirty="0" err="1"/>
              <a:t>45deg</a:t>
            </a:r>
            <a:r>
              <a:rPr lang="en-US" altLang="ko-KR" dirty="0"/>
              <a:t>)	- </a:t>
            </a:r>
            <a:r>
              <a:rPr lang="ko-KR" altLang="en-US" dirty="0"/>
              <a:t>회전</a:t>
            </a:r>
          </a:p>
          <a:p>
            <a:pPr lvl="0"/>
            <a:r>
              <a:rPr lang="en-US" altLang="ko-KR" dirty="0"/>
              <a:t>transform: scale(2, 1.2)	- </a:t>
            </a:r>
            <a:r>
              <a:rPr lang="ko-KR" altLang="en-US" dirty="0" err="1"/>
              <a:t>크기변환</a:t>
            </a:r>
            <a:endParaRPr lang="ko-KR" altLang="en-US" dirty="0"/>
          </a:p>
          <a:p>
            <a:pPr lvl="0"/>
            <a:r>
              <a:rPr lang="en-US" altLang="ko-KR" dirty="0"/>
              <a:t>transform: skew(</a:t>
            </a:r>
            <a:r>
              <a:rPr lang="en-US" altLang="ko-KR" dirty="0" err="1"/>
              <a:t>20deg</a:t>
            </a:r>
            <a:r>
              <a:rPr lang="en-US" altLang="ko-KR" dirty="0"/>
              <a:t>, </a:t>
            </a:r>
            <a:r>
              <a:rPr lang="en-US" altLang="ko-KR" dirty="0" err="1"/>
              <a:t>10deg</a:t>
            </a:r>
            <a:r>
              <a:rPr lang="en-US" altLang="ko-KR" dirty="0"/>
              <a:t>)	- </a:t>
            </a:r>
            <a:r>
              <a:rPr lang="ko-KR" altLang="en-US" dirty="0"/>
              <a:t>비틀기 변환</a:t>
            </a:r>
          </a:p>
          <a:p>
            <a:pPr lvl="0"/>
            <a:r>
              <a:rPr lang="en-US" altLang="ko-KR" dirty="0"/>
              <a:t>transform: matrix()	- </a:t>
            </a:r>
            <a:r>
              <a:rPr lang="ko-KR" altLang="en-US" dirty="0"/>
              <a:t>일반적인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ABCA-0857-D021-0854-9173E86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19595-4D82-94CF-178F-ED2AF9A05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박스 모델을 이루는 요소들은 무엇인가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패딩과 마진은 어떻게 </a:t>
            </a:r>
            <a:r>
              <a:rPr lang="ko-KR" altLang="en-US" dirty="0" err="1"/>
              <a:t>다른가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1AEEA-A738-3F55-BF45-B2B2F31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82" y="4214027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67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D7FEB2-9B4A-A9E0-7544-F1986ED8081C}"/>
              </a:ext>
            </a:extLst>
          </p:cNvPr>
          <p:cNvSpPr txBox="1">
            <a:spLocks/>
          </p:cNvSpPr>
          <p:nvPr/>
        </p:nvSpPr>
        <p:spPr bwMode="auto">
          <a:xfrm>
            <a:off x="612648" y="228600"/>
            <a:ext cx="8041438" cy="65732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div#box2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translate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div#box3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scale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1.2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1.2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div#box4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rotate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260065-B023-0E80-C5AB-F495EFFCE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441574920">
            <a:extLst>
              <a:ext uri="{FF2B5EF4-FFF2-40B4-BE49-F238E27FC236}">
                <a16:creationId xmlns:a16="http://schemas.microsoft.com/office/drawing/2014/main" id="{C34110C3-FCBD-8C64-D192-3155940A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4" y="1789587"/>
            <a:ext cx="3904988" cy="24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69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D7FEB2-9B4A-A9E0-7544-F1986ED8081C}"/>
              </a:ext>
            </a:extLst>
          </p:cNvPr>
          <p:cNvSpPr txBox="1">
            <a:spLocks/>
          </p:cNvSpPr>
          <p:nvPr/>
        </p:nvSpPr>
        <p:spPr bwMode="auto">
          <a:xfrm>
            <a:off x="612648" y="1729212"/>
            <a:ext cx="8041438" cy="21185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box1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Box1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box2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Box2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box3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Box3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box4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Box4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3" name="_x441574920">
            <a:extLst>
              <a:ext uri="{FF2B5EF4-FFF2-40B4-BE49-F238E27FC236}">
                <a16:creationId xmlns:a16="http://schemas.microsoft.com/office/drawing/2014/main" id="{F36ECE44-A83F-EAEC-8CB2-E170759F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4" y="1789587"/>
            <a:ext cx="3904988" cy="24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40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134B-776B-2F52-579D-BA2E8F8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비틀기</a:t>
            </a:r>
            <a:r>
              <a:rPr lang="en-US" altLang="ko-KR" dirty="0"/>
              <a:t> </a:t>
            </a:r>
            <a:r>
              <a:rPr lang="ko-KR" altLang="en-US" dirty="0"/>
              <a:t>전환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080774-DC84-D06C-8801-9AD1BCD2BD48}"/>
              </a:ext>
            </a:extLst>
          </p:cNvPr>
          <p:cNvSpPr txBox="1">
            <a:spLocks/>
          </p:cNvSpPr>
          <p:nvPr/>
        </p:nvSpPr>
        <p:spPr bwMode="auto">
          <a:xfrm>
            <a:off x="551281" y="1500612"/>
            <a:ext cx="8041438" cy="5128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div#box2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skew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box1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Box1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box2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Box2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386E34-CD33-6E57-EDA6-4171DE7E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441575424">
            <a:extLst>
              <a:ext uri="{FF2B5EF4-FFF2-40B4-BE49-F238E27FC236}">
                <a16:creationId xmlns:a16="http://schemas.microsoft.com/office/drawing/2014/main" id="{A4469C10-3BCD-4FCB-BC53-B2935831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22" y="2262612"/>
            <a:ext cx="3982596" cy="18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65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134B-776B-2F52-579D-BA2E8F8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비틀기</a:t>
            </a:r>
            <a:r>
              <a:rPr lang="en-US" altLang="ko-KR" dirty="0"/>
              <a:t> </a:t>
            </a:r>
            <a:r>
              <a:rPr lang="ko-KR" altLang="en-US" dirty="0"/>
              <a:t>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7AEEE-5EEC-CA56-7CDB-A40318577C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matrix() </a:t>
            </a:r>
            <a:r>
              <a:rPr lang="ko-KR" altLang="en-US" dirty="0"/>
              <a:t>메소드는 모든 </a:t>
            </a:r>
            <a:r>
              <a:rPr lang="en-US" altLang="ko-KR" dirty="0"/>
              <a:t>2</a:t>
            </a:r>
            <a:r>
              <a:rPr lang="ko-KR" altLang="en-US" dirty="0"/>
              <a:t>차원 변환을 하나로 결합한다</a:t>
            </a:r>
            <a:r>
              <a:rPr lang="en-US" altLang="ko-KR" dirty="0"/>
              <a:t>. matrix() </a:t>
            </a:r>
            <a:r>
              <a:rPr lang="ko-KR" altLang="en-US" dirty="0"/>
              <a:t>메소드는 </a:t>
            </a:r>
            <a:r>
              <a:rPr lang="en-US" altLang="ko-KR" dirty="0"/>
              <a:t>6</a:t>
            </a:r>
            <a:r>
              <a:rPr lang="ko-KR" altLang="en-US" dirty="0"/>
              <a:t>개의 매개 변수를 가진다</a:t>
            </a:r>
            <a:r>
              <a:rPr lang="en-US" altLang="ko-KR" dirty="0"/>
              <a:t>. </a:t>
            </a:r>
            <a:r>
              <a:rPr lang="ko-KR" altLang="en-US" dirty="0"/>
              <a:t>이들은 </a:t>
            </a:r>
            <a:r>
              <a:rPr lang="en-US" altLang="ko-KR" dirty="0"/>
              <a:t>rotate, scale, translate, skew</a:t>
            </a:r>
            <a:r>
              <a:rPr lang="ko-KR" altLang="en-US" dirty="0"/>
              <a:t>를 나타낸다</a:t>
            </a:r>
            <a:r>
              <a:rPr lang="en-US" altLang="ko-KR" dirty="0"/>
              <a:t>. 2D </a:t>
            </a:r>
            <a:r>
              <a:rPr lang="ko-KR" altLang="en-US" dirty="0"/>
              <a:t>변환을 값 </a:t>
            </a:r>
            <a:r>
              <a:rPr lang="en-US" altLang="ko-KR" dirty="0"/>
              <a:t>6</a:t>
            </a:r>
            <a:r>
              <a:rPr lang="ko-KR" altLang="en-US" dirty="0"/>
              <a:t>개로 이루어진 변환 행렬에 저장한다</a:t>
            </a:r>
            <a:r>
              <a:rPr lang="en-US" altLang="ko-KR" dirty="0"/>
              <a:t>. matrix(a, b, c, d, e, f)</a:t>
            </a:r>
            <a:r>
              <a:rPr lang="ko-KR" altLang="en-US" dirty="0"/>
              <a:t>는 변환 행렬 </a:t>
            </a:r>
            <a:r>
              <a:rPr lang="en-US" altLang="ko-KR" dirty="0"/>
              <a:t>[a b c d e f]</a:t>
            </a:r>
            <a:r>
              <a:rPr lang="ko-KR" altLang="en-US" dirty="0"/>
              <a:t>에 해당된다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080774-DC84-D06C-8801-9AD1BCD2BD48}"/>
              </a:ext>
            </a:extLst>
          </p:cNvPr>
          <p:cNvSpPr txBox="1">
            <a:spLocks/>
          </p:cNvSpPr>
          <p:nvPr/>
        </p:nvSpPr>
        <p:spPr bwMode="auto">
          <a:xfrm>
            <a:off x="612648" y="2996697"/>
            <a:ext cx="8041438" cy="17473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..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div#box2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  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transform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:</a:t>
            </a:r>
            <a:r>
              <a:rPr lang="en-US" altLang="ko-KR" sz="1400" b="0" i="0" u="none" strike="noStrike" baseline="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matrix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(0.9,0.5,-0.5,0.9,0,0);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 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blue;</a:t>
            </a:r>
          </a:p>
          <a:p>
            <a:pPr marL="0" marR="0" indent="0" algn="just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386E34-CD33-6E57-EDA6-4171DE7E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EBFAA5-AE7C-01D4-8380-38E57230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7" name="_x444606632">
            <a:extLst>
              <a:ext uri="{FF2B5EF4-FFF2-40B4-BE49-F238E27FC236}">
                <a16:creationId xmlns:a16="http://schemas.microsoft.com/office/drawing/2014/main" id="{9CDDD525-87C8-E623-57F2-A3B1B632F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64" y="4348681"/>
            <a:ext cx="3729760" cy="17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193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en-US" altLang="ko-KR" dirty="0"/>
              <a:t>: 3</a:t>
            </a:r>
            <a:r>
              <a:rPr lang="ko-KR" altLang="en-US" dirty="0"/>
              <a:t>차원 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92" y="4536281"/>
            <a:ext cx="568599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2" y="962025"/>
            <a:ext cx="4958061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26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FD4630B-6D64-2E27-9619-6797F5184C12}"/>
              </a:ext>
            </a:extLst>
          </p:cNvPr>
          <p:cNvSpPr txBox="1">
            <a:spLocks/>
          </p:cNvSpPr>
          <p:nvPr/>
        </p:nvSpPr>
        <p:spPr bwMode="auto">
          <a:xfrm>
            <a:off x="551281" y="1500612"/>
            <a:ext cx="8041438" cy="5128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150px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.container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black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.transformed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backface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-visibility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visible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transform-origin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42%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perspective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500px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rotateY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59deg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 </a:t>
            </a:r>
            <a:r>
              <a:rPr lang="en-US" altLang="ko-KR" sz="1400" b="0" dirty="0" err="1">
                <a:solidFill>
                  <a:srgbClr val="74531F"/>
                </a:solidFill>
                <a:effectLst/>
                <a:latin typeface="Century Schoolbook" panose="02040604050505020304" pitchFamily="18" charset="0"/>
              </a:rPr>
              <a:t>rotateX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0deg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7" name="_x444607280">
            <a:extLst>
              <a:ext uri="{FF2B5EF4-FFF2-40B4-BE49-F238E27FC236}">
                <a16:creationId xmlns:a16="http://schemas.microsoft.com/office/drawing/2014/main" id="{F8EB5BC0-458F-C8EE-728B-7A7D6061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99" y="2971690"/>
            <a:ext cx="3691746" cy="1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524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FD4630B-6D64-2E27-9619-6797F5184C12}"/>
              </a:ext>
            </a:extLst>
          </p:cNvPr>
          <p:cNvSpPr txBox="1">
            <a:spLocks/>
          </p:cNvSpPr>
          <p:nvPr/>
        </p:nvSpPr>
        <p:spPr bwMode="auto">
          <a:xfrm>
            <a:off x="551281" y="1500612"/>
            <a:ext cx="8041438" cy="17586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container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transformed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0E8D7D-836C-7902-85E3-7FBC1C09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444607280">
            <a:extLst>
              <a:ext uri="{FF2B5EF4-FFF2-40B4-BE49-F238E27FC236}">
                <a16:creationId xmlns:a16="http://schemas.microsoft.com/office/drawing/2014/main" id="{80867DE1-C13A-C735-1C8F-3B0FDD97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99" y="2971690"/>
            <a:ext cx="3691746" cy="1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722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4024-D146-B221-7D51-86DD7E9D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err="1"/>
              <a:t>Proj</a:t>
            </a:r>
            <a:r>
              <a:rPr lang="en-US" altLang="ko-KR" dirty="0"/>
              <a:t>: </a:t>
            </a:r>
            <a:r>
              <a:rPr lang="ko-KR" altLang="en-US" dirty="0"/>
              <a:t>쇼핑몰 웹사이트 </a:t>
            </a:r>
            <a:r>
              <a:rPr lang="en-US" altLang="ko-KR" dirty="0"/>
              <a:t>#3: </a:t>
            </a:r>
            <a:r>
              <a:rPr lang="ko-KR" altLang="en-US" dirty="0"/>
              <a:t>스타일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EFCF-5018-7A8B-298C-B7CB97A03A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우리의 쇼핑몰 프로젝트에서 몇 개의 페이지에 대하여 스타일을 추가해보자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C82EC6-919C-F199-1DE0-3BEFD91C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0" y="2052322"/>
            <a:ext cx="7722606" cy="1224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95F61-1E4B-8F6F-675A-DD2D6877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60" y="3581363"/>
            <a:ext cx="3331676" cy="19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95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4024-D146-B221-7D51-86DD7E9D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err="1"/>
              <a:t>Proj</a:t>
            </a:r>
            <a:r>
              <a:rPr lang="en-US" altLang="ko-KR" dirty="0"/>
              <a:t>: </a:t>
            </a:r>
            <a:r>
              <a:rPr lang="ko-KR" altLang="en-US" dirty="0"/>
              <a:t>쇼핑몰 웹사이트 </a:t>
            </a:r>
            <a:r>
              <a:rPr lang="en-US" altLang="ko-KR" dirty="0"/>
              <a:t>#3: </a:t>
            </a:r>
            <a:r>
              <a:rPr lang="ko-KR" altLang="en-US" dirty="0"/>
              <a:t>스타일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EFCF-5018-7A8B-298C-B7CB97A03A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우리의 쇼핑몰 프로젝트에서 몇 개의 페이지에 대하여 스타일을 추가해보자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3212B-E50E-AB41-B05E-20192305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208009"/>
            <a:ext cx="7410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68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pPr lvl="0" fontAlgn="base"/>
            <a:r>
              <a:rPr lang="ko-KR" altLang="en-US" sz="1600" dirty="0">
                <a:solidFill>
                  <a:srgbClr val="FFFF00"/>
                </a:solidFill>
              </a:rPr>
              <a:t>박스 모델은 무엇인가요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</a:p>
          <a:p>
            <a:pPr lvl="1" fontAlgn="base"/>
            <a:r>
              <a:rPr lang="ko-KR" altLang="en-US" sz="1600" dirty="0">
                <a:solidFill>
                  <a:schemeClr val="bg1"/>
                </a:solidFill>
              </a:rPr>
              <a:t>모든 </a:t>
            </a:r>
            <a:r>
              <a:rPr lang="en-US" altLang="ko-KR" sz="1600" dirty="0">
                <a:solidFill>
                  <a:schemeClr val="bg1"/>
                </a:solidFill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</a:rPr>
              <a:t>요소들을 사각형 형태로 간주하는 것입니다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사각형들을 경계선과 배경색 등의 속성을 가지고 있다고 가정합니다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lvl="0" fontAlgn="base"/>
            <a:endParaRPr lang="en-US" altLang="ko-KR" sz="1600" dirty="0">
              <a:solidFill>
                <a:schemeClr val="bg1"/>
              </a:solidFill>
            </a:endParaRPr>
          </a:p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이용하여서 경계선과 마진 패딩을 변경할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</a:p>
          <a:p>
            <a:pPr lvl="1" fontAlgn="base"/>
            <a:r>
              <a:rPr lang="ko-KR" altLang="en-US" sz="1600" dirty="0">
                <a:solidFill>
                  <a:schemeClr val="bg1"/>
                </a:solidFill>
              </a:rPr>
              <a:t>경계선은  </a:t>
            </a:r>
            <a:r>
              <a:rPr lang="en-US" altLang="ko-KR" sz="1600" dirty="0">
                <a:solidFill>
                  <a:schemeClr val="bg1"/>
                </a:solidFill>
              </a:rPr>
              <a:t>border: 5px solid red;</a:t>
            </a:r>
            <a:r>
              <a:rPr lang="ko-KR" altLang="en-US" sz="1600" dirty="0">
                <a:solidFill>
                  <a:schemeClr val="bg1"/>
                </a:solidFill>
              </a:rPr>
              <a:t>와 같이 속성을 지정합니다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마진과 패딩은 </a:t>
            </a:r>
            <a:r>
              <a:rPr lang="en-US" altLang="ko-KR" sz="1600" dirty="0">
                <a:solidFill>
                  <a:schemeClr val="bg1"/>
                </a:solidFill>
              </a:rPr>
              <a:t>margin: 25px 50px 75px 100px;</a:t>
            </a:r>
            <a:r>
              <a:rPr lang="ko-KR" altLang="en-US" sz="1600" dirty="0">
                <a:solidFill>
                  <a:schemeClr val="bg1"/>
                </a:solidFill>
              </a:rPr>
              <a:t>와 같이 상하좌우를 지정할 수 합니다</a:t>
            </a:r>
            <a:r>
              <a:rPr lang="en-US" altLang="ko-KR" sz="1600" dirty="0">
                <a:solidFill>
                  <a:srgbClr val="FFFF00"/>
                </a:solidFill>
              </a:rPr>
              <a:t>. </a:t>
            </a:r>
          </a:p>
          <a:p>
            <a:pPr lvl="0" fontAlgn="base"/>
            <a:endParaRPr lang="en-US" altLang="ko-KR" sz="1600" dirty="0">
              <a:solidFill>
                <a:srgbClr val="FFFF00"/>
              </a:solidFill>
            </a:endParaRPr>
          </a:p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이용하여서 리스트의 스타일을 변경할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list-style-type: square;</a:t>
            </a:r>
            <a:r>
              <a:rPr lang="ko-KR" altLang="en-US" sz="1600" dirty="0">
                <a:solidFill>
                  <a:schemeClr val="bg1"/>
                </a:solidFill>
              </a:rPr>
              <a:t>와 같이 스타일을 지정할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 list-style-image: </a:t>
            </a:r>
            <a:r>
              <a:rPr lang="en-US" altLang="ko-KR" sz="1600" dirty="0" err="1">
                <a:solidFill>
                  <a:schemeClr val="bg1"/>
                </a:solidFill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</a:rPr>
              <a:t>('sqpurple.gif');</a:t>
            </a:r>
            <a:r>
              <a:rPr lang="ko-KR" altLang="en-US" sz="1600" dirty="0">
                <a:solidFill>
                  <a:schemeClr val="bg1"/>
                </a:solidFill>
              </a:rPr>
              <a:t>와 같이 이미지로도 지정이 가능합니다</a:t>
            </a:r>
            <a:r>
              <a:rPr lang="en-US" altLang="ko-KR" sz="1600" dirty="0">
                <a:solidFill>
                  <a:srgbClr val="FFFF00"/>
                </a:solidFill>
              </a:rPr>
              <a:t>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경계선 스타일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C18238-541A-0011-FB5C-1A2EE33AECCC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2"/>
            <a:ext cx="4573962" cy="40141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none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none.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dotted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dotted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dashed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dashed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solid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double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double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groove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groove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ridge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ridge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inset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border-style: outset</a:t>
            </a:r>
            <a:r>
              <a:rPr lang="en-US" altLang="ko-KR" sz="1400" b="0" dirty="0">
                <a:solidFill>
                  <a:srgbClr val="E21F1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outset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B1E83-F06F-6876-BE9C-7972A96035D5}"/>
              </a:ext>
            </a:extLst>
          </p:cNvPr>
          <p:cNvSpPr txBox="1"/>
          <p:nvPr/>
        </p:nvSpPr>
        <p:spPr>
          <a:xfrm>
            <a:off x="377258" y="1621513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border_style.html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A447C5-C601-799D-D8BC-F508B99E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3693616">
            <a:extLst>
              <a:ext uri="{FF2B5EF4-FFF2-40B4-BE49-F238E27FC236}">
                <a16:creationId xmlns:a16="http://schemas.microsoft.com/office/drawing/2014/main" id="{FB8EF845-5BC4-B60E-A506-58BCA1AF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69" y="2059655"/>
            <a:ext cx="3740832" cy="349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867788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이용하여서 하이퍼링크의 스타일을 변경할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a:link {  color: red;}</a:t>
            </a:r>
            <a:r>
              <a:rPr lang="ko-KR" altLang="en-US" sz="1600" dirty="0">
                <a:solidFill>
                  <a:schemeClr val="bg1"/>
                </a:solidFill>
              </a:rPr>
              <a:t>와 같이 지정할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또한 링크는 상태 에 따라 다르게 스타일이 지정될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 4</a:t>
            </a:r>
            <a:r>
              <a:rPr lang="ko-KR" altLang="en-US" sz="1600" dirty="0">
                <a:solidFill>
                  <a:schemeClr val="bg1"/>
                </a:solidFill>
              </a:rPr>
              <a:t>가지 링크 상태는 다음과 같습니다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a:link- </a:t>
            </a:r>
            <a:r>
              <a:rPr lang="ko-KR" altLang="en-US" sz="1600" dirty="0">
                <a:solidFill>
                  <a:schemeClr val="bg1"/>
                </a:solidFill>
              </a:rPr>
              <a:t>방문하지 않은 정상적인 링크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a:visited- </a:t>
            </a:r>
            <a:r>
              <a:rPr lang="ko-KR" altLang="en-US" sz="1600" dirty="0">
                <a:solidFill>
                  <a:schemeClr val="bg1"/>
                </a:solidFill>
              </a:rPr>
              <a:t>사용자가 방문한 링크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a:hover- </a:t>
            </a:r>
            <a:r>
              <a:rPr lang="ko-KR" altLang="en-US" sz="1600" dirty="0">
                <a:solidFill>
                  <a:schemeClr val="bg1"/>
                </a:solidFill>
              </a:rPr>
              <a:t>사용자가 마우스를 가져가면 링크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a:active- </a:t>
            </a:r>
            <a:r>
              <a:rPr lang="ko-KR" altLang="en-US" sz="1600" dirty="0">
                <a:solidFill>
                  <a:schemeClr val="bg1"/>
                </a:solidFill>
              </a:rPr>
              <a:t>클릭하는 순간 링크</a:t>
            </a:r>
          </a:p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이용하여서 테이블의 스타일을 변경할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</a:p>
          <a:p>
            <a:pPr lvl="1" fontAlgn="base"/>
            <a:r>
              <a:rPr lang="ko-KR" altLang="en-US" sz="1600" dirty="0">
                <a:solidFill>
                  <a:schemeClr val="bg1"/>
                </a:solidFill>
              </a:rPr>
              <a:t>테이블을 이루는 모든 요소들의 스타일을 </a:t>
            </a:r>
            <a:r>
              <a:rPr lang="en-US" altLang="ko-KR" sz="1600" dirty="0">
                <a:solidFill>
                  <a:schemeClr val="bg1"/>
                </a:solidFill>
              </a:rPr>
              <a:t>CSS</a:t>
            </a:r>
            <a:r>
              <a:rPr lang="ko-KR" altLang="en-US" sz="1600" dirty="0">
                <a:solidFill>
                  <a:schemeClr val="bg1"/>
                </a:solidFill>
              </a:rPr>
              <a:t>로 지정할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 table, 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, td {  border: 1px solid;}</a:t>
            </a:r>
            <a:r>
              <a:rPr lang="ko-KR" altLang="en-US" sz="1600" dirty="0">
                <a:solidFill>
                  <a:schemeClr val="bg1"/>
                </a:solidFill>
              </a:rPr>
              <a:t>와 같습니다</a:t>
            </a:r>
            <a:r>
              <a:rPr lang="en-US" altLang="ko-KR" sz="1600" dirty="0">
                <a:solidFill>
                  <a:srgbClr val="FFFF00"/>
                </a:solidFill>
              </a:rPr>
              <a:t>.</a:t>
            </a:r>
          </a:p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이용하여서 입력 양식의 스타일을 변경할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input {  width: 100%; }</a:t>
            </a:r>
            <a:r>
              <a:rPr lang="ko-KR" altLang="en-US" sz="1600" dirty="0">
                <a:solidFill>
                  <a:schemeClr val="bg1"/>
                </a:solidFill>
              </a:rPr>
              <a:t>와 같이 스타일을 지정할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특별한 타입의 </a:t>
            </a:r>
            <a:r>
              <a:rPr lang="en-US" altLang="ko-KR" sz="1600" dirty="0">
                <a:solidFill>
                  <a:schemeClr val="bg1"/>
                </a:solidFill>
              </a:rPr>
              <a:t>&lt;input&gt; </a:t>
            </a:r>
            <a:r>
              <a:rPr lang="ko-KR" altLang="en-US" sz="1600" dirty="0">
                <a:solidFill>
                  <a:schemeClr val="bg1"/>
                </a:solidFill>
              </a:rPr>
              <a:t>요소 만을 스타일하고 싶으면 </a:t>
            </a:r>
            <a:r>
              <a:rPr lang="en-US" altLang="ko-KR" sz="1600" dirty="0">
                <a:solidFill>
                  <a:schemeClr val="bg1"/>
                </a:solidFill>
              </a:rPr>
              <a:t>input[type=text]</a:t>
            </a:r>
            <a:r>
              <a:rPr lang="ko-KR" altLang="en-US" sz="1600" dirty="0">
                <a:solidFill>
                  <a:schemeClr val="bg1"/>
                </a:solidFill>
              </a:rPr>
              <a:t>와 같은 형식을 사용합니다</a:t>
            </a:r>
            <a:r>
              <a:rPr lang="en-US" altLang="ko-KR" sz="1600" dirty="0">
                <a:solidFill>
                  <a:srgbClr val="FFFF00"/>
                </a:solidFill>
              </a:rPr>
              <a:t>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72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경계선의 색상과 폭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C7139F-3046-B36D-B01E-17EB6B0EA261}"/>
              </a:ext>
            </a:extLst>
          </p:cNvPr>
          <p:cNvSpPr txBox="1">
            <a:spLocks/>
          </p:cNvSpPr>
          <p:nvPr/>
        </p:nvSpPr>
        <p:spPr bwMode="auto">
          <a:xfrm>
            <a:off x="369231" y="1870562"/>
            <a:ext cx="4573962" cy="40141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p.thick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thick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p.medium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medium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</a:rPr>
              <a:t>border-color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6DE0B-C2E8-37D5-63CA-1CAECEF10C86}"/>
              </a:ext>
            </a:extLst>
          </p:cNvPr>
          <p:cNvSpPr txBox="1"/>
          <p:nvPr/>
        </p:nvSpPr>
        <p:spPr>
          <a:xfrm>
            <a:off x="377258" y="1621513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border_width.html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1526E7-A064-7EA9-381B-1BD3C6AF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43694480">
            <a:extLst>
              <a:ext uri="{FF2B5EF4-FFF2-40B4-BE49-F238E27FC236}">
                <a16:creationId xmlns:a16="http://schemas.microsoft.com/office/drawing/2014/main" id="{48A45FC0-D576-C2F9-44D4-B4DA1EA8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40" y="2754171"/>
            <a:ext cx="3885209" cy="17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0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1645</Words>
  <Application>Microsoft Office PowerPoint</Application>
  <PresentationFormat>화면 슬라이드 쇼(4:3)</PresentationFormat>
  <Paragraphs>856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1" baseType="lpstr">
      <vt:lpstr>HY얕은샘물M</vt:lpstr>
      <vt:lpstr>굴림</vt:lpstr>
      <vt:lpstr>Arial</vt:lpstr>
      <vt:lpstr>Century Schoolbook</vt:lpstr>
      <vt:lpstr>Consolas</vt:lpstr>
      <vt:lpstr>Symbol</vt:lpstr>
      <vt:lpstr>Tw Cen MT</vt:lpstr>
      <vt:lpstr>Wingdings</vt:lpstr>
      <vt:lpstr>맑은 고딕</vt:lpstr>
      <vt:lpstr>가을</vt:lpstr>
      <vt:lpstr>제5장 CSS 박스모델과 응용</vt:lpstr>
      <vt:lpstr>5장의 목표</vt:lpstr>
      <vt:lpstr>박스모델</vt:lpstr>
      <vt:lpstr>박스모델의 속성</vt:lpstr>
      <vt:lpstr>크롬의 개발자 도구로 본 박스 모델</vt:lpstr>
      <vt:lpstr>배경색과 배경 이미지</vt:lpstr>
      <vt:lpstr>중간 점검</vt:lpstr>
      <vt:lpstr>경계선 스타일</vt:lpstr>
      <vt:lpstr>경계선의 색상과 폭</vt:lpstr>
      <vt:lpstr>경계선의 색상과 폭</vt:lpstr>
      <vt:lpstr>경계선 속성을 한 줄로 정의하기</vt:lpstr>
      <vt:lpstr>동근 경계선</vt:lpstr>
      <vt:lpstr>경계 이미지</vt:lpstr>
      <vt:lpstr>경계선 이미지</vt:lpstr>
      <vt:lpstr>중간 점검</vt:lpstr>
      <vt:lpstr>요소 크기 설정</vt:lpstr>
      <vt:lpstr>요소 크기 설정</vt:lpstr>
      <vt:lpstr>마진 설정하기</vt:lpstr>
      <vt:lpstr>패딩 설정하기</vt:lpstr>
      <vt:lpstr>박스의 크기 계산</vt:lpstr>
      <vt:lpstr>마진과 패딩 예제</vt:lpstr>
      <vt:lpstr>마진과 패딩 예제</vt:lpstr>
      <vt:lpstr>예제</vt:lpstr>
      <vt:lpstr>수평정렬(인라인 요소)</vt:lpstr>
      <vt:lpstr>수평정렬(블록 요소)</vt:lpstr>
      <vt:lpstr>중간 점검</vt:lpstr>
      <vt:lpstr>배경 설정하기 </vt:lpstr>
      <vt:lpstr>배경 이미지 설정</vt:lpstr>
      <vt:lpstr>배경 이미지 예제</vt:lpstr>
      <vt:lpstr>배경 속성 한 줄로 설정하기 </vt:lpstr>
      <vt:lpstr>배경 이미지 예제</vt:lpstr>
      <vt:lpstr>링크 스타일</vt:lpstr>
      <vt:lpstr>링크 예제</vt:lpstr>
      <vt:lpstr>링크 예제</vt:lpstr>
      <vt:lpstr>리스트 스타일</vt:lpstr>
      <vt:lpstr>링크 예제</vt:lpstr>
      <vt:lpstr>링크 예제</vt:lpstr>
      <vt:lpstr>예제: 내비게이션 바 만들기</vt:lpstr>
      <vt:lpstr>예제: 내비게이션 바 만들기</vt:lpstr>
      <vt:lpstr>예제: 내비게이션 바 만들기</vt:lpstr>
      <vt:lpstr>중간 점검</vt:lpstr>
      <vt:lpstr>테이블 스타일</vt:lpstr>
      <vt:lpstr>예제로 사용되는 테이블</vt:lpstr>
      <vt:lpstr>테이블의 경계</vt:lpstr>
      <vt:lpstr>예제</vt:lpstr>
      <vt:lpstr>경계 통합</vt:lpstr>
      <vt:lpstr>테이블 배경색</vt:lpstr>
      <vt:lpstr>테이블 텍스트 정렬</vt:lpstr>
      <vt:lpstr>테이블 크기 기정</vt:lpstr>
      <vt:lpstr>테이블 크기 기정</vt:lpstr>
      <vt:lpstr>테이블 캡션</vt:lpstr>
      <vt:lpstr>예제: 테이블 예제</vt:lpstr>
      <vt:lpstr>예제: 테이블 예제</vt:lpstr>
      <vt:lpstr>중간 점검</vt:lpstr>
      <vt:lpstr>입력 양식 꾸미기</vt:lpstr>
      <vt:lpstr>입력 요소의 색상과 경계선 변경하기</vt:lpstr>
      <vt:lpstr>마우스 이벤트 처리</vt:lpstr>
      <vt:lpstr>버튼 스타일 변경</vt:lpstr>
      <vt:lpstr>예제: </vt:lpstr>
      <vt:lpstr>예제: </vt:lpstr>
      <vt:lpstr>중간 점검</vt:lpstr>
      <vt:lpstr>투명도 효과</vt:lpstr>
      <vt:lpstr>가시성</vt:lpstr>
      <vt:lpstr>전환(transitions)</vt:lpstr>
      <vt:lpstr>전환 </vt:lpstr>
      <vt:lpstr>예제: 다중 전환</vt:lpstr>
      <vt:lpstr>PowerPoint 프레젠테이션</vt:lpstr>
      <vt:lpstr>CSS3 변환</vt:lpstr>
      <vt:lpstr>transform 속성 </vt:lpstr>
      <vt:lpstr>CSS3: 전환 </vt:lpstr>
      <vt:lpstr>CSS3: 전환 </vt:lpstr>
      <vt:lpstr>비틀기 전환</vt:lpstr>
      <vt:lpstr>비틀기 전환</vt:lpstr>
      <vt:lpstr>CSS3: 3차원 전환 </vt:lpstr>
      <vt:lpstr>예제</vt:lpstr>
      <vt:lpstr>예제</vt:lpstr>
      <vt:lpstr>Mini Proj: 쇼핑몰 웹사이트 #3: 스타일 붙이기</vt:lpstr>
      <vt:lpstr>Mini Proj: 쇼핑몰 웹사이트 #3: 스타일 붙이기</vt:lpstr>
      <vt:lpstr>이번 장에서 배운 것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432</cp:revision>
  <dcterms:created xsi:type="dcterms:W3CDTF">2007-06-29T06:43:39Z</dcterms:created>
  <dcterms:modified xsi:type="dcterms:W3CDTF">2023-04-25T01:17:48Z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