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73"/>
  </p:notesMasterIdLst>
  <p:handoutMasterIdLst>
    <p:handoutMasterId r:id="rId74"/>
  </p:handoutMasterIdLst>
  <p:sldIdLst>
    <p:sldId id="326" r:id="rId2"/>
    <p:sldId id="494" r:id="rId3"/>
    <p:sldId id="428" r:id="rId4"/>
    <p:sldId id="495" r:id="rId5"/>
    <p:sldId id="429" r:id="rId6"/>
    <p:sldId id="430" r:id="rId7"/>
    <p:sldId id="431" r:id="rId8"/>
    <p:sldId id="432" r:id="rId9"/>
    <p:sldId id="433" r:id="rId10"/>
    <p:sldId id="434" r:id="rId11"/>
    <p:sldId id="496" r:id="rId12"/>
    <p:sldId id="497" r:id="rId13"/>
    <p:sldId id="498" r:id="rId14"/>
    <p:sldId id="499" r:id="rId15"/>
    <p:sldId id="500" r:id="rId16"/>
    <p:sldId id="435" r:id="rId17"/>
    <p:sldId id="436" r:id="rId18"/>
    <p:sldId id="437" r:id="rId19"/>
    <p:sldId id="501" r:id="rId20"/>
    <p:sldId id="438" r:id="rId21"/>
    <p:sldId id="502" r:id="rId22"/>
    <p:sldId id="439" r:id="rId23"/>
    <p:sldId id="503" r:id="rId24"/>
    <p:sldId id="440" r:id="rId25"/>
    <p:sldId id="505" r:id="rId26"/>
    <p:sldId id="504" r:id="rId27"/>
    <p:sldId id="441" r:id="rId28"/>
    <p:sldId id="442" r:id="rId29"/>
    <p:sldId id="443" r:id="rId30"/>
    <p:sldId id="506" r:id="rId31"/>
    <p:sldId id="444" r:id="rId32"/>
    <p:sldId id="507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508" r:id="rId41"/>
    <p:sldId id="509" r:id="rId42"/>
    <p:sldId id="510" r:id="rId43"/>
    <p:sldId id="511" r:id="rId44"/>
    <p:sldId id="457" r:id="rId45"/>
    <p:sldId id="512" r:id="rId46"/>
    <p:sldId id="458" r:id="rId47"/>
    <p:sldId id="459" r:id="rId48"/>
    <p:sldId id="460" r:id="rId49"/>
    <p:sldId id="461" r:id="rId50"/>
    <p:sldId id="462" r:id="rId51"/>
    <p:sldId id="467" r:id="rId52"/>
    <p:sldId id="463" r:id="rId53"/>
    <p:sldId id="466" r:id="rId54"/>
    <p:sldId id="465" r:id="rId55"/>
    <p:sldId id="513" r:id="rId56"/>
    <p:sldId id="514" r:id="rId57"/>
    <p:sldId id="479" r:id="rId58"/>
    <p:sldId id="480" r:id="rId59"/>
    <p:sldId id="515" r:id="rId60"/>
    <p:sldId id="516" r:id="rId61"/>
    <p:sldId id="517" r:id="rId62"/>
    <p:sldId id="518" r:id="rId63"/>
    <p:sldId id="519" r:id="rId64"/>
    <p:sldId id="520" r:id="rId65"/>
    <p:sldId id="521" r:id="rId66"/>
    <p:sldId id="522" r:id="rId67"/>
    <p:sldId id="523" r:id="rId68"/>
    <p:sldId id="524" r:id="rId69"/>
    <p:sldId id="485" r:id="rId70"/>
    <p:sldId id="525" r:id="rId71"/>
    <p:sldId id="325" r:id="rId7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FFCC"/>
    <a:srgbClr val="6699FF"/>
    <a:srgbClr val="FF9999"/>
    <a:srgbClr val="FFFFFF"/>
    <a:srgbClr val="CCCCFF"/>
    <a:srgbClr val="009E00"/>
    <a:srgbClr val="FF9933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96" d="100"/>
          <a:sy n="96" d="100"/>
        </p:scale>
        <p:origin x="96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CEA35C-582C-F53A-6DCB-0739EE5A97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544" y="452984"/>
            <a:ext cx="4175418" cy="29760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4B3F8A-A62F-7DDB-FD04-DAB512A673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5" y="30156"/>
            <a:ext cx="2325757" cy="197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51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01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3755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SzPct val="80000"/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7876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61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3386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952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30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5285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22108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BCEC0D-6AEE-CE68-496E-9F0153D0068D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F68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BA98E2-4F33-64D4-4B31-C220E3B0AFE4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C5A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9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BDE11-59E5-D9E4-5D71-9A261CE32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b="1" dirty="0">
                <a:latin typeface="+mj-ea"/>
              </a:rPr>
              <a:t>제</a:t>
            </a:r>
            <a:r>
              <a:rPr lang="en-US" altLang="ko-KR" sz="4400" b="1" dirty="0">
                <a:latin typeface="+mj-ea"/>
              </a:rPr>
              <a:t>6</a:t>
            </a:r>
            <a:r>
              <a:rPr lang="ko-KR" altLang="en-US" sz="4400" b="1" dirty="0">
                <a:latin typeface="+mj-ea"/>
              </a:rPr>
              <a:t>장 </a:t>
            </a:r>
            <a:r>
              <a:rPr lang="en-US" altLang="ko-KR" sz="4400" b="1" dirty="0">
                <a:latin typeface="+mj-ea"/>
              </a:rPr>
              <a:t>CSS </a:t>
            </a:r>
            <a:r>
              <a:rPr lang="ko-KR" altLang="en-US" sz="4400" b="1">
                <a:latin typeface="+mj-ea"/>
              </a:rPr>
              <a:t>레이아웃과 애니메이션</a:t>
            </a:r>
            <a:endParaRPr lang="ko-KR" altLang="en-US" b="1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104900"/>
            <a:ext cx="8212138" cy="56483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&lt;title&gt;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display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속성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&lt;/title&gt;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menubar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li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display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inline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margin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padding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.5em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menubar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”#”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홈으로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&lt;/a&gt;&lt;/li&gt;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”#”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회사 소개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&lt;/a&gt;&lt;/li&gt;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”#”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제품 소개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&lt;/a&gt;&lt;/li&gt;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”#”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질문과 대답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&lt;/a&gt;&lt;/li&gt;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”#”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연락처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&lt;/a&gt;&lt;/li&gt;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3422BF-6523-8BCB-BA10-536E41C29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_x451115384">
            <a:extLst>
              <a:ext uri="{FF2B5EF4-FFF2-40B4-BE49-F238E27FC236}">
                <a16:creationId xmlns:a16="http://schemas.microsoft.com/office/drawing/2014/main" id="{F3A0FC19-717F-D157-D93C-93C7C7A5D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528" y="1768349"/>
            <a:ext cx="3525837" cy="152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569E69CB-E90E-1B95-70C1-6EFE6FD2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451117544">
            <a:extLst>
              <a:ext uri="{FF2B5EF4-FFF2-40B4-BE49-F238E27FC236}">
                <a16:creationId xmlns:a16="http://schemas.microsoft.com/office/drawing/2014/main" id="{F06D0DFF-9469-B6B8-CE65-D333F9C39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528" y="3511676"/>
            <a:ext cx="3525838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4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인라인 블록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104900"/>
            <a:ext cx="8212138" cy="56483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span.a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display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inline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60px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padding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rgb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136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230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152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rgb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123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214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146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span.b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display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inline-block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60px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padding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rgb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132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109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196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span.c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display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block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60px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padding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rgb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224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166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176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3422BF-6523-8BCB-BA10-536E41C29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69E69CB-E90E-1B95-70C1-6EFE6FD2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C98E1E-9038-6B2F-C098-FF9ECFCC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451115600">
            <a:extLst>
              <a:ext uri="{FF2B5EF4-FFF2-40B4-BE49-F238E27FC236}">
                <a16:creationId xmlns:a16="http://schemas.microsoft.com/office/drawing/2014/main" id="{737B6A42-8C70-F4CF-E0AA-BAD2C3CA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901" y="1866900"/>
            <a:ext cx="3841243" cy="267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1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인라인 블록 요소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2648" y="1648109"/>
            <a:ext cx="8212138" cy="48251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&lt;span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a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INLINE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&lt;/span&gt;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&lt;span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a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INLINE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&lt;/span&gt;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&lt;span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INLINE_B:LOCK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&lt;/span&gt;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&lt;span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INLINE_B:LOCK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&lt;/span&gt;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&lt;span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c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BLOCK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&lt;/span&gt;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&lt;span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c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BLOCK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&lt;/span&gt;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3422BF-6523-8BCB-BA10-536E41C29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69E69CB-E90E-1B95-70C1-6EFE6FD2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451115600">
            <a:extLst>
              <a:ext uri="{FF2B5EF4-FFF2-40B4-BE49-F238E27FC236}">
                <a16:creationId xmlns:a16="http://schemas.microsoft.com/office/drawing/2014/main" id="{096E9654-DA8D-B849-213D-D181FD36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581" y="2207348"/>
            <a:ext cx="3841243" cy="267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23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ABCA-0857-D021-0854-9173E867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19595-4D82-94CF-178F-ED2AF9A05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블록 요소</a:t>
            </a:r>
            <a:r>
              <a:rPr lang="en-US" altLang="ko-KR" dirty="0"/>
              <a:t>, </a:t>
            </a:r>
            <a:r>
              <a:rPr lang="ko-KR" altLang="en-US" dirty="0"/>
              <a:t>인라인 요소</a:t>
            </a:r>
            <a:r>
              <a:rPr lang="en-US" altLang="ko-KR" dirty="0"/>
              <a:t>, </a:t>
            </a:r>
            <a:r>
              <a:rPr lang="ko-KR" altLang="en-US" dirty="0"/>
              <a:t>인라인 블록 요소를 구별하여 설명해보자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블록 요소를 인라인 요소로 바꾸려면 어떻게 하면 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91AEEA-A738-3F55-BF45-B2B2F3121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082" y="4214027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6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6F7B-AD2B-C136-7023-DE152259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크기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0B3D4-4A7B-89FE-6B9E-6303B4C37C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요소의 크기는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 </a:t>
            </a:r>
            <a:r>
              <a:rPr lang="ko-KR" altLang="en-US" dirty="0"/>
              <a:t>속성으로 결정된다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width, height – </a:t>
            </a:r>
            <a:r>
              <a:rPr lang="ko-KR" altLang="en-US" dirty="0"/>
              <a:t>요소의 크기</a:t>
            </a:r>
          </a:p>
          <a:p>
            <a:pPr lvl="1"/>
            <a:r>
              <a:rPr lang="en-US" altLang="ko-KR" dirty="0"/>
              <a:t>min-width, min-height: </a:t>
            </a:r>
            <a:r>
              <a:rPr lang="ko-KR" altLang="en-US" dirty="0"/>
              <a:t>요소의 최소 크기</a:t>
            </a:r>
          </a:p>
          <a:p>
            <a:pPr lvl="1"/>
            <a:r>
              <a:rPr lang="en-US" altLang="ko-KR" dirty="0"/>
              <a:t>max-width, max-height: </a:t>
            </a:r>
            <a:r>
              <a:rPr lang="ko-KR" altLang="en-US" dirty="0"/>
              <a:t>요소의 최대 크기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666D26-B6C1-C0A2-195C-56D7BF26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31" y="3320358"/>
            <a:ext cx="4776269" cy="26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5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BB75B-271A-E5DF-0ABD-5222057C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대체 박스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F29CA-035D-6181-061E-DA5A0F303A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대체 박스 모델에서는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가 패딩과 경계선을 포함하게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60B2A4-A6A9-668C-741E-AD286404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94" y="2111674"/>
            <a:ext cx="5166936" cy="279244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CD353D6-2A0C-E551-4CF1-8EF32EC1CD36}"/>
              </a:ext>
            </a:extLst>
          </p:cNvPr>
          <p:cNvSpPr txBox="1">
            <a:spLocks/>
          </p:cNvSpPr>
          <p:nvPr/>
        </p:nvSpPr>
        <p:spPr bwMode="auto">
          <a:xfrm>
            <a:off x="612648" y="4904121"/>
            <a:ext cx="8212138" cy="990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effectLst/>
                <a:latin typeface="Century Schoolbook" panose="02040604050505020304" pitchFamily="18" charset="0"/>
              </a:rPr>
              <a:t>.box {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entury Schoolbook" panose="02040604050505020304" pitchFamily="18" charset="0"/>
              </a:rPr>
              <a:t>	box-sizing: border-box;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55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top, bottom, left, right </a:t>
            </a:r>
            <a:r>
              <a:rPr lang="ko-KR" altLang="en-US" dirty="0"/>
              <a:t>속성으로 결정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position </a:t>
            </a:r>
            <a:r>
              <a:rPr lang="ko-KR" altLang="en-US" dirty="0"/>
              <a:t>값이 중요</a:t>
            </a:r>
            <a:endParaRPr lang="en-US" altLang="ko-KR" dirty="0"/>
          </a:p>
          <a:p>
            <a:pPr lvl="1"/>
            <a:r>
              <a:rPr lang="ko-KR" altLang="en-US" dirty="0"/>
              <a:t>기준</a:t>
            </a:r>
            <a:r>
              <a:rPr lang="en-US" altLang="ko-KR" dirty="0"/>
              <a:t> </a:t>
            </a:r>
            <a:r>
              <a:rPr lang="ko-KR" altLang="en-US" dirty="0"/>
              <a:t>위치를 설정한다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12E4CD-0F1D-7F8C-F293-DC204BB00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37" y="2063297"/>
            <a:ext cx="5593768" cy="27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74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설정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/>
              <a:t>정적 위치 설정</a:t>
            </a:r>
            <a:r>
              <a:rPr lang="en-US" altLang="ko-KR" dirty="0"/>
              <a:t>(static positioning) - </a:t>
            </a:r>
            <a:r>
              <a:rPr lang="ko-KR" altLang="en-US" dirty="0"/>
              <a:t>정상적인 흐름에 따른 배치</a:t>
            </a:r>
          </a:p>
          <a:p>
            <a:pPr lvl="0"/>
            <a:r>
              <a:rPr lang="ko-KR" altLang="en-US" dirty="0"/>
              <a:t>상대 위치 설정</a:t>
            </a:r>
            <a:r>
              <a:rPr lang="en-US" altLang="ko-KR" dirty="0"/>
              <a:t>(relative positioning) - </a:t>
            </a:r>
            <a:r>
              <a:rPr lang="ko-KR" altLang="en-US" dirty="0"/>
              <a:t>정상적인 위치가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절대 위치 설정</a:t>
            </a:r>
            <a:r>
              <a:rPr lang="en-US" altLang="ko-KR" dirty="0"/>
              <a:t>(absolute positioning) - </a:t>
            </a:r>
            <a:r>
              <a:rPr lang="ko-KR" altLang="en-US" dirty="0"/>
              <a:t>컨테이너의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고정 위치 설정</a:t>
            </a:r>
            <a:r>
              <a:rPr lang="en-US" altLang="ko-KR" dirty="0"/>
              <a:t>(fixed positioning) - </a:t>
            </a:r>
            <a:r>
              <a:rPr lang="ko-KR" altLang="en-US" dirty="0"/>
              <a:t>윈도우의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1314C3-44B6-33C4-3154-F71FD64E5BD8}"/>
              </a:ext>
            </a:extLst>
          </p:cNvPr>
          <p:cNvSpPr/>
          <p:nvPr/>
        </p:nvSpPr>
        <p:spPr>
          <a:xfrm>
            <a:off x="1059255" y="3313568"/>
            <a:ext cx="959668" cy="82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E1D4F9-6201-838C-C7FA-04B6D09F9832}"/>
              </a:ext>
            </a:extLst>
          </p:cNvPr>
          <p:cNvSpPr/>
          <p:nvPr/>
        </p:nvSpPr>
        <p:spPr>
          <a:xfrm>
            <a:off x="1059255" y="4216651"/>
            <a:ext cx="959668" cy="8238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736B23AE-CC40-84FE-BC47-C13C8D094047}"/>
              </a:ext>
            </a:extLst>
          </p:cNvPr>
          <p:cNvSpPr/>
          <p:nvPr/>
        </p:nvSpPr>
        <p:spPr>
          <a:xfrm>
            <a:off x="2326742" y="3504822"/>
            <a:ext cx="334978" cy="1423657"/>
          </a:xfrm>
          <a:prstGeom prst="upDownArrow">
            <a:avLst>
              <a:gd name="adj1" fmla="val 5303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5FD465-0D75-22C8-EC91-C84AE9C35C46}"/>
              </a:ext>
            </a:extLst>
          </p:cNvPr>
          <p:cNvSpPr/>
          <p:nvPr/>
        </p:nvSpPr>
        <p:spPr>
          <a:xfrm>
            <a:off x="4879817" y="3313568"/>
            <a:ext cx="959668" cy="82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7D7DA8-552D-116E-A154-CDCD592DB930}"/>
              </a:ext>
            </a:extLst>
          </p:cNvPr>
          <p:cNvSpPr/>
          <p:nvPr/>
        </p:nvSpPr>
        <p:spPr>
          <a:xfrm>
            <a:off x="5477347" y="4520698"/>
            <a:ext cx="959668" cy="8238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쪽/아래쪽 10">
            <a:extLst>
              <a:ext uri="{FF2B5EF4-FFF2-40B4-BE49-F238E27FC236}">
                <a16:creationId xmlns:a16="http://schemas.microsoft.com/office/drawing/2014/main" id="{CA0B06DE-CC50-27C2-E392-E9279DEBF43F}"/>
              </a:ext>
            </a:extLst>
          </p:cNvPr>
          <p:cNvSpPr/>
          <p:nvPr/>
        </p:nvSpPr>
        <p:spPr>
          <a:xfrm>
            <a:off x="6716133" y="3504821"/>
            <a:ext cx="334978" cy="1423657"/>
          </a:xfrm>
          <a:prstGeom prst="upDownArrow">
            <a:avLst>
              <a:gd name="adj1" fmla="val 5303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2C3B27-6813-001E-65D9-96E057E4EB69}"/>
              </a:ext>
            </a:extLst>
          </p:cNvPr>
          <p:cNvSpPr/>
          <p:nvPr/>
        </p:nvSpPr>
        <p:spPr>
          <a:xfrm>
            <a:off x="4885461" y="4216650"/>
            <a:ext cx="959668" cy="8238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16D76-6EC3-F1FA-952A-A6473C957951}"/>
              </a:ext>
            </a:extLst>
          </p:cNvPr>
          <p:cNvSpPr txBox="1"/>
          <p:nvPr/>
        </p:nvSpPr>
        <p:spPr>
          <a:xfrm>
            <a:off x="1276538" y="542151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static positioning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3DED02-5F32-2D9A-D2FC-BE499EDC09DD}"/>
              </a:ext>
            </a:extLst>
          </p:cNvPr>
          <p:cNvSpPr txBox="1"/>
          <p:nvPr/>
        </p:nvSpPr>
        <p:spPr>
          <a:xfrm>
            <a:off x="5160850" y="530020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relative positioning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59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정적 위치 설정</a:t>
            </a:r>
            <a:r>
              <a:rPr lang="en-US" altLang="ko-KR" b="1" dirty="0"/>
              <a:t>(static positioning)</a:t>
            </a:r>
            <a:endParaRPr lang="en-US" altLang="ko-KR" dirty="0"/>
          </a:p>
          <a:p>
            <a:pPr lvl="1"/>
            <a:r>
              <a:rPr lang="ko-KR" altLang="en-US" dirty="0"/>
              <a:t>블록 요소들은 박스처럼 상하로 쌓이게 되고 인라인 요소들은 한 줄에 차례대로 배치</a:t>
            </a:r>
            <a:endParaRPr lang="en-US" altLang="ko-KR" dirty="0"/>
          </a:p>
          <a:p>
            <a:pPr lvl="1"/>
            <a:r>
              <a:rPr lang="ko-KR" altLang="en-US" dirty="0"/>
              <a:t>정적 위치 설정을 사용하면 요소의 위치는 </a:t>
            </a:r>
            <a:r>
              <a:rPr lang="en-US" altLang="ko-KR" dirty="0"/>
              <a:t>top, bottom, left, right </a:t>
            </a:r>
            <a:r>
              <a:rPr lang="ko-KR" altLang="en-US" dirty="0"/>
              <a:t>속성의 영향을 받지 않는다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3B9183-CAFF-CF19-8B77-F475C573709E}"/>
              </a:ext>
            </a:extLst>
          </p:cNvPr>
          <p:cNvSpPr/>
          <p:nvPr/>
        </p:nvSpPr>
        <p:spPr>
          <a:xfrm>
            <a:off x="2631945" y="3618719"/>
            <a:ext cx="959668" cy="82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9607A7-D520-2D5F-6BA1-03F72AC4A5BB}"/>
              </a:ext>
            </a:extLst>
          </p:cNvPr>
          <p:cNvSpPr/>
          <p:nvPr/>
        </p:nvSpPr>
        <p:spPr>
          <a:xfrm>
            <a:off x="2631945" y="4521802"/>
            <a:ext cx="959668" cy="8238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위쪽/아래쪽 6">
            <a:extLst>
              <a:ext uri="{FF2B5EF4-FFF2-40B4-BE49-F238E27FC236}">
                <a16:creationId xmlns:a16="http://schemas.microsoft.com/office/drawing/2014/main" id="{C0D71587-E7BC-8A0D-8225-B84CAC7C6CAE}"/>
              </a:ext>
            </a:extLst>
          </p:cNvPr>
          <p:cNvSpPr/>
          <p:nvPr/>
        </p:nvSpPr>
        <p:spPr>
          <a:xfrm>
            <a:off x="4572000" y="3579109"/>
            <a:ext cx="788026" cy="1726949"/>
          </a:xfrm>
          <a:prstGeom prst="upDownArrow">
            <a:avLst>
              <a:gd name="adj1" fmla="val 5303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3D94C-C691-725C-96DC-03D925C9241D}"/>
              </a:ext>
            </a:extLst>
          </p:cNvPr>
          <p:cNvSpPr txBox="1"/>
          <p:nvPr/>
        </p:nvSpPr>
        <p:spPr>
          <a:xfrm>
            <a:off x="2849228" y="572666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static positioning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A518B3-11C1-43C9-B12A-F2F554E705D0}"/>
              </a:ext>
            </a:extLst>
          </p:cNvPr>
          <p:cNvSpPr/>
          <p:nvPr/>
        </p:nvSpPr>
        <p:spPr>
          <a:xfrm>
            <a:off x="1955736" y="3259248"/>
            <a:ext cx="6020554" cy="3078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17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정적 위치 설정</a:t>
            </a:r>
            <a:r>
              <a:rPr lang="en-US" altLang="ko-KR" b="1" dirty="0"/>
              <a:t>(static positioning)</a:t>
            </a:r>
            <a:endParaRPr lang="en-US" altLang="ko-KR" dirty="0"/>
          </a:p>
          <a:p>
            <a:pPr lvl="1"/>
            <a:r>
              <a:rPr lang="ko-KR" altLang="en-US" dirty="0"/>
              <a:t>블록 요소들은 박스처럼 상하로 쌓이게 되고 </a:t>
            </a:r>
            <a:r>
              <a:rPr lang="ko-KR" altLang="en-US" dirty="0" err="1"/>
              <a:t>인라인</a:t>
            </a:r>
            <a:r>
              <a:rPr lang="ko-KR" altLang="en-US" dirty="0"/>
              <a:t> 요소들은 한 줄에 차례대로 배치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2963" y="2570431"/>
            <a:ext cx="8212138" cy="428757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&lt;!</a:t>
            </a:r>
            <a:r>
              <a:rPr lang="en-US" altLang="ko-KR" sz="14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4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#one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background-color: cyan;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#two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position: static;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#three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background-color: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lightgreen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&lt;/style&gt;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EDBB32-B97A-E154-398F-4C5FE3E41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51085504">
            <a:extLst>
              <a:ext uri="{FF2B5EF4-FFF2-40B4-BE49-F238E27FC236}">
                <a16:creationId xmlns:a16="http://schemas.microsoft.com/office/drawing/2014/main" id="{96F29E79-1DBE-E8CD-1E00-3A68AEDC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133" y="2788075"/>
            <a:ext cx="4196283" cy="273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95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A08A0-CF93-A87B-FD2B-8B4BFFEA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장의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71E9B-C903-2E06-DAB2-8512CED57B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레이아웃의 기본이 되는 블록 요소와 인라인 요소를 설명할 수 있나요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HTML </a:t>
            </a:r>
            <a:r>
              <a:rPr lang="ko-KR" altLang="en-US" dirty="0"/>
              <a:t>요소의 크기는 어떻게 설정하나요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HTML </a:t>
            </a:r>
            <a:r>
              <a:rPr lang="ko-KR" altLang="en-US" dirty="0"/>
              <a:t>요소의 위치는 어떻게 설정하나요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&lt;div&gt;</a:t>
            </a:r>
            <a:r>
              <a:rPr lang="ko-KR" altLang="en-US" dirty="0"/>
              <a:t>를 이용하여 웹 페이지의 레이아웃을 설정할 수 있나요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HTML5</a:t>
            </a:r>
            <a:r>
              <a:rPr lang="ko-KR" altLang="en-US" dirty="0"/>
              <a:t>의 </a:t>
            </a:r>
            <a:r>
              <a:rPr lang="ko-KR" altLang="en-US" dirty="0" err="1"/>
              <a:t>시멘틱</a:t>
            </a:r>
            <a:r>
              <a:rPr lang="ko-KR" altLang="en-US" dirty="0"/>
              <a:t> 태그들을 사용하여 웹 페이지의 레이아웃을 설정할 수 있나요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</a:t>
            </a:r>
            <a:r>
              <a:rPr lang="ko-KR" altLang="en-US" dirty="0"/>
              <a:t>만을 이용하여 애니메이션을 만들 수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5F3259-3260-3E62-4206-19A6B814F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100" y="4562946"/>
            <a:ext cx="2107951" cy="16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4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12017" y="1702429"/>
            <a:ext cx="8212138" cy="21431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 id="one"&gt;block #1&lt;/p&gt;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id="two"&gt;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block #2&lt;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position:static</a:t>
            </a:r>
            <a:r>
              <a:rPr lang="en-US" altLang="ko-KR" sz="1600" kern="0" dirty="0">
                <a:solidFill>
                  <a:srgbClr val="000000"/>
                </a:solidFill>
              </a:rPr>
              <a:t>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 id="three"&gt;block #3&lt;/p&gt;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3" name="_x451085504">
            <a:extLst>
              <a:ext uri="{FF2B5EF4-FFF2-40B4-BE49-F238E27FC236}">
                <a16:creationId xmlns:a16="http://schemas.microsoft.com/office/drawing/2014/main" id="{526DD0B6-6E27-2F1F-4C7D-8D3A30EA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86" y="2959250"/>
            <a:ext cx="4196283" cy="273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157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21771-BAE1-964A-9B20-C72A0F75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상대</a:t>
            </a:r>
            <a:r>
              <a:rPr lang="en-US" altLang="ko-KR" dirty="0"/>
              <a:t> </a:t>
            </a:r>
            <a:r>
              <a:rPr lang="ko-KR" altLang="en-US" dirty="0"/>
              <a:t>위치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B8909-A6B4-D11A-F209-C1446D3D33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상대 위치 설정</a:t>
            </a:r>
            <a:r>
              <a:rPr lang="en-US" altLang="ko-KR" dirty="0"/>
              <a:t>(relative positioning)</a:t>
            </a:r>
            <a:r>
              <a:rPr lang="ko-KR" altLang="en-US" dirty="0"/>
              <a:t>은 정상적인 위치에서 상대적으로 요소가 배치되는 방법이다</a:t>
            </a:r>
            <a:r>
              <a:rPr lang="en-US" altLang="ko-KR" dirty="0"/>
              <a:t>. </a:t>
            </a:r>
            <a:r>
              <a:rPr lang="ko-KR" altLang="en-US" dirty="0"/>
              <a:t>앞의 코드에서 </a:t>
            </a:r>
            <a:r>
              <a:rPr lang="en-US" altLang="ko-KR" dirty="0"/>
              <a:t>#two</a:t>
            </a:r>
            <a:r>
              <a:rPr lang="ko-KR" altLang="en-US" dirty="0"/>
              <a:t>에 해당하는 블록을 </a:t>
            </a:r>
            <a:r>
              <a:rPr lang="en-US" altLang="ko-KR" dirty="0"/>
              <a:t>relative</a:t>
            </a:r>
            <a:r>
              <a:rPr lang="ko-KR" altLang="en-US" dirty="0"/>
              <a:t>로 지정하고 </a:t>
            </a:r>
            <a:r>
              <a:rPr lang="en-US" altLang="ko-KR" dirty="0"/>
              <a:t>left </a:t>
            </a:r>
            <a:r>
              <a:rPr lang="ko-KR" altLang="en-US" dirty="0"/>
              <a:t>속성에 </a:t>
            </a:r>
            <a:r>
              <a:rPr lang="en-US" altLang="ko-KR" dirty="0"/>
              <a:t>30px</a:t>
            </a:r>
            <a:r>
              <a:rPr lang="ko-KR" altLang="en-US" dirty="0"/>
              <a:t>를 지정하여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0B5720-8E8A-B752-FAB6-7EEF4EAF0C14}"/>
              </a:ext>
            </a:extLst>
          </p:cNvPr>
          <p:cNvSpPr/>
          <p:nvPr/>
        </p:nvSpPr>
        <p:spPr>
          <a:xfrm>
            <a:off x="2688879" y="3017067"/>
            <a:ext cx="959668" cy="82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5A3212-2559-0F1A-B56B-FE4FF2D65036}"/>
              </a:ext>
            </a:extLst>
          </p:cNvPr>
          <p:cNvSpPr/>
          <p:nvPr/>
        </p:nvSpPr>
        <p:spPr>
          <a:xfrm>
            <a:off x="3286409" y="4224197"/>
            <a:ext cx="959668" cy="8238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06C6233F-E87F-04B3-914E-52634F63E18B}"/>
              </a:ext>
            </a:extLst>
          </p:cNvPr>
          <p:cNvSpPr/>
          <p:nvPr/>
        </p:nvSpPr>
        <p:spPr>
          <a:xfrm>
            <a:off x="5322322" y="2942377"/>
            <a:ext cx="334978" cy="2061326"/>
          </a:xfrm>
          <a:prstGeom prst="upDownArrow">
            <a:avLst>
              <a:gd name="adj1" fmla="val 5303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7F556F-B3D1-3441-79DE-7DFC97704115}"/>
              </a:ext>
            </a:extLst>
          </p:cNvPr>
          <p:cNvSpPr/>
          <p:nvPr/>
        </p:nvSpPr>
        <p:spPr>
          <a:xfrm>
            <a:off x="2694523" y="3920149"/>
            <a:ext cx="959668" cy="8238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053A2-8939-1A1C-5790-598AF31E8511}"/>
              </a:ext>
            </a:extLst>
          </p:cNvPr>
          <p:cNvSpPr txBox="1"/>
          <p:nvPr/>
        </p:nvSpPr>
        <p:spPr>
          <a:xfrm>
            <a:off x="2969912" y="500370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relative positioning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3C0B13-AC17-140E-E865-A7583DBAF001}"/>
              </a:ext>
            </a:extLst>
          </p:cNvPr>
          <p:cNvSpPr/>
          <p:nvPr/>
        </p:nvSpPr>
        <p:spPr>
          <a:xfrm>
            <a:off x="2000816" y="2571184"/>
            <a:ext cx="6020554" cy="3078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8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2648" y="1764671"/>
            <a:ext cx="8212138" cy="46813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#one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background-color: cyan;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4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#two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4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position: relative;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left: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30px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4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#three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background-color: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lightgreen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&lt;/style&gt;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74F1302-62F7-9382-ACB7-6ABF9705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상대 위치 설정</a:t>
            </a:r>
            <a:r>
              <a:rPr lang="en-US" altLang="ko-KR" dirty="0"/>
              <a:t>(relative positioning)</a:t>
            </a:r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6DC556-1820-A7E4-82A0-3793492ED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_x451105448">
            <a:extLst>
              <a:ext uri="{FF2B5EF4-FFF2-40B4-BE49-F238E27FC236}">
                <a16:creationId xmlns:a16="http://schemas.microsoft.com/office/drawing/2014/main" id="{69407947-9B4B-B9C4-5253-30059AC35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74010"/>
            <a:ext cx="4372824" cy="273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853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99203-1C77-7B7E-57D6-1B4E4277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절대 위치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43EFD-E07B-1C49-D400-B5ADAEAEF9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절대 위치</a:t>
            </a:r>
            <a:r>
              <a:rPr lang="en-US" altLang="ko-KR" dirty="0"/>
              <a:t>(absolute positioning)</a:t>
            </a:r>
            <a:r>
              <a:rPr lang="ko-KR" altLang="en-US" dirty="0"/>
              <a:t>은 전체 페이지를 기준으로 배치하는 방법이다</a:t>
            </a:r>
            <a:r>
              <a:rPr lang="en-US" altLang="ko-KR" dirty="0"/>
              <a:t>. </a:t>
            </a:r>
            <a:r>
              <a:rPr lang="ko-KR" altLang="en-US" dirty="0"/>
              <a:t>즉 페이지의 시작 위치에서 </a:t>
            </a:r>
            <a:r>
              <a:rPr lang="en-US" altLang="ko-KR" dirty="0"/>
              <a:t>top, left, bottom, right </a:t>
            </a:r>
            <a:r>
              <a:rPr lang="ko-KR" altLang="en-US" dirty="0"/>
              <a:t>만큼 떨어진 위치에 배치된다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8C3859-25BE-ED7A-5047-FF1547D737E4}"/>
              </a:ext>
            </a:extLst>
          </p:cNvPr>
          <p:cNvSpPr/>
          <p:nvPr/>
        </p:nvSpPr>
        <p:spPr>
          <a:xfrm>
            <a:off x="3286409" y="4224197"/>
            <a:ext cx="959668" cy="8238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5E640539-B842-8E4C-EAA7-53414F0F2DD5}"/>
              </a:ext>
            </a:extLst>
          </p:cNvPr>
          <p:cNvSpPr/>
          <p:nvPr/>
        </p:nvSpPr>
        <p:spPr>
          <a:xfrm>
            <a:off x="5322322" y="2942377"/>
            <a:ext cx="334978" cy="2061326"/>
          </a:xfrm>
          <a:prstGeom prst="upDownArrow">
            <a:avLst>
              <a:gd name="adj1" fmla="val 5303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6E99F-0A64-6711-D78A-C560DB13CFAC}"/>
              </a:ext>
            </a:extLst>
          </p:cNvPr>
          <p:cNvSpPr txBox="1"/>
          <p:nvPr/>
        </p:nvSpPr>
        <p:spPr>
          <a:xfrm>
            <a:off x="2969912" y="500370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absolute positioning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63A008-E598-B867-3BBC-453B42205CC7}"/>
              </a:ext>
            </a:extLst>
          </p:cNvPr>
          <p:cNvSpPr/>
          <p:nvPr/>
        </p:nvSpPr>
        <p:spPr>
          <a:xfrm>
            <a:off x="2000816" y="2571184"/>
            <a:ext cx="6020554" cy="3078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4EA5CE-BCA7-9DE4-9FE4-F2198A8FABD5}"/>
              </a:ext>
            </a:extLst>
          </p:cNvPr>
          <p:cNvCxnSpPr/>
          <p:nvPr/>
        </p:nvCxnSpPr>
        <p:spPr>
          <a:xfrm>
            <a:off x="3874883" y="2571184"/>
            <a:ext cx="0" cy="16530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0DC7CAC-33CF-83C7-6F57-647A8BC201EA}"/>
              </a:ext>
            </a:extLst>
          </p:cNvPr>
          <p:cNvCxnSpPr>
            <a:cxnSpLocks/>
          </p:cNvCxnSpPr>
          <p:nvPr/>
        </p:nvCxnSpPr>
        <p:spPr>
          <a:xfrm>
            <a:off x="2000816" y="4535786"/>
            <a:ext cx="128559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11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2648" y="1801663"/>
            <a:ext cx="8212138" cy="2705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...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#two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position: absolute;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left: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8F924A4-62D0-E63B-885E-BA0E93EC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절대 위치</a:t>
            </a:r>
            <a:r>
              <a:rPr lang="en-US" altLang="ko-KR" dirty="0"/>
              <a:t>(absolute positioning)</a:t>
            </a:r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3A91E7F-BEB1-B109-09F8-7676253B1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451076432">
            <a:extLst>
              <a:ext uri="{FF2B5EF4-FFF2-40B4-BE49-F238E27FC236}">
                <a16:creationId xmlns:a16="http://schemas.microsoft.com/office/drawing/2014/main" id="{70CC8721-3D8A-7E4D-695C-296771934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717" y="2711339"/>
            <a:ext cx="4307588" cy="281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39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2648" y="914400"/>
            <a:ext cx="8212138" cy="59435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head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&gt;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style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&gt;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ko-KR" altLang="en-US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...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#two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{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position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absolute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;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        top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30px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;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        left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30px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;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background-color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yellow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;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width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200px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height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50px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;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}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...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style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&gt;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head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&gt;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body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id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="one"&gt;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block #1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p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div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id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="container"&gt;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    container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</a:t>
            </a:r>
            <a:r>
              <a:rPr lang="en-US" altLang="ko-KR" sz="1400" b="0" i="0" u="none" strike="noStrike" baseline="0" dirty="0" err="1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br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/&gt;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div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id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="two"&gt;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        block #2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br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/&gt;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position:absolute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;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</a:t>
            </a:r>
            <a:r>
              <a:rPr lang="en-US" altLang="ko-KR" sz="1400" b="0" i="0" u="none" strike="noStrike" baseline="0" dirty="0" err="1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br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/&gt;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        top:30px; left:30px;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div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&gt;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div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&gt;</a:t>
            </a: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id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="three"&gt;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block #3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p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&gt;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돋움체" panose="020B0609000101010101" pitchFamily="49" charset="-127"/>
            </a:endParaRPr>
          </a:p>
          <a:p>
            <a:pPr marL="0" marR="0" indent="0" algn="just" rtl="0">
              <a:spcBef>
                <a:spcPts val="0"/>
              </a:spcBef>
              <a:buNone/>
            </a:pP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body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&gt;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8F924A4-62D0-E63B-885E-BA0E93EC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컨테이너가 있는 경우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3A91E7F-BEB1-B109-09F8-7676253B1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5485521-2A8F-9F00-D263-18470D481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451064264">
            <a:extLst>
              <a:ext uri="{FF2B5EF4-FFF2-40B4-BE49-F238E27FC236}">
                <a16:creationId xmlns:a16="http://schemas.microsoft.com/office/drawing/2014/main" id="{0CE837E3-1350-2AD5-FDB3-80B5424D9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68" y="2165555"/>
            <a:ext cx="4462509" cy="291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14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A49C0-C406-4AC9-1E4A-0744F8FA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고정 위치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25932-39CB-545C-D645-BFE3A89E1F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절대 위치</a:t>
            </a:r>
            <a:r>
              <a:rPr lang="en-US" altLang="ko-KR" dirty="0"/>
              <a:t>(absolute positioning)</a:t>
            </a:r>
            <a:r>
              <a:rPr lang="ko-KR" altLang="en-US" dirty="0"/>
              <a:t>은 전체 페이지를 기준으로 배치하는 방법이다</a:t>
            </a:r>
            <a:r>
              <a:rPr lang="en-US" altLang="ko-KR" dirty="0"/>
              <a:t>. </a:t>
            </a:r>
            <a:r>
              <a:rPr lang="ko-KR" altLang="en-US" dirty="0"/>
              <a:t>즉 페이지의 시작 위치에서 </a:t>
            </a:r>
            <a:r>
              <a:rPr lang="en-US" altLang="ko-KR" dirty="0"/>
              <a:t>top, left, bottom, right </a:t>
            </a:r>
            <a:r>
              <a:rPr lang="ko-KR" altLang="en-US" dirty="0"/>
              <a:t>만큼 떨어진 위치에 배치된다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7BD8A6-B077-1469-5C6A-7A2A096C6EC7}"/>
              </a:ext>
            </a:extLst>
          </p:cNvPr>
          <p:cNvSpPr/>
          <p:nvPr/>
        </p:nvSpPr>
        <p:spPr>
          <a:xfrm>
            <a:off x="3286409" y="4224197"/>
            <a:ext cx="959668" cy="8238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AEBE5E9E-84BB-5B9C-D0D9-AC3C7131C7DD}"/>
              </a:ext>
            </a:extLst>
          </p:cNvPr>
          <p:cNvSpPr/>
          <p:nvPr/>
        </p:nvSpPr>
        <p:spPr>
          <a:xfrm>
            <a:off x="5322322" y="2942377"/>
            <a:ext cx="334978" cy="2061326"/>
          </a:xfrm>
          <a:prstGeom prst="upDownArrow">
            <a:avLst>
              <a:gd name="adj1" fmla="val 5303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B62E4-0874-BF95-A827-27D43F7D5F04}"/>
              </a:ext>
            </a:extLst>
          </p:cNvPr>
          <p:cNvSpPr txBox="1"/>
          <p:nvPr/>
        </p:nvSpPr>
        <p:spPr>
          <a:xfrm>
            <a:off x="2969912" y="500370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fixed positioning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154722-FED0-4AA8-CBC9-8932530662A4}"/>
              </a:ext>
            </a:extLst>
          </p:cNvPr>
          <p:cNvSpPr/>
          <p:nvPr/>
        </p:nvSpPr>
        <p:spPr>
          <a:xfrm>
            <a:off x="2000816" y="2571184"/>
            <a:ext cx="6020554" cy="3078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CA2904-3574-9366-8627-A94E5E940DD2}"/>
              </a:ext>
            </a:extLst>
          </p:cNvPr>
          <p:cNvCxnSpPr/>
          <p:nvPr/>
        </p:nvCxnSpPr>
        <p:spPr>
          <a:xfrm>
            <a:off x="3874883" y="2571184"/>
            <a:ext cx="0" cy="16530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F20AAE-9C7D-4E06-5A64-090363D4284E}"/>
              </a:ext>
            </a:extLst>
          </p:cNvPr>
          <p:cNvCxnSpPr>
            <a:cxnSpLocks/>
          </p:cNvCxnSpPr>
          <p:nvPr/>
        </p:nvCxnSpPr>
        <p:spPr>
          <a:xfrm>
            <a:off x="2000816" y="4535786"/>
            <a:ext cx="128559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E84976-3B73-2180-E86D-E9925A108628}"/>
              </a:ext>
            </a:extLst>
          </p:cNvPr>
          <p:cNvCxnSpPr/>
          <p:nvPr/>
        </p:nvCxnSpPr>
        <p:spPr>
          <a:xfrm flipH="1">
            <a:off x="5133315" y="3739081"/>
            <a:ext cx="633742" cy="485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9BD355-3746-AB13-4A07-B46C3D8A404B}"/>
              </a:ext>
            </a:extLst>
          </p:cNvPr>
          <p:cNvCxnSpPr/>
          <p:nvPr/>
        </p:nvCxnSpPr>
        <p:spPr>
          <a:xfrm>
            <a:off x="5097101" y="3621386"/>
            <a:ext cx="778598" cy="602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01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2648" y="1900474"/>
            <a:ext cx="8212138" cy="3733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&lt;!</a:t>
            </a:r>
            <a:r>
              <a:rPr lang="en-US" altLang="ko-KR" sz="14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4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p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background-color: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lightgreen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#two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position:fixed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right:0px</a:t>
            </a:r>
            <a:r>
              <a:rPr lang="en-US" altLang="ko-KR" sz="14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</a:rPr>
              <a:t>&lt;/head&gt;</a:t>
            </a: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EE337B9A-15DE-C77C-58B6-9389F685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고정 위치 설정</a:t>
            </a:r>
            <a:r>
              <a:rPr lang="en-US" altLang="ko-KR" dirty="0"/>
              <a:t>(fixed positioning)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569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333501"/>
            <a:ext cx="8212138" cy="40767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#1&lt;/p&gt;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 id="two"&gt;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block #2&lt;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position: fixed;&lt;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right:10px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#3&lt;/p&gt;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#4&lt;/p&gt;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#5&lt;/p&gt;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#6&lt;/p&gt;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#7&lt;/p&gt;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#8&lt;/p&gt;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#9&lt;/p&gt;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#10&lt;/p&gt;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#11&lt;/p&gt;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EFC3B6-E2E2-134E-2082-18A9865E9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451112216">
            <a:extLst>
              <a:ext uri="{FF2B5EF4-FFF2-40B4-BE49-F238E27FC236}">
                <a16:creationId xmlns:a16="http://schemas.microsoft.com/office/drawing/2014/main" id="{17ADF151-D3B3-16CD-3CAF-C4EA6E2F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698" y="2242100"/>
            <a:ext cx="3881321" cy="223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4C62C922-5FDA-B419-9CD4-EE3C4C01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고정 위치 설정</a:t>
            </a:r>
          </a:p>
        </p:txBody>
      </p:sp>
    </p:spTree>
    <p:extLst>
      <p:ext uri="{BB962C8B-B14F-4D97-AF65-F5344CB8AC3E}">
        <p14:creationId xmlns:p14="http://schemas.microsoft.com/office/powerpoint/2010/main" val="3326292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</a:t>
            </a:r>
            <a:r>
              <a:rPr lang="ko-KR" altLang="en-US" dirty="0"/>
              <a:t>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콘텐츠</a:t>
            </a:r>
            <a:r>
              <a:rPr lang="ko-KR" altLang="en-US" dirty="0"/>
              <a:t> 주위로 다른 </a:t>
            </a:r>
            <a:r>
              <a:rPr lang="ko-KR" altLang="en-US" dirty="0" err="1"/>
              <a:t>콘텐츠들이</a:t>
            </a:r>
            <a:r>
              <a:rPr lang="ko-KR" altLang="en-US" dirty="0"/>
              <a:t> 물처럼 흘러가는 스타일 지정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2262188"/>
            <a:ext cx="36671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0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웹페이지에서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요소의 위치</a:t>
            </a:r>
            <a:r>
              <a:rPr lang="en-US" altLang="ko-KR" dirty="0"/>
              <a:t>, </a:t>
            </a:r>
            <a:r>
              <a:rPr lang="ko-KR" altLang="en-US" dirty="0"/>
              <a:t>크기 등을 결정하는 것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집안에서의 가구 배치와 비슷하다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7D8B73-E6E7-DE45-4230-5347EA160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83" y="2643518"/>
            <a:ext cx="7275591" cy="24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64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D86D4-35B6-8111-1722-E972E536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</a:t>
            </a:r>
            <a:r>
              <a:rPr lang="ko-KR" altLang="en-US" dirty="0"/>
              <a:t>를 사용하지 않는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7F295-3540-3B75-F5D7-EB24955735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float </a:t>
            </a:r>
            <a:r>
              <a:rPr lang="ko-KR" altLang="en-US" dirty="0"/>
              <a:t>속성을 사용하지 않고 이미지와 텍스트를 단순히 배치하게 되면 어떻게 표시되는 지를 먼저 살펴보자</a:t>
            </a:r>
            <a:r>
              <a:rPr lang="en-US" altLang="ko-KR" dirty="0"/>
              <a:t>. </a:t>
            </a:r>
            <a:r>
              <a:rPr lang="ko-KR" altLang="en-US" dirty="0"/>
              <a:t>이미지는 인라인 요소이고 문단은 블록 요소여서 다음과 같이 배치된다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AF5F88-41E2-B2B9-4D42-84A50F220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451111424">
            <a:extLst>
              <a:ext uri="{FF2B5EF4-FFF2-40B4-BE49-F238E27FC236}">
                <a16:creationId xmlns:a16="http://schemas.microsoft.com/office/drawing/2014/main" id="{11C4929D-DB27-9AD1-B40D-D1673BCD0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82" y="2776647"/>
            <a:ext cx="4762122" cy="310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86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2648" y="1771933"/>
            <a:ext cx="8212138" cy="35909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img.a</a:t>
            </a:r>
            <a:r>
              <a:rPr lang="en-US" altLang="ko-KR" sz="1600" kern="0" dirty="0">
                <a:solidFill>
                  <a:srgbClr val="000000"/>
                </a:solidFill>
              </a:rPr>
              <a:t> {            float: left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class="a"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sunshine.jpg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width="160" height="120"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</a:t>
            </a:r>
            <a:r>
              <a:rPr lang="ko-KR" altLang="en-US" sz="1600" kern="0" dirty="0">
                <a:solidFill>
                  <a:srgbClr val="000000"/>
                </a:solidFill>
              </a:rPr>
              <a:t>생활이 그대를 속일지라도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슬퍼하거나 노여워 말라</a:t>
            </a:r>
            <a:r>
              <a:rPr lang="en-US" altLang="ko-KR" sz="1600" kern="0" dirty="0">
                <a:solidFill>
                  <a:srgbClr val="000000"/>
                </a:solidFill>
              </a:rPr>
              <a:t>.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...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9D5D712-A038-3989-7379-51E9DEB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 </a:t>
            </a:r>
            <a:r>
              <a:rPr lang="ko-KR" altLang="en-US" dirty="0"/>
              <a:t>예제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CD9DC2-1B66-5F00-984A-6837DA978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451056992">
            <a:extLst>
              <a:ext uri="{FF2B5EF4-FFF2-40B4-BE49-F238E27FC236}">
                <a16:creationId xmlns:a16="http://schemas.microsoft.com/office/drawing/2014/main" id="{80398E8B-DCCC-4639-B41F-EF405EDA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65" y="4050448"/>
            <a:ext cx="4024815" cy="262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638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F0E4-92E2-44BA-FB96-A3636975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</a:t>
            </a:r>
            <a:r>
              <a:rPr lang="ko-KR" altLang="en-US" dirty="0"/>
              <a:t>를 여러 번 적용하는 경우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D8D388-0ED3-BDB3-F093-85EBAC1CB1E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120375"/>
            <a:ext cx="8153400" cy="2617250"/>
          </a:xfrm>
        </p:spPr>
      </p:pic>
    </p:spTree>
    <p:extLst>
      <p:ext uri="{BB962C8B-B14F-4D97-AF65-F5344CB8AC3E}">
        <p14:creationId xmlns:p14="http://schemas.microsoft.com/office/powerpoint/2010/main" val="2463518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1244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90px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margin: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이미지 갤러리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sunshine.jpg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lion.png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storm.jpg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sunshine.jpg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lion.png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storm.jpg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1F79532-72ED-7035-49D1-A8986066F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451058864">
            <a:extLst>
              <a:ext uri="{FF2B5EF4-FFF2-40B4-BE49-F238E27FC236}">
                <a16:creationId xmlns:a16="http://schemas.microsoft.com/office/drawing/2014/main" id="{D7F55028-DA6E-557C-4ED8-8859B4CD7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93" y="2059663"/>
            <a:ext cx="5400675" cy="16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B6473E59-E8C6-7DEE-A330-767ECF4E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</a:p>
        </p:txBody>
      </p:sp>
    </p:spTree>
    <p:extLst>
      <p:ext uri="{BB962C8B-B14F-4D97-AF65-F5344CB8AC3E}">
        <p14:creationId xmlns:p14="http://schemas.microsoft.com/office/powerpoint/2010/main" val="1150093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</a:t>
            </a:r>
            <a:r>
              <a:rPr lang="ko-KR" altLang="en-US" dirty="0"/>
              <a:t>의 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레이아웃에 많이 사용된다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0A75F4-7381-5157-077E-DC1FB9F34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10" y="2423396"/>
            <a:ext cx="6842580" cy="34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85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clear</a:t>
            </a:r>
            <a:r>
              <a:rPr lang="ko-KR" altLang="en-US" dirty="0"/>
              <a:t> 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float </a:t>
            </a:r>
            <a:r>
              <a:rPr lang="ko-KR" altLang="en-US" dirty="0"/>
              <a:t>속성을</a:t>
            </a:r>
            <a:r>
              <a:rPr lang="en-US" altLang="ko-KR" dirty="0"/>
              <a:t> </a:t>
            </a:r>
            <a:r>
              <a:rPr lang="ko-KR" altLang="en-US" dirty="0"/>
              <a:t>중단할 때 사용된다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AB510F-B5B6-3899-DDCC-77079C57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51" y="2071819"/>
            <a:ext cx="6160884" cy="18794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96CB92-D5F7-F065-67FF-47F83844F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66" y="4274081"/>
            <a:ext cx="5622202" cy="230170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F334168-B43E-00FD-08C3-61EAD941FE2C}"/>
              </a:ext>
            </a:extLst>
          </p:cNvPr>
          <p:cNvSpPr/>
          <p:nvPr/>
        </p:nvSpPr>
        <p:spPr>
          <a:xfrm>
            <a:off x="4572000" y="5350598"/>
            <a:ext cx="2221086" cy="12788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48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z-index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요소의 </a:t>
            </a:r>
            <a:r>
              <a:rPr lang="ko-KR" altLang="en-US" dirty="0" err="1"/>
              <a:t>스택</a:t>
            </a:r>
            <a:r>
              <a:rPr lang="ko-KR" altLang="en-US" dirty="0"/>
              <a:t> 순서를 지정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FEA63-3B80-7CBA-AAB6-7455DDCBB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51" y="2128112"/>
            <a:ext cx="7822194" cy="30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8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410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...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box1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position: absolute;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 left: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background: blue;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z-index: 200;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box2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position: absolute;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30px</a:t>
            </a:r>
            <a:r>
              <a:rPr lang="en-US" altLang="ko-KR" sz="1600" kern="0" dirty="0">
                <a:solidFill>
                  <a:srgbClr val="000000"/>
                </a:solidFill>
              </a:rPr>
              <a:t>; left: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z-index: 100;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box3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position: absolute;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60px</a:t>
            </a:r>
            <a:r>
              <a:rPr lang="en-US" altLang="ko-KR" sz="1600" kern="0" dirty="0">
                <a:solidFill>
                  <a:srgbClr val="000000"/>
                </a:solidFill>
              </a:rPr>
              <a:t>; left: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60px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background: green;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z-index: 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A857B9D-EEEB-65D4-C1EC-79E6FB4F9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451063832">
            <a:extLst>
              <a:ext uri="{FF2B5EF4-FFF2-40B4-BE49-F238E27FC236}">
                <a16:creationId xmlns:a16="http://schemas.microsoft.com/office/drawing/2014/main" id="{B56A0744-4B03-31AD-8AA4-FF56015DF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54" y="2089715"/>
            <a:ext cx="4128051" cy="220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362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3279" y="1980163"/>
            <a:ext cx="8212138" cy="1628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box1</a:t>
            </a:r>
            <a:r>
              <a:rPr lang="en-US" altLang="ko-KR" sz="1600" kern="0" dirty="0">
                <a:solidFill>
                  <a:srgbClr val="000000"/>
                </a:solidFill>
              </a:rPr>
              <a:t>"&gt;box #1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box2</a:t>
            </a:r>
            <a:r>
              <a:rPr lang="en-US" altLang="ko-KR" sz="1600" kern="0" dirty="0">
                <a:solidFill>
                  <a:srgbClr val="000000"/>
                </a:solidFill>
              </a:rPr>
              <a:t>"&gt;box #2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box3</a:t>
            </a:r>
            <a:r>
              <a:rPr lang="en-US" altLang="ko-KR" sz="1600" kern="0" dirty="0">
                <a:solidFill>
                  <a:srgbClr val="000000"/>
                </a:solidFill>
              </a:rPr>
              <a:t>"&gt;box #3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3" name="_x451063832">
            <a:extLst>
              <a:ext uri="{FF2B5EF4-FFF2-40B4-BE49-F238E27FC236}">
                <a16:creationId xmlns:a16="http://schemas.microsoft.com/office/drawing/2014/main" id="{2275849F-F5FF-3012-4095-20DFCB531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54" y="2089715"/>
            <a:ext cx="4128051" cy="220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461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726666"/>
            <a:ext cx="8212138" cy="38290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position: absolute;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left: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z-index: -1;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pome.png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width="200" height="200"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</a:rPr>
              <a:t>요소의 </a:t>
            </a:r>
            <a:r>
              <a:rPr lang="en-US" altLang="ko-KR" sz="1600" kern="0" dirty="0">
                <a:solidFill>
                  <a:srgbClr val="000000"/>
                </a:solidFill>
              </a:rPr>
              <a:t>z-index</a:t>
            </a:r>
            <a:r>
              <a:rPr lang="ko-KR" altLang="en-US" sz="1600" kern="0" dirty="0">
                <a:solidFill>
                  <a:srgbClr val="000000"/>
                </a:solidFill>
              </a:rPr>
              <a:t>가 </a:t>
            </a:r>
            <a:r>
              <a:rPr lang="en-US" altLang="ko-KR" sz="1600" kern="0" dirty="0">
                <a:solidFill>
                  <a:srgbClr val="000000"/>
                </a:solidFill>
              </a:rPr>
              <a:t>-1</a:t>
            </a:r>
            <a:r>
              <a:rPr lang="ko-KR" altLang="en-US" sz="1600" kern="0" dirty="0">
                <a:solidFill>
                  <a:srgbClr val="000000"/>
                </a:solidFill>
              </a:rPr>
              <a:t>이므로 다른 요소의 뒤에 위치한다</a:t>
            </a:r>
            <a:r>
              <a:rPr lang="en-US" altLang="ko-KR" sz="1600" kern="0" dirty="0">
                <a:solidFill>
                  <a:srgbClr val="000000"/>
                </a:solidFill>
              </a:rPr>
              <a:t>. 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71CAC-B473-B194-7AFD-DD2893F1E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451057568">
            <a:extLst>
              <a:ext uri="{FF2B5EF4-FFF2-40B4-BE49-F238E27FC236}">
                <a16:creationId xmlns:a16="http://schemas.microsoft.com/office/drawing/2014/main" id="{D2D4A3D7-489C-3C91-AD8A-200D0162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411" y="1838984"/>
            <a:ext cx="4156813" cy="221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64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7D3C1-2459-CAEA-0D00-62BAEDEB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박스모델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FE989-836F-471A-4D68-A2250E78EA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박스 모델</a:t>
            </a:r>
            <a:r>
              <a:rPr lang="en-US" altLang="ko-KR" dirty="0"/>
              <a:t>(box model)</a:t>
            </a:r>
            <a:r>
              <a:rPr lang="ko-KR" altLang="en-US" dirty="0"/>
              <a:t>이란 웹 브라우저가 각 요소들을 화면에 그릴 때는 무조건 사각형으로 간주한다는 것이다</a:t>
            </a:r>
            <a:r>
              <a:rPr lang="en-US" altLang="ko-KR" dirty="0"/>
              <a:t>. </a:t>
            </a:r>
            <a:r>
              <a:rPr lang="ko-KR" altLang="en-US" dirty="0"/>
              <a:t>사각형에는 패딩</a:t>
            </a:r>
            <a:r>
              <a:rPr lang="en-US" altLang="ko-KR" dirty="0"/>
              <a:t>, </a:t>
            </a:r>
            <a:r>
              <a:rPr lang="ko-KR" altLang="en-US" dirty="0"/>
              <a:t>경계선</a:t>
            </a:r>
            <a:r>
              <a:rPr lang="en-US" altLang="ko-KR" dirty="0"/>
              <a:t>, </a:t>
            </a:r>
            <a:r>
              <a:rPr lang="ko-KR" altLang="en-US" dirty="0"/>
              <a:t>마진이 붙어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BAAE67-8F31-08F3-CC9E-8DD3722D9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51906016">
            <a:extLst>
              <a:ext uri="{FF2B5EF4-FFF2-40B4-BE49-F238E27FC236}">
                <a16:creationId xmlns:a16="http://schemas.microsoft.com/office/drawing/2014/main" id="{EBEE8647-EC0B-86E6-210F-45D35D1C9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69" y="2454156"/>
            <a:ext cx="4734962" cy="384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423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B4F46-E43F-BD8A-FBF0-7DCA33E6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Overflow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FA534-E764-2728-DD47-2E1C39E57F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overflow </a:t>
            </a:r>
            <a:r>
              <a:rPr lang="ko-KR" altLang="en-US" dirty="0"/>
              <a:t>속성은 자식 요소가 부모 요소의 범위를 벗어났을 때</a:t>
            </a:r>
            <a:r>
              <a:rPr lang="en-US" altLang="ko-KR" dirty="0"/>
              <a:t>, </a:t>
            </a:r>
            <a:r>
              <a:rPr lang="ko-KR" altLang="en-US" dirty="0"/>
              <a:t>어떻게 처리할 것인지를 지정한다</a:t>
            </a:r>
            <a:r>
              <a:rPr lang="en-US" altLang="ko-KR" dirty="0"/>
              <a:t>. overflow </a:t>
            </a:r>
            <a:r>
              <a:rPr lang="ko-KR" altLang="en-US" dirty="0"/>
              <a:t>속성에는 </a:t>
            </a:r>
            <a:r>
              <a:rPr lang="en-US" altLang="ko-KR" dirty="0"/>
              <a:t>hidden, scroll </a:t>
            </a:r>
            <a:r>
              <a:rPr lang="ko-KR" altLang="en-US" dirty="0"/>
              <a:t>중의 하나를 지정할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A9FF551-7C98-AFDA-9768-B7FA22785C75}"/>
              </a:ext>
            </a:extLst>
          </p:cNvPr>
          <p:cNvSpPr txBox="1">
            <a:spLocks/>
          </p:cNvSpPr>
          <p:nvPr/>
        </p:nvSpPr>
        <p:spPr bwMode="auto">
          <a:xfrm>
            <a:off x="757285" y="2550532"/>
            <a:ext cx="8212138" cy="41580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lightgreen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#target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black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/*overflow: hidden;*/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062E3A-F510-0AF1-8A39-C92D951F1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451068800">
            <a:extLst>
              <a:ext uri="{FF2B5EF4-FFF2-40B4-BE49-F238E27FC236}">
                <a16:creationId xmlns:a16="http://schemas.microsoft.com/office/drawing/2014/main" id="{B66F2CB5-9595-BD14-B680-55B5187F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610" y="3234633"/>
            <a:ext cx="4001383" cy="21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369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B4F46-E43F-BD8A-FBF0-7DCA33E6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Overflow </a:t>
            </a:r>
            <a:r>
              <a:rPr lang="ko-KR" altLang="en-US" dirty="0"/>
              <a:t>속성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A9FF551-7C98-AFDA-9768-B7FA22785C75}"/>
              </a:ext>
            </a:extLst>
          </p:cNvPr>
          <p:cNvSpPr txBox="1">
            <a:spLocks/>
          </p:cNvSpPr>
          <p:nvPr/>
        </p:nvSpPr>
        <p:spPr bwMode="auto">
          <a:xfrm>
            <a:off x="612648" y="1853415"/>
            <a:ext cx="8212138" cy="38290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target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block #1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block #2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block #3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block #4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block #5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E6B1A1-25A2-A20D-3FDA-BA6F92EC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22" y="3961451"/>
            <a:ext cx="6337426" cy="23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87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ABCA-0857-D021-0854-9173E867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19595-4D82-94CF-178F-ED2AF9A05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원래 자리에 대한 개념이 남아 있는 위치 설정 방식은 어떤 것들인가</a:t>
            </a:r>
            <a:r>
              <a:rPr lang="en-US" altLang="ko-KR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float:left</a:t>
            </a:r>
            <a:r>
              <a:rPr lang="ko-KR" altLang="en-US" dirty="0"/>
              <a:t>와 같이 지정하면 어떤 일이 발생되는가</a:t>
            </a:r>
            <a:r>
              <a:rPr lang="en-US" altLang="ko-KR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float </a:t>
            </a:r>
            <a:r>
              <a:rPr lang="ko-KR" altLang="en-US" dirty="0"/>
              <a:t>효과를 없애려면 어떻게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91AEEA-A738-3F55-BF45-B2B2F3121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082" y="4214027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585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4482A-48EE-C7D6-A754-E1AF9164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8DB48-AFE2-E10C-C6A7-FF6119ACAD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&lt;table&gt; </a:t>
            </a:r>
            <a:r>
              <a:rPr lang="ko-KR" altLang="en-US" dirty="0"/>
              <a:t>요소를 사용한 레이아웃</a:t>
            </a:r>
            <a:r>
              <a:rPr lang="en-US" altLang="ko-KR" dirty="0"/>
              <a:t>: </a:t>
            </a:r>
            <a:r>
              <a:rPr lang="ko-KR" altLang="en-US" dirty="0"/>
              <a:t>테이블을 사용하는 방법은 전통적인 방법이고 경우에 따라서는 아주 편리한 방법이지만 테이블의 원래 용도와는 어긋난다</a:t>
            </a:r>
            <a:r>
              <a:rPr lang="en-US" altLang="ko-KR" dirty="0"/>
              <a:t>. </a:t>
            </a:r>
            <a:r>
              <a:rPr lang="ko-KR" altLang="en-US" dirty="0"/>
              <a:t>이 책에서는 다루지 않지만</a:t>
            </a:r>
            <a:r>
              <a:rPr lang="en-US" altLang="ko-KR" dirty="0"/>
              <a:t>, </a:t>
            </a:r>
            <a:r>
              <a:rPr lang="ko-KR" altLang="en-US" dirty="0"/>
              <a:t>이 방법은 </a:t>
            </a:r>
            <a:r>
              <a:rPr lang="en-US" altLang="ko-KR" dirty="0" err="1"/>
              <a:t>display:table</a:t>
            </a:r>
            <a:r>
              <a:rPr lang="ko-KR" altLang="en-US" dirty="0"/>
              <a:t>과 </a:t>
            </a:r>
            <a:r>
              <a:rPr lang="en-US" altLang="ko-KR" dirty="0" err="1"/>
              <a:t>display:grid</a:t>
            </a:r>
            <a:r>
              <a:rPr lang="en-US" altLang="ko-KR" dirty="0"/>
              <a:t> </a:t>
            </a:r>
            <a:r>
              <a:rPr lang="ko-KR" altLang="en-US" dirty="0"/>
              <a:t>레이아웃으로 계승되었다</a:t>
            </a:r>
            <a:r>
              <a:rPr lang="en-US" altLang="ko-KR" dirty="0"/>
              <a:t>. 13</a:t>
            </a:r>
            <a:r>
              <a:rPr lang="ko-KR" altLang="en-US" dirty="0"/>
              <a:t>장을 참조한다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&lt;div&gt; </a:t>
            </a:r>
            <a:r>
              <a:rPr lang="ko-KR" altLang="en-US" dirty="0"/>
              <a:t>요소를 사용한 레이아웃</a:t>
            </a:r>
            <a:r>
              <a:rPr lang="en-US" altLang="ko-KR" dirty="0"/>
              <a:t>: &lt;div&gt; </a:t>
            </a:r>
            <a:r>
              <a:rPr lang="ko-KR" altLang="en-US" dirty="0"/>
              <a:t>요소를 생성하고 요소의 위치를 지정하여 레이아웃을 만드는 방법이다</a:t>
            </a:r>
            <a:r>
              <a:rPr lang="en-US" altLang="ko-KR" dirty="0"/>
              <a:t>. </a:t>
            </a:r>
            <a:r>
              <a:rPr lang="ko-KR" altLang="en-US" dirty="0"/>
              <a:t>지금도  많이 사용된다</a:t>
            </a:r>
            <a:r>
              <a:rPr lang="en-US" altLang="ko-KR" dirty="0"/>
              <a:t>. </a:t>
            </a:r>
            <a:r>
              <a:rPr lang="ko-KR" altLang="en-US" dirty="0"/>
              <a:t>간단히 살펴보자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HTML5</a:t>
            </a:r>
            <a:r>
              <a:rPr lang="ko-KR" altLang="en-US" dirty="0"/>
              <a:t>의 </a:t>
            </a:r>
            <a:r>
              <a:rPr lang="en-US" altLang="ko-KR" dirty="0"/>
              <a:t>&lt;nav&gt;, &lt;section&gt;, &lt;aside&gt; </a:t>
            </a:r>
            <a:r>
              <a:rPr lang="ko-KR" altLang="en-US" dirty="0"/>
              <a:t>등의 </a:t>
            </a:r>
            <a:r>
              <a:rPr lang="ko-KR" altLang="en-US" dirty="0" err="1"/>
              <a:t>시맨틱</a:t>
            </a:r>
            <a:r>
              <a:rPr lang="ko-KR" altLang="en-US" dirty="0"/>
              <a:t> 요소를 사용한 레이아웃</a:t>
            </a:r>
            <a:r>
              <a:rPr lang="en-US" altLang="ko-KR" dirty="0"/>
              <a:t>: </a:t>
            </a:r>
            <a:r>
              <a:rPr lang="ko-KR" altLang="en-US" dirty="0"/>
              <a:t>현재는 </a:t>
            </a:r>
            <a:r>
              <a:rPr lang="en-US" altLang="ko-KR" dirty="0"/>
              <a:t>HTML</a:t>
            </a:r>
            <a:r>
              <a:rPr lang="ko-KR" altLang="en-US" dirty="0"/>
              <a:t>에서 추가된 여러 가지 </a:t>
            </a:r>
            <a:r>
              <a:rPr lang="ko-KR" altLang="en-US" dirty="0" err="1"/>
              <a:t>시맨틱</a:t>
            </a:r>
            <a:r>
              <a:rPr lang="ko-KR" altLang="en-US" dirty="0"/>
              <a:t> 요소들을 이용하여 레이아웃을 잡는 방법이 가장 권장된다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774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이용한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D9983-B543-88B1-25A4-66130D7DF9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&lt;div&gt; </a:t>
            </a:r>
            <a:r>
              <a:rPr lang="ko-KR" altLang="en-US" dirty="0"/>
              <a:t>태그를 사용하고 </a:t>
            </a:r>
            <a:r>
              <a:rPr lang="en-US" altLang="ko-KR" dirty="0"/>
              <a:t>id</a:t>
            </a:r>
            <a:r>
              <a:rPr lang="ko-KR" altLang="en-US" dirty="0"/>
              <a:t>를 적절하게 할당한다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CC96AB-44CC-45A0-0E72-224A8DE0B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26" y="2205790"/>
            <a:ext cx="4899858" cy="40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99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BC6C0-FCBC-8A9B-05F5-68E1E2CC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C7F57-3A85-7C1F-8FB8-89AAC21D3AE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를 사용하지 않은 웹페이지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7BA169-C42D-F40C-FF9E-A2961D74E583}"/>
              </a:ext>
            </a:extLst>
          </p:cNvPr>
          <p:cNvSpPr txBox="1">
            <a:spLocks/>
          </p:cNvSpPr>
          <p:nvPr/>
        </p:nvSpPr>
        <p:spPr bwMode="auto">
          <a:xfrm>
            <a:off x="666750" y="2257425"/>
            <a:ext cx="8212138" cy="43719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&lt;title&gt;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My Blog Page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&lt;/title&gt;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wrapper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header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header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nav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nav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content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content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footer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footer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594FFE-CEE1-1FC7-64AB-E9990127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451111064">
            <a:extLst>
              <a:ext uri="{FF2B5EF4-FFF2-40B4-BE49-F238E27FC236}">
                <a16:creationId xmlns:a16="http://schemas.microsoft.com/office/drawing/2014/main" id="{663C53BF-3F05-2326-38C7-94FAC8AD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244" y="2869367"/>
            <a:ext cx="4042071" cy="175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494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2648" y="1889628"/>
            <a:ext cx="8212138" cy="37957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&lt;title&gt;My Blog Page&lt;/title&gt;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#header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30%;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50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0768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#content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70%;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blue;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float: right;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#footer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aqua;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clear: both;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id="wrapper"&gt;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id="header"&gt; header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"&gt;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id="content"&gt; content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id="footer"&gt; footer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B8395D-DBEB-C9DA-DB7A-BECEC45C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451110272">
            <a:extLst>
              <a:ext uri="{FF2B5EF4-FFF2-40B4-BE49-F238E27FC236}">
                <a16:creationId xmlns:a16="http://schemas.microsoft.com/office/drawing/2014/main" id="{7F06E1FC-B8EB-B901-063B-9C2F62E33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98" y="1820862"/>
            <a:ext cx="4550531" cy="247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77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의미적</a:t>
            </a:r>
            <a:r>
              <a:rPr lang="en-US" altLang="ko-KR" dirty="0"/>
              <a:t> </a:t>
            </a:r>
            <a:r>
              <a:rPr lang="ko-KR" altLang="en-US" dirty="0"/>
              <a:t>요소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6042E-5A9B-6CF0-4431-853B60785C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의미적 요소</a:t>
            </a:r>
            <a:r>
              <a:rPr lang="en-US" altLang="ko-KR" dirty="0"/>
              <a:t>(Semantic elements)</a:t>
            </a:r>
            <a:r>
              <a:rPr lang="ko-KR" altLang="en-US" dirty="0"/>
              <a:t>들은 브라우저에게 요소의 의미나 목적을 명확하게 알려주는 요소이다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C87FB4-64A2-2D95-486A-029FE7E23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38" y="2566975"/>
            <a:ext cx="7061703" cy="303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17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요소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A8F0026-7524-0F39-75D8-53A9D4B511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47818"/>
            <a:ext cx="8153400" cy="4000564"/>
          </a:xfrm>
        </p:spPr>
      </p:pic>
    </p:spTree>
    <p:extLst>
      <p:ext uri="{BB962C8B-B14F-4D97-AF65-F5344CB8AC3E}">
        <p14:creationId xmlns:p14="http://schemas.microsoft.com/office/powerpoint/2010/main" val="362504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블록요소와</a:t>
            </a:r>
            <a:r>
              <a:rPr lang="ko-KR" altLang="en-US" dirty="0"/>
              <a:t> </a:t>
            </a:r>
            <a:r>
              <a:rPr lang="ko-KR" altLang="en-US" dirty="0" err="1"/>
              <a:t>인라인</a:t>
            </a:r>
            <a:r>
              <a:rPr lang="ko-KR" altLang="en-US" dirty="0"/>
              <a:t>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화면의 한 줄을 전부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한 줄에 차례대로 배치된다</a:t>
            </a:r>
            <a:r>
              <a:rPr lang="en-US" altLang="ko-KR" dirty="0"/>
              <a:t>. </a:t>
            </a:r>
            <a:r>
              <a:rPr lang="ko-KR" altLang="en-US" dirty="0"/>
              <a:t>현재 줄에서 필요한 만큼의 너비만을 차지한다</a:t>
            </a:r>
            <a:r>
              <a:rPr lang="en-US" altLang="ko-KR" dirty="0"/>
              <a:t>. </a:t>
            </a:r>
            <a:r>
              <a:rPr lang="ko-KR" altLang="en-US" dirty="0"/>
              <a:t>위치나 크기 설정 무시</a:t>
            </a:r>
            <a:endParaRPr lang="en-US" altLang="ko-KR" dirty="0"/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인라인 블록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(inline-block)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기본적으로 인라인 요소처럼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줄바꿈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없이 한 줄에 다른 요소들과 함께 배치된다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하지만 블록 요소처럼 위치와 크기 지정이 가능하다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</a:endParaRPr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15A9BE-36B2-35C3-8623-5D026452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57" y="3666900"/>
            <a:ext cx="7227731" cy="21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726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F53A6E-E47B-F763-F51C-9C166C6D941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74617"/>
            <a:ext cx="8153400" cy="3746966"/>
          </a:xfrm>
        </p:spPr>
      </p:pic>
    </p:spTree>
    <p:extLst>
      <p:ext uri="{BB962C8B-B14F-4D97-AF65-F5344CB8AC3E}">
        <p14:creationId xmlns:p14="http://schemas.microsoft.com/office/powerpoint/2010/main" val="3251710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2648" y="1629622"/>
            <a:ext cx="8212138" cy="49997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&lt;title&gt;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My Blog Page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&lt;/title&gt;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body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#efe5d0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font-family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Arial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Trebuchet MS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sans-serif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margin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header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#e3afed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#000000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margin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text-align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center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padding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3528096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4006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h1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margin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section#main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float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70%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nav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float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left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30%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#ffd800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footer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#954b4b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#efe5d0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text-align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center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padding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margin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font-size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90%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clear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both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68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0768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&lt;header&gt;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My Blog Page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&lt;/header&gt;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&lt;nav&gt;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Links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http://www.w3c.org/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W3C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&lt;/a&gt;&lt;/li&gt;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http://developer.mozilla.org/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MOZILLA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&lt;/a&gt;&lt;/li&gt;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http://htmldog.com/guides/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HTML Dogs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&lt;/a&gt;&lt;/li&gt;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&lt;figure&gt;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85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85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src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man.png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alt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홍길동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figcaption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홍길동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figcaption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&lt;/figure&gt;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&lt;/nav&gt;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70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10870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&lt;section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main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&lt;article&gt;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Semantic Tags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시멘틱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요소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(Semantic elements)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들은 브라우저에게 요소의 의미나 목적을 명확하게 알려주는 요소이다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&lt;/article&gt;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&lt;article&gt;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div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와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span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div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은 “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divide“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의 약자로서 페이지를 논리적인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섹션으로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분리하는데 사용되는 태그이다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span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요소는 인라인 요소로서 텍스트를 위한 컨테이너로 사용할 수 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&lt;/article&gt;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&lt;/section&gt;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&lt;footer&gt;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Copyright (c) 2023 Hong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&lt;/footer&gt;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22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ABCA-0857-D021-0854-9173E867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19595-4D82-94CF-178F-ED2AF9A05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항상 화면을 꽉 채우면서 배치되게 하려면 어떤 단위를 사용하여야 하는가</a:t>
            </a:r>
            <a:r>
              <a:rPr lang="en-US" altLang="ko-KR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시맨틱</a:t>
            </a:r>
            <a:r>
              <a:rPr lang="ko-KR" altLang="en-US" dirty="0"/>
              <a:t> 요소 중에서 메인 </a:t>
            </a:r>
            <a:r>
              <a:rPr lang="ko-KR" altLang="en-US" dirty="0" err="1"/>
              <a:t>커텐츠가</a:t>
            </a:r>
            <a:r>
              <a:rPr lang="ko-KR" altLang="en-US" dirty="0"/>
              <a:t> 주로 배치되는 태그들은 어떤 것들인가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91AEEA-A738-3F55-BF45-B2B2F3121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082" y="4214027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7889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05E3C-3B57-8ABF-DAA0-02FECEA7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애니메이션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62D56-1239-1C5F-D7B9-0C5CC83257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변환</a:t>
            </a:r>
            <a:r>
              <a:rPr lang="en-US" altLang="ko-KR" dirty="0"/>
              <a:t>(transition)</a:t>
            </a:r>
            <a:r>
              <a:rPr lang="ko-KR" altLang="en-US" dirty="0"/>
              <a:t>을 이용하면 어느 정도 애니메이션의 효과를 낼 수 있다</a:t>
            </a:r>
            <a:r>
              <a:rPr lang="en-US" altLang="ko-KR" dirty="0"/>
              <a:t>. </a:t>
            </a:r>
            <a:r>
              <a:rPr lang="ko-KR" altLang="en-US" dirty="0"/>
              <a:t>정의된 애니메이션</a:t>
            </a:r>
            <a:r>
              <a:rPr lang="en-US" altLang="ko-KR" dirty="0"/>
              <a:t>(defined animation) </a:t>
            </a:r>
            <a:r>
              <a:rPr lang="ko-KR" altLang="en-US" dirty="0"/>
              <a:t>기능을 사용하면 개발자가 키프레임들을 정의하여서 </a:t>
            </a:r>
            <a:r>
              <a:rPr lang="en-US" altLang="ko-KR" dirty="0"/>
              <a:t>CSS </a:t>
            </a:r>
            <a:r>
              <a:rPr lang="ko-KR" altLang="en-US" dirty="0" err="1"/>
              <a:t>특성값들의</a:t>
            </a:r>
            <a:r>
              <a:rPr lang="ko-KR" altLang="en-US" dirty="0"/>
              <a:t> 변화를 지정할 수 있다</a:t>
            </a:r>
            <a:r>
              <a:rPr lang="en-US" altLang="ko-KR" dirty="0"/>
              <a:t>. </a:t>
            </a:r>
            <a:r>
              <a:rPr lang="ko-KR" altLang="en-US" dirty="0"/>
              <a:t>키프레임</a:t>
            </a:r>
            <a:r>
              <a:rPr lang="en-US" altLang="ko-KR" dirty="0"/>
              <a:t>(keyframe)</a:t>
            </a:r>
            <a:r>
              <a:rPr lang="ko-KR" altLang="en-US" dirty="0"/>
              <a:t>이란 애니메이션 중간의 프레임으로 여기서 객체들의 위치와 크기를 지정할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558ADB-36D3-B4EB-82EA-11460E9E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312" y="3429000"/>
            <a:ext cx="5206544" cy="29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296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CSS3</a:t>
            </a:r>
            <a:r>
              <a:rPr lang="en-US" altLang="ko-KR" dirty="0"/>
              <a:t> </a:t>
            </a:r>
            <a:r>
              <a:rPr lang="ko-KR" altLang="en-US" dirty="0"/>
              <a:t>애니메이션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40" y="4933950"/>
            <a:ext cx="3330296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92" y="1858989"/>
            <a:ext cx="4577192" cy="272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7900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560070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div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background: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position:relative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animation: 2s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myanim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animation-iteration-count: 10;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@</a:t>
            </a:r>
            <a:r>
              <a:rPr lang="en-US" altLang="ko-KR" sz="1600" kern="0" dirty="0" err="1">
                <a:solidFill>
                  <a:srgbClr val="000000"/>
                </a:solidFill>
              </a:rPr>
              <a:t>keyframes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myanim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0%   {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left:0px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25%  {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left:100px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50%  {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left:200px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75%  {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left:100px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100% {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left:0px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&lt;div&gt;&lt;/div&gt;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26626" name="_x451095584">
            <a:extLst>
              <a:ext uri="{FF2B5EF4-FFF2-40B4-BE49-F238E27FC236}">
                <a16:creationId xmlns:a16="http://schemas.microsoft.com/office/drawing/2014/main" id="{B7786A86-4552-B9E0-D668-0273D03F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16" y="2023448"/>
            <a:ext cx="3111135" cy="143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5" name="_x451095080">
            <a:extLst>
              <a:ext uri="{FF2B5EF4-FFF2-40B4-BE49-F238E27FC236}">
                <a16:creationId xmlns:a16="http://schemas.microsoft.com/office/drawing/2014/main" id="{2048187E-185C-0AFE-268A-961C08742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15" y="3551597"/>
            <a:ext cx="3111135" cy="143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72D3DFC-60D4-EAC5-FAD4-AC1FCE66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2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6C083-1D39-7A45-77E6-63D27C46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속도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1CD25-2A0C-15E9-7871-4B54143F61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를 사용하면 요소에 애니메이션을 적용할 때</a:t>
            </a:r>
            <a:r>
              <a:rPr lang="en-US" altLang="ko-KR" dirty="0"/>
              <a:t>, </a:t>
            </a:r>
            <a:r>
              <a:rPr lang="ko-KR" altLang="en-US" dirty="0"/>
              <a:t>속도효과</a:t>
            </a:r>
            <a:r>
              <a:rPr lang="en-US" altLang="ko-KR" dirty="0"/>
              <a:t>(easing effect)</a:t>
            </a:r>
            <a:r>
              <a:rPr lang="ko-KR" altLang="en-US" dirty="0"/>
              <a:t>를 지정할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ease - </a:t>
            </a:r>
            <a:r>
              <a:rPr lang="ko-KR" altLang="en-US" dirty="0"/>
              <a:t>느린 속도로 시작했다가 빨라지고 다시 느린 속도 종료된다</a:t>
            </a:r>
            <a:r>
              <a:rPr lang="en-US" altLang="ko-KR" dirty="0"/>
              <a:t>. (</a:t>
            </a:r>
            <a:r>
              <a:rPr lang="ko-KR" altLang="en-US" dirty="0"/>
              <a:t>기본값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linear - </a:t>
            </a:r>
            <a:r>
              <a:rPr lang="ko-KR" altLang="en-US" dirty="0"/>
              <a:t>처음부터 끝까지 같은 속도로 애니메이션을 지정한다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ease-out - </a:t>
            </a:r>
            <a:r>
              <a:rPr lang="ko-KR" altLang="en-US" dirty="0"/>
              <a:t>끝날 때 속도가 줄어든다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ease-in - </a:t>
            </a:r>
            <a:r>
              <a:rPr lang="ko-KR" altLang="en-US" dirty="0"/>
              <a:t>시작을 천천히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01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블록요소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한 줄을 전부 차지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h1</a:t>
            </a:r>
            <a:r>
              <a:rPr lang="en-US" altLang="ko-KR" dirty="0"/>
              <a:t>&gt;, &lt;p&gt;, &lt;</a:t>
            </a:r>
            <a:r>
              <a:rPr lang="en-US" altLang="ko-KR" dirty="0" err="1"/>
              <a:t>ul</a:t>
            </a:r>
            <a:r>
              <a:rPr lang="en-US" altLang="ko-KR" dirty="0"/>
              <a:t>&gt;, &lt;li&gt;, &lt;table&gt;, &lt;</a:t>
            </a:r>
            <a:r>
              <a:rPr lang="en-US" altLang="ko-KR" dirty="0" err="1"/>
              <a:t>blockquote</a:t>
            </a:r>
            <a:r>
              <a:rPr lang="en-US" altLang="ko-KR" dirty="0"/>
              <a:t>&gt;, &lt;pre&gt;, &lt;div&gt; &lt;form&gt; , &lt;header&gt;, 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/>
              <a:t>요소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2724150"/>
            <a:ext cx="8212138" cy="17145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 style="background-color: red"&gt;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ko-KR" altLang="en-US" sz="1600" kern="0" dirty="0">
                <a:solidFill>
                  <a:srgbClr val="000000"/>
                </a:solidFill>
              </a:rPr>
              <a:t>으로 정의된 부분입니다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style="background-color: aqua"&gt;div</a:t>
            </a:r>
            <a:r>
              <a:rPr lang="ko-KR" altLang="en-US" sz="1600" kern="0" dirty="0">
                <a:solidFill>
                  <a:srgbClr val="000000"/>
                </a:solidFill>
              </a:rPr>
              <a:t>로 정의된 부분입니다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.&lt;/div&gt;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 style="background-color: yellow"&gt;p</a:t>
            </a:r>
            <a:r>
              <a:rPr lang="ko-KR" altLang="en-US" sz="1600" kern="0" dirty="0">
                <a:solidFill>
                  <a:srgbClr val="000000"/>
                </a:solidFill>
              </a:rPr>
              <a:t>로 정의된 부분입니다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&lt;pre style="background-color: green"&gt;pre</a:t>
            </a:r>
            <a:r>
              <a:rPr lang="ko-KR" altLang="en-US" sz="1600" kern="0" dirty="0">
                <a:solidFill>
                  <a:srgbClr val="000000"/>
                </a:solidFill>
              </a:rPr>
              <a:t>로 정의된 부분입니다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.&lt;/pre&gt;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4406795-3B33-DE02-CD69-4826FCE7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451090256">
            <a:extLst>
              <a:ext uri="{FF2B5EF4-FFF2-40B4-BE49-F238E27FC236}">
                <a16:creationId xmlns:a16="http://schemas.microsoft.com/office/drawing/2014/main" id="{158C7160-733E-7646-E0B4-EF793E174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77" y="4572000"/>
            <a:ext cx="405441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497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18C4C-3F2A-0ED6-B5AF-CBC3DB31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상대적인 속도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F8640-AC48-2B77-5E7C-1B426ADED3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위의 </a:t>
            </a:r>
            <a:r>
              <a:rPr lang="en-US" altLang="ko-KR" dirty="0"/>
              <a:t>4</a:t>
            </a:r>
            <a:r>
              <a:rPr lang="ko-KR" altLang="en-US" dirty="0"/>
              <a:t>가지의 속도 지정을 가지는 </a:t>
            </a:r>
            <a:r>
              <a:rPr lang="en-US" altLang="ko-KR" dirty="0"/>
              <a:t>4</a:t>
            </a:r>
            <a:r>
              <a:rPr lang="ko-KR" altLang="en-US" dirty="0"/>
              <a:t>개의 박스를 만들어서</a:t>
            </a:r>
            <a:r>
              <a:rPr lang="en-US" altLang="ko-KR" dirty="0"/>
              <a:t>, </a:t>
            </a:r>
            <a:r>
              <a:rPr lang="ko-KR" altLang="en-US" dirty="0"/>
              <a:t>왼쪽에서 오른쪽으로 움직이면서 상대적인 속도를 비교해보자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D22FA3-53ED-7EF6-7308-DBE051154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451076072">
            <a:extLst>
              <a:ext uri="{FF2B5EF4-FFF2-40B4-BE49-F238E27FC236}">
                <a16:creationId xmlns:a16="http://schemas.microsoft.com/office/drawing/2014/main" id="{09C68BFB-367D-B0C8-EE2A-47C0F4A83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74" y="2521391"/>
            <a:ext cx="5810677" cy="306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2707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560070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white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position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relative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margin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animation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myanim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infinite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#div1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animation-timing-function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linear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rgb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49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92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#div2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animation-timing-function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ease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rgb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43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8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2D3DFC-60D4-EAC5-FAD4-AC1FCE66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209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560070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#div3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animation-timing-function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ease-in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rgb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18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94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83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#div4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animation-timing-function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ease-out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rgb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126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entury Schoolbook" panose="02040604050505020304" pitchFamily="18" charset="0"/>
              </a:rPr>
              <a:t>@keyframes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Century Schoolbook" panose="02040604050505020304" pitchFamily="18" charset="0"/>
              </a:rPr>
              <a:t>myanim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from {            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left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  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to {            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left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  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div1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linear speed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div2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ease speed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div3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ease-in speed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div4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ease-out speed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2D3DFC-60D4-EAC5-FAD4-AC1FCE66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21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41508-E737-627E-8C79-7554FA83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에제</a:t>
            </a:r>
            <a:r>
              <a:rPr lang="en-US" altLang="ko-KR" dirty="0"/>
              <a:t>: </a:t>
            </a:r>
            <a:r>
              <a:rPr lang="ko-KR" altLang="en-US" dirty="0" err="1"/>
              <a:t>튀어오르는</a:t>
            </a:r>
            <a:r>
              <a:rPr lang="ko-KR" altLang="en-US" dirty="0"/>
              <a:t> 공 애니메이션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8318C-6334-6F49-7181-68ABE40B96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간단하게 공이 바닥에서 </a:t>
            </a:r>
            <a:r>
              <a:rPr lang="ko-KR" altLang="en-US" dirty="0" err="1"/>
              <a:t>튀어오르는</a:t>
            </a:r>
            <a:r>
              <a:rPr lang="ko-KR" altLang="en-US" dirty="0"/>
              <a:t> 애니메이션을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8674" name="_x451100696">
            <a:extLst>
              <a:ext uri="{FF2B5EF4-FFF2-40B4-BE49-F238E27FC236}">
                <a16:creationId xmlns:a16="http://schemas.microsoft.com/office/drawing/2014/main" id="{C482FBAB-EB77-EA87-DB3B-7A52ACA80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03987"/>
            <a:ext cx="3168553" cy="241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3" name="_x451103360">
            <a:extLst>
              <a:ext uri="{FF2B5EF4-FFF2-40B4-BE49-F238E27FC236}">
                <a16:creationId xmlns:a16="http://schemas.microsoft.com/office/drawing/2014/main" id="{926DC5E1-B965-F47A-0764-519E265F4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0" y="2603988"/>
            <a:ext cx="3168554" cy="241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1B91B49-1B88-B86D-E80D-6434F251A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373CA09-63B6-389E-9C17-2443E93EF8DC}"/>
              </a:ext>
            </a:extLst>
          </p:cNvPr>
          <p:cNvSpPr/>
          <p:nvPr/>
        </p:nvSpPr>
        <p:spPr>
          <a:xfrm>
            <a:off x="4155541" y="3548958"/>
            <a:ext cx="416459" cy="688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5851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2648" y="1838324"/>
            <a:ext cx="8212138" cy="425767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&lt;title&gt;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튀어오르는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공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&lt;/title&gt;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entury Schoolbook" panose="02040604050505020304" pitchFamily="18" charset="0"/>
              </a:rPr>
              <a:t>@keyframes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entury Schoolbook" panose="02040604050505020304" pitchFamily="18" charset="0"/>
              </a:rPr>
              <a:t>bounce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from,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to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bottom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animation-timing-function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ease-out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50%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bottom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animation-timing-function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ease-in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2D3DFC-60D4-EAC5-FAD4-AC1FCE66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792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2648" y="1670082"/>
            <a:ext cx="8212138" cy="45858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#ball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position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absolute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border-radius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animation-name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bounce;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animation-iteration-count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infinite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animation-duration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ball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2D3DFC-60D4-EAC5-FAD4-AC1FCE66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002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1B31D-ED51-1269-E9CF-AAB110DE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동물들의 경주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EDFBB-5B16-9A1B-C2A4-1BA8A8BFBA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장에서 학습한 </a:t>
            </a:r>
            <a:r>
              <a:rPr lang="en-US" altLang="ko-KR" dirty="0"/>
              <a:t>CSS </a:t>
            </a:r>
            <a:r>
              <a:rPr lang="ko-KR" altLang="en-US" dirty="0"/>
              <a:t>애니메이션을 이용하여서 동물들의 경주 애니메이션을 제작해보자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AB674F-55FF-899D-B395-917AB58C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451061888">
            <a:extLst>
              <a:ext uri="{FF2B5EF4-FFF2-40B4-BE49-F238E27FC236}">
                <a16:creationId xmlns:a16="http://schemas.microsoft.com/office/drawing/2014/main" id="{9C62CE93-4310-9A1F-877F-984A97DBC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86" y="2484712"/>
            <a:ext cx="6873571" cy="26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7207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2648" y="905347"/>
            <a:ext cx="8212138" cy="572405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display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block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position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relative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margin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animation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myanim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infinite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#img1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animation-timing-function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ease-out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#img2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animation-timing-function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ease-in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entury Schoolbook" panose="02040604050505020304" pitchFamily="18" charset="0"/>
              </a:rPr>
              <a:t>@keyframes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Century Schoolbook" panose="02040604050505020304" pitchFamily="18" charset="0"/>
              </a:rPr>
              <a:t>myanim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from {            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left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  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  to {            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left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  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img1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src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“rabbit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.png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”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“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img2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”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src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“turtle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.png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2D3DFC-60D4-EAC5-FAD4-AC1FCE66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1817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585C-7ECC-3487-7BB3-84CC5958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</a:t>
            </a:r>
            <a:r>
              <a:rPr lang="en-US" altLang="ko-KR" dirty="0" err="1"/>
              <a:t>Proj</a:t>
            </a:r>
            <a:r>
              <a:rPr lang="en-US" altLang="ko-KR" dirty="0"/>
              <a:t>: </a:t>
            </a:r>
            <a:r>
              <a:rPr lang="ko-KR" altLang="en-US" dirty="0"/>
              <a:t>쇼핑몰 홈페이지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18F21-7495-BF3D-BD09-A3E02D5DA3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앞장에서는 </a:t>
            </a:r>
            <a:r>
              <a:rPr lang="en-US" altLang="ko-KR" dirty="0"/>
              <a:t>HTML </a:t>
            </a:r>
            <a:r>
              <a:rPr lang="ko-KR" altLang="en-US" dirty="0"/>
              <a:t>태그들을 이용하여서 쇼핑몰에 필요한 컨텐츠를 생성하였다</a:t>
            </a:r>
            <a:r>
              <a:rPr lang="en-US" altLang="ko-KR" dirty="0"/>
              <a:t>. </a:t>
            </a:r>
            <a:r>
              <a:rPr lang="ko-KR" altLang="en-US" dirty="0"/>
              <a:t>즉 콘텐츠로 채워진 페이지를 작성하였다</a:t>
            </a:r>
            <a:r>
              <a:rPr lang="en-US" altLang="ko-KR" dirty="0"/>
              <a:t>. </a:t>
            </a:r>
            <a:r>
              <a:rPr lang="ko-KR" altLang="en-US" dirty="0"/>
              <a:t>이제부터는 생성된 페이지의 스타일을 </a:t>
            </a:r>
            <a:r>
              <a:rPr lang="en-US" altLang="ko-KR" dirty="0"/>
              <a:t>CSS</a:t>
            </a:r>
            <a:r>
              <a:rPr lang="ko-KR" altLang="en-US" dirty="0"/>
              <a:t>로 지정하여 보자</a:t>
            </a:r>
            <a:r>
              <a:rPr lang="en-US" altLang="ko-KR" dirty="0"/>
              <a:t>. </a:t>
            </a:r>
            <a:r>
              <a:rPr lang="ko-KR" altLang="en-US" dirty="0"/>
              <a:t>즉 요소들의 색상을 지정하고 요소들을 화면에 배치하며 요소들의 크기를 지정하여 보자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31745" name="_x204612112">
            <a:extLst>
              <a:ext uri="{FF2B5EF4-FFF2-40B4-BE49-F238E27FC236}">
                <a16:creationId xmlns:a16="http://schemas.microsoft.com/office/drawing/2014/main" id="{674177B1-985A-C99C-169F-67505E638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69" y="2922360"/>
            <a:ext cx="6382694" cy="377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994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2636489"/>
          </a:xfrm>
        </p:spPr>
        <p:txBody>
          <a:bodyPr>
            <a:noAutofit/>
          </a:bodyPr>
          <a:lstStyle/>
          <a:p>
            <a:r>
              <a:rPr lang="ko-KR" altLang="en-US" sz="1600" i="1" dirty="0">
                <a:solidFill>
                  <a:srgbClr val="FFFF00"/>
                </a:solidFill>
              </a:rPr>
              <a:t>레이아웃의 기본이 되는 블록 요소와 인라인 요소를 설명할 수 있나요</a:t>
            </a:r>
            <a:r>
              <a:rPr lang="en-US" altLang="ko-KR" sz="1600" i="1" dirty="0">
                <a:solidFill>
                  <a:srgbClr val="FFFF00"/>
                </a:solidFill>
              </a:rPr>
              <a:t>?</a:t>
            </a:r>
          </a:p>
          <a:p>
            <a:pPr lvl="1"/>
            <a:r>
              <a:rPr lang="ko-KR" altLang="en-US" sz="1600" i="1" dirty="0">
                <a:solidFill>
                  <a:schemeClr val="bg1"/>
                </a:solidFill>
              </a:rPr>
              <a:t>블록 요소는 크기를 지정할 수 있으며 </a:t>
            </a:r>
            <a:r>
              <a:rPr lang="ko-KR" altLang="en-US" sz="1600" i="1" dirty="0" err="1">
                <a:solidFill>
                  <a:schemeClr val="bg1"/>
                </a:solidFill>
              </a:rPr>
              <a:t>한줄</a:t>
            </a:r>
            <a:r>
              <a:rPr lang="ko-KR" altLang="en-US" sz="1600" i="1" dirty="0">
                <a:solidFill>
                  <a:schemeClr val="bg1"/>
                </a:solidFill>
              </a:rPr>
              <a:t> 전체를 차지한다</a:t>
            </a:r>
            <a:r>
              <a:rPr lang="en-US" altLang="ko-KR" sz="1600" i="1" dirty="0">
                <a:solidFill>
                  <a:schemeClr val="bg1"/>
                </a:solidFill>
              </a:rPr>
              <a:t>. </a:t>
            </a:r>
            <a:r>
              <a:rPr lang="ko-KR" altLang="en-US" sz="1600" i="1" dirty="0">
                <a:solidFill>
                  <a:schemeClr val="bg1"/>
                </a:solidFill>
              </a:rPr>
              <a:t>인라인 요소는 한줄에서 콘텐츠 크기만큼의 공간만 차지하며 차례대로 배치된다</a:t>
            </a:r>
            <a:r>
              <a:rPr lang="en-US" altLang="ko-KR" sz="1600" i="1" dirty="0">
                <a:solidFill>
                  <a:schemeClr val="bg1"/>
                </a:solidFill>
              </a:rPr>
              <a:t>. </a:t>
            </a:r>
          </a:p>
          <a:p>
            <a:endParaRPr lang="en-US" altLang="ko-KR" sz="1600" i="1" dirty="0">
              <a:solidFill>
                <a:srgbClr val="FFFF00"/>
              </a:solidFill>
            </a:endParaRPr>
          </a:p>
          <a:p>
            <a:r>
              <a:rPr lang="en-US" altLang="ko-KR" sz="1600" i="1" dirty="0">
                <a:solidFill>
                  <a:srgbClr val="FFFF00"/>
                </a:solidFill>
              </a:rPr>
              <a:t>HTML </a:t>
            </a:r>
            <a:r>
              <a:rPr lang="ko-KR" altLang="en-US" sz="1600" i="1" dirty="0">
                <a:solidFill>
                  <a:srgbClr val="FFFF00"/>
                </a:solidFill>
              </a:rPr>
              <a:t>요소의 크기는 어떻게 설정하나요</a:t>
            </a:r>
            <a:r>
              <a:rPr lang="en-US" altLang="ko-KR" sz="1600" i="1" dirty="0">
                <a:solidFill>
                  <a:srgbClr val="FFFF00"/>
                </a:solidFill>
              </a:rPr>
              <a:t>? </a:t>
            </a:r>
          </a:p>
          <a:p>
            <a:pPr lvl="1"/>
            <a:r>
              <a:rPr lang="ko-KR" altLang="en-US" sz="1600" i="1" dirty="0">
                <a:solidFill>
                  <a:schemeClr val="bg1"/>
                </a:solidFill>
              </a:rPr>
              <a:t>기본적으로 </a:t>
            </a:r>
            <a:r>
              <a:rPr lang="en-US" altLang="ko-KR" sz="1600" i="1" dirty="0">
                <a:solidFill>
                  <a:schemeClr val="bg1"/>
                </a:solidFill>
              </a:rPr>
              <a:t>width </a:t>
            </a:r>
            <a:r>
              <a:rPr lang="ko-KR" altLang="en-US" sz="1600" i="1" dirty="0">
                <a:solidFill>
                  <a:schemeClr val="bg1"/>
                </a:solidFill>
              </a:rPr>
              <a:t>속성과 </a:t>
            </a:r>
            <a:r>
              <a:rPr lang="en-US" altLang="ko-KR" sz="1600" i="1" dirty="0">
                <a:solidFill>
                  <a:schemeClr val="bg1"/>
                </a:solidFill>
              </a:rPr>
              <a:t>height </a:t>
            </a:r>
            <a:r>
              <a:rPr lang="ko-KR" altLang="en-US" sz="1600" i="1" dirty="0">
                <a:solidFill>
                  <a:schemeClr val="bg1"/>
                </a:solidFill>
              </a:rPr>
              <a:t>속성을 이용하여 지정한다</a:t>
            </a:r>
            <a:r>
              <a:rPr lang="en-US" altLang="ko-KR" sz="1600" i="1" dirty="0">
                <a:solidFill>
                  <a:schemeClr val="bg1"/>
                </a:solidFill>
              </a:rPr>
              <a:t>. </a:t>
            </a:r>
          </a:p>
          <a:p>
            <a:endParaRPr lang="en-US" altLang="ko-KR" sz="1600" i="1" dirty="0">
              <a:solidFill>
                <a:srgbClr val="FFFF00"/>
              </a:solidFill>
            </a:endParaRPr>
          </a:p>
          <a:p>
            <a:r>
              <a:rPr lang="en-US" altLang="ko-KR" sz="1600" i="1" dirty="0">
                <a:solidFill>
                  <a:srgbClr val="FFFF00"/>
                </a:solidFill>
              </a:rPr>
              <a:t>HTML </a:t>
            </a:r>
            <a:r>
              <a:rPr lang="ko-KR" altLang="en-US" sz="1600" i="1" dirty="0">
                <a:solidFill>
                  <a:srgbClr val="FFFF00"/>
                </a:solidFill>
              </a:rPr>
              <a:t>요소의 위치는 어떻게 설정하나요</a:t>
            </a:r>
            <a:r>
              <a:rPr lang="en-US" altLang="ko-KR" sz="1600" i="1" dirty="0">
                <a:solidFill>
                  <a:srgbClr val="FFFF00"/>
                </a:solidFill>
              </a:rPr>
              <a:t>? </a:t>
            </a:r>
          </a:p>
          <a:p>
            <a:pPr lvl="1"/>
            <a:r>
              <a:rPr lang="ko-KR" altLang="en-US" sz="1600" i="1" dirty="0">
                <a:solidFill>
                  <a:schemeClr val="bg1"/>
                </a:solidFill>
              </a:rPr>
              <a:t>기본적으로 </a:t>
            </a:r>
            <a:r>
              <a:rPr lang="en-US" altLang="ko-KR" sz="1600" i="1" dirty="0">
                <a:solidFill>
                  <a:schemeClr val="bg1"/>
                </a:solidFill>
              </a:rPr>
              <a:t>top, left, bottom, right </a:t>
            </a:r>
            <a:r>
              <a:rPr lang="ko-KR" altLang="en-US" sz="1600" i="1" dirty="0">
                <a:solidFill>
                  <a:schemeClr val="bg1"/>
                </a:solidFill>
              </a:rPr>
              <a:t>속성을 이용하여 지정한다</a:t>
            </a:r>
            <a:r>
              <a:rPr lang="en-US" altLang="ko-KR" sz="1600" i="1" dirty="0">
                <a:solidFill>
                  <a:schemeClr val="bg1"/>
                </a:solidFill>
              </a:rPr>
              <a:t>. </a:t>
            </a:r>
            <a:r>
              <a:rPr lang="ko-KR" altLang="en-US" sz="1600" i="1" dirty="0">
                <a:solidFill>
                  <a:schemeClr val="bg1"/>
                </a:solidFill>
              </a:rPr>
              <a:t>이들 속성은 오프셋의 개념이다</a:t>
            </a:r>
            <a:r>
              <a:rPr lang="en-US" altLang="ko-KR" sz="1600" i="1" dirty="0">
                <a:solidFill>
                  <a:schemeClr val="bg1"/>
                </a:solidFill>
              </a:rPr>
              <a:t>. </a:t>
            </a:r>
            <a:r>
              <a:rPr lang="ko-KR" altLang="en-US" sz="1600" i="1" dirty="0">
                <a:solidFill>
                  <a:schemeClr val="bg1"/>
                </a:solidFill>
              </a:rPr>
              <a:t>즉 컨테이너로부터 얼마나 떨어져 있는지를 나타낸다</a:t>
            </a:r>
            <a:r>
              <a:rPr lang="en-US" altLang="ko-KR" sz="1600" i="1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756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인라인요소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요소들은 한 줄 안에 차례대로 배치</a:t>
            </a:r>
            <a:endParaRPr lang="en-US" altLang="ko-KR" dirty="0"/>
          </a:p>
          <a:p>
            <a:r>
              <a:rPr lang="en-US" altLang="ko-KR" dirty="0"/>
              <a:t>&lt;a&gt;,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&lt;strong&gt;, &lt;</a:t>
            </a:r>
            <a:r>
              <a:rPr lang="en-US" altLang="ko-KR" dirty="0" err="1"/>
              <a:t>em</a:t>
            </a:r>
            <a:r>
              <a:rPr lang="en-US" altLang="ko-KR" dirty="0"/>
              <a:t>&gt;, &lt;</a:t>
            </a:r>
            <a:r>
              <a:rPr lang="en-US" altLang="ko-KR" dirty="0" err="1"/>
              <a:t>br</a:t>
            </a:r>
            <a:r>
              <a:rPr lang="en-US" altLang="ko-KR" dirty="0"/>
              <a:t>&gt;, &lt;input&gt;, &lt;span&gt; </a:t>
            </a:r>
            <a:r>
              <a:rPr lang="ko-KR" altLang="en-US" dirty="0"/>
              <a:t>요소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2781300"/>
            <a:ext cx="8212138" cy="17145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</a:rPr>
              <a:t> style="background-color: red"&gt;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</a:rPr>
              <a:t>요소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&lt;span style="background-color: aqua"&gt;span </a:t>
            </a:r>
            <a:r>
              <a:rPr lang="ko-KR" altLang="en-US" sz="1600" kern="0" dirty="0">
                <a:solidFill>
                  <a:srgbClr val="000000"/>
                </a:solidFill>
              </a:rPr>
              <a:t>요소</a:t>
            </a:r>
            <a:r>
              <a:rPr lang="en-US" altLang="ko-KR" sz="1600" kern="0" dirty="0">
                <a:solidFill>
                  <a:srgbClr val="000000"/>
                </a:solidFill>
              </a:rPr>
              <a:t>&lt;/span&gt;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pome.png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width="60" height="60" /&gt;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="http://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www.w3c.org</a:t>
            </a:r>
            <a:r>
              <a:rPr lang="en-US" altLang="ko-KR" sz="1600" kern="0" dirty="0">
                <a:solidFill>
                  <a:srgbClr val="000000"/>
                </a:solidFill>
              </a:rPr>
              <a:t>"&gt;a </a:t>
            </a:r>
            <a:r>
              <a:rPr lang="ko-KR" altLang="en-US" sz="1600" kern="0" dirty="0">
                <a:solidFill>
                  <a:srgbClr val="000000"/>
                </a:solidFill>
              </a:rPr>
              <a:t>요소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6" name="_x451088888">
            <a:extLst>
              <a:ext uri="{FF2B5EF4-FFF2-40B4-BE49-F238E27FC236}">
                <a16:creationId xmlns:a16="http://schemas.microsoft.com/office/drawing/2014/main" id="{B6871AB5-9535-B3DD-7383-F2CFD7821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031" y="4830762"/>
            <a:ext cx="3959567" cy="15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6409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2636489"/>
          </a:xfrm>
        </p:spPr>
        <p:txBody>
          <a:bodyPr>
            <a:noAutofit/>
          </a:bodyPr>
          <a:lstStyle/>
          <a:p>
            <a:r>
              <a:rPr lang="en-US" altLang="ko-KR" sz="1600" i="1" dirty="0">
                <a:solidFill>
                  <a:srgbClr val="FFFF00"/>
                </a:solidFill>
              </a:rPr>
              <a:t>&lt;div&gt;</a:t>
            </a:r>
            <a:r>
              <a:rPr lang="ko-KR" altLang="en-US" sz="1600" i="1" dirty="0">
                <a:solidFill>
                  <a:srgbClr val="FFFF00"/>
                </a:solidFill>
              </a:rPr>
              <a:t>를 이용하여 웹페이지의 레이아웃을 설정할 수 있나요</a:t>
            </a:r>
            <a:r>
              <a:rPr lang="en-US" altLang="ko-KR" sz="1600" i="1" dirty="0">
                <a:solidFill>
                  <a:srgbClr val="FFFF00"/>
                </a:solidFill>
              </a:rPr>
              <a:t>?</a:t>
            </a:r>
          </a:p>
          <a:p>
            <a:pPr lvl="1"/>
            <a:r>
              <a:rPr lang="en-US" altLang="ko-KR" sz="1600" i="1" dirty="0">
                <a:solidFill>
                  <a:schemeClr val="bg1"/>
                </a:solidFill>
              </a:rPr>
              <a:t>&lt;div id="header"&gt;</a:t>
            </a:r>
            <a:r>
              <a:rPr lang="ko-KR" altLang="en-US" sz="1600" i="1" dirty="0">
                <a:solidFill>
                  <a:schemeClr val="bg1"/>
                </a:solidFill>
              </a:rPr>
              <a:t>와 같이 아이디가 다른 여러 개의 </a:t>
            </a:r>
            <a:r>
              <a:rPr lang="en-US" altLang="ko-KR" sz="1600" i="1" dirty="0">
                <a:solidFill>
                  <a:schemeClr val="bg1"/>
                </a:solidFill>
              </a:rPr>
              <a:t>&lt;div&gt;</a:t>
            </a:r>
            <a:r>
              <a:rPr lang="ko-KR" altLang="en-US" sz="1600" i="1" dirty="0">
                <a:solidFill>
                  <a:schemeClr val="bg1"/>
                </a:solidFill>
              </a:rPr>
              <a:t>를 작성하여서 </a:t>
            </a:r>
            <a:r>
              <a:rPr lang="en-US" altLang="ko-KR" sz="1600" i="1" dirty="0">
                <a:solidFill>
                  <a:schemeClr val="bg1"/>
                </a:solidFill>
              </a:rPr>
              <a:t>&lt;div&gt; </a:t>
            </a:r>
            <a:r>
              <a:rPr lang="ko-KR" altLang="en-US" sz="1600" i="1" dirty="0">
                <a:solidFill>
                  <a:schemeClr val="bg1"/>
                </a:solidFill>
              </a:rPr>
              <a:t>안에 컨텐츠를 기술하고 각 요소들의 위치와 크기를 지정하는 방법이다</a:t>
            </a:r>
            <a:r>
              <a:rPr lang="en-US" altLang="ko-KR" sz="1600" i="1" dirty="0">
                <a:solidFill>
                  <a:schemeClr val="bg1"/>
                </a:solidFill>
              </a:rPr>
              <a:t>. </a:t>
            </a:r>
          </a:p>
          <a:p>
            <a:endParaRPr lang="en-US" altLang="ko-KR" sz="1600" i="1" dirty="0">
              <a:solidFill>
                <a:schemeClr val="bg1"/>
              </a:solidFill>
            </a:endParaRPr>
          </a:p>
          <a:p>
            <a:r>
              <a:rPr lang="en-US" altLang="ko-KR" sz="1600" i="1" dirty="0">
                <a:solidFill>
                  <a:srgbClr val="FFFF00"/>
                </a:solidFill>
              </a:rPr>
              <a:t>HTML5</a:t>
            </a:r>
            <a:r>
              <a:rPr lang="ko-KR" altLang="en-US" sz="1600" i="1" dirty="0">
                <a:solidFill>
                  <a:srgbClr val="FFFF00"/>
                </a:solidFill>
              </a:rPr>
              <a:t>의 </a:t>
            </a:r>
            <a:r>
              <a:rPr lang="ko-KR" altLang="en-US" sz="1600" i="1" dirty="0" err="1">
                <a:solidFill>
                  <a:srgbClr val="FFFF00"/>
                </a:solidFill>
              </a:rPr>
              <a:t>세만틱</a:t>
            </a:r>
            <a:r>
              <a:rPr lang="ko-KR" altLang="en-US" sz="1600" i="1" dirty="0">
                <a:solidFill>
                  <a:srgbClr val="FFFF00"/>
                </a:solidFill>
              </a:rPr>
              <a:t> 태그들을 사용하여 웹페이지의 레이아웃을 설정할 수 있나요</a:t>
            </a:r>
            <a:r>
              <a:rPr lang="en-US" altLang="ko-KR" sz="1600" i="1" dirty="0">
                <a:solidFill>
                  <a:srgbClr val="FFFF00"/>
                </a:solidFill>
              </a:rPr>
              <a:t>?</a:t>
            </a:r>
          </a:p>
          <a:p>
            <a:pPr lvl="1"/>
            <a:r>
              <a:rPr lang="en-US" altLang="ko-KR" sz="1600" i="1" dirty="0">
                <a:solidFill>
                  <a:schemeClr val="bg1"/>
                </a:solidFill>
              </a:rPr>
              <a:t>HTML5</a:t>
            </a:r>
            <a:r>
              <a:rPr lang="ko-KR" altLang="en-US" sz="1600" i="1" dirty="0">
                <a:solidFill>
                  <a:schemeClr val="bg1"/>
                </a:solidFill>
              </a:rPr>
              <a:t>에서 추가된 </a:t>
            </a:r>
            <a:r>
              <a:rPr lang="en-US" altLang="ko-KR" sz="1600" i="1" dirty="0">
                <a:solidFill>
                  <a:schemeClr val="bg1"/>
                </a:solidFill>
              </a:rPr>
              <a:t>&lt;header&gt;, &lt;section&gt;, &lt;footer&gt;</a:t>
            </a:r>
            <a:r>
              <a:rPr lang="ko-KR" altLang="en-US" sz="1600" i="1" dirty="0">
                <a:solidFill>
                  <a:schemeClr val="bg1"/>
                </a:solidFill>
              </a:rPr>
              <a:t>와 같은 </a:t>
            </a:r>
            <a:r>
              <a:rPr lang="ko-KR" altLang="en-US" sz="1600" i="1" dirty="0" err="1">
                <a:solidFill>
                  <a:schemeClr val="bg1"/>
                </a:solidFill>
              </a:rPr>
              <a:t>세만틱</a:t>
            </a:r>
            <a:r>
              <a:rPr lang="ko-KR" altLang="en-US" sz="1600" i="1" dirty="0">
                <a:solidFill>
                  <a:schemeClr val="bg1"/>
                </a:solidFill>
              </a:rPr>
              <a:t> 태그들을 이용하여 컨텐츠를 기술하고 각 요소들의 위치와 크기를 지정하는 방법이다</a:t>
            </a:r>
            <a:r>
              <a:rPr lang="en-US" altLang="ko-KR" sz="1600" i="1" dirty="0">
                <a:solidFill>
                  <a:schemeClr val="bg1"/>
                </a:solidFill>
              </a:rPr>
              <a:t>. </a:t>
            </a:r>
          </a:p>
          <a:p>
            <a:endParaRPr lang="en-US" altLang="ko-KR" sz="1600" i="1" dirty="0">
              <a:solidFill>
                <a:srgbClr val="FFFF00"/>
              </a:solidFill>
            </a:endParaRPr>
          </a:p>
          <a:p>
            <a:r>
              <a:rPr lang="en-US" altLang="ko-KR" sz="1600" i="1" dirty="0">
                <a:solidFill>
                  <a:srgbClr val="FFFF00"/>
                </a:solidFill>
              </a:rPr>
              <a:t>CSS</a:t>
            </a:r>
            <a:r>
              <a:rPr lang="ko-KR" altLang="en-US" sz="1600" i="1" dirty="0">
                <a:solidFill>
                  <a:srgbClr val="FFFF00"/>
                </a:solidFill>
              </a:rPr>
              <a:t>만을 이용하여 애니메이션을 만들 수 있나요</a:t>
            </a:r>
            <a:r>
              <a:rPr lang="en-US" altLang="ko-KR" sz="1600" i="1" dirty="0">
                <a:solidFill>
                  <a:srgbClr val="FFFF00"/>
                </a:solidFill>
              </a:rPr>
              <a:t>?</a:t>
            </a:r>
          </a:p>
          <a:p>
            <a:pPr lvl="1"/>
            <a:r>
              <a:rPr lang="ko-KR" altLang="en-US" sz="1600" i="1" dirty="0">
                <a:solidFill>
                  <a:schemeClr val="bg1"/>
                </a:solidFill>
              </a:rPr>
              <a:t>키프레임 애니메이션 기능을 사용한다</a:t>
            </a:r>
            <a:r>
              <a:rPr lang="en-US" altLang="ko-KR" sz="1600" i="1" dirty="0">
                <a:solidFill>
                  <a:schemeClr val="bg1"/>
                </a:solidFill>
              </a:rPr>
              <a:t>. </a:t>
            </a:r>
            <a:r>
              <a:rPr lang="ko-KR" altLang="en-US" sz="1600" i="1" dirty="0">
                <a:solidFill>
                  <a:schemeClr val="bg1"/>
                </a:solidFill>
              </a:rPr>
              <a:t>각 키프레임에서 요소들의 위치나 크기</a:t>
            </a:r>
            <a:r>
              <a:rPr lang="en-US" altLang="ko-KR" sz="1600" i="1" dirty="0">
                <a:solidFill>
                  <a:schemeClr val="bg1"/>
                </a:solidFill>
              </a:rPr>
              <a:t>, </a:t>
            </a:r>
            <a:r>
              <a:rPr lang="ko-KR" altLang="en-US" sz="1600" i="1" dirty="0">
                <a:solidFill>
                  <a:schemeClr val="bg1"/>
                </a:solidFill>
              </a:rPr>
              <a:t>속성을 세밀하게 지정할 수 있다</a:t>
            </a:r>
            <a:r>
              <a:rPr lang="en-US" altLang="ko-KR" sz="1600" i="1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58469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2648" y="1600200"/>
            <a:ext cx="8212138" cy="4524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p,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</a:rPr>
              <a:t>, strong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dotted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3px</a:t>
            </a:r>
            <a:r>
              <a:rPr lang="en-US" altLang="ko-KR" sz="1600" kern="0" dirty="0">
                <a:solidFill>
                  <a:srgbClr val="000000"/>
                </a:solidFill>
              </a:rPr>
              <a:t> red;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body </a:t>
            </a:r>
            <a:r>
              <a:rPr lang="ko-KR" altLang="en-US" sz="1600" kern="0" dirty="0">
                <a:solidFill>
                  <a:srgbClr val="000000"/>
                </a:solidFill>
              </a:rPr>
              <a:t>안에 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강조 문자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와 </a:t>
            </a:r>
            <a:r>
              <a:rPr lang="en-US" altLang="ko-KR" sz="1600" kern="0" dirty="0">
                <a:solidFill>
                  <a:srgbClr val="000000"/>
                </a:solidFill>
              </a:rPr>
              <a:t>&lt;strong&gt;</a:t>
            </a:r>
            <a:r>
              <a:rPr lang="ko-KR" altLang="en-US" sz="1600" kern="0" dirty="0">
                <a:solidFill>
                  <a:srgbClr val="000000"/>
                </a:solidFill>
              </a:rPr>
              <a:t>강한 문자</a:t>
            </a:r>
            <a:r>
              <a:rPr lang="en-US" altLang="ko-KR" sz="1600" kern="0" dirty="0">
                <a:solidFill>
                  <a:srgbClr val="000000"/>
                </a:solidFill>
              </a:rPr>
              <a:t>&lt;/strong&gt;</a:t>
            </a:r>
            <a:r>
              <a:rPr lang="ko-KR" altLang="en-US" sz="1600" kern="0" dirty="0">
                <a:solidFill>
                  <a:srgbClr val="000000"/>
                </a:solidFill>
              </a:rPr>
              <a:t>를 가지고 있습니다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</a:t>
            </a:r>
            <a:r>
              <a:rPr lang="ko-KR" altLang="en-US" sz="1600" kern="0" dirty="0">
                <a:solidFill>
                  <a:srgbClr val="000000"/>
                </a:solidFill>
              </a:rPr>
              <a:t>여기는 다른 단락입니다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 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FF37177-FF32-EF76-053C-32F6339B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요소와 인라인 요소의 혼합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4C7F44A-0F77-A0C9-3236-25496C694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451073624">
            <a:extLst>
              <a:ext uri="{FF2B5EF4-FFF2-40B4-BE49-F238E27FC236}">
                <a16:creationId xmlns:a16="http://schemas.microsoft.com/office/drawing/2014/main" id="{EC1CC6EA-8B99-927B-7101-525B1098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63172"/>
            <a:ext cx="4413128" cy="178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4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</a:t>
            </a:r>
            <a:r>
              <a:rPr lang="en-US" altLang="ko-KR" dirty="0"/>
              <a:t>display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속성 </a:t>
            </a:r>
            <a:r>
              <a:rPr lang="en-US" altLang="ko-KR" dirty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block</a:t>
            </a:r>
            <a:r>
              <a:rPr lang="ko-KR" altLang="en-US" dirty="0"/>
              <a:t>으로 설정하면 </a:t>
            </a:r>
            <a:r>
              <a:rPr lang="en-US" altLang="ko-KR" dirty="0"/>
              <a:t>-&gt; </a:t>
            </a:r>
            <a:r>
              <a:rPr lang="ko-KR" altLang="en-US" dirty="0"/>
              <a:t>블록 요소처럼 배치</a:t>
            </a:r>
            <a:endParaRPr lang="en-US" altLang="ko-KR" dirty="0"/>
          </a:p>
          <a:p>
            <a:r>
              <a:rPr lang="en-US" altLang="ko-KR" dirty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inline</a:t>
            </a:r>
            <a:r>
              <a:rPr lang="ko-KR" altLang="en-US" dirty="0"/>
              <a:t>으로 설정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err="1"/>
              <a:t>인라인</a:t>
            </a:r>
            <a:r>
              <a:rPr lang="ko-KR" altLang="en-US" dirty="0"/>
              <a:t> 요소처럼 배치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display:block</a:t>
            </a:r>
            <a:r>
              <a:rPr lang="en-US" altLang="ko-KR" dirty="0"/>
              <a:t> : </a:t>
            </a:r>
            <a:r>
              <a:rPr lang="ko-KR" altLang="en-US" dirty="0"/>
              <a:t>블록</a:t>
            </a:r>
            <a:r>
              <a:rPr lang="en-US" altLang="ko-KR" dirty="0"/>
              <a:t>(block)</a:t>
            </a:r>
          </a:p>
          <a:p>
            <a:pPr lvl="1"/>
            <a:r>
              <a:rPr lang="en-US" altLang="ko-KR" dirty="0" err="1"/>
              <a:t>display:inline</a:t>
            </a:r>
            <a:r>
              <a:rPr lang="en-US" altLang="ko-KR" dirty="0"/>
              <a:t> : </a:t>
            </a:r>
            <a:r>
              <a:rPr lang="ko-KR" altLang="en-US" dirty="0" err="1"/>
              <a:t>인라인</a:t>
            </a:r>
            <a:r>
              <a:rPr lang="en-US" altLang="ko-KR" dirty="0"/>
              <a:t>(inline)</a:t>
            </a:r>
          </a:p>
          <a:p>
            <a:pPr lvl="1"/>
            <a:r>
              <a:rPr lang="en-US" altLang="ko-KR" dirty="0" err="1"/>
              <a:t>display:none</a:t>
            </a:r>
            <a:r>
              <a:rPr lang="en-US" altLang="ko-KR" dirty="0"/>
              <a:t> : </a:t>
            </a:r>
            <a:r>
              <a:rPr lang="ko-KR" altLang="en-US" dirty="0"/>
              <a:t>없는 것으로 간주됨</a:t>
            </a:r>
          </a:p>
          <a:p>
            <a:pPr lvl="1"/>
            <a:r>
              <a:rPr lang="en-US" altLang="ko-KR" dirty="0" err="1"/>
              <a:t>display:hidden</a:t>
            </a:r>
            <a:r>
              <a:rPr lang="en-US" altLang="ko-KR" dirty="0"/>
              <a:t> : </a:t>
            </a:r>
            <a:r>
              <a:rPr lang="ko-KR" altLang="en-US" dirty="0"/>
              <a:t>화면에서 </a:t>
            </a:r>
            <a:r>
              <a:rPr lang="ko-KR" altLang="en-US" dirty="0" err="1"/>
              <a:t>감춰짐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349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2683</TotalTime>
  <Words>2860</Words>
  <Application>Microsoft Office PowerPoint</Application>
  <PresentationFormat>화면 슬라이드 쇼(4:3)</PresentationFormat>
  <Paragraphs>770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0" baseType="lpstr">
      <vt:lpstr>HY얕은샘물M</vt:lpstr>
      <vt:lpstr>굴림</vt:lpstr>
      <vt:lpstr>돋움체</vt:lpstr>
      <vt:lpstr>Arial</vt:lpstr>
      <vt:lpstr>Century Schoolbook</vt:lpstr>
      <vt:lpstr>Symbol</vt:lpstr>
      <vt:lpstr>Tw Cen MT</vt:lpstr>
      <vt:lpstr>Wingdings</vt:lpstr>
      <vt:lpstr>가을</vt:lpstr>
      <vt:lpstr>제6장 CSS 레이아웃과 애니메이션</vt:lpstr>
      <vt:lpstr>이번 장의 목표</vt:lpstr>
      <vt:lpstr>레이아웃이란?</vt:lpstr>
      <vt:lpstr>박스모델</vt:lpstr>
      <vt:lpstr>블록요소와 인라인 요소</vt:lpstr>
      <vt:lpstr>블록요소</vt:lpstr>
      <vt:lpstr>인라인요소</vt:lpstr>
      <vt:lpstr>블록 요소와 인라인 요소의 혼합</vt:lpstr>
      <vt:lpstr>CSS의 display 속성</vt:lpstr>
      <vt:lpstr>예제</vt:lpstr>
      <vt:lpstr>인라인 블록 요소</vt:lpstr>
      <vt:lpstr>인라인 블록 요소</vt:lpstr>
      <vt:lpstr>중간 점검</vt:lpstr>
      <vt:lpstr>요소의 크기 설정</vt:lpstr>
      <vt:lpstr>대체 박스 모델</vt:lpstr>
      <vt:lpstr>요소의 위치</vt:lpstr>
      <vt:lpstr>위치 설정 방법</vt:lpstr>
      <vt:lpstr>정적 위치 설정</vt:lpstr>
      <vt:lpstr>정적 위치 설정</vt:lpstr>
      <vt:lpstr>예제</vt:lpstr>
      <vt:lpstr>상대 위치 설정</vt:lpstr>
      <vt:lpstr>상대 위치 설정(relative positioning)</vt:lpstr>
      <vt:lpstr>절대 위치 설정</vt:lpstr>
      <vt:lpstr>절대 위치(absolute positioning)</vt:lpstr>
      <vt:lpstr>컨테이너가 있는 경우</vt:lpstr>
      <vt:lpstr>고정 위치 설정</vt:lpstr>
      <vt:lpstr>고정 위치 설정(fixed positioning)</vt:lpstr>
      <vt:lpstr>고정 위치 설정</vt:lpstr>
      <vt:lpstr>float 속성</vt:lpstr>
      <vt:lpstr>float를 사용하지 않는 경우</vt:lpstr>
      <vt:lpstr>float 예제 </vt:lpstr>
      <vt:lpstr>float를 여러 번 적용하는 경우</vt:lpstr>
      <vt:lpstr>예제 </vt:lpstr>
      <vt:lpstr>float의 용도</vt:lpstr>
      <vt:lpstr>clear 속성 </vt:lpstr>
      <vt:lpstr>z-index </vt:lpstr>
      <vt:lpstr>예제 </vt:lpstr>
      <vt:lpstr>예제 </vt:lpstr>
      <vt:lpstr>예제 </vt:lpstr>
      <vt:lpstr>Overflow 속성</vt:lpstr>
      <vt:lpstr>Overflow 속성</vt:lpstr>
      <vt:lpstr>중간 점검</vt:lpstr>
      <vt:lpstr>페이지 레이아웃</vt:lpstr>
      <vt:lpstr>&lt;div&gt;를 이용한 레이아웃</vt:lpstr>
      <vt:lpstr>예제 </vt:lpstr>
      <vt:lpstr>예제 </vt:lpstr>
      <vt:lpstr>예제 </vt:lpstr>
      <vt:lpstr>의미적 요소 레이아웃</vt:lpstr>
      <vt:lpstr>시맨틱 요소</vt:lpstr>
      <vt:lpstr>예제</vt:lpstr>
      <vt:lpstr>예제</vt:lpstr>
      <vt:lpstr>예제</vt:lpstr>
      <vt:lpstr>예제</vt:lpstr>
      <vt:lpstr>예제</vt:lpstr>
      <vt:lpstr>중간 점검</vt:lpstr>
      <vt:lpstr>CSS3 애니메이션</vt:lpstr>
      <vt:lpstr>CSS3 애니메이션</vt:lpstr>
      <vt:lpstr>예제</vt:lpstr>
      <vt:lpstr>속도 효과</vt:lpstr>
      <vt:lpstr>예제: 상대적인 속도</vt:lpstr>
      <vt:lpstr>예제</vt:lpstr>
      <vt:lpstr>예제</vt:lpstr>
      <vt:lpstr>에제: 튀어오르는 공 애니메이션</vt:lpstr>
      <vt:lpstr>예제</vt:lpstr>
      <vt:lpstr>예제</vt:lpstr>
      <vt:lpstr>Lab: 동물들의 경주 만들기</vt:lpstr>
      <vt:lpstr>예제</vt:lpstr>
      <vt:lpstr>Mini Proj: 쇼핑몰 홈페이지 #3</vt:lpstr>
      <vt:lpstr>이번 장에서 배운 것</vt:lpstr>
      <vt:lpstr>이번 장에서 배운 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461</cp:revision>
  <dcterms:created xsi:type="dcterms:W3CDTF">2007-06-29T06:43:39Z</dcterms:created>
  <dcterms:modified xsi:type="dcterms:W3CDTF">2023-04-25T01:19:24Z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