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598" r:id="rId2"/>
    <p:sldId id="599" r:id="rId3"/>
    <p:sldId id="600" r:id="rId4"/>
    <p:sldId id="365" r:id="rId5"/>
    <p:sldId id="364" r:id="rId6"/>
    <p:sldId id="550" r:id="rId7"/>
    <p:sldId id="551" r:id="rId8"/>
    <p:sldId id="561" r:id="rId9"/>
    <p:sldId id="523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2" r:id="rId20"/>
    <p:sldId id="563" r:id="rId21"/>
    <p:sldId id="528" r:id="rId22"/>
    <p:sldId id="526" r:id="rId23"/>
    <p:sldId id="564" r:id="rId24"/>
    <p:sldId id="565" r:id="rId25"/>
    <p:sldId id="566" r:id="rId26"/>
    <p:sldId id="567" r:id="rId27"/>
    <p:sldId id="601" r:id="rId28"/>
    <p:sldId id="568" r:id="rId29"/>
    <p:sldId id="569" r:id="rId30"/>
    <p:sldId id="47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78" r:id="rId40"/>
    <p:sldId id="579" r:id="rId41"/>
    <p:sldId id="580" r:id="rId42"/>
    <p:sldId id="602" r:id="rId43"/>
    <p:sldId id="581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  <p:sldId id="596" r:id="rId59"/>
    <p:sldId id="597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BA8"/>
    <a:srgbClr val="3366CC"/>
    <a:srgbClr val="0033CC"/>
    <a:srgbClr val="0E55BE"/>
    <a:srgbClr val="E6E6E6"/>
    <a:srgbClr val="E5E2EA"/>
    <a:srgbClr val="0739C5"/>
    <a:srgbClr val="0061CC"/>
    <a:srgbClr val="0000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6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1E2D0-726F-4752-B609-0F75A5AAFC6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6AC2-2E87-4A72-B737-AF73009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7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8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46AC2-2E87-4A72-B737-AF730091766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6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884917"/>
            <a:ext cx="9144000" cy="5424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DY\Desktop\JSP표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2776"/>
            <a:ext cx="4464496" cy="370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6"/>
          <p:cNvSpPr/>
          <p:nvPr userDrawn="1"/>
        </p:nvSpPr>
        <p:spPr>
          <a:xfrm>
            <a:off x="-1508" y="5373216"/>
            <a:ext cx="9144000" cy="1484784"/>
          </a:xfrm>
          <a:prstGeom prst="rect">
            <a:avLst/>
          </a:prstGeom>
          <a:solidFill>
            <a:srgbClr val="E4341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38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67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93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884917"/>
            <a:ext cx="9144000" cy="5786903"/>
            <a:chOff x="0" y="884917"/>
            <a:chExt cx="9144000" cy="5786903"/>
          </a:xfrm>
        </p:grpSpPr>
        <p:sp>
          <p:nvSpPr>
            <p:cNvPr id="8" name="직사각형 7"/>
            <p:cNvSpPr/>
            <p:nvPr/>
          </p:nvSpPr>
          <p:spPr>
            <a:xfrm>
              <a:off x="0" y="884917"/>
              <a:ext cx="9144000" cy="5424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6417904"/>
              <a:ext cx="47525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altLang="ko-KR" sz="1050" dirty="0" smtClean="0">
                  <a:solidFill>
                    <a:schemeClr val="bg1">
                      <a:lumMod val="65000"/>
                    </a:schemeClr>
                  </a:solidFill>
                </a:rPr>
                <a:t>SOFTWARE PROJECT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6417905"/>
              <a:ext cx="4824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1000"/>
                </a:spcAft>
              </a:pP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DIVISION OF COMPUTER SCIENCE AND ENGINEERING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6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1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4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3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DBBB9-0925-46E1-B865-18BD8BF10632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8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08. MySQL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407303600" descr="EMB000073284c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133828"/>
            <a:ext cx="6048672" cy="40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다운로드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GA Releases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탭에서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(x86, 32-bit), MSI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Installer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두 항목 중 아래 다운로드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37357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786880" y="5664057"/>
            <a:ext cx="5233391" cy="498617"/>
          </a:xfrm>
          <a:prstGeom prst="roundRect">
            <a:avLst>
              <a:gd name="adj" fmla="val 14757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020271" y="5902607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_x407303680" descr="EMB000073284c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133827"/>
            <a:ext cx="6048672" cy="4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설치 유형 선택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[Choosing a Setup Type]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팝업에서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Custom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선택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36704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281171" y="5425242"/>
            <a:ext cx="1866894" cy="668054"/>
          </a:xfrm>
          <a:prstGeom prst="roundRect">
            <a:avLst>
              <a:gd name="adj" fmla="val 762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48065" y="5748511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407303920" descr="EMB000073284c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133826"/>
            <a:ext cx="6048672" cy="4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설치 대상 선택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[Select Products and Features]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팝업에서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MySQL Server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Connector/J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선택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5572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436096" y="3592066"/>
            <a:ext cx="1866894" cy="576064"/>
          </a:xfrm>
          <a:prstGeom prst="roundRect">
            <a:avLst>
              <a:gd name="adj" fmla="val 762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304850" y="3869340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_x407301920" descr="EMB000073284c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133826"/>
            <a:ext cx="6048010" cy="4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48958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설치 대상 확인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후 설치하기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[Installation]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팝업에서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MySQL Server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Connector/J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선택 사항 확인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후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Execute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버튼 눌러 설치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02362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419872" y="3140968"/>
            <a:ext cx="3888432" cy="648072"/>
          </a:xfrm>
          <a:prstGeom prst="roundRect">
            <a:avLst>
              <a:gd name="adj" fmla="val 762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308304" y="3454246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407303040" descr="EMB000073284c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3826"/>
            <a:ext cx="6048010" cy="456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48958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서버 연결 포트 설정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[Product Configuration]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[Type and Networking]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에서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TCP/IP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포트 번호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3306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확인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17093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6147" name="_x407302160" descr="EMB000073284c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70" y="2133826"/>
            <a:ext cx="6048010" cy="456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716016" y="3752850"/>
            <a:ext cx="3888432" cy="612254"/>
          </a:xfrm>
          <a:prstGeom prst="roundRect">
            <a:avLst>
              <a:gd name="adj" fmla="val 762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604448" y="405897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407302720" descr="EMB000073284c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133826"/>
            <a:ext cx="6048348" cy="4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48958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root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계정 비밀번호 설정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[Accounts and Roles]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팝업에서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패스워드를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“1111”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로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입력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개발 완료 후 다른 패스워드로 설정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60343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362722" y="3222501"/>
            <a:ext cx="3888432" cy="648072"/>
          </a:xfrm>
          <a:prstGeom prst="roundRect">
            <a:avLst>
              <a:gd name="adj" fmla="val 762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251154" y="3541158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_x407301680" descr="EMB000073284c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133826"/>
            <a:ext cx="6048348" cy="4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48958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서비스 이름 설정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[Windows Service]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서버에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대한 윈도우 서비스 이름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(MySQL80)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확인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53908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362722" y="3563490"/>
            <a:ext cx="3888432" cy="297557"/>
          </a:xfrm>
          <a:prstGeom prst="roundRect">
            <a:avLst>
              <a:gd name="adj" fmla="val 762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251154" y="3712268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48958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설정 확인 후 설치 완료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[Apply Configuration]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에서 설정 내용을 서버에 반영하는 과정 출력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[Installation Complete]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90968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4" name="_x407303520" descr="EMB000073284c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344466"/>
            <a:ext cx="6048348" cy="32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48958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설치 확인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윈도우 작업 표시줄에서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“MySQL 8.0 Command Line Client”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실행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“Enter Password:”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커맨드에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“1111”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입력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후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커맨드 모드로 </a:t>
            </a:r>
            <a:r>
              <a:rPr kumimoji="1"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진입되는지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확인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63969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2" name="_x407302960" descr="EMB000073284c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449421"/>
            <a:ext cx="6048348" cy="37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E55BE"/>
                </a:solidFill>
              </a:rPr>
              <a:t>8.3  SQL </a:t>
            </a:r>
            <a:r>
              <a:rPr lang="ko-KR" altLang="en-US" sz="2000" b="1" dirty="0" smtClean="0">
                <a:solidFill>
                  <a:srgbClr val="0E55BE"/>
                </a:solidFill>
              </a:rPr>
              <a:t>명령어</a:t>
            </a:r>
            <a:endParaRPr lang="en-US" altLang="ko-KR" sz="2000" b="1" dirty="0" smtClean="0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ko-KR" altLang="en-US" sz="1400" dirty="0" smtClean="0">
                <a:solidFill>
                  <a:srgbClr val="0E55BE"/>
                </a:solidFill>
              </a:rPr>
              <a:t>관계형 데이터베이스에서 데이터 구조 정의 및 조작 관련 명령어</a:t>
            </a:r>
            <a:endParaRPr lang="ko-KR" altLang="en-US" sz="1400" dirty="0">
              <a:solidFill>
                <a:srgbClr val="0E55B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85658"/>
            <a:ext cx="9144000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endParaRPr lang="en-US" altLang="ko-KR" sz="1600" dirty="0">
              <a:solidFill>
                <a:srgbClr val="0E55BE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MODERN JSP PROGRAMMING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08920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E4341C"/>
              </a:buClr>
              <a:buFont typeface="+mj-lt"/>
              <a:buAutoNum type="arabicPeriod"/>
            </a:pPr>
            <a:r>
              <a:rPr lang="ko-KR" altLang="en-US" sz="2000" b="1" dirty="0" smtClean="0">
                <a:latin typeface="+mj-ea"/>
                <a:ea typeface="+mj-ea"/>
              </a:rPr>
              <a:t>데이터베이스 개요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E4341C"/>
              </a:buClr>
              <a:buFont typeface="+mj-lt"/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MySQL </a:t>
            </a:r>
            <a:r>
              <a:rPr lang="ko-KR" altLang="en-US" sz="2000" b="1" dirty="0" smtClean="0">
                <a:latin typeface="+mj-ea"/>
                <a:ea typeface="+mj-ea"/>
              </a:rPr>
              <a:t>설치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E4341C"/>
              </a:buClr>
              <a:buFont typeface="+mj-lt"/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SQL </a:t>
            </a:r>
            <a:r>
              <a:rPr lang="ko-KR" altLang="en-US" sz="2000" b="1" dirty="0">
                <a:latin typeface="+mj-ea"/>
                <a:ea typeface="+mj-ea"/>
              </a:rPr>
              <a:t>명령어</a:t>
            </a:r>
          </a:p>
          <a:p>
            <a:pPr marL="457200" indent="-457200">
              <a:lnSpc>
                <a:spcPct val="150000"/>
              </a:lnSpc>
              <a:buClr>
                <a:srgbClr val="E4341C"/>
              </a:buClr>
              <a:buFont typeface="+mj-lt"/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DDL</a:t>
            </a:r>
          </a:p>
          <a:p>
            <a:pPr marL="457200" indent="-457200">
              <a:lnSpc>
                <a:spcPct val="150000"/>
              </a:lnSpc>
              <a:buClr>
                <a:srgbClr val="E4341C"/>
              </a:buClr>
              <a:buFont typeface="+mj-lt"/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9152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1653995" cy="461665"/>
            <a:chOff x="467544" y="591071"/>
            <a:chExt cx="165399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관계형 데이터베이스 구조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1913" lvl="1" fontAlgn="base">
              <a:spcBef>
                <a:spcPts val="2000"/>
              </a:spcBef>
              <a:spcAft>
                <a:spcPts val="400"/>
              </a:spcAft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7" y="1844824"/>
            <a:ext cx="6827478" cy="38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08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 개요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332656"/>
            <a:ext cx="1653995" cy="461665"/>
            <a:chOff x="467544" y="591071"/>
            <a:chExt cx="165399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859"/>
              </p:ext>
            </p:extLst>
          </p:nvPr>
        </p:nvGraphicFramePr>
        <p:xfrm>
          <a:off x="1191305" y="1988840"/>
          <a:ext cx="6696744" cy="2351066"/>
        </p:xfrm>
        <a:graphic>
          <a:graphicData uri="http://schemas.openxmlformats.org/drawingml/2006/table">
            <a:tbl>
              <a:tblPr/>
              <a:tblGrid>
                <a:gridCol w="2948647">
                  <a:extLst>
                    <a:ext uri="{9D8B030D-6E8A-4147-A177-3AD203B41FA5}">
                      <a16:colId xmlns:a16="http://schemas.microsoft.com/office/drawing/2014/main" val="1910533130"/>
                    </a:ext>
                  </a:extLst>
                </a:gridCol>
                <a:gridCol w="3748097">
                  <a:extLst>
                    <a:ext uri="{9D8B030D-6E8A-4147-A177-3AD203B41FA5}">
                      <a16:colId xmlns:a16="http://schemas.microsoft.com/office/drawing/2014/main" val="94671228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28370"/>
                  </a:ext>
                </a:extLst>
              </a:tr>
              <a:tr h="6876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정의 언어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DDL, Data Definition Language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CREATE, DROP, ALTER, …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78883"/>
                  </a:ext>
                </a:extLst>
              </a:tr>
              <a:tr h="6876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조작 언어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DML, Data Manipulation Language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INSERT, DELETE, UPDATE, SELECT, …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441"/>
                  </a:ext>
                </a:extLst>
              </a:tr>
              <a:tr h="6876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제어 언어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DCL, Data Control Language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GRANT, REVOKE, COMMIT, …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12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타입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DDL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을 통한 스키마 정의에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RDBMS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별로 제공되는 데이터 타입이 다름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(TEXT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는 오라클에서 제공되지 않음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문자형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숫자형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날짜형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바이너리 형 등으로 구분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332656"/>
            <a:ext cx="1653995" cy="461665"/>
            <a:chOff x="467544" y="591071"/>
            <a:chExt cx="165399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0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문자형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타입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아래에서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은 바이트 크기가 아닌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글자 수를 의미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예를 들어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한글 표현을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위해 유니코드가 이용될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경우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하나의 글자 표현에 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바이트 필요</a:t>
            </a:r>
            <a:endParaRPr kumimoji="1" lang="en-US" altLang="ko-KR" sz="1300" dirty="0" smtClean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1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이 경우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, CHAR(n)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유형으로 정의할 수 있는 최대 글자수는 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128 (=255/2)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는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65,535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바이트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(MySQL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레코드의 최대 크기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보다 큰 데이터를 저장할 때 이용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332656"/>
            <a:ext cx="1653995" cy="461665"/>
            <a:chOff x="467544" y="591071"/>
            <a:chExt cx="165399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81964"/>
              </p:ext>
            </p:extLst>
          </p:nvPr>
        </p:nvGraphicFramePr>
        <p:xfrm>
          <a:off x="1259632" y="3301052"/>
          <a:ext cx="6624736" cy="2576220"/>
        </p:xfrm>
        <a:graphic>
          <a:graphicData uri="http://schemas.openxmlformats.org/drawingml/2006/table">
            <a:tbl>
              <a:tblPr/>
              <a:tblGrid>
                <a:gridCol w="1557320">
                  <a:extLst>
                    <a:ext uri="{9D8B030D-6E8A-4147-A177-3AD203B41FA5}">
                      <a16:colId xmlns:a16="http://schemas.microsoft.com/office/drawing/2014/main" val="3899868868"/>
                    </a:ext>
                  </a:extLst>
                </a:gridCol>
                <a:gridCol w="3753201">
                  <a:extLst>
                    <a:ext uri="{9D8B030D-6E8A-4147-A177-3AD203B41FA5}">
                      <a16:colId xmlns:a16="http://schemas.microsoft.com/office/drawing/2014/main" val="3755262325"/>
                    </a:ext>
                  </a:extLst>
                </a:gridCol>
                <a:gridCol w="1314215">
                  <a:extLst>
                    <a:ext uri="{9D8B030D-6E8A-4147-A177-3AD203B41FA5}">
                      <a16:colId xmlns:a16="http://schemas.microsoft.com/office/drawing/2014/main" val="3822889632"/>
                    </a:ext>
                  </a:extLst>
                </a:gridCol>
              </a:tblGrid>
              <a:tr h="2732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최대값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8432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 길이 문자열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48260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길이 문자열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내 위치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65,535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07345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TINYTEXT(n)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길이 문자열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파일 위치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02743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길이 문자열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파일 위치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65,535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96364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MEDIUMTEXT(n)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길이 문자열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파일 위치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595"/>
                  </a:ext>
                </a:extLst>
              </a:tr>
              <a:tr h="374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LONGTEXT(n)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길이 문자열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파일 위치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5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숫</a:t>
            </a:r>
            <a:r>
              <a:rPr kumimoji="1" lang="ko-KR" altLang="en-US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자형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타입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아래에서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은 바이트 크기가 아닌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화면에 표시될 글자 수를 의미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332656"/>
            <a:ext cx="1653995" cy="461665"/>
            <a:chOff x="467544" y="591071"/>
            <a:chExt cx="165399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24860"/>
              </p:ext>
            </p:extLst>
          </p:nvPr>
        </p:nvGraphicFramePr>
        <p:xfrm>
          <a:off x="1259632" y="2204864"/>
          <a:ext cx="6624735" cy="3730752"/>
        </p:xfrm>
        <a:graphic>
          <a:graphicData uri="http://schemas.openxmlformats.org/drawingml/2006/table">
            <a:tbl>
              <a:tblPr/>
              <a:tblGrid>
                <a:gridCol w="1428332">
                  <a:extLst>
                    <a:ext uri="{9D8B030D-6E8A-4147-A177-3AD203B41FA5}">
                      <a16:colId xmlns:a16="http://schemas.microsoft.com/office/drawing/2014/main" val="2594580959"/>
                    </a:ext>
                  </a:extLst>
                </a:gridCol>
                <a:gridCol w="4475114">
                  <a:extLst>
                    <a:ext uri="{9D8B030D-6E8A-4147-A177-3AD203B41FA5}">
                      <a16:colId xmlns:a16="http://schemas.microsoft.com/office/drawing/2014/main" val="4166267389"/>
                    </a:ext>
                  </a:extLst>
                </a:gridCol>
                <a:gridCol w="721289">
                  <a:extLst>
                    <a:ext uri="{9D8B030D-6E8A-4147-A177-3AD203B41FA5}">
                      <a16:colId xmlns:a16="http://schemas.microsoft.com/office/drawing/2014/main" val="104431899"/>
                    </a:ext>
                  </a:extLst>
                </a:gridCol>
              </a:tblGrid>
              <a:tr h="2894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49973"/>
                  </a:ext>
                </a:extLst>
              </a:tr>
              <a:tr h="50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TINYINT(n)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 데이터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(-128~127)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unsigned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0~255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22166"/>
                  </a:ext>
                </a:extLst>
              </a:tr>
              <a:tr h="50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SMALLINT(n)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 데이터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(-32,768~32,767)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unsigned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0~65,535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701663"/>
                  </a:ext>
                </a:extLst>
              </a:tr>
              <a:tr h="50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크기로 표현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unsigned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0~4,294,967,295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10154"/>
                  </a:ext>
                </a:extLst>
              </a:tr>
              <a:tr h="50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unsigned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0~18,446,744,073,709,551,615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660769"/>
                  </a:ext>
                </a:extLst>
              </a:tr>
              <a:tr h="50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FLOAT(n, f)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부분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53799"/>
                  </a:ext>
                </a:extLst>
              </a:tr>
              <a:tr h="503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DOUBLE(n, f)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부분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3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날짜형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타입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332656"/>
            <a:ext cx="1653995" cy="461665"/>
            <a:chOff x="467544" y="591071"/>
            <a:chExt cx="165399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20835"/>
              </p:ext>
            </p:extLst>
          </p:nvPr>
        </p:nvGraphicFramePr>
        <p:xfrm>
          <a:off x="1259630" y="2132856"/>
          <a:ext cx="6624737" cy="2592290"/>
        </p:xfrm>
        <a:graphic>
          <a:graphicData uri="http://schemas.openxmlformats.org/drawingml/2006/table">
            <a:tbl>
              <a:tblPr/>
              <a:tblGrid>
                <a:gridCol w="1490072">
                  <a:extLst>
                    <a:ext uri="{9D8B030D-6E8A-4147-A177-3AD203B41FA5}">
                      <a16:colId xmlns:a16="http://schemas.microsoft.com/office/drawing/2014/main" val="2898546158"/>
                    </a:ext>
                  </a:extLst>
                </a:gridCol>
                <a:gridCol w="4296759">
                  <a:extLst>
                    <a:ext uri="{9D8B030D-6E8A-4147-A177-3AD203B41FA5}">
                      <a16:colId xmlns:a16="http://schemas.microsoft.com/office/drawing/2014/main" val="1764143074"/>
                    </a:ext>
                  </a:extLst>
                </a:gridCol>
                <a:gridCol w="837906">
                  <a:extLst>
                    <a:ext uri="{9D8B030D-6E8A-4147-A177-3AD203B41FA5}">
                      <a16:colId xmlns:a16="http://schemas.microsoft.com/office/drawing/2014/main" val="4021617895"/>
                    </a:ext>
                  </a:extLst>
                </a:gridCol>
              </a:tblGrid>
              <a:tr h="3171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076003"/>
                  </a:ext>
                </a:extLst>
              </a:tr>
              <a:tr h="430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형태의 표현 유형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83201"/>
                  </a:ext>
                </a:extLst>
              </a:tr>
              <a:tr h="430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형태의 표현 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22870"/>
                  </a:ext>
                </a:extLst>
              </a:tr>
              <a:tr h="430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날짜와 시간을 합친 형태의 표현 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93210"/>
                  </a:ext>
                </a:extLst>
              </a:tr>
              <a:tr h="5519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날짜와 시간을 합친 형태의 표현 유형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(UNIX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 운영체제와의 호환성 제공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33439"/>
                  </a:ext>
                </a:extLst>
              </a:tr>
              <a:tr h="430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표현 유형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3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바이너리형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타입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BLOB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은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Binary Large Object Block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을 의미하며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멀티미디어 데이터를 저장하는데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아래에서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은 바이트 크기를 의미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332656"/>
            <a:ext cx="1653995" cy="461665"/>
            <a:chOff x="467544" y="591071"/>
            <a:chExt cx="165399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117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27869"/>
              </p:ext>
            </p:extLst>
          </p:nvPr>
        </p:nvGraphicFramePr>
        <p:xfrm>
          <a:off x="1259631" y="2636912"/>
          <a:ext cx="6624735" cy="2592289"/>
        </p:xfrm>
        <a:graphic>
          <a:graphicData uri="http://schemas.openxmlformats.org/drawingml/2006/table">
            <a:tbl>
              <a:tblPr/>
              <a:tblGrid>
                <a:gridCol w="1661865">
                  <a:extLst>
                    <a:ext uri="{9D8B030D-6E8A-4147-A177-3AD203B41FA5}">
                      <a16:colId xmlns:a16="http://schemas.microsoft.com/office/drawing/2014/main" val="1195663279"/>
                    </a:ext>
                  </a:extLst>
                </a:gridCol>
                <a:gridCol w="4141689">
                  <a:extLst>
                    <a:ext uri="{9D8B030D-6E8A-4147-A177-3AD203B41FA5}">
                      <a16:colId xmlns:a16="http://schemas.microsoft.com/office/drawing/2014/main" val="1226447342"/>
                    </a:ext>
                  </a:extLst>
                </a:gridCol>
                <a:gridCol w="821181">
                  <a:extLst>
                    <a:ext uri="{9D8B030D-6E8A-4147-A177-3AD203B41FA5}">
                      <a16:colId xmlns:a16="http://schemas.microsoft.com/office/drawing/2014/main" val="2088919771"/>
                    </a:ext>
                  </a:extLst>
                </a:gridCol>
              </a:tblGrid>
              <a:tr h="3295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56296"/>
                  </a:ext>
                </a:extLst>
              </a:tr>
              <a:tr h="5422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TINYBLOB(n)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소량의 바이너리 데이터 유형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422533"/>
                  </a:ext>
                </a:extLst>
              </a:tr>
              <a:tr h="5735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BLOB(n)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용량의 바이너리 데이터 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64K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이하의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저화질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65,535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229768"/>
                  </a:ext>
                </a:extLst>
              </a:tr>
              <a:tr h="5735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MEDIUMBLOB(n)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 용량의 바이너리 데이터 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16M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이하의 고화질 이미지 또는 음성 데이터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265147"/>
                  </a:ext>
                </a:extLst>
              </a:tr>
              <a:tr h="5735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LONGBLOB(n)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대용량의 바이너리 데이터 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4G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이하의 동영상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7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8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E55BE"/>
                </a:solidFill>
              </a:rPr>
              <a:t>8.4  DDL </a:t>
            </a:r>
            <a:r>
              <a:rPr lang="ko-KR" altLang="en-US" sz="2000" b="1" dirty="0" smtClean="0">
                <a:solidFill>
                  <a:srgbClr val="0E55BE"/>
                </a:solidFill>
              </a:rPr>
              <a:t>명령어</a:t>
            </a:r>
            <a:endParaRPr lang="en-US" altLang="ko-KR" sz="2000" b="1" dirty="0" smtClean="0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ko-KR" altLang="en-US" sz="1400" dirty="0" smtClean="0">
                <a:solidFill>
                  <a:srgbClr val="0E55BE"/>
                </a:solidFill>
              </a:rPr>
              <a:t>데이터 구조 정의 명령어</a:t>
            </a:r>
            <a:endParaRPr lang="ko-KR" altLang="en-US" sz="1400" dirty="0">
              <a:solidFill>
                <a:srgbClr val="0E55B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85658"/>
            <a:ext cx="9144000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endParaRPr lang="en-US" altLang="ko-KR" sz="1600" dirty="0">
              <a:solidFill>
                <a:srgbClr val="0E55BE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MODERN JSP PROGRAMMING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DDL (Data Definition Language)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데이터베이스 및 테이블 구조를 정의하거나 변경하는데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02177"/>
              </p:ext>
            </p:extLst>
          </p:nvPr>
        </p:nvGraphicFramePr>
        <p:xfrm>
          <a:off x="1259631" y="2276872"/>
          <a:ext cx="6624735" cy="3240361"/>
        </p:xfrm>
        <a:graphic>
          <a:graphicData uri="http://schemas.openxmlformats.org/drawingml/2006/table">
            <a:tbl>
              <a:tblPr/>
              <a:tblGrid>
                <a:gridCol w="4854500">
                  <a:extLst>
                    <a:ext uri="{9D8B030D-6E8A-4147-A177-3AD203B41FA5}">
                      <a16:colId xmlns:a16="http://schemas.microsoft.com/office/drawing/2014/main" val="389747248"/>
                    </a:ext>
                  </a:extLst>
                </a:gridCol>
                <a:gridCol w="1770235">
                  <a:extLst>
                    <a:ext uri="{9D8B030D-6E8A-4147-A177-3AD203B41FA5}">
                      <a16:colId xmlns:a16="http://schemas.microsoft.com/office/drawing/2014/main" val="4044673585"/>
                    </a:ext>
                  </a:extLst>
                </a:gridCol>
              </a:tblGrid>
              <a:tr h="3257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(BNF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표기법 이용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22907"/>
                  </a:ext>
                </a:extLst>
              </a:tr>
              <a:tr h="566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DATABASE [IF NOT EXISTS] &lt;name&gt;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default_charset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생성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09118"/>
                  </a:ext>
                </a:extLst>
              </a:tr>
              <a:tr h="486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DATABASE &lt;name&gt;;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삭제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743723"/>
                  </a:ext>
                </a:extLst>
              </a:tr>
              <a:tr h="8081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[IF NOT EXISTS] &lt;name&gt; 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[&lt;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column_def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&gt;]+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생성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53557"/>
                  </a:ext>
                </a:extLst>
              </a:tr>
              <a:tr h="486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TABLE &lt;name&gt;;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41383"/>
                  </a:ext>
                </a:extLst>
              </a:tr>
              <a:tr h="566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&lt;name&gt;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&lt;add_column&gt; | &lt;modify_column&gt; | &lt;change_column&gt; ];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9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DDL – CREATE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데이터베이스 및 테이블 생성 시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76601"/>
              </p:ext>
            </p:extLst>
          </p:nvPr>
        </p:nvGraphicFramePr>
        <p:xfrm>
          <a:off x="1259631" y="2276872"/>
          <a:ext cx="6624735" cy="2736304"/>
        </p:xfrm>
        <a:graphic>
          <a:graphicData uri="http://schemas.openxmlformats.org/drawingml/2006/table">
            <a:tbl>
              <a:tblPr/>
              <a:tblGrid>
                <a:gridCol w="4891787">
                  <a:extLst>
                    <a:ext uri="{9D8B030D-6E8A-4147-A177-3AD203B41FA5}">
                      <a16:colId xmlns:a16="http://schemas.microsoft.com/office/drawing/2014/main" val="3925313561"/>
                    </a:ext>
                  </a:extLst>
                </a:gridCol>
                <a:gridCol w="1732948">
                  <a:extLst>
                    <a:ext uri="{9D8B030D-6E8A-4147-A177-3AD203B41FA5}">
                      <a16:colId xmlns:a16="http://schemas.microsoft.com/office/drawing/2014/main" val="3972552199"/>
                    </a:ext>
                  </a:extLst>
                </a:gridCol>
              </a:tblGrid>
              <a:tr h="3361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85857"/>
                  </a:ext>
                </a:extLst>
              </a:tr>
              <a:tr h="8196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DATABASE [IF NOT EXISTS] &lt;name&gt;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[DEFAULT CHARACTER SET &lt;charset&gt; COLLATE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colrule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생성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02149"/>
                  </a:ext>
                </a:extLst>
              </a:tr>
              <a:tr h="15804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[IF NOT EXISTS] &lt;name&gt; 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coltype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[PRIMARY KEY] [DEFAULT &lt;value&gt;],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coltype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[DEFAULT &lt;value&gt;],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coltype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[DEFAULT &lt;value&gt;],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…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생성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88372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5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b"/>
          <a:lstStyle/>
          <a:p>
            <a:pPr>
              <a:lnSpc>
                <a:spcPct val="150000"/>
              </a:lnSpc>
              <a:buClr>
                <a:srgbClr val="E4341C"/>
              </a:buClr>
            </a:pPr>
            <a:r>
              <a:rPr lang="en-US" altLang="ko-KR" dirty="0" smtClean="0"/>
              <a:t>SQL </a:t>
            </a:r>
            <a:r>
              <a:rPr lang="ko-KR" altLang="en-US" dirty="0"/>
              <a:t>명령어의 기본 구문을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  <a:buClr>
                <a:srgbClr val="E4341C"/>
              </a:buClr>
            </a:pPr>
            <a:r>
              <a:rPr lang="ko-KR" altLang="en-US" dirty="0" smtClean="0"/>
              <a:t>레코드를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검색하는 구문을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5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201550" cy="1810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Hello2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생성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이클립스의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[File]-[New]-[Dynamic Web Project]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메뉴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선택 후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“Hello2”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프로젝트 생성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프로젝트 생성 팝업에서 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Target Runtime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항목이 “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Apache Tomcat v9.0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인지 확인</a:t>
            </a:r>
            <a:endParaRPr kumimoji="1" lang="en-US" altLang="ko-KR" sz="1300" dirty="0" smtClean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1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프로젝트 생성 후 하단의 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Markers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탭에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Faceted Project Problem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오류 발생 시 조치</a:t>
            </a:r>
            <a:endParaRPr kumimoji="1" lang="en-US" altLang="ko-KR" sz="1300" dirty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71930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추가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WebContent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폴더에서 마우스 오른쪽 버튼 눌러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[New]-[SQL File]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메뉴 선택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[New SQL File]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창에서 파일 이름으로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입력 후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Finish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버튼 눌러 파일 생성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mysns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데이터베이스와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테이블 생성을 위해 아래 코드 입력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테이블은 </a:t>
            </a:r>
            <a:r>
              <a:rPr kumimoji="1" lang="en-US" altLang="ko-KR" sz="1300" dirty="0" err="1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MySNS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에 가입한 사용자 정보를 저장 </a:t>
            </a:r>
            <a:endParaRPr kumimoji="1" lang="en-US" altLang="ko-KR" sz="1300" dirty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43014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33076" y="292494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mysns.sql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91614"/>
              </p:ext>
            </p:extLst>
          </p:nvPr>
        </p:nvGraphicFramePr>
        <p:xfrm>
          <a:off x="1155301" y="3186554"/>
          <a:ext cx="6768752" cy="2906742"/>
        </p:xfrm>
        <a:graphic>
          <a:graphicData uri="http://schemas.openxmlformats.org/drawingml/2006/table">
            <a:tbl>
              <a:tblPr/>
              <a:tblGrid>
                <a:gridCol w="442869">
                  <a:extLst>
                    <a:ext uri="{9D8B030D-6E8A-4147-A177-3AD203B41FA5}">
                      <a16:colId xmlns:a16="http://schemas.microsoft.com/office/drawing/2014/main" val="2813081534"/>
                    </a:ext>
                  </a:extLst>
                </a:gridCol>
                <a:gridCol w="6325883">
                  <a:extLst>
                    <a:ext uri="{9D8B030D-6E8A-4147-A177-3AD203B41FA5}">
                      <a16:colId xmlns:a16="http://schemas.microsoft.com/office/drawing/2014/main" val="2490656884"/>
                    </a:ext>
                  </a:extLst>
                </a:gridCol>
              </a:tblGrid>
              <a:tr h="2906742">
                <a:tc>
                  <a:txBody>
                    <a:bodyPr/>
                    <a:lstStyle/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CREATE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DATABASE IF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EXISTS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err="1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mysns</a:t>
                      </a:r>
                      <a:endParaRPr lang="en-US" altLang="ko-KR" sz="1100" b="0" dirty="0" smtClean="0">
                        <a:solidFill>
                          <a:srgbClr val="00000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DEFAULT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CHARACTER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SET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utf8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COLLATE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utf8_general_ci;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USE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mysns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CREATE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TABLE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EXISTS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user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id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(128)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PRIMARY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KEY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b="0" dirty="0" smtClean="0">
                          <a:solidFill>
                            <a:srgbClr val="40808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-- "email"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password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(32),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name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(32),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ts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TIMESTAMP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DEFAULT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CURRENT_TIMESTAMP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1119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(1/3)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WebContent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폴더의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파일에서 마우스 오른쪽 버튼 눌러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[Properties]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메뉴 선택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Location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항목의 파일 경로를 선택한 후 복사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50518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9457" name="_x407302640" descr="EMB000073284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79" y="2500047"/>
            <a:ext cx="6080995" cy="36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9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(2/3)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커맨드 창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(MySQL 8.0 Command Line Client)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을 실행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명령어 프롬프트에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“source”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를 입력한 후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공백과 함께 복사된 경로를 추가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source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는 스크립트 파일 적용을 위한 리눅스 명령어</a:t>
            </a:r>
            <a:endParaRPr kumimoji="1" lang="en-US" altLang="ko-KR" sz="1300" dirty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50518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0" name="_x407304080" descr="EMB000073284c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07" y="2996952"/>
            <a:ext cx="690453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7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(3/3)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명령어 프롬프트에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user”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를 입력 후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실행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 dirty="0" err="1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desc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는 테이블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구조를 보기 위한 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명령어</a:t>
            </a:r>
            <a:endParaRPr kumimoji="1" lang="en-US" altLang="ko-KR" sz="1300" dirty="0" smtClean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항목의 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PRI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는 해당 속성 값이 </a:t>
            </a:r>
            <a:r>
              <a:rPr kumimoji="1" lang="ko-KR" altLang="en-US" sz="1300" dirty="0" err="1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기본키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(Primary Key)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임을 의미</a:t>
            </a:r>
            <a:endParaRPr kumimoji="1" lang="en-US" altLang="ko-KR" sz="1300" dirty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50518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9" name="_x407301600" descr="EMB000073284c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12" y="2996952"/>
            <a:ext cx="6904539" cy="23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9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키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제약조건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(Key Constraints)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레코드 식별을 위해 이용되는 제약조건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슈퍼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키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(Super Key):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레코드를 유일하게 식별할 수 있는 속성들의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집합</a:t>
            </a:r>
            <a:endParaRPr kumimoji="1" lang="en-US" altLang="ko-KR" sz="1300" dirty="0" smtClean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3000" lvl="3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Ex.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아래 테이블에서 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{no, id, name}, {no, name}, {id, name}, ...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ko-KR" altLang="en-US" sz="1300" dirty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후보 키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(Candidate Key):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레코드를 유일하게 식별할 수 있는 속성들의 최소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집합</a:t>
            </a:r>
            <a:endParaRPr kumimoji="1" lang="en-US" altLang="ko-KR" sz="1300" dirty="0" smtClean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3000" lvl="3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Ex.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아래 테이블에서 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no}, {id}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ko-KR" altLang="en-US" sz="1300" dirty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기본 키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(Primary Key):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후보 키 중 설계자가 레코드 식별을 위해 특별히 선택한 </a:t>
            </a:r>
            <a:r>
              <a:rPr kumimoji="1" lang="ko-KR" altLang="en-US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키</a:t>
            </a:r>
            <a:endParaRPr kumimoji="1" lang="en-US" altLang="ko-KR" sz="1300" dirty="0" smtClean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1143000" lvl="3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Ex. 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아래 테이블에서 </a:t>
            </a:r>
            <a:r>
              <a:rPr kumimoji="1" lang="en-US" altLang="ko-KR" sz="1300" dirty="0" smtClean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id}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endParaRPr kumimoji="1" lang="en-US" altLang="ko-KR" sz="1300" dirty="0" smtClean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3" name="_x407301840" descr="EMB000073284c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93569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3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feed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테이블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추가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(1/2)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사용자가 작성한 글에 대한 정보를 저장하기 위한 테이블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아이디와 </a:t>
            </a:r>
            <a:r>
              <a:rPr kumimoji="1"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작성글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내용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작성 시간 등의 정보 포함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아래와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같이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CREATE TABLE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구문을 정의할 때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기본키는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3076" y="263691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mysns.sql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79627"/>
              </p:ext>
            </p:extLst>
          </p:nvPr>
        </p:nvGraphicFramePr>
        <p:xfrm>
          <a:off x="1155301" y="2898522"/>
          <a:ext cx="6768752" cy="2114654"/>
        </p:xfrm>
        <a:graphic>
          <a:graphicData uri="http://schemas.openxmlformats.org/drawingml/2006/table">
            <a:tbl>
              <a:tblPr/>
              <a:tblGrid>
                <a:gridCol w="442869">
                  <a:extLst>
                    <a:ext uri="{9D8B030D-6E8A-4147-A177-3AD203B41FA5}">
                      <a16:colId xmlns:a16="http://schemas.microsoft.com/office/drawing/2014/main" val="2813081534"/>
                    </a:ext>
                  </a:extLst>
                </a:gridCol>
                <a:gridCol w="6325883">
                  <a:extLst>
                    <a:ext uri="{9D8B030D-6E8A-4147-A177-3AD203B41FA5}">
                      <a16:colId xmlns:a16="http://schemas.microsoft.com/office/drawing/2014/main" val="2490656884"/>
                    </a:ext>
                  </a:extLst>
                </a:gridCol>
              </a:tblGrid>
              <a:tr h="2114654">
                <a:tc>
                  <a:txBody>
                    <a:bodyPr/>
                    <a:lstStyle/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  </a:t>
                      </a:r>
                      <a:r>
                        <a:rPr lang="en-US" altLang="ko-KR" sz="1100" b="0" dirty="0" smtClean="0">
                          <a:solidFill>
                            <a:srgbClr val="40808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-- “end of the user table"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CREATE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TABLE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EXISTS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feed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id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(128)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u="sng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PRIMARY KEY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b="0" dirty="0" smtClean="0">
                          <a:solidFill>
                            <a:srgbClr val="40808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-- "email"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content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(4096),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ts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TIMESTAMP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DEFAULT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CURRENT_TIMESTAMP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1119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4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feed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테이블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추가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(2/2)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기본 키로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속성 추가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AUTO_INCREMENT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는 레코드 입력 시 시스템에 의해 자동으로 값을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씩 증가시킴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3076" y="249289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mysns.sql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99382"/>
              </p:ext>
            </p:extLst>
          </p:nvPr>
        </p:nvGraphicFramePr>
        <p:xfrm>
          <a:off x="1155301" y="2754506"/>
          <a:ext cx="6768752" cy="2402686"/>
        </p:xfrm>
        <a:graphic>
          <a:graphicData uri="http://schemas.openxmlformats.org/drawingml/2006/table">
            <a:tbl>
              <a:tblPr/>
              <a:tblGrid>
                <a:gridCol w="442869">
                  <a:extLst>
                    <a:ext uri="{9D8B030D-6E8A-4147-A177-3AD203B41FA5}">
                      <a16:colId xmlns:a16="http://schemas.microsoft.com/office/drawing/2014/main" val="2813081534"/>
                    </a:ext>
                  </a:extLst>
                </a:gridCol>
                <a:gridCol w="6325883">
                  <a:extLst>
                    <a:ext uri="{9D8B030D-6E8A-4147-A177-3AD203B41FA5}">
                      <a16:colId xmlns:a16="http://schemas.microsoft.com/office/drawing/2014/main" val="2490656884"/>
                    </a:ext>
                  </a:extLst>
                </a:gridCol>
              </a:tblGrid>
              <a:tr h="2402686">
                <a:tc>
                  <a:txBody>
                    <a:bodyPr/>
                    <a:lstStyle/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  </a:t>
                      </a:r>
                      <a:r>
                        <a:rPr lang="en-US" altLang="ko-KR" sz="1100" b="0" dirty="0" smtClean="0">
                          <a:solidFill>
                            <a:srgbClr val="40808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-- “end of the user table"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CREATE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TABLE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EXISTS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feed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100" b="1" u="sng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</a:t>
                      </a:r>
                      <a:r>
                        <a:rPr lang="en-US" altLang="ko-KR" sz="1100" b="1" u="sng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u="sng" dirty="0" smtClean="0">
                          <a:solidFill>
                            <a:srgbClr val="4000C8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en-US" altLang="ko-KR" sz="1100" b="1" u="sng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u="sng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UNSIGNED AUTO_INCREMENT </a:t>
                      </a:r>
                      <a:r>
                        <a:rPr lang="en-US" altLang="ko-KR" sz="1100" b="1" u="sng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PRIMARY</a:t>
                      </a:r>
                      <a:r>
                        <a:rPr lang="en-US" altLang="ko-KR" sz="1100" b="1" u="sng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u="sng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KEY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id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(128), </a:t>
                      </a:r>
                      <a:r>
                        <a:rPr lang="en-US" altLang="ko-KR" sz="1100" b="0" dirty="0" smtClean="0">
                          <a:solidFill>
                            <a:srgbClr val="40808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-- "email"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content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(4096),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ts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TIMESTAMP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F0055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DEFAULT</a:t>
                      </a: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CURRENT_TIMESTAMP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1119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수정 및 실행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mysns.sql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에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feed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테이블 추가 후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명령어로 실행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명령어 프롬프트에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user”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를 입력 후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실행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0493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0" name="_x407301600" descr="EMB000073284c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11" y="2708920"/>
            <a:ext cx="6904539" cy="23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4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DDL – DROP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데이터베이스 및 테이블 삭제 시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48767"/>
              </p:ext>
            </p:extLst>
          </p:nvPr>
        </p:nvGraphicFramePr>
        <p:xfrm>
          <a:off x="1259631" y="2276873"/>
          <a:ext cx="6624735" cy="1407974"/>
        </p:xfrm>
        <a:graphic>
          <a:graphicData uri="http://schemas.openxmlformats.org/drawingml/2006/table">
            <a:tbl>
              <a:tblPr/>
              <a:tblGrid>
                <a:gridCol w="4753062">
                  <a:extLst>
                    <a:ext uri="{9D8B030D-6E8A-4147-A177-3AD203B41FA5}">
                      <a16:colId xmlns:a16="http://schemas.microsoft.com/office/drawing/2014/main" val="1976485757"/>
                    </a:ext>
                  </a:extLst>
                </a:gridCol>
                <a:gridCol w="1871673">
                  <a:extLst>
                    <a:ext uri="{9D8B030D-6E8A-4147-A177-3AD203B41FA5}">
                      <a16:colId xmlns:a16="http://schemas.microsoft.com/office/drawing/2014/main" val="1143350735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09950"/>
                  </a:ext>
                </a:extLst>
              </a:tr>
              <a:tr h="5393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DATABASE &lt;name&gt;;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삭제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53267"/>
                  </a:ext>
                </a:extLst>
              </a:tr>
              <a:tr h="5393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TABLE &lt;name&gt;;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5204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E55BE"/>
                </a:solidFill>
              </a:rPr>
              <a:t>8.1  </a:t>
            </a:r>
            <a:r>
              <a:rPr lang="ko-KR" altLang="en-US" sz="2000" b="1" dirty="0" smtClean="0">
                <a:solidFill>
                  <a:srgbClr val="0E55BE"/>
                </a:solidFill>
              </a:rPr>
              <a:t>데이터베이스 개요</a:t>
            </a:r>
            <a:endParaRPr lang="en-US" altLang="ko-KR" sz="2000" b="1" dirty="0" smtClean="0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ko-KR" altLang="en-US" sz="1400" dirty="0" smtClean="0">
                <a:solidFill>
                  <a:srgbClr val="0E55BE"/>
                </a:solidFill>
              </a:rPr>
              <a:t>데이터베이스란 무엇인가요</a:t>
            </a:r>
            <a:r>
              <a:rPr lang="en-US" altLang="ko-KR" sz="1400" dirty="0" smtClean="0">
                <a:solidFill>
                  <a:srgbClr val="0E55BE"/>
                </a:solidFill>
              </a:rPr>
              <a:t>? MySQL</a:t>
            </a:r>
            <a:r>
              <a:rPr lang="ko-KR" altLang="en-US" sz="1400" dirty="0" smtClean="0">
                <a:solidFill>
                  <a:srgbClr val="0E55BE"/>
                </a:solidFill>
              </a:rPr>
              <a:t>은 어떤 장점이 있나요</a:t>
            </a:r>
            <a:r>
              <a:rPr lang="en-US" altLang="ko-KR" sz="1400" dirty="0" smtClean="0">
                <a:solidFill>
                  <a:srgbClr val="0E55BE"/>
                </a:solidFill>
              </a:rPr>
              <a:t>?</a:t>
            </a:r>
            <a:endParaRPr lang="ko-KR" altLang="en-US" sz="1400" dirty="0">
              <a:solidFill>
                <a:srgbClr val="0E55B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85658"/>
            <a:ext cx="9144000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endParaRPr lang="en-US" altLang="ko-KR" sz="1600" dirty="0">
              <a:solidFill>
                <a:srgbClr val="0E55BE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MODERN JSP PROGRAMMING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DDL – ALTER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데이터베이스 및 테이블 구조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수정 시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20774"/>
              </p:ext>
            </p:extLst>
          </p:nvPr>
        </p:nvGraphicFramePr>
        <p:xfrm>
          <a:off x="1259630" y="2276868"/>
          <a:ext cx="6624735" cy="3256301"/>
        </p:xfrm>
        <a:graphic>
          <a:graphicData uri="http://schemas.openxmlformats.org/drawingml/2006/table">
            <a:tbl>
              <a:tblPr/>
              <a:tblGrid>
                <a:gridCol w="5122123">
                  <a:extLst>
                    <a:ext uri="{9D8B030D-6E8A-4147-A177-3AD203B41FA5}">
                      <a16:colId xmlns:a16="http://schemas.microsoft.com/office/drawing/2014/main" val="988509178"/>
                    </a:ext>
                  </a:extLst>
                </a:gridCol>
                <a:gridCol w="1502612">
                  <a:extLst>
                    <a:ext uri="{9D8B030D-6E8A-4147-A177-3AD203B41FA5}">
                      <a16:colId xmlns:a16="http://schemas.microsoft.com/office/drawing/2014/main" val="1007085553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767223"/>
                  </a:ext>
                </a:extLst>
              </a:tr>
              <a:tr h="598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ADD COLUMN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column_type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[DEFAULT &lt;value&gt;];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34198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DROP COLUMN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22282"/>
                  </a:ext>
                </a:extLst>
              </a:tr>
              <a:tr h="598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MODIFY COLUMN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new_type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[DEFAULT &lt;value&gt;];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타입만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72419"/>
                  </a:ext>
                </a:extLst>
              </a:tr>
              <a:tr h="598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CHANGE COLUMN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new_name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new_type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[DEFAULT &lt;value&gt;];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타입함께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3272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&lt;table_name&gt; RENAME &lt;new_name&gt;;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3006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DDL – ALTER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 </a:t>
            </a:r>
            <a:r>
              <a:rPr kumimoji="1" lang="ko-KR" altLang="en-US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이용예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CHANGE COLUMN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이나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RENAME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구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은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RDBMS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마다 다를 수 있으니 유의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32918"/>
              </p:ext>
            </p:extLst>
          </p:nvPr>
        </p:nvGraphicFramePr>
        <p:xfrm>
          <a:off x="1259629" y="2276868"/>
          <a:ext cx="6624736" cy="3242244"/>
        </p:xfrm>
        <a:graphic>
          <a:graphicData uri="http://schemas.openxmlformats.org/drawingml/2006/table">
            <a:tbl>
              <a:tblPr/>
              <a:tblGrid>
                <a:gridCol w="4048665">
                  <a:extLst>
                    <a:ext uri="{9D8B030D-6E8A-4147-A177-3AD203B41FA5}">
                      <a16:colId xmlns:a16="http://schemas.microsoft.com/office/drawing/2014/main" val="1699400554"/>
                    </a:ext>
                  </a:extLst>
                </a:gridCol>
                <a:gridCol w="2576071">
                  <a:extLst>
                    <a:ext uri="{9D8B030D-6E8A-4147-A177-3AD203B41FA5}">
                      <a16:colId xmlns:a16="http://schemas.microsoft.com/office/drawing/2014/main" val="506264410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1903"/>
                  </a:ext>
                </a:extLst>
              </a:tr>
              <a:tr h="5973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user ADD COLUMN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VARCHAR(16);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VARCHAR(16)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타입의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 추가합니다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96601"/>
                  </a:ext>
                </a:extLst>
              </a:tr>
              <a:tr h="5973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user DROP COLUMN tel;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테이블로부터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511336"/>
                  </a:ext>
                </a:extLst>
              </a:tr>
              <a:tr h="5973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user MODIFY COLUMN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VARCHAR(32);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타입을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VARCHAR(32)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수정합니다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40756"/>
                  </a:ext>
                </a:extLst>
              </a:tr>
              <a:tr h="5973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user CHANGE COLUMN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tel2 VARCHAR(32);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속성의 이름과 타입을 각각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VARCHAR(32)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수정합니다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35153"/>
                  </a:ext>
                </a:extLst>
              </a:tr>
              <a:tr h="5235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TABLE user RENAME user2;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수정합니다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2167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8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E55BE"/>
                </a:solidFill>
              </a:rPr>
              <a:t>8.4  DML </a:t>
            </a:r>
            <a:r>
              <a:rPr lang="ko-KR" altLang="en-US" sz="2000" b="1" dirty="0" smtClean="0">
                <a:solidFill>
                  <a:srgbClr val="0E55BE"/>
                </a:solidFill>
              </a:rPr>
              <a:t>명령어</a:t>
            </a:r>
            <a:endParaRPr lang="en-US" altLang="ko-KR" sz="2000" b="1" dirty="0" smtClean="0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ko-KR" altLang="en-US" sz="1400" dirty="0" smtClean="0">
                <a:solidFill>
                  <a:srgbClr val="0E55BE"/>
                </a:solidFill>
              </a:rPr>
              <a:t>데이터 조작 명령어</a:t>
            </a:r>
            <a:endParaRPr lang="ko-KR" altLang="en-US" sz="1400" dirty="0">
              <a:solidFill>
                <a:srgbClr val="0E55B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85658"/>
            <a:ext cx="9144000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endParaRPr lang="en-US" altLang="ko-KR" sz="1600" dirty="0">
              <a:solidFill>
                <a:srgbClr val="0E55BE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MODERN JSP PROGRAMMING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6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DML (Data Manipulation Language)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 데이터를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삽입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삭제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수정 및 검색하는데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48440"/>
              </p:ext>
            </p:extLst>
          </p:nvPr>
        </p:nvGraphicFramePr>
        <p:xfrm>
          <a:off x="1259630" y="2278782"/>
          <a:ext cx="6624735" cy="2590378"/>
        </p:xfrm>
        <a:graphic>
          <a:graphicData uri="http://schemas.openxmlformats.org/drawingml/2006/table">
            <a:tbl>
              <a:tblPr/>
              <a:tblGrid>
                <a:gridCol w="5122688">
                  <a:extLst>
                    <a:ext uri="{9D8B030D-6E8A-4147-A177-3AD203B41FA5}">
                      <a16:colId xmlns:a16="http://schemas.microsoft.com/office/drawing/2014/main" val="3810153436"/>
                    </a:ext>
                  </a:extLst>
                </a:gridCol>
                <a:gridCol w="1502047">
                  <a:extLst>
                    <a:ext uri="{9D8B030D-6E8A-4147-A177-3AD203B41FA5}">
                      <a16:colId xmlns:a16="http://schemas.microsoft.com/office/drawing/2014/main" val="1040820765"/>
                    </a:ext>
                  </a:extLst>
                </a:gridCol>
              </a:tblGrid>
              <a:tr h="3750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80727"/>
                  </a:ext>
                </a:extLst>
              </a:tr>
              <a:tr h="4590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&lt;table&gt; [&lt;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 VALUES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레코드 삽입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0985"/>
                  </a:ext>
                </a:extLst>
              </a:tr>
              <a:tr h="4590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FROM &lt;table&gt; [WHERE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레코드 삭제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80537"/>
                  </a:ext>
                </a:extLst>
              </a:tr>
              <a:tr h="4590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&lt;table&gt; SET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val_set_list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[WHERE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레코드 수정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97220"/>
                  </a:ext>
                </a:extLst>
              </a:tr>
              <a:tr h="8381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FROM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[WHERE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 [ORDER BY &lt;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column_list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&gt;];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82200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0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DML – INSERT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모든 속성 값을 지정하는 경우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속성 이름 생략 가능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일부 속성 값만 지정하는 경우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 이름 이후에 입력될 속성 이름들을 순서대로 지정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3285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INTO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user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VALUES(“kim@abc.com”, “111”, “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김시민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now()); 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3501008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INTO </a:t>
            </a:r>
            <a:r>
              <a:rPr lang="en-US" altLang="ko-KR" sz="14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user(id, password)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VALUES(“kim@abc.com”, “111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”); 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03" y="4268688"/>
            <a:ext cx="6905625" cy="17526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71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INSERT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구문 활용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lnSpc>
                <a:spcPct val="13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feed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테이블에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id, content, </a:t>
            </a:r>
            <a:r>
              <a:rPr kumimoji="1"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ts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속성 값이 “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kim@abc.com”, “Hello”, &lt;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현재시간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을 입력하기 위한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구문은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?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49289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 INTO feed …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0264"/>
              </p:ext>
            </p:extLst>
          </p:nvPr>
        </p:nvGraphicFramePr>
        <p:xfrm>
          <a:off x="514980" y="1265159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4" name="_x407301600" descr="EMB000073284c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89" y="3501008"/>
            <a:ext cx="6904539" cy="23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8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작성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Hello2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프로젝트의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WebContent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폴더에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data.sql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파일 추가 후 아래 내용 입력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48492" y="213285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data.sql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47512"/>
              </p:ext>
            </p:extLst>
          </p:nvPr>
        </p:nvGraphicFramePr>
        <p:xfrm>
          <a:off x="1155301" y="2394466"/>
          <a:ext cx="6768752" cy="2402686"/>
        </p:xfrm>
        <a:graphic>
          <a:graphicData uri="http://schemas.openxmlformats.org/drawingml/2006/table">
            <a:tbl>
              <a:tblPr/>
              <a:tblGrid>
                <a:gridCol w="442869">
                  <a:extLst>
                    <a:ext uri="{9D8B030D-6E8A-4147-A177-3AD203B41FA5}">
                      <a16:colId xmlns:a16="http://schemas.microsoft.com/office/drawing/2014/main" val="2813081534"/>
                    </a:ext>
                  </a:extLst>
                </a:gridCol>
                <a:gridCol w="6325883">
                  <a:extLst>
                    <a:ext uri="{9D8B030D-6E8A-4147-A177-3AD203B41FA5}">
                      <a16:colId xmlns:a16="http://schemas.microsoft.com/office/drawing/2014/main" val="2490656884"/>
                    </a:ext>
                  </a:extLst>
                </a:gridCol>
              </a:tblGrid>
              <a:tr h="2402686">
                <a:tc>
                  <a:txBody>
                    <a:bodyPr/>
                    <a:lstStyle/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1905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USE 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mysns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INSERT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INTO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user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VALUES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"kim@abc.com"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"111"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100" kern="0" spc="0" dirty="0" err="1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김시민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now());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INSERT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INTO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user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VALUES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"lee@abc.com"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"111"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이순신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now());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INSERT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INTO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user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VALUES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"kwon@abc.com"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"111"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권율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now());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0" dirty="0" smtClean="0">
                        <a:solidFill>
                          <a:srgbClr val="7F0055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INSERT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INTO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feed(id, content)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VALUES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"kim@abc.com"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"Hello"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INSERT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INTO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feed(id, content) </a:t>
                      </a:r>
                      <a:r>
                        <a:rPr lang="en-US" altLang="ko-KR" sz="1100" b="1" kern="0" spc="0" dirty="0" smtClean="0">
                          <a:solidFill>
                            <a:srgbClr val="7F0055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VALUES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"kwon@abc.com"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1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"Aloha"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71882" marR="71882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11194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6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저장 오류 해결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(1/2)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저장 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Some characters cannot be mapped using Cp1252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...”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에러가 발생할 수 있음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144587" lvl="3" indent="-28575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이클립스의 에디터에서 문자를 표현할 때 영어 기반 코드인 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Cp1252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를 이용하는데 반해</a:t>
            </a:r>
            <a:r>
              <a:rPr kumimoji="1" lang="en-US" altLang="ko-KR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en-US" altLang="ko-KR" sz="1300" dirty="0" err="1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data.sql</a:t>
            </a:r>
            <a:r>
              <a:rPr kumimoji="1" lang="ko-KR" altLang="en-US" sz="1300" dirty="0">
                <a:solidFill>
                  <a:srgbClr val="1F497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에서는 한글을 포함하여 저장하려고 시도하기 때문에 이클립스가 한글을 인지하지 못해 발생하는 오류</a:t>
            </a:r>
            <a:endParaRPr kumimoji="1" lang="en-US" altLang="ko-KR" sz="1300" dirty="0">
              <a:solidFill>
                <a:srgbClr val="1F497D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10421"/>
              </p:ext>
            </p:extLst>
          </p:nvPr>
        </p:nvGraphicFramePr>
        <p:xfrm>
          <a:off x="514980" y="1265159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32769" name="_x407303680" descr="EMB000073284c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39" y="3068960"/>
            <a:ext cx="4881476" cy="21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3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3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저장 오류 해결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(2/2)</a:t>
            </a: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이클립스의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[Window]-</a:t>
            </a:r>
            <a:b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[Preferences]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메뉴 선택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General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Workspace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선택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 file Encoding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항목에서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Other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옵션을 선택한 후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“UTF-8”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로 변경 </a:t>
            </a:r>
            <a:endParaRPr kumimoji="1" lang="en-US" altLang="ko-KR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Apply and Close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버튼 클릭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10421"/>
              </p:ext>
            </p:extLst>
          </p:nvPr>
        </p:nvGraphicFramePr>
        <p:xfrm>
          <a:off x="514980" y="1265159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36865" name="_x407303440" descr="EMB000073284c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80" y="1340768"/>
            <a:ext cx="5067300" cy="45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905300" y="4994126"/>
            <a:ext cx="1296144" cy="216023"/>
          </a:xfrm>
          <a:prstGeom prst="roundRect">
            <a:avLst>
              <a:gd name="adj" fmla="val 762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191894" y="5091379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7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data.sql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실행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명령어로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data.sql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적용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MySNS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명령어 창에서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구문을 이용하여 입력 내용 확인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(SELECT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는 아래에서 설명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4537" lvl="2" indent="-342900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49358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0" name="_x407302160" descr="EMB000073284c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909196" cy="35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5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219855" cy="461665"/>
            <a:chOff x="467544" y="591071"/>
            <a:chExt cx="221985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데이터베이스 개요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(Database)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데이터의 효율적인 검색과 수정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 중복의 최소화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중복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데이터의 일관성 유지 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다수 사용자에 의한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데이터의 효율적인 공유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데이터의 논리적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물리적 독립성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유지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DML – DELETE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이름이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김시민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레코드 삭제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이름이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김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으로 시작하는 모든 레코드 삭제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3285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DELETE FROM user WHERE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name = “</a:t>
            </a:r>
            <a:r>
              <a:rPr lang="ko-KR" altLang="en-US" sz="1400" kern="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김시민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3501008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DELETE FROM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user WHERE </a:t>
            </a:r>
            <a:r>
              <a:rPr lang="en-US" altLang="ko-KR" sz="14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name LIKE “</a:t>
            </a:r>
            <a:r>
              <a:rPr lang="ko-KR" altLang="en-US" sz="14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김</a:t>
            </a:r>
            <a:r>
              <a:rPr lang="en-US" altLang="ko-KR" sz="14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%”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50" y="4480148"/>
            <a:ext cx="6886575" cy="1181100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1282650" y="5805264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59852" y="4365104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3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DML – UPDATE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이름이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김시민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레코드의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패스워드를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“222”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로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변경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이름이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김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으로 시작하는 모든 레코드의 패스워드를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“222”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로 변경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3285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UPDATE user SET password = “222” WHERE name = “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김시민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3501008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UPDATE user SET password = “222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 WHERE name LIKE 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김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%”; 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50" y="4480148"/>
            <a:ext cx="6886575" cy="1181100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1282650" y="5805264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59852" y="4365104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0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DML – SELECT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테이블에서 이름이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김시민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레코드의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모든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속성 값을 출력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테이블에서 이름이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kumimoji="1"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김시민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레코드의 아이디와 패스워드 속성 값을 출력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3285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SELECT * FROM user WHERE name = “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김시민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3501008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SELECT id, password FROM user WHERE name = “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김시민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; 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50" y="4480148"/>
            <a:ext cx="6886575" cy="1181100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1282650" y="5805264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59852" y="4365104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3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DML – SELECT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ORDER BY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구문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검색 결과를 정렬하여 출력할 때 이용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86161"/>
              </p:ext>
            </p:extLst>
          </p:nvPr>
        </p:nvGraphicFramePr>
        <p:xfrm>
          <a:off x="1259630" y="2278782"/>
          <a:ext cx="6624735" cy="2482339"/>
        </p:xfrm>
        <a:graphic>
          <a:graphicData uri="http://schemas.openxmlformats.org/drawingml/2006/table">
            <a:tbl>
              <a:tblPr/>
              <a:tblGrid>
                <a:gridCol w="3725436">
                  <a:extLst>
                    <a:ext uri="{9D8B030D-6E8A-4147-A177-3AD203B41FA5}">
                      <a16:colId xmlns:a16="http://schemas.microsoft.com/office/drawing/2014/main" val="1179810642"/>
                    </a:ext>
                  </a:extLst>
                </a:gridCol>
                <a:gridCol w="2899299">
                  <a:extLst>
                    <a:ext uri="{9D8B030D-6E8A-4147-A177-3AD203B41FA5}">
                      <a16:colId xmlns:a16="http://schemas.microsoft.com/office/drawing/2014/main" val="409853939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11615"/>
                  </a:ext>
                </a:extLst>
              </a:tr>
              <a:tr h="6859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id, name FROM user ORDER BY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모든 레코드로부터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오름차순으로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 name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추출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1873"/>
                  </a:ext>
                </a:extLst>
              </a:tr>
              <a:tr h="6859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id, name FROM user ORDER BY ts DESC;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모든 레코드로부터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내림차순으로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 name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추출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13608"/>
                  </a:ext>
                </a:extLst>
              </a:tr>
              <a:tr h="7522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id, name FROM user </a:t>
                      </a:r>
                      <a:r>
                        <a:rPr lang="en-US" sz="12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 BY </a:t>
                      </a:r>
                      <a:r>
                        <a:rPr lang="en-US" sz="1200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</a:t>
                      </a:r>
                      <a:r>
                        <a:rPr lang="en-US" sz="12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DESC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 10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최근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레코드로부터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 name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추출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711" marR="100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516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764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DML – SELECT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명령어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feed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테이블로부터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최근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개 레코드의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속성 값 출력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3285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SELECT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id, content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FROM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feed …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82650" y="4437112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59852" y="2996952"/>
            <a:ext cx="6886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50" y="3068960"/>
            <a:ext cx="6896100" cy="12954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0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417574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JOIN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연산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(1/3)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를 이용하여 여러 테이블로부터 레코드를 추출하기 위한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Join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연산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가능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bonus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테이블로부터 인센티브가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3,000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이상인 사원들의 이름과 인센티브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출력하려면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?</a:t>
            </a: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3816424" cy="172412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JOIN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연산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(2/3)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bonus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테이블로부터 인센티브가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3,000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이상인 사원들의 이름과 인센티브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출력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     1)  </a:t>
            </a:r>
            <a:r>
              <a:rPr kumimoji="1"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bonus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테이블의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공통 속성을 이용하여 테이블을 하나로 통합</a:t>
            </a:r>
            <a:endParaRPr kumimoji="1" lang="en-US" altLang="ko-K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05074"/>
            <a:ext cx="3816424" cy="17241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59632" y="249289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SELECT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*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FROM </a:t>
            </a:r>
            <a:r>
              <a:rPr lang="en-US" altLang="ko-KR" sz="1400" kern="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emp</a:t>
            </a:r>
            <a:r>
              <a:rPr lang="en-US" altLang="ko-KR" sz="14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bonus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WHERE </a:t>
            </a:r>
            <a:r>
              <a:rPr lang="en-US" altLang="ko-KR" sz="14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emp.id = bonus.id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;</a:t>
            </a:r>
            <a:endParaRPr lang="en-US" altLang="ko-KR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833862"/>
            <a:ext cx="2376264" cy="88234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148064" y="4132035"/>
            <a:ext cx="432048" cy="285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7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JOIN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연산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(3/3)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bonus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테이블로부터 인센티브가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3,000 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이상인 사원들의 이름과 인센티브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출력</a:t>
            </a: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     2) 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통합된 테이블에서 이름과 인센티브 추출</a:t>
            </a:r>
            <a:endParaRPr kumimoji="1" lang="en-US" altLang="ko-K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492896"/>
            <a:ext cx="69127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32080" marR="72390" fontAlgn="base" latinLnBrk="0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SELECT </a:t>
            </a:r>
            <a:r>
              <a:rPr lang="en-US" altLang="ko-KR" sz="1400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name, incentive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emp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bonus WHERE emp.id = bonus.id;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26774"/>
            <a:ext cx="2376264" cy="882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329601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통합테이블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5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274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테이블을 참조하여 아래 질문에 답하시오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1) 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이름이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Ford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사람의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job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을 출력하기 위한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문은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직업이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Salesman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모든 사람의 아이디와 이름을 출력하기 위한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문은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3) 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직업이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Analyst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모든 사람을 삭제하기 위한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문은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4) 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직업이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Clerk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사람의 이름을 “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Kang“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으로 변경하기 위한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문은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49" y="3212476"/>
            <a:ext cx="4236455" cy="2664796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2088"/>
              </p:ext>
            </p:extLst>
          </p:nvPr>
        </p:nvGraphicFramePr>
        <p:xfrm>
          <a:off x="514980" y="1265159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6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4906" y="1268760"/>
            <a:ext cx="8129542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와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bonus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테이블을 참조하여 아래 질문에 답하시오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1)  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인센티브가 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2000</a:t>
            </a:r>
            <a:r>
              <a:rPr kumimoji="1"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인 사원들의 이름을 구하기 위한 </a:t>
            </a: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kumimoji="1"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문은</a:t>
            </a:r>
            <a:r>
              <a:rPr kumimoji="1"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401637" lvl="2" fontAlgn="base">
              <a:spcBef>
                <a:spcPts val="600"/>
              </a:spcBef>
              <a:spcAft>
                <a:spcPts val="400"/>
              </a:spcAft>
            </a:pPr>
            <a:r>
              <a:rPr kumimoji="1"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2088"/>
              </p:ext>
            </p:extLst>
          </p:nvPr>
        </p:nvGraphicFramePr>
        <p:xfrm>
          <a:off x="514980" y="1265159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65" y="2492896"/>
            <a:ext cx="3816424" cy="172412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95536" y="332656"/>
            <a:ext cx="1682849" cy="461665"/>
            <a:chOff x="467544" y="591071"/>
            <a:chExt cx="1682849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3925" y="681668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DDL </a:t>
              </a:r>
              <a:r>
                <a:rPr lang="ko-KR" altLang="en-US" sz="1400" b="1" cap="small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명령어</a:t>
              </a:r>
              <a:endParaRPr lang="en-US" altLang="ko-KR" sz="1400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1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219855" cy="461665"/>
            <a:chOff x="467544" y="591071"/>
            <a:chExt cx="221985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데이터베이스 개요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관계형 데이터베이스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(RDB, Relational </a:t>
            </a:r>
            <a:r>
              <a:rPr kumimoji="1" lang="en-US" altLang="ko-KR" sz="16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DataBase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차원 테이블 형태로 데이터를 관리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관계형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관리 시스템 </a:t>
            </a:r>
            <a:r>
              <a:rPr kumimoji="1" lang="en-US" altLang="ko-K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RDBMS, RDB Management System)</a:t>
            </a:r>
            <a:endParaRPr kumimoji="1" lang="en-US" altLang="ko-KR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데이터를 테이블 형태로 구성하고 관리하는 데이터베이스 시스템 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MySQL, Oracle, MS-SQL, …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2219855" cy="461665"/>
            <a:chOff x="467544" y="591071"/>
            <a:chExt cx="221985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데이터베이스 개요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1744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MySQL</a:t>
            </a:r>
            <a:endParaRPr kumimoji="1" lang="en-US" altLang="ko-KR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오픈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소스 라이선스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무료로 이용 가능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안정성과 효율성이 충분히 검증됨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페이스북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트위터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1"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링크드인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등에서 이용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Java, C, C++, PHP, Python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등 다양한 프로그래밍 언어 지원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63813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altLang="ko-KR" sz="2000" b="1" dirty="0" smtClean="0">
                <a:solidFill>
                  <a:srgbClr val="0E55BE"/>
                </a:solidFill>
              </a:rPr>
              <a:t>8.2  MySQL </a:t>
            </a:r>
            <a:r>
              <a:rPr lang="ko-KR" altLang="en-US" sz="2000" b="1" dirty="0" smtClean="0">
                <a:solidFill>
                  <a:srgbClr val="0E55BE"/>
                </a:solidFill>
              </a:rPr>
              <a:t>설치</a:t>
            </a:r>
            <a:endParaRPr lang="en-US" altLang="ko-KR" sz="2000" b="1" dirty="0" smtClean="0">
              <a:solidFill>
                <a:srgbClr val="0E55BE"/>
              </a:solidFill>
            </a:endParaRPr>
          </a:p>
          <a:p>
            <a:pPr lvl="0" algn="ctr">
              <a:spcBef>
                <a:spcPts val="600"/>
              </a:spcBef>
              <a:spcAft>
                <a:spcPts val="400"/>
              </a:spcAft>
            </a:pPr>
            <a:r>
              <a:rPr lang="ko-KR" altLang="en-US" sz="1400" dirty="0" smtClean="0">
                <a:solidFill>
                  <a:srgbClr val="0E55BE"/>
                </a:solidFill>
              </a:rPr>
              <a:t>관계형 데이터베이스 관리 시스템</a:t>
            </a:r>
            <a:endParaRPr lang="ko-KR" altLang="en-US" sz="1400" dirty="0">
              <a:solidFill>
                <a:srgbClr val="0E55B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585658"/>
            <a:ext cx="9144000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endParaRPr lang="en-US" altLang="ko-KR" sz="1600" dirty="0">
              <a:solidFill>
                <a:srgbClr val="0E55BE"/>
              </a:solidFill>
            </a:endParaRPr>
          </a:p>
          <a:p>
            <a:pPr algn="ctr">
              <a:spcAft>
                <a:spcPts val="1000"/>
              </a:spcAft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MODERN JSP PROGRAMMING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332656"/>
            <a:ext cx="1743763" cy="461665"/>
            <a:chOff x="467544" y="591071"/>
            <a:chExt cx="174376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591071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3925" y="681668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MySQL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</a:t>
              </a:r>
              <a:endParaRPr lang="ko-KR" altLang="en-US" sz="1400" b="1" cap="sm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74906" y="1268760"/>
            <a:ext cx="8129542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1638" lvl="1" indent="-339725" fontAlgn="base">
              <a:spcBef>
                <a:spcPts val="20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MySQL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사이트 접속</a:t>
            </a:r>
            <a:endParaRPr kumimoji="1" lang="en-US" altLang="ko-KR" sz="16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85800" lvl="2" indent="-284163" fontAlgn="base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https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dev.mysql.com/downloads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에 접속 후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MySQL Installer for Windows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선택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12862"/>
              </p:ext>
            </p:extLst>
          </p:nvPr>
        </p:nvGraphicFramePr>
        <p:xfrm>
          <a:off x="514980" y="1268760"/>
          <a:ext cx="356146" cy="363641"/>
        </p:xfrm>
        <a:graphic>
          <a:graphicData uri="http://schemas.openxmlformats.org/drawingml/2006/table">
            <a:tbl>
              <a:tblPr/>
              <a:tblGrid>
                <a:gridCol w="356146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pic>
        <p:nvPicPr>
          <p:cNvPr id="1025" name="_x407296800" descr="EMB000073284c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99" y="2132856"/>
            <a:ext cx="6048672" cy="40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763689" y="5373216"/>
            <a:ext cx="2880320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663009" y="5470470"/>
            <a:ext cx="828339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10377</TotalTime>
  <Words>2768</Words>
  <Application>Microsoft Office PowerPoint</Application>
  <PresentationFormat>화면 슬라이드 쇼(4:3)</PresentationFormat>
  <Paragraphs>590</Paragraphs>
  <Slides>59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HY견고딕</vt:lpstr>
      <vt:lpstr>맑은 고딕</vt:lpstr>
      <vt:lpstr>함초롬바탕</vt:lpstr>
      <vt:lpstr>Arial</vt:lpstr>
      <vt:lpstr>Arial Black</vt:lpstr>
      <vt:lpstr>Tahoma</vt:lpstr>
      <vt:lpstr>Wingdings</vt:lpstr>
      <vt:lpstr>Office 테마</vt:lpstr>
      <vt:lpstr>Chapter 08. 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syu</dc:creator>
  <cp:lastModifiedBy>강사</cp:lastModifiedBy>
  <cp:revision>1648</cp:revision>
  <dcterms:created xsi:type="dcterms:W3CDTF">2017-02-20T05:39:42Z</dcterms:created>
  <dcterms:modified xsi:type="dcterms:W3CDTF">2023-06-19T00:05:18Z</dcterms:modified>
</cp:coreProperties>
</file>