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99FF"/>
    <a:srgbClr val="69F8FF"/>
    <a:srgbClr val="33CCFF"/>
    <a:srgbClr val="99CCFF"/>
    <a:srgbClr val="69DBFF"/>
    <a:srgbClr val="93E5FF"/>
    <a:srgbClr val="85E2FF"/>
    <a:srgbClr val="66CCFF"/>
    <a:srgbClr val="33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504D5-E238-DECA-D1CF-187D251C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B895C-1686-EC58-C915-693E82C26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11783-FFE1-B79C-47CE-33432D2D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10C9-9A38-4C78-8E99-03ECAFAB86CD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45896-4B5D-295A-3D03-D2FE3DE9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C7732-D870-F569-D508-FC1DB8CF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ED6-D690-4AF0-88D5-8C5D7BD5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5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2FBC-3935-21D5-5B5D-1D49D3FF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1DCDB-3FA8-C82A-939F-FF3AE2190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AA7A0-546A-94E7-4207-DC787628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10C9-9A38-4C78-8E99-03ECAFAB86CD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C377C-EBEC-F659-C48E-463A3F51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C94F9-D8DC-5092-6024-A33B126A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ED6-D690-4AF0-88D5-8C5D7BD5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3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AA06BC-5AD9-AFC5-50CA-BC1930B52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8ED5B8-6077-7170-F59B-B577D8ADD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2F4C7-7004-8678-D5A8-43C9C5CB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10C9-9A38-4C78-8E99-03ECAFAB86CD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89138-3DFD-B379-0199-A197A154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3D8C8-A8C6-52AF-0B40-0716C96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ED6-D690-4AF0-88D5-8C5D7BD5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60707-ED01-4072-0F75-A1700342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02C72-80A3-6533-B34F-CEF82FDCB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29786-7631-8F23-9774-5E37A59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10C9-9A38-4C78-8E99-03ECAFAB86CD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F4968-EB68-994F-C64B-8FC9FFD7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9933E-C70F-3A35-5308-DBAFAD92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ED6-D690-4AF0-88D5-8C5D7BD5FD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9D62D393-EE7C-F944-30CA-8FB3005245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583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4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1126-46EF-CEC3-3665-C44AF7F0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1D98C-9C03-017F-B162-3F51D29D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14665-B1FB-9429-24F4-2C57C607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10C9-9A38-4C78-8E99-03ECAFAB86CD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4D553-8868-FEE7-FF2D-9C5300E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6AFEA-011D-01E8-9EEB-4E9B3361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ED6-D690-4AF0-88D5-8C5D7BD5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0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50C2C-C864-0AC6-EB4E-1CB50C56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DA3A9-FEBC-5386-32A1-8A34F075B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CBDE7-4DAC-2258-9672-629E4A07D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27750-42FB-4AC9-93D6-A834A1CA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10C9-9A38-4C78-8E99-03ECAFAB86CD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7EB90-862A-01A0-E21A-6963A709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90E08-1C93-919E-9B2B-7CA88564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ED6-D690-4AF0-88D5-8C5D7BD5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0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B259A-CD39-45D6-E181-04812C1C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F1526-4ADA-B2FF-C327-C8C3814B0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2750C-8E8C-5B36-D65B-68C82FF8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31D27F-47BB-8FC7-E601-542978F0D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76AD93-8911-B71F-F29A-B714B1E5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2B6317-FEDA-759D-A949-2271BCE9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10C9-9A38-4C78-8E99-03ECAFAB86CD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DED491-6483-005C-035F-1D9F4A9A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AEF451-32F2-0943-E3E4-CC6354F2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ED6-D690-4AF0-88D5-8C5D7BD5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0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FD2B4-6AA4-C718-76C5-92E3A504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EBD9AE-CD8D-ED1C-C8EE-7A5D2C7B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10C9-9A38-4C78-8E99-03ECAFAB86CD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E603C-2D5B-662B-D39C-1B29E941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9DEE8A-EA4C-E859-CD2A-5C612C63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ED6-D690-4AF0-88D5-8C5D7BD5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4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A3BAF-654E-EFC8-755F-4FB71249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10C9-9A38-4C78-8E99-03ECAFAB86CD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280471-0133-5ECA-3115-8610793C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008CF-AD2D-6A4A-B19A-521A4148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ED6-D690-4AF0-88D5-8C5D7BD5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9828B-F089-4D80-681C-4492FDB1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9A8D9-F9AD-6B4A-AF71-E3BA12CD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F867C0-F680-F70C-9E2F-C88E2A6B4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2DC58-8A15-958C-D837-0EC98D0F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10C9-9A38-4C78-8E99-03ECAFAB86CD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CECE8B-3463-3475-0FFA-7B8C73EE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CAAD6-1B0F-9C17-FC8C-1583D845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ED6-D690-4AF0-88D5-8C5D7BD5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3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A5AB7-C538-9259-7A6F-BDCF68B4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727DA3-C965-9813-66B1-A973D652D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731D8-A8AD-D4C8-4373-2D8A4CF90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FB03F-58AE-202C-2E42-57CA4FA9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10C9-9A38-4C78-8E99-03ECAFAB86CD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42EB3-605A-ACC3-13F0-3DCE24AB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7AD49-14B9-1B25-F38E-3BC97989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ED6-D690-4AF0-88D5-8C5D7BD5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3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CEFBA-867F-5A70-ED01-14BC8672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DF25B-FFBE-0FAD-746E-C405A7A0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FF60E-8193-58E2-A6E4-2B8852283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10C9-9A38-4C78-8E99-03ECAFAB86CD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536D5-26C1-FD71-7AD6-FA37BCAF1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E5672-5A8A-EF15-2187-7B2255970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DED6-D690-4AF0-88D5-8C5D7BD5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5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2056F8-59B0-9EB6-CE91-833DE8F1B3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4FB11219-5F61-3023-EB8B-0435FD50477D}"/>
              </a:ext>
            </a:extLst>
          </p:cNvPr>
          <p:cNvSpPr/>
          <p:nvPr/>
        </p:nvSpPr>
        <p:spPr>
          <a:xfrm>
            <a:off x="720560" y="673100"/>
            <a:ext cx="10750880" cy="5511800"/>
          </a:xfrm>
          <a:prstGeom prst="frame">
            <a:avLst>
              <a:gd name="adj1" fmla="val 91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23655-4F36-B4CC-A71F-14F84E3DD4B3}"/>
              </a:ext>
            </a:extLst>
          </p:cNvPr>
          <p:cNvSpPr txBox="1"/>
          <p:nvPr/>
        </p:nvSpPr>
        <p:spPr>
          <a:xfrm>
            <a:off x="3048000" y="1467662"/>
            <a:ext cx="6096000" cy="3922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게임데이터패턴</a:t>
            </a:r>
            <a:endParaRPr lang="en-US" altLang="ko-KR" sz="32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+mn-ea"/>
              </a:rPr>
              <a:t>사과먹어사각</a:t>
            </a:r>
            <a:endParaRPr lang="en-US" altLang="ko-KR" sz="4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GIT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주소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: https://github.com/JeongYeoWon/Repository_1.git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C0A000"/>
                </a:solidFill>
                <a:latin typeface="+mn-ea"/>
              </a:rPr>
              <a:t>commit 0bb1954df7bc3f4b95838680803ffd0c21bb838c</a:t>
            </a:r>
            <a:endParaRPr lang="en-US" altLang="ko-KR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202227016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정여원</a:t>
            </a:r>
          </a:p>
        </p:txBody>
      </p:sp>
    </p:spTree>
    <p:extLst>
      <p:ext uri="{BB962C8B-B14F-4D97-AF65-F5344CB8AC3E}">
        <p14:creationId xmlns:p14="http://schemas.microsoft.com/office/powerpoint/2010/main" val="67646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901AE67-59E3-87C2-DE82-E7A2EF4B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19" y="3685318"/>
            <a:ext cx="3330847" cy="20239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2160C2-1522-EEB2-BCF3-F13A6E49BD67}"/>
              </a:ext>
            </a:extLst>
          </p:cNvPr>
          <p:cNvSpPr txBox="1"/>
          <p:nvPr/>
        </p:nvSpPr>
        <p:spPr>
          <a:xfrm>
            <a:off x="1401956" y="5797873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실행 시 메뉴 화면</a:t>
            </a:r>
            <a:endParaRPr lang="en-US" altLang="ko-KR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2ABC5-0E72-9936-DBE4-D1B04526893F}"/>
              </a:ext>
            </a:extLst>
          </p:cNvPr>
          <p:cNvSpPr txBox="1"/>
          <p:nvPr/>
        </p:nvSpPr>
        <p:spPr>
          <a:xfrm>
            <a:off x="551019" y="513827"/>
            <a:ext cx="11084695" cy="285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+mn-ea"/>
              </a:rPr>
              <a:t>개요</a:t>
            </a:r>
            <a:endParaRPr lang="en-US" altLang="ko-KR" sz="3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지렁이가 사과를 먹으며 점점 커지는 게임입니다</a:t>
            </a:r>
            <a:r>
              <a:rPr lang="en-US" altLang="ko-KR" b="1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화면은 총 실행 시 메뉴화면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게임 시작 시 맵 화면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게임 설명 화면으로 구성되어 있습니다</a:t>
            </a:r>
            <a:r>
              <a:rPr lang="en-US" altLang="ko-KR" b="1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게임 화면을 초기화하고 출력할 수 있는 </a:t>
            </a:r>
            <a:r>
              <a:rPr lang="en-US" altLang="ko-KR" b="1" dirty="0">
                <a:latin typeface="+mn-ea"/>
              </a:rPr>
              <a:t>screen.h</a:t>
            </a:r>
            <a:r>
              <a:rPr lang="ko-KR" altLang="en-US" b="1" dirty="0">
                <a:latin typeface="+mn-ea"/>
              </a:rPr>
              <a:t>파일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지렁이와 사과를 제어하고 출력할 수 있는 </a:t>
            </a:r>
            <a:r>
              <a:rPr lang="en-US" altLang="ko-KR" b="1" dirty="0">
                <a:latin typeface="+mn-ea"/>
              </a:rPr>
              <a:t>object.h</a:t>
            </a:r>
            <a:r>
              <a:rPr lang="ko-KR" altLang="en-US" b="1" dirty="0">
                <a:latin typeface="+mn-ea"/>
              </a:rPr>
              <a:t>파일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시작 메뉴 화면을 구성하기 위한 </a:t>
            </a:r>
            <a:r>
              <a:rPr lang="en-US" altLang="ko-KR" b="1" dirty="0">
                <a:latin typeface="+mn-ea"/>
              </a:rPr>
              <a:t>menu.h</a:t>
            </a:r>
            <a:r>
              <a:rPr lang="ko-KR" altLang="en-US" b="1" dirty="0">
                <a:latin typeface="+mn-ea"/>
              </a:rPr>
              <a:t>파일과 오류 검사를 위한 </a:t>
            </a:r>
            <a:r>
              <a:rPr lang="en-US" altLang="ko-KR" b="1" dirty="0">
                <a:latin typeface="+mn-ea"/>
              </a:rPr>
              <a:t>util.h</a:t>
            </a:r>
            <a:r>
              <a:rPr lang="ko-KR" altLang="en-US" b="1" dirty="0">
                <a:latin typeface="+mn-ea"/>
              </a:rPr>
              <a:t>파일 총 </a:t>
            </a:r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>
                <a:latin typeface="+mn-ea"/>
              </a:rPr>
              <a:t>가지로 구성되어 있습니다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FD8AAD-77BD-70CE-568A-E47BA0C0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62" y="3685318"/>
            <a:ext cx="3046469" cy="20239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396721-CD87-350E-93D4-466E19B74A2E}"/>
              </a:ext>
            </a:extLst>
          </p:cNvPr>
          <p:cNvSpPr txBox="1"/>
          <p:nvPr/>
        </p:nvSpPr>
        <p:spPr>
          <a:xfrm>
            <a:off x="4650783" y="5797872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게임 시작 시 맵 화면</a:t>
            </a:r>
            <a:endParaRPr lang="en-US" altLang="ko-KR" sz="1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CDB9B1-0B0B-FC9E-7D2C-C54723405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727" y="3685318"/>
            <a:ext cx="4344987" cy="20251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7ED773-C922-CC86-AFB1-880D01024485}"/>
              </a:ext>
            </a:extLst>
          </p:cNvPr>
          <p:cNvSpPr txBox="1"/>
          <p:nvPr/>
        </p:nvSpPr>
        <p:spPr>
          <a:xfrm>
            <a:off x="8769761" y="579787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게임 설명 화면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88387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4A2BDA2-D349-92D1-10A4-221E71388A1C}"/>
              </a:ext>
            </a:extLst>
          </p:cNvPr>
          <p:cNvCxnSpPr>
            <a:cxnSpLocks/>
          </p:cNvCxnSpPr>
          <p:nvPr/>
        </p:nvCxnSpPr>
        <p:spPr>
          <a:xfrm>
            <a:off x="6803079" y="4540252"/>
            <a:ext cx="654597" cy="643064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6DCC6E-3C8E-551F-771E-BF9B9B3D1CF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576061" y="2042686"/>
            <a:ext cx="1823461" cy="1054157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77EF93-81B3-7E98-3ECC-F81181A8DC77}"/>
              </a:ext>
            </a:extLst>
          </p:cNvPr>
          <p:cNvSpPr/>
          <p:nvPr/>
        </p:nvSpPr>
        <p:spPr>
          <a:xfrm rot="5400000">
            <a:off x="7186397" y="2263453"/>
            <a:ext cx="2242194" cy="88900"/>
          </a:xfrm>
          <a:prstGeom prst="rect">
            <a:avLst/>
          </a:prstGeom>
          <a:gradFill>
            <a:gsLst>
              <a:gs pos="0">
                <a:srgbClr val="85E2FF"/>
              </a:gs>
              <a:gs pos="100000">
                <a:srgbClr val="669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C979A0F-78FE-1365-846B-78A3950042DF}"/>
              </a:ext>
            </a:extLst>
          </p:cNvPr>
          <p:cNvCxnSpPr>
            <a:cxnSpLocks/>
          </p:cNvCxnSpPr>
          <p:nvPr/>
        </p:nvCxnSpPr>
        <p:spPr>
          <a:xfrm flipV="1">
            <a:off x="6599885" y="1562882"/>
            <a:ext cx="2094959" cy="632599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3C9D258-E91A-DBB4-34B8-FEBACA4E9BF0}"/>
              </a:ext>
            </a:extLst>
          </p:cNvPr>
          <p:cNvSpPr/>
          <p:nvPr/>
        </p:nvSpPr>
        <p:spPr>
          <a:xfrm>
            <a:off x="1056586" y="1293587"/>
            <a:ext cx="2519475" cy="1498198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Initialize()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Release()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DrawBuffer(int DeltaTime)</a:t>
            </a: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 </a:t>
            </a:r>
            <a:endParaRPr lang="en-US" altLang="ko-KR" sz="1200" b="1" dirty="0">
              <a:solidFill>
                <a:srgbClr val="3399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objectDraw(int DeltaTime);</a:t>
            </a:r>
            <a:endParaRPr lang="en-US" altLang="ko-KR" sz="900" b="1" dirty="0">
              <a:solidFill>
                <a:srgbClr val="3399FF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7A7BCB-235F-49AF-F81B-808DFCD72B22}"/>
              </a:ext>
            </a:extLst>
          </p:cNvPr>
          <p:cNvSpPr/>
          <p:nvPr/>
        </p:nvSpPr>
        <p:spPr>
          <a:xfrm>
            <a:off x="6096000" y="1186806"/>
            <a:ext cx="2240280" cy="88900"/>
          </a:xfrm>
          <a:prstGeom prst="rect">
            <a:avLst/>
          </a:prstGeom>
          <a:gradFill>
            <a:gsLst>
              <a:gs pos="0">
                <a:srgbClr val="33CCFF"/>
              </a:gs>
              <a:gs pos="100000">
                <a:srgbClr val="85E2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E39E65-4FB5-9E2A-24B5-4A4932E543E4}"/>
              </a:ext>
            </a:extLst>
          </p:cNvPr>
          <p:cNvSpPr/>
          <p:nvPr/>
        </p:nvSpPr>
        <p:spPr>
          <a:xfrm rot="5400000">
            <a:off x="3527702" y="3384551"/>
            <a:ext cx="5131328" cy="88900"/>
          </a:xfrm>
          <a:prstGeom prst="rect">
            <a:avLst/>
          </a:prstGeom>
          <a:gradFill>
            <a:gsLst>
              <a:gs pos="50000">
                <a:srgbClr val="3399FF"/>
              </a:gs>
              <a:gs pos="0">
                <a:srgbClr val="33CCFF"/>
              </a:gs>
              <a:gs pos="100000">
                <a:srgbClr val="66CC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4F5879-4983-312A-27C5-D54275F31CB2}"/>
              </a:ext>
            </a:extLst>
          </p:cNvPr>
          <p:cNvSpPr/>
          <p:nvPr/>
        </p:nvSpPr>
        <p:spPr>
          <a:xfrm>
            <a:off x="1492578" y="3366137"/>
            <a:ext cx="9204210" cy="88899"/>
          </a:xfrm>
          <a:prstGeom prst="rect">
            <a:avLst/>
          </a:prstGeom>
          <a:gradFill>
            <a:gsLst>
              <a:gs pos="50000">
                <a:srgbClr val="3399FF"/>
              </a:gs>
              <a:gs pos="0">
                <a:srgbClr val="85E2FF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15698-1DFE-3DF7-50D9-4E2E8523E2F7}"/>
              </a:ext>
            </a:extLst>
          </p:cNvPr>
          <p:cNvSpPr txBox="1"/>
          <p:nvPr/>
        </p:nvSpPr>
        <p:spPr>
          <a:xfrm>
            <a:off x="563719" y="451310"/>
            <a:ext cx="2086253" cy="76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+mn-ea"/>
              </a:rPr>
              <a:t>코드 구조</a:t>
            </a:r>
            <a:endParaRPr lang="en-US" altLang="ko-KR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7C111F-4496-AE43-8F69-B152C0FA6445}"/>
              </a:ext>
            </a:extLst>
          </p:cNvPr>
          <p:cNvSpPr/>
          <p:nvPr/>
        </p:nvSpPr>
        <p:spPr>
          <a:xfrm>
            <a:off x="4930234" y="2791785"/>
            <a:ext cx="2331532" cy="127443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/>
              <a:t> main.c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#include &lt;stdio.h&gt;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#include &lt;stdlib.h&gt;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#include &lt;Windows.h&gt;</a:t>
            </a:r>
          </a:p>
          <a:p>
            <a:pPr algn="ctr"/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AA79F6-2709-1D5E-A1E0-5AA7FBF502DD}"/>
              </a:ext>
            </a:extLst>
          </p:cNvPr>
          <p:cNvSpPr/>
          <p:nvPr/>
        </p:nvSpPr>
        <p:spPr>
          <a:xfrm>
            <a:off x="5204366" y="1708108"/>
            <a:ext cx="1783268" cy="9747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screen.h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B2E7AF-0CB3-465A-735E-0763E4D9EE09}"/>
              </a:ext>
            </a:extLst>
          </p:cNvPr>
          <p:cNvSpPr/>
          <p:nvPr/>
        </p:nvSpPr>
        <p:spPr>
          <a:xfrm>
            <a:off x="5425534" y="863335"/>
            <a:ext cx="1346200" cy="735842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screen.c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7B3847-F1F1-D50B-7F1B-348924846D47}"/>
              </a:ext>
            </a:extLst>
          </p:cNvPr>
          <p:cNvSpPr/>
          <p:nvPr/>
        </p:nvSpPr>
        <p:spPr>
          <a:xfrm>
            <a:off x="7415860" y="2941627"/>
            <a:ext cx="1783268" cy="974746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menu.h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AD46FC-85CF-D5F8-0FD4-504BA375AA75}"/>
              </a:ext>
            </a:extLst>
          </p:cNvPr>
          <p:cNvSpPr/>
          <p:nvPr/>
        </p:nvSpPr>
        <p:spPr>
          <a:xfrm>
            <a:off x="9353222" y="3061079"/>
            <a:ext cx="1346200" cy="73584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Menu.c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EA20-F3CF-C99D-0955-9CBBF0CE8C05}"/>
              </a:ext>
            </a:extLst>
          </p:cNvPr>
          <p:cNvSpPr/>
          <p:nvPr/>
        </p:nvSpPr>
        <p:spPr>
          <a:xfrm>
            <a:off x="2992872" y="2941627"/>
            <a:ext cx="1783268" cy="974746"/>
          </a:xfrm>
          <a:prstGeom prst="rect">
            <a:avLst/>
          </a:prstGeom>
          <a:solidFill>
            <a:srgbClr val="33D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object.h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30C061-A344-7BD0-7170-05146BEC218B}"/>
              </a:ext>
            </a:extLst>
          </p:cNvPr>
          <p:cNvSpPr/>
          <p:nvPr/>
        </p:nvSpPr>
        <p:spPr>
          <a:xfrm>
            <a:off x="1492578" y="3061079"/>
            <a:ext cx="1346200" cy="735842"/>
          </a:xfrm>
          <a:prstGeom prst="rect">
            <a:avLst/>
          </a:prstGeom>
          <a:solidFill>
            <a:srgbClr val="85E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object.c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FB7E64-696D-7E03-0741-6FFF98659CFE}"/>
              </a:ext>
            </a:extLst>
          </p:cNvPr>
          <p:cNvSpPr/>
          <p:nvPr/>
        </p:nvSpPr>
        <p:spPr>
          <a:xfrm>
            <a:off x="5204366" y="4175146"/>
            <a:ext cx="1783268" cy="97474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util.h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851AF8-E80E-3162-54BE-B40F1445BC13}"/>
              </a:ext>
            </a:extLst>
          </p:cNvPr>
          <p:cNvSpPr/>
          <p:nvPr/>
        </p:nvSpPr>
        <p:spPr>
          <a:xfrm>
            <a:off x="5425534" y="5258823"/>
            <a:ext cx="1346200" cy="73584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util.c</a:t>
            </a:r>
            <a:endParaRPr lang="ko-KR" altLang="en-US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ED85F01-8CE4-D38C-39ED-1D74E4C73999}"/>
              </a:ext>
            </a:extLst>
          </p:cNvPr>
          <p:cNvSpPr/>
          <p:nvPr/>
        </p:nvSpPr>
        <p:spPr>
          <a:xfrm>
            <a:off x="8434893" y="430039"/>
            <a:ext cx="3289037" cy="2462061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399FF"/>
                </a:solidFill>
                <a:latin typeface="+mn-ea"/>
              </a:rPr>
              <a:t>char ScreenBuffer[65536]</a:t>
            </a:r>
          </a:p>
          <a:p>
            <a:pPr>
              <a:lnSpc>
                <a:spcPct val="150000"/>
              </a:lnSpc>
            </a:pPr>
            <a:r>
              <a:rPr lang="es-ES" altLang="ko-KR" sz="1000" b="1" dirty="0">
                <a:solidFill>
                  <a:srgbClr val="3399FF"/>
                </a:solidFill>
                <a:latin typeface="+mn-ea"/>
              </a:rPr>
              <a:t>void setCursorPos(int x, int y)</a:t>
            </a:r>
          </a:p>
          <a:p>
            <a:pPr>
              <a:lnSpc>
                <a:spcPct val="150000"/>
              </a:lnSpc>
            </a:pPr>
            <a:r>
              <a:rPr lang="es-ES" altLang="ko-KR" sz="1000" b="1" dirty="0">
                <a:solidFill>
                  <a:srgbClr val="3399FF"/>
                </a:solidFill>
                <a:latin typeface="+mn-ea"/>
              </a:rPr>
              <a:t>void </a:t>
            </a:r>
            <a:r>
              <a:rPr lang="en-US" altLang="ko-KR" sz="1000" b="1" dirty="0">
                <a:solidFill>
                  <a:srgbClr val="3399FF"/>
                </a:solidFill>
                <a:latin typeface="+mn-ea"/>
              </a:rPr>
              <a:t>setCursorVisibility(int isVisible)</a:t>
            </a:r>
          </a:p>
          <a:p>
            <a:pPr>
              <a:lnSpc>
                <a:spcPct val="150000"/>
              </a:lnSpc>
            </a:pPr>
            <a:r>
              <a:rPr lang="es-ES" altLang="ko-KR" sz="1000" b="1" dirty="0">
                <a:solidFill>
                  <a:srgbClr val="3399FF"/>
                </a:solidFill>
                <a:latin typeface="+mn-ea"/>
              </a:rPr>
              <a:t>void </a:t>
            </a:r>
            <a:r>
              <a:rPr lang="en-US" altLang="ko-KR" sz="1000" b="1" dirty="0">
                <a:solidFill>
                  <a:srgbClr val="3399FF"/>
                </a:solidFill>
                <a:latin typeface="+mn-ea"/>
              </a:rPr>
              <a:t>SetColor(unsigned short backgroundColor, unsigned short textColor)</a:t>
            </a:r>
          </a:p>
          <a:p>
            <a:pPr>
              <a:lnSpc>
                <a:spcPct val="150000"/>
              </a:lnSpc>
            </a:pPr>
            <a:r>
              <a:rPr lang="es-ES" altLang="ko-KR" sz="1000" b="1" dirty="0">
                <a:solidFill>
                  <a:srgbClr val="3399FF"/>
                </a:solidFill>
                <a:latin typeface="+mn-ea"/>
              </a:rPr>
              <a:t>void </a:t>
            </a:r>
            <a:r>
              <a:rPr lang="en-US" altLang="ko-KR" sz="1000" b="1" dirty="0">
                <a:solidFill>
                  <a:srgbClr val="3399FF"/>
                </a:solidFill>
                <a:latin typeface="+mn-ea"/>
              </a:rPr>
              <a:t>ClearScreen()</a:t>
            </a:r>
          </a:p>
          <a:p>
            <a:pPr>
              <a:lnSpc>
                <a:spcPct val="150000"/>
              </a:lnSpc>
            </a:pPr>
            <a:r>
              <a:rPr lang="es-ES" altLang="ko-KR" sz="1000" b="1" dirty="0">
                <a:solidFill>
                  <a:srgbClr val="3399FF"/>
                </a:solidFill>
                <a:latin typeface="+mn-ea"/>
              </a:rPr>
              <a:t>void </a:t>
            </a:r>
            <a:r>
              <a:rPr lang="en-US" altLang="ko-KR" sz="1000" b="1" dirty="0">
                <a:solidFill>
                  <a:srgbClr val="3399FF"/>
                </a:solidFill>
                <a:latin typeface="+mn-ea"/>
              </a:rPr>
              <a:t>ClearBuffer()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399FF"/>
                </a:solidFill>
                <a:latin typeface="+mn-ea"/>
              </a:rPr>
              <a:t>int WriteToBuffer(int x, int y, const char* str)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B90770F-46ED-80D0-5191-BB2367633C31}"/>
              </a:ext>
            </a:extLst>
          </p:cNvPr>
          <p:cNvCxnSpPr>
            <a:cxnSpLocks/>
            <a:stCxn id="8" idx="2"/>
            <a:endCxn id="48" idx="1"/>
          </p:cNvCxnSpPr>
          <p:nvPr/>
        </p:nvCxnSpPr>
        <p:spPr>
          <a:xfrm>
            <a:off x="8307494" y="3916373"/>
            <a:ext cx="1190054" cy="746146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5097AA5-4DD8-BE25-71C8-F904A2670633}"/>
              </a:ext>
            </a:extLst>
          </p:cNvPr>
          <p:cNvSpPr/>
          <p:nvPr/>
        </p:nvSpPr>
        <p:spPr>
          <a:xfrm>
            <a:off x="9497548" y="3913420"/>
            <a:ext cx="1878718" cy="1498198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introMenu();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GameStory();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screenInitialize();</a:t>
            </a:r>
            <a:endParaRPr lang="en-US" altLang="ko-KR" sz="900" b="1" dirty="0">
              <a:solidFill>
                <a:srgbClr val="3399FF"/>
              </a:solidFill>
              <a:latin typeface="+mn-ea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6838E0C-7BBA-0638-88BC-37CB67BF510D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flipH="1">
            <a:off x="2787886" y="3916373"/>
            <a:ext cx="1096620" cy="461337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A244284-C068-3B67-0AC1-E50359E6C3DC}"/>
              </a:ext>
            </a:extLst>
          </p:cNvPr>
          <p:cNvSpPr/>
          <p:nvPr/>
        </p:nvSpPr>
        <p:spPr>
          <a:xfrm>
            <a:off x="673100" y="4377710"/>
            <a:ext cx="4229571" cy="1611213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399FF"/>
                </a:solidFill>
                <a:latin typeface="+mn-ea"/>
              </a:rPr>
              <a:t>int GameStartSnakeLength;	int ActiveSnakeNum;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399FF"/>
                </a:solidFill>
                <a:latin typeface="+mn-ea"/>
              </a:rPr>
              <a:t>int score;	#define MAX_SNAKE_LENGTH 1400</a:t>
            </a:r>
            <a:endParaRPr lang="ko-KR" altLang="en-US" sz="1000" b="1" dirty="0">
              <a:solidFill>
                <a:srgbClr val="3399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399FF"/>
                </a:solidFill>
                <a:latin typeface="+mn-ea"/>
              </a:rPr>
              <a:t>struct GameObject { int posX; int posY; int isActive; };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399FF"/>
                </a:solidFill>
                <a:latin typeface="+mn-ea"/>
              </a:rPr>
              <a:t>struct GameObject snakeSkin[MAX_SNAKE_LENGTH];</a:t>
            </a:r>
            <a:endParaRPr lang="ko-KR" altLang="en-US" sz="1000" b="1" dirty="0">
              <a:solidFill>
                <a:srgbClr val="3399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399FF"/>
                </a:solidFill>
                <a:latin typeface="+mn-ea"/>
              </a:rPr>
              <a:t>struct GameObject apple;	void InitApple();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399FF"/>
                </a:solidFill>
                <a:latin typeface="+mn-ea"/>
              </a:rPr>
              <a:t>void MoveSnake();  int objectInitialize();  void ProcessInput();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F85A29D-43F5-C303-E90B-95A4FBBDDC13}"/>
              </a:ext>
            </a:extLst>
          </p:cNvPr>
          <p:cNvSpPr/>
          <p:nvPr/>
        </p:nvSpPr>
        <p:spPr>
          <a:xfrm>
            <a:off x="7128877" y="4793353"/>
            <a:ext cx="2097622" cy="916768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void CHECKERROR(int e);</a:t>
            </a:r>
            <a:endParaRPr lang="en-US" altLang="ko-KR" sz="900" b="1" dirty="0">
              <a:solidFill>
                <a:srgbClr val="3399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710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A2D46C-7DA8-6B0D-0697-F0847439FADB}"/>
              </a:ext>
            </a:extLst>
          </p:cNvPr>
          <p:cNvSpPr/>
          <p:nvPr/>
        </p:nvSpPr>
        <p:spPr>
          <a:xfrm>
            <a:off x="841437" y="935416"/>
            <a:ext cx="3066924" cy="1676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600" b="1" dirty="0"/>
              <a:t> main.c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#include &lt;stdio.h&gt;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#include &lt;stdlib.h&gt;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#include &lt;Windows.h&gt;</a:t>
            </a:r>
          </a:p>
          <a:p>
            <a:pPr algn="ctr"/>
            <a:endParaRPr lang="ko-KR" altLang="en-US" sz="36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01BC7F-191C-EBC8-3FE9-BD1B43535025}"/>
              </a:ext>
            </a:extLst>
          </p:cNvPr>
          <p:cNvSpPr/>
          <p:nvPr/>
        </p:nvSpPr>
        <p:spPr>
          <a:xfrm>
            <a:off x="4208868" y="635000"/>
            <a:ext cx="4401621" cy="1886007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화면을 초기화할 함수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Initialize()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그리고 해제해줄 함수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Release()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화면에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delta</a:t>
            </a: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타임과 프레임을 출력해줄 함수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DrawBuffer(int DeltaTime)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지렁이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사과를 출력해줄 함수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objectDraw(int DeltaTime);</a:t>
            </a: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로 구성되어 있습니다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.</a:t>
            </a:r>
            <a:endParaRPr lang="en-US" altLang="ko-KR" sz="900" b="1" dirty="0">
              <a:solidFill>
                <a:srgbClr val="3399FF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F3B5FF-82DD-27FF-B3D2-35428DFBDFA6}"/>
              </a:ext>
            </a:extLst>
          </p:cNvPr>
          <p:cNvSpPr/>
          <p:nvPr/>
        </p:nvSpPr>
        <p:spPr>
          <a:xfrm>
            <a:off x="703060" y="2375590"/>
            <a:ext cx="2005343" cy="579768"/>
          </a:xfrm>
          <a:prstGeom prst="round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399FF"/>
                </a:solidFill>
                <a:latin typeface="+mn-ea"/>
              </a:rPr>
              <a:t>메인 파일</a:t>
            </a:r>
            <a:endParaRPr lang="en-US" altLang="ko-KR" sz="2000" b="1" dirty="0">
              <a:solidFill>
                <a:srgbClr val="3399FF"/>
              </a:solidFill>
              <a:latin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6A2107-11BA-14D5-5C70-C1501CBB4428}"/>
              </a:ext>
            </a:extLst>
          </p:cNvPr>
          <p:cNvSpPr/>
          <p:nvPr/>
        </p:nvSpPr>
        <p:spPr>
          <a:xfrm>
            <a:off x="8771297" y="905440"/>
            <a:ext cx="1562100" cy="1562100"/>
          </a:xfrm>
          <a:prstGeom prst="ellipse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int GameState;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5AE9C86-9164-FF6C-7ACC-E24CFB17B16D}"/>
              </a:ext>
            </a:extLst>
          </p:cNvPr>
          <p:cNvSpPr/>
          <p:nvPr/>
        </p:nvSpPr>
        <p:spPr>
          <a:xfrm>
            <a:off x="10041297" y="904443"/>
            <a:ext cx="1562100" cy="156210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게임 상태를 결정할 변수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8F7677-7600-7054-DDEF-C40EA137E472}"/>
              </a:ext>
            </a:extLst>
          </p:cNvPr>
          <p:cNvSpPr/>
          <p:nvPr/>
        </p:nvSpPr>
        <p:spPr>
          <a:xfrm>
            <a:off x="2043567" y="3341311"/>
            <a:ext cx="2867062" cy="1567154"/>
          </a:xfrm>
          <a:prstGeom prst="rect">
            <a:avLst/>
          </a:prstGeom>
          <a:solidFill>
            <a:srgbClr val="33D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object.h</a:t>
            </a:r>
            <a:endParaRPr lang="ko-KR" altLang="en-US" sz="3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69393-F018-7C40-40DD-436B4E892E1E}"/>
              </a:ext>
            </a:extLst>
          </p:cNvPr>
          <p:cNvSpPr/>
          <p:nvPr/>
        </p:nvSpPr>
        <p:spPr>
          <a:xfrm>
            <a:off x="898182" y="4419643"/>
            <a:ext cx="2033632" cy="1111596"/>
          </a:xfrm>
          <a:prstGeom prst="rect">
            <a:avLst/>
          </a:prstGeom>
          <a:solidFill>
            <a:srgbClr val="85E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object.c</a:t>
            </a:r>
            <a:endParaRPr lang="ko-KR" altLang="en-US" sz="28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3058264-9B76-DF64-5AA1-B394749EC524}"/>
              </a:ext>
            </a:extLst>
          </p:cNvPr>
          <p:cNvSpPr/>
          <p:nvPr/>
        </p:nvSpPr>
        <p:spPr>
          <a:xfrm>
            <a:off x="1421525" y="5504249"/>
            <a:ext cx="3020578" cy="579768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solidFill>
                  <a:schemeClr val="bg1"/>
                </a:solidFill>
                <a:latin typeface="+mn-ea"/>
              </a:rPr>
              <a:t>객체 구현 및 제어 파일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A168684-CD17-07AB-1DB5-BC6F5AD3C6A0}"/>
              </a:ext>
            </a:extLst>
          </p:cNvPr>
          <p:cNvSpPr/>
          <p:nvPr/>
        </p:nvSpPr>
        <p:spPr>
          <a:xfrm>
            <a:off x="5243202" y="2755268"/>
            <a:ext cx="5854341" cy="3328749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뱀의 몸통 길이를 나타내는 변수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GameStartSnakeLength;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활성화된 뱀 몸통의 개수의 변수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ActiveSnakeNum;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점수를 나타내는 변수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score;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뱀 몸통의 최대 길이를 정의한 매크로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#define MAX_SNAKE_LENGTH 1400</a:t>
            </a:r>
            <a:endParaRPr lang="ko-KR" altLang="en-US" sz="1200" b="1" dirty="0">
              <a:solidFill>
                <a:srgbClr val="3399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오브젝트 구조체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 struct GameObject { int posX; int posY; int isActive; };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뱀의 몸통 구조체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struct GameObject snakeSkin[MAX_SNAKE_LENGTH];</a:t>
            </a:r>
            <a:endParaRPr lang="ko-KR" altLang="en-US" sz="1200" b="1" dirty="0">
              <a:solidFill>
                <a:srgbClr val="3399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사과 구조체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struct GameObject apple;	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사과를 초기화하는 함수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void InitApple();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뱀이 이동할 수 있도록 하는 함수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void MoveSnake();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오브젝트 초기화하는 함수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objectInitialize();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뱀이 이동하는 걸 제어하는 함수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void ProcessInput();</a:t>
            </a: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 로 구성되어 있습니다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15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1BB537A-FC8D-9BB6-4E05-1119108EC94B}"/>
              </a:ext>
            </a:extLst>
          </p:cNvPr>
          <p:cNvSpPr/>
          <p:nvPr/>
        </p:nvSpPr>
        <p:spPr>
          <a:xfrm>
            <a:off x="5046251" y="711200"/>
            <a:ext cx="6248400" cy="2462061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화면의 차지하는 최대 메모리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65536</a:t>
            </a: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의 문자 배열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char ScreenBuffer[65536]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커서 좌표 설정하는 함수 </a:t>
            </a:r>
            <a:r>
              <a:rPr lang="es-ES" altLang="ko-KR" sz="1200" b="1" dirty="0">
                <a:solidFill>
                  <a:srgbClr val="3399FF"/>
                </a:solidFill>
                <a:latin typeface="+mn-ea"/>
              </a:rPr>
              <a:t>void setCursorPos(int x, int y)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커서 가시성 설정하는 함수 </a:t>
            </a:r>
            <a:r>
              <a:rPr lang="es-ES" altLang="ko-KR" sz="1200" b="1" dirty="0">
                <a:solidFill>
                  <a:srgbClr val="3399FF"/>
                </a:solidFill>
                <a:latin typeface="+mn-ea"/>
              </a:rPr>
              <a:t>void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setCursorVisibility(int isVisible)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배경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글자 색 설정하는 함수 </a:t>
            </a:r>
            <a:r>
              <a:rPr lang="es-ES" altLang="ko-KR" sz="1200" b="1" dirty="0">
                <a:solidFill>
                  <a:srgbClr val="3399FF"/>
                </a:solidFill>
                <a:latin typeface="+mn-ea"/>
              </a:rPr>
              <a:t>void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SetColor(unsigned short backgroundColor, unsigned short textColor)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화면 지우는 함수 </a:t>
            </a:r>
            <a:r>
              <a:rPr lang="es-ES" altLang="ko-KR" sz="1200" b="1" dirty="0">
                <a:solidFill>
                  <a:srgbClr val="3399FF"/>
                </a:solidFill>
                <a:latin typeface="+mn-ea"/>
              </a:rPr>
              <a:t>void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ClearScreen()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화면 버퍼를 초기화해주는 함수 </a:t>
            </a:r>
            <a:r>
              <a:rPr lang="es-ES" altLang="ko-KR" sz="1200" b="1" dirty="0">
                <a:solidFill>
                  <a:srgbClr val="3399FF"/>
                </a:solidFill>
                <a:latin typeface="+mn-ea"/>
              </a:rPr>
              <a:t>void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ClearBuffer()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좌표를 설정해 문자열을 출력하는 함수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WriteToBuffer(int x, int y, const char* str)</a:t>
            </a: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로 구성되어 있습니다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33DEB-97EB-711C-9DD6-460C978A1B3A}"/>
              </a:ext>
            </a:extLst>
          </p:cNvPr>
          <p:cNvSpPr/>
          <p:nvPr/>
        </p:nvSpPr>
        <p:spPr>
          <a:xfrm>
            <a:off x="609779" y="810449"/>
            <a:ext cx="2959485" cy="16176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screen.h</a:t>
            </a:r>
            <a:endParaRPr lang="ko-KR" altLang="en-US" sz="3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5857D-1631-F639-A6EC-62A2AF1A2B0D}"/>
              </a:ext>
            </a:extLst>
          </p:cNvPr>
          <p:cNvSpPr/>
          <p:nvPr/>
        </p:nvSpPr>
        <p:spPr>
          <a:xfrm>
            <a:off x="2437770" y="1923900"/>
            <a:ext cx="2332074" cy="1274727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screen.c</a:t>
            </a:r>
            <a:endParaRPr lang="ko-KR" altLang="en-US" sz="2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293ED4B-5576-988C-EF97-B83CE70CAD53}"/>
              </a:ext>
            </a:extLst>
          </p:cNvPr>
          <p:cNvSpPr/>
          <p:nvPr/>
        </p:nvSpPr>
        <p:spPr>
          <a:xfrm>
            <a:off x="842760" y="588119"/>
            <a:ext cx="2005343" cy="579768"/>
          </a:xfrm>
          <a:prstGeom prst="round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399FF"/>
                </a:solidFill>
                <a:latin typeface="+mn-ea"/>
              </a:rPr>
              <a:t>화면 출력 파일</a:t>
            </a:r>
            <a:endParaRPr lang="en-US" altLang="ko-KR" sz="2000" b="1" dirty="0">
              <a:solidFill>
                <a:srgbClr val="3399FF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2828EE-1898-E8F4-8109-67425843B993}"/>
              </a:ext>
            </a:extLst>
          </p:cNvPr>
          <p:cNvSpPr/>
          <p:nvPr/>
        </p:nvSpPr>
        <p:spPr>
          <a:xfrm>
            <a:off x="842760" y="3374043"/>
            <a:ext cx="2493528" cy="1362979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menu.h</a:t>
            </a:r>
            <a:endParaRPr lang="ko-KR" altLang="en-US" sz="3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CE348A-F66C-CE6B-848D-E91802F1FF45}"/>
              </a:ext>
            </a:extLst>
          </p:cNvPr>
          <p:cNvSpPr/>
          <p:nvPr/>
        </p:nvSpPr>
        <p:spPr>
          <a:xfrm>
            <a:off x="983960" y="4937804"/>
            <a:ext cx="2211127" cy="120861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Menu.c</a:t>
            </a:r>
            <a:endParaRPr lang="ko-KR" altLang="en-US" sz="24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766E995-A983-2879-339A-8B73734E56DA}"/>
              </a:ext>
            </a:extLst>
          </p:cNvPr>
          <p:cNvSpPr/>
          <p:nvPr/>
        </p:nvSpPr>
        <p:spPr>
          <a:xfrm>
            <a:off x="1086851" y="4484958"/>
            <a:ext cx="2005343" cy="579768"/>
          </a:xfrm>
          <a:prstGeom prst="roundRect">
            <a:avLst/>
          </a:prstGeom>
          <a:solidFill>
            <a:srgbClr val="69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6699FF"/>
                </a:solidFill>
                <a:latin typeface="+mn-ea"/>
              </a:rPr>
              <a:t>화면 출력 파일</a:t>
            </a:r>
            <a:endParaRPr lang="en-US" altLang="ko-KR" sz="2000" b="1" dirty="0">
              <a:solidFill>
                <a:srgbClr val="6699FF"/>
              </a:solidFill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60799DC-E295-9E60-50B7-33ED0EF19E62}"/>
              </a:ext>
            </a:extLst>
          </p:cNvPr>
          <p:cNvSpPr/>
          <p:nvPr/>
        </p:nvSpPr>
        <p:spPr>
          <a:xfrm>
            <a:off x="3830980" y="4025743"/>
            <a:ext cx="5206125" cy="1498198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시작 화면 메뉴를 출력하는 함수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introMenu();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게임 설명을 출력하는 함수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GameStory();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화면을 초기화해주는 함수 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int screenInitialize();</a:t>
            </a:r>
            <a:r>
              <a:rPr lang="ko-KR" altLang="en-US" sz="1200" b="1" dirty="0">
                <a:solidFill>
                  <a:srgbClr val="3399FF"/>
                </a:solidFill>
                <a:latin typeface="+mn-ea"/>
              </a:rPr>
              <a:t>로 구성되어 있습니다</a:t>
            </a:r>
            <a:r>
              <a:rPr lang="en-US" altLang="ko-KR" sz="1200" b="1" dirty="0">
                <a:solidFill>
                  <a:srgbClr val="3399FF"/>
                </a:solidFill>
                <a:latin typeface="+mn-ea"/>
              </a:rPr>
              <a:t>.</a:t>
            </a:r>
            <a:endParaRPr lang="en-US" altLang="ko-KR" sz="900" b="1" dirty="0">
              <a:solidFill>
                <a:srgbClr val="3399FF"/>
              </a:solidFill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93B8E0-5DE3-4AA9-8217-887A0FFA2B94}"/>
              </a:ext>
            </a:extLst>
          </p:cNvPr>
          <p:cNvSpPr/>
          <p:nvPr/>
        </p:nvSpPr>
        <p:spPr>
          <a:xfrm>
            <a:off x="9531797" y="3273088"/>
            <a:ext cx="1762854" cy="1762854"/>
          </a:xfrm>
          <a:prstGeom prst="ellipse">
            <a:avLst/>
          </a:prstGeom>
          <a:solidFill>
            <a:srgbClr val="69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6699FF"/>
                </a:solidFill>
              </a:rPr>
              <a:t>screen.h</a:t>
            </a:r>
            <a:r>
              <a:rPr lang="ko-KR" altLang="en-US" sz="1200" b="1" dirty="0">
                <a:solidFill>
                  <a:srgbClr val="6699FF"/>
                </a:solidFill>
              </a:rPr>
              <a:t>파일에 있는 함수를</a:t>
            </a:r>
            <a:endParaRPr lang="en-US" altLang="ko-KR" sz="1200" b="1" dirty="0">
              <a:solidFill>
                <a:srgbClr val="6699FF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6699FF"/>
                </a:solidFill>
              </a:rPr>
              <a:t>사용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6BFE293-5828-E337-B06A-5EB3D7BE2A73}"/>
              </a:ext>
            </a:extLst>
          </p:cNvPr>
          <p:cNvSpPr/>
          <p:nvPr/>
        </p:nvSpPr>
        <p:spPr>
          <a:xfrm>
            <a:off x="9531797" y="4510280"/>
            <a:ext cx="1762854" cy="1762854"/>
          </a:xfrm>
          <a:prstGeom prst="ellipse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이를 통해 좌표를 설정하고 색상을 변경해 화면을 출력하는 형태</a:t>
            </a:r>
          </a:p>
        </p:txBody>
      </p:sp>
    </p:spTree>
    <p:extLst>
      <p:ext uri="{BB962C8B-B14F-4D97-AF65-F5344CB8AC3E}">
        <p14:creationId xmlns:p14="http://schemas.microsoft.com/office/powerpoint/2010/main" val="225345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FA70C9-A4A5-53F6-E63D-8DC52C8EC96A}"/>
              </a:ext>
            </a:extLst>
          </p:cNvPr>
          <p:cNvSpPr/>
          <p:nvPr/>
        </p:nvSpPr>
        <p:spPr>
          <a:xfrm>
            <a:off x="5003801" y="482600"/>
            <a:ext cx="1892300" cy="685800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CC594-D5F2-6791-6D61-8C46E840E386}"/>
              </a:ext>
            </a:extLst>
          </p:cNvPr>
          <p:cNvSpPr/>
          <p:nvPr/>
        </p:nvSpPr>
        <p:spPr>
          <a:xfrm>
            <a:off x="4730751" y="1358900"/>
            <a:ext cx="2438400" cy="8128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사과먹어사각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게임 시작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게임 설명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>
                <a:latin typeface="+mn-ea"/>
              </a:rPr>
              <a:t>게임 종료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696682C7-0AF5-F35A-6AE3-35843594FE9D}"/>
              </a:ext>
            </a:extLst>
          </p:cNvPr>
          <p:cNvSpPr/>
          <p:nvPr/>
        </p:nvSpPr>
        <p:spPr>
          <a:xfrm>
            <a:off x="4730751" y="2497494"/>
            <a:ext cx="2438400" cy="796212"/>
          </a:xfrm>
          <a:prstGeom prst="diamond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번을 눌렀다</a:t>
            </a:r>
            <a:r>
              <a:rPr lang="en-US" altLang="ko-KR" sz="1200" b="1" dirty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15C622E-A486-5EEA-B888-4A46793799EB}"/>
              </a:ext>
            </a:extLst>
          </p:cNvPr>
          <p:cNvSpPr/>
          <p:nvPr/>
        </p:nvSpPr>
        <p:spPr>
          <a:xfrm>
            <a:off x="5734051" y="3475912"/>
            <a:ext cx="431800" cy="431800"/>
          </a:xfrm>
          <a:prstGeom prst="ellipse">
            <a:avLst/>
          </a:prstGeom>
          <a:solidFill>
            <a:srgbClr val="69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699FF"/>
                </a:solidFill>
              </a:rPr>
              <a:t>1</a:t>
            </a:r>
            <a:endParaRPr lang="ko-KR" altLang="en-US" b="1" dirty="0">
              <a:solidFill>
                <a:srgbClr val="6699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EB69E2-28B7-F9CF-523F-FBFF61D3980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949951" y="3293706"/>
            <a:ext cx="0" cy="182206"/>
          </a:xfrm>
          <a:prstGeom prst="straightConnector1">
            <a:avLst/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DEF788-B696-38F0-7D9E-A9D43EC633C2}"/>
              </a:ext>
            </a:extLst>
          </p:cNvPr>
          <p:cNvCxnSpPr>
            <a:cxnSpLocks/>
          </p:cNvCxnSpPr>
          <p:nvPr/>
        </p:nvCxnSpPr>
        <p:spPr>
          <a:xfrm>
            <a:off x="5949951" y="1168400"/>
            <a:ext cx="0" cy="19050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EF15A04-3635-2C68-FC85-342C302621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49951" y="2171700"/>
            <a:ext cx="0" cy="325794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910517A-B07A-A355-21DA-2519B6E25DC9}"/>
              </a:ext>
            </a:extLst>
          </p:cNvPr>
          <p:cNvSpPr/>
          <p:nvPr/>
        </p:nvSpPr>
        <p:spPr>
          <a:xfrm>
            <a:off x="1860551" y="482600"/>
            <a:ext cx="431800" cy="431800"/>
          </a:xfrm>
          <a:prstGeom prst="ellipse">
            <a:avLst/>
          </a:prstGeom>
          <a:solidFill>
            <a:srgbClr val="69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699FF"/>
                </a:solidFill>
              </a:rPr>
              <a:t>1</a:t>
            </a:r>
            <a:endParaRPr lang="ko-KR" altLang="en-US" b="1" dirty="0">
              <a:solidFill>
                <a:srgbClr val="6699FF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21AF9F1-D867-637F-3D10-F022723ED122}"/>
              </a:ext>
            </a:extLst>
          </p:cNvPr>
          <p:cNvCxnSpPr>
            <a:cxnSpLocks/>
            <a:stCxn id="23" idx="4"/>
            <a:endCxn id="27" idx="0"/>
          </p:cNvCxnSpPr>
          <p:nvPr/>
        </p:nvCxnSpPr>
        <p:spPr>
          <a:xfrm>
            <a:off x="2076451" y="914400"/>
            <a:ext cx="0" cy="44450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EA182-1E6E-54C7-AFB1-249F543461EF}"/>
              </a:ext>
            </a:extLst>
          </p:cNvPr>
          <p:cNvSpPr/>
          <p:nvPr/>
        </p:nvSpPr>
        <p:spPr>
          <a:xfrm>
            <a:off x="857251" y="1358900"/>
            <a:ext cx="2438400" cy="8128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+mn-ea"/>
              </a:rPr>
              <a:t>게임 시작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CFE1237-21F7-B075-E1EE-732D808E3DEB}"/>
              </a:ext>
            </a:extLst>
          </p:cNvPr>
          <p:cNvCxnSpPr>
            <a:cxnSpLocks/>
            <a:stCxn id="6" idx="3"/>
            <a:endCxn id="34" idx="0"/>
          </p:cNvCxnSpPr>
          <p:nvPr/>
        </p:nvCxnSpPr>
        <p:spPr>
          <a:xfrm flipH="1">
            <a:off x="5949951" y="2895600"/>
            <a:ext cx="1219200" cy="1194318"/>
          </a:xfrm>
          <a:prstGeom prst="bentConnector4">
            <a:avLst>
              <a:gd name="adj1" fmla="val -18750"/>
              <a:gd name="adj2" fmla="val 92188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580E105-52A6-3181-664C-11E7D4FE28B3}"/>
              </a:ext>
            </a:extLst>
          </p:cNvPr>
          <p:cNvSpPr/>
          <p:nvPr/>
        </p:nvSpPr>
        <p:spPr>
          <a:xfrm>
            <a:off x="4730751" y="4089918"/>
            <a:ext cx="2438400" cy="796212"/>
          </a:xfrm>
          <a:prstGeom prst="diamond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번을 눌렀다</a:t>
            </a:r>
            <a:r>
              <a:rPr lang="en-US" altLang="ko-KR" sz="1200" b="1" dirty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00B7FAE-908C-B2F9-915C-1E020B73DF37}"/>
              </a:ext>
            </a:extLst>
          </p:cNvPr>
          <p:cNvSpPr/>
          <p:nvPr/>
        </p:nvSpPr>
        <p:spPr>
          <a:xfrm>
            <a:off x="5734051" y="5029977"/>
            <a:ext cx="431800" cy="431800"/>
          </a:xfrm>
          <a:prstGeom prst="ellipse">
            <a:avLst/>
          </a:prstGeom>
          <a:solidFill>
            <a:srgbClr val="69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699FF"/>
                </a:solidFill>
              </a:rPr>
              <a:t>2</a:t>
            </a:r>
            <a:endParaRPr lang="ko-KR" altLang="en-US" b="1" dirty="0">
              <a:solidFill>
                <a:srgbClr val="6699FF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02AEF1A-E363-A2A8-7794-3BE7D5FBC436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5949951" y="4886130"/>
            <a:ext cx="0" cy="143847"/>
          </a:xfrm>
          <a:prstGeom prst="straightConnector1">
            <a:avLst/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7347A356-6F11-C24F-0710-D970A831753A}"/>
              </a:ext>
            </a:extLst>
          </p:cNvPr>
          <p:cNvSpPr/>
          <p:nvPr/>
        </p:nvSpPr>
        <p:spPr>
          <a:xfrm>
            <a:off x="9683749" y="482600"/>
            <a:ext cx="431800" cy="431800"/>
          </a:xfrm>
          <a:prstGeom prst="ellipse">
            <a:avLst/>
          </a:prstGeom>
          <a:solidFill>
            <a:srgbClr val="69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699FF"/>
                </a:solidFill>
              </a:rPr>
              <a:t>2</a:t>
            </a:r>
            <a:endParaRPr lang="ko-KR" altLang="en-US" b="1" dirty="0">
              <a:solidFill>
                <a:srgbClr val="6699FF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5CED63-1FF3-5AE7-1E62-12FA3AE1B91D}"/>
              </a:ext>
            </a:extLst>
          </p:cNvPr>
          <p:cNvSpPr/>
          <p:nvPr/>
        </p:nvSpPr>
        <p:spPr>
          <a:xfrm>
            <a:off x="8680449" y="1358900"/>
            <a:ext cx="2438400" cy="8128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◇지렁이에게 사과를 먹이는 게임◇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대충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게임 설명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나가시겠습니까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?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Yes     No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D8A6621-9449-A469-05C1-615570411AD7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9899649" y="914400"/>
            <a:ext cx="0" cy="44450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>
            <a:extLst>
              <a:ext uri="{FF2B5EF4-FFF2-40B4-BE49-F238E27FC236}">
                <a16:creationId xmlns:a16="http://schemas.microsoft.com/office/drawing/2014/main" id="{2163AF17-6D75-DB8B-CC8E-DE8814AB8344}"/>
              </a:ext>
            </a:extLst>
          </p:cNvPr>
          <p:cNvSpPr/>
          <p:nvPr/>
        </p:nvSpPr>
        <p:spPr>
          <a:xfrm>
            <a:off x="8680449" y="2472094"/>
            <a:ext cx="2438400" cy="796212"/>
          </a:xfrm>
          <a:prstGeom prst="diamond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Yes</a:t>
            </a:r>
            <a:r>
              <a:rPr lang="ko-KR" altLang="en-US" sz="1200" b="1" dirty="0">
                <a:latin typeface="+mn-ea"/>
              </a:rPr>
              <a:t>를 눌렀다</a:t>
            </a:r>
            <a:r>
              <a:rPr lang="en-US" altLang="ko-KR" sz="1200" b="1" dirty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0C4BD98-C6C8-6C5B-7E35-D88E07B67C37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9899649" y="2171700"/>
            <a:ext cx="0" cy="300394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7DFABCA-1044-3B2E-DFC8-24161056D532}"/>
              </a:ext>
            </a:extLst>
          </p:cNvPr>
          <p:cNvCxnSpPr>
            <a:cxnSpLocks/>
            <a:stCxn id="34" idx="3"/>
            <a:endCxn id="67" idx="0"/>
          </p:cNvCxnSpPr>
          <p:nvPr/>
        </p:nvCxnSpPr>
        <p:spPr>
          <a:xfrm flipH="1">
            <a:off x="5949951" y="4488024"/>
            <a:ext cx="1219200" cy="1011076"/>
          </a:xfrm>
          <a:prstGeom prst="bentConnector4">
            <a:avLst>
              <a:gd name="adj1" fmla="val -18750"/>
              <a:gd name="adj2" fmla="val 99833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6CA61614-E41A-19E2-218B-7A5694C69C8A}"/>
              </a:ext>
            </a:extLst>
          </p:cNvPr>
          <p:cNvSpPr/>
          <p:nvPr/>
        </p:nvSpPr>
        <p:spPr>
          <a:xfrm>
            <a:off x="4730751" y="5499100"/>
            <a:ext cx="2438400" cy="796212"/>
          </a:xfrm>
          <a:prstGeom prst="diamond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3</a:t>
            </a:r>
            <a:r>
              <a:rPr lang="ko-KR" altLang="en-US" sz="1200" b="1" dirty="0">
                <a:latin typeface="+mn-ea"/>
              </a:rPr>
              <a:t>번을 눌렀다</a:t>
            </a:r>
            <a:r>
              <a:rPr lang="en-US" altLang="ko-KR" sz="1200" b="1" dirty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0E9B4AA-94DC-A124-2E67-E16D07E2BFDA}"/>
              </a:ext>
            </a:extLst>
          </p:cNvPr>
          <p:cNvCxnSpPr>
            <a:cxnSpLocks/>
            <a:stCxn id="67" idx="1"/>
            <a:endCxn id="5" idx="1"/>
          </p:cNvCxnSpPr>
          <p:nvPr/>
        </p:nvCxnSpPr>
        <p:spPr>
          <a:xfrm rot="10800000">
            <a:off x="4730751" y="1765300"/>
            <a:ext cx="12700" cy="4131906"/>
          </a:xfrm>
          <a:prstGeom prst="bentConnector3">
            <a:avLst>
              <a:gd name="adj1" fmla="val 1800000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B2B7809-F98F-66B8-F98F-C2FFFB8CCBCE}"/>
              </a:ext>
            </a:extLst>
          </p:cNvPr>
          <p:cNvCxnSpPr>
            <a:cxnSpLocks/>
            <a:stCxn id="67" idx="2"/>
            <a:endCxn id="81" idx="1"/>
          </p:cNvCxnSpPr>
          <p:nvPr/>
        </p:nvCxnSpPr>
        <p:spPr>
          <a:xfrm rot="5400000" flipH="1">
            <a:off x="3295732" y="3641093"/>
            <a:ext cx="488788" cy="4819650"/>
          </a:xfrm>
          <a:prstGeom prst="bentConnector4">
            <a:avLst>
              <a:gd name="adj1" fmla="val -7795"/>
              <a:gd name="adj2" fmla="val 104743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7800092-B532-64B9-4998-E9BEDFF8A38E}"/>
              </a:ext>
            </a:extLst>
          </p:cNvPr>
          <p:cNvSpPr/>
          <p:nvPr/>
        </p:nvSpPr>
        <p:spPr>
          <a:xfrm>
            <a:off x="1130301" y="5463624"/>
            <a:ext cx="1892300" cy="685800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종료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0F011FCD-D8D4-0B3F-24C2-CA43C17A8EBC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6096001" y="1270276"/>
            <a:ext cx="2584449" cy="1599924"/>
          </a:xfrm>
          <a:prstGeom prst="bentConnector3">
            <a:avLst>
              <a:gd name="adj1" fmla="val 34767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AC3B1714-BED1-77BA-73D8-14386D20B2BC}"/>
              </a:ext>
            </a:extLst>
          </p:cNvPr>
          <p:cNvCxnSpPr>
            <a:cxnSpLocks/>
            <a:stCxn id="47" idx="2"/>
            <a:endCxn id="43" idx="3"/>
          </p:cNvCxnSpPr>
          <p:nvPr/>
        </p:nvCxnSpPr>
        <p:spPr>
          <a:xfrm rot="5400000" flipH="1" flipV="1">
            <a:off x="9757746" y="1907203"/>
            <a:ext cx="1503006" cy="1219200"/>
          </a:xfrm>
          <a:prstGeom prst="bentConnector4">
            <a:avLst>
              <a:gd name="adj1" fmla="val -15210"/>
              <a:gd name="adj2" fmla="val 118750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C7F4346-3B6D-7BC0-DD08-AD667D69B461}"/>
              </a:ext>
            </a:extLst>
          </p:cNvPr>
          <p:cNvSpPr txBox="1"/>
          <p:nvPr/>
        </p:nvSpPr>
        <p:spPr>
          <a:xfrm>
            <a:off x="5975003" y="3175393"/>
            <a:ext cx="46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6699FF"/>
                </a:solidFill>
              </a:rPr>
              <a:t>yes</a:t>
            </a:r>
            <a:endParaRPr lang="ko-KR" altLang="en-US" sz="1400" b="1" dirty="0">
              <a:solidFill>
                <a:srgbClr val="6699FF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4E13B0-E048-0A98-D2FA-BC8B5487C56A}"/>
              </a:ext>
            </a:extLst>
          </p:cNvPr>
          <p:cNvSpPr txBox="1"/>
          <p:nvPr/>
        </p:nvSpPr>
        <p:spPr>
          <a:xfrm>
            <a:off x="4743451" y="6022658"/>
            <a:ext cx="46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6699FF"/>
                </a:solidFill>
              </a:rPr>
              <a:t>yes</a:t>
            </a:r>
            <a:endParaRPr lang="ko-KR" altLang="en-US" sz="1400" b="1" dirty="0">
              <a:solidFill>
                <a:srgbClr val="6699FF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905C50-798B-5E0F-DDCC-27FBE8576DB6}"/>
              </a:ext>
            </a:extLst>
          </p:cNvPr>
          <p:cNvSpPr txBox="1"/>
          <p:nvPr/>
        </p:nvSpPr>
        <p:spPr>
          <a:xfrm>
            <a:off x="8262293" y="2508250"/>
            <a:ext cx="46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6699FF"/>
                </a:solidFill>
              </a:rPr>
              <a:t>yes</a:t>
            </a:r>
            <a:endParaRPr lang="ko-KR" altLang="en-US" sz="1400" b="1" dirty="0">
              <a:solidFill>
                <a:srgbClr val="6699FF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5B66B2-EEF7-A0C2-D43C-1E2816738F3D}"/>
              </a:ext>
            </a:extLst>
          </p:cNvPr>
          <p:cNvSpPr txBox="1"/>
          <p:nvPr/>
        </p:nvSpPr>
        <p:spPr>
          <a:xfrm>
            <a:off x="10007601" y="316398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6699FF"/>
                </a:solidFill>
              </a:rPr>
              <a:t>no</a:t>
            </a:r>
            <a:endParaRPr lang="ko-KR" altLang="en-US" sz="1400" b="1" dirty="0">
              <a:solidFill>
                <a:srgbClr val="6699FF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A3511AE-D1E9-9E0A-1A2C-B01B346AD67C}"/>
              </a:ext>
            </a:extLst>
          </p:cNvPr>
          <p:cNvSpPr txBox="1"/>
          <p:nvPr/>
        </p:nvSpPr>
        <p:spPr>
          <a:xfrm>
            <a:off x="6992302" y="2870200"/>
            <a:ext cx="40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6699FF"/>
                </a:solidFill>
              </a:rPr>
              <a:t>no</a:t>
            </a:r>
            <a:endParaRPr lang="ko-KR" altLang="en-US" sz="1400" b="1" dirty="0">
              <a:solidFill>
                <a:srgbClr val="6699FF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FC6B7CD-E0AC-7AB1-A875-FEC5D5CC449C}"/>
              </a:ext>
            </a:extLst>
          </p:cNvPr>
          <p:cNvSpPr txBox="1"/>
          <p:nvPr/>
        </p:nvSpPr>
        <p:spPr>
          <a:xfrm>
            <a:off x="6980773" y="4469689"/>
            <a:ext cx="40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6699FF"/>
                </a:solidFill>
              </a:rPr>
              <a:t>no</a:t>
            </a:r>
            <a:endParaRPr lang="ko-KR" altLang="en-US" sz="1400" b="1" dirty="0">
              <a:solidFill>
                <a:srgbClr val="6699FF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3C49D19-F910-AA0E-3AA1-18D4DEE5714B}"/>
              </a:ext>
            </a:extLst>
          </p:cNvPr>
          <p:cNvSpPr txBox="1"/>
          <p:nvPr/>
        </p:nvSpPr>
        <p:spPr>
          <a:xfrm>
            <a:off x="4541312" y="5534223"/>
            <a:ext cx="40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6699FF"/>
                </a:solidFill>
              </a:rPr>
              <a:t>no</a:t>
            </a:r>
            <a:endParaRPr lang="ko-KR" altLang="en-US" sz="1400" b="1" dirty="0">
              <a:solidFill>
                <a:srgbClr val="6699FF"/>
              </a:solidFill>
            </a:endParaRPr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D69F8B81-AB85-D76E-7111-80522D5DDBBC}"/>
              </a:ext>
            </a:extLst>
          </p:cNvPr>
          <p:cNvSpPr/>
          <p:nvPr/>
        </p:nvSpPr>
        <p:spPr>
          <a:xfrm>
            <a:off x="857251" y="3407018"/>
            <a:ext cx="2438400" cy="796212"/>
          </a:xfrm>
          <a:prstGeom prst="diamond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지렁이가 몸에 닿았다</a:t>
            </a:r>
            <a:r>
              <a:rPr lang="en-US" altLang="ko-KR" sz="1200" b="1" dirty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C75154D-878A-864D-E4ED-EF17E5790AF8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>
            <a:off x="2076451" y="2171700"/>
            <a:ext cx="0" cy="1235318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2E907193-DD1B-1722-C5FE-C5735AD45592}"/>
              </a:ext>
            </a:extLst>
          </p:cNvPr>
          <p:cNvCxnSpPr>
            <a:cxnSpLocks/>
            <a:stCxn id="111" idx="3"/>
          </p:cNvCxnSpPr>
          <p:nvPr/>
        </p:nvCxnSpPr>
        <p:spPr>
          <a:xfrm flipH="1" flipV="1">
            <a:off x="2184404" y="2856095"/>
            <a:ext cx="1111247" cy="949029"/>
          </a:xfrm>
          <a:prstGeom prst="bentConnector3">
            <a:avLst>
              <a:gd name="adj1" fmla="val -20571"/>
            </a:avLst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523A7D1-03DC-39BC-520C-DD8DD168AF95}"/>
              </a:ext>
            </a:extLst>
          </p:cNvPr>
          <p:cNvSpPr txBox="1"/>
          <p:nvPr/>
        </p:nvSpPr>
        <p:spPr>
          <a:xfrm>
            <a:off x="3087163" y="2855023"/>
            <a:ext cx="40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6699FF"/>
                </a:solidFill>
              </a:rPr>
              <a:t>no</a:t>
            </a:r>
            <a:endParaRPr lang="ko-KR" altLang="en-US" sz="1400" b="1" dirty="0">
              <a:solidFill>
                <a:srgbClr val="6699FF"/>
              </a:solidFill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3159F09-2546-CDB9-924B-7BA9D3EE5018}"/>
              </a:ext>
            </a:extLst>
          </p:cNvPr>
          <p:cNvCxnSpPr>
            <a:cxnSpLocks/>
            <a:stCxn id="111" idx="2"/>
            <a:endCxn id="81" idx="0"/>
          </p:cNvCxnSpPr>
          <p:nvPr/>
        </p:nvCxnSpPr>
        <p:spPr>
          <a:xfrm>
            <a:off x="2076451" y="4203230"/>
            <a:ext cx="0" cy="1260394"/>
          </a:xfrm>
          <a:prstGeom prst="straightConnector1">
            <a:avLst/>
          </a:prstGeom>
          <a:ln w="28575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FB7E8FF-0515-3168-0CAF-D51F0CB785B9}"/>
              </a:ext>
            </a:extLst>
          </p:cNvPr>
          <p:cNvSpPr txBox="1"/>
          <p:nvPr/>
        </p:nvSpPr>
        <p:spPr>
          <a:xfrm>
            <a:off x="2076451" y="4180247"/>
            <a:ext cx="46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6699FF"/>
                </a:solidFill>
              </a:rPr>
              <a:t>yes</a:t>
            </a:r>
            <a:endParaRPr lang="ko-KR" altLang="en-US" sz="14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1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697</Words>
  <Application>Microsoft Office PowerPoint</Application>
  <PresentationFormat>와이드스크린</PresentationFormat>
  <Paragraphs>119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정여원</dc:creator>
  <cp:lastModifiedBy>정여원</cp:lastModifiedBy>
  <cp:revision>2</cp:revision>
  <dcterms:created xsi:type="dcterms:W3CDTF">2023-06-18T11:29:00Z</dcterms:created>
  <dcterms:modified xsi:type="dcterms:W3CDTF">2023-06-18T23:03:21Z</dcterms:modified>
</cp:coreProperties>
</file>